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32" r:id="rId3"/>
    <p:sldId id="389" r:id="rId4"/>
    <p:sldId id="391" r:id="rId5"/>
    <p:sldId id="392" r:id="rId6"/>
    <p:sldId id="393" r:id="rId7"/>
    <p:sldId id="394" r:id="rId8"/>
    <p:sldId id="396" r:id="rId9"/>
    <p:sldId id="397" r:id="rId10"/>
    <p:sldId id="395" r:id="rId11"/>
    <p:sldId id="398" r:id="rId12"/>
    <p:sldId id="399" r:id="rId13"/>
    <p:sldId id="400" r:id="rId14"/>
    <p:sldId id="401" r:id="rId15"/>
    <p:sldId id="4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68" userDrawn="1">
          <p15:clr>
            <a:srgbClr val="A4A3A4"/>
          </p15:clr>
        </p15:guide>
        <p15:guide id="2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F1F"/>
    <a:srgbClr val="035B7A"/>
    <a:srgbClr val="970000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568"/>
        <p:guide orient="horz" pos="1457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Формализация семантики фиксированной точки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класс областей, используемых для задания </a:t>
            </a:r>
            <a:r>
              <a:rPr lang="ru-RU" sz="2800" b="1" dirty="0">
                <a:solidFill>
                  <a:schemeClr val="tx2"/>
                </a:solidFill>
              </a:rPr>
              <a:t>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Покажем, что семантические области, используемые при задании </a:t>
            </a:r>
            <a:r>
              <a:rPr lang="ru-RU" sz="2800" b="1" dirty="0" err="1">
                <a:solidFill>
                  <a:schemeClr val="tx2"/>
                </a:solidFill>
              </a:rPr>
              <a:t>денотационной</a:t>
            </a:r>
            <a:r>
              <a:rPr lang="ru-RU" sz="2800" b="1" dirty="0">
                <a:solidFill>
                  <a:schemeClr val="tx2"/>
                </a:solidFill>
              </a:rPr>
              <a:t>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, принадлежат этому классу.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позволяет использовать </a:t>
            </a:r>
            <a:r>
              <a:rPr lang="ru-RU" sz="2800" b="1" dirty="0">
                <a:solidFill>
                  <a:schemeClr val="tx2"/>
                </a:solidFill>
              </a:rPr>
              <a:t>аппарат 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 для определения значений программ.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7.</a:t>
            </a:r>
            <a:r>
              <a:rPr lang="ru-RU" sz="2800" dirty="0">
                <a:solidFill>
                  <a:schemeClr val="tx2"/>
                </a:solidFill>
              </a:rPr>
              <a:t> Для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упорядоченного отношением ⊑, и подмножества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выражение</a:t>
            </a:r>
            <a:r>
              <a:rPr lang="en-US" sz="2800" dirty="0">
                <a:solidFill>
                  <a:schemeClr val="tx2"/>
                </a:solidFill>
              </a:rPr>
              <a:t> 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обозначает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⊓</a:t>
            </a:r>
            <a:r>
              <a:rPr lang="en-US" sz="2800" b="1" dirty="0">
                <a:solidFill>
                  <a:srgbClr val="963F1F"/>
                </a:solidFill>
              </a:rPr>
              <a:t>X </a:t>
            </a:r>
            <a:r>
              <a:rPr lang="en-US" sz="2800" dirty="0">
                <a:solidFill>
                  <a:srgbClr val="963F1F"/>
                </a:solidFill>
              </a:rPr>
              <a:t>⊑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,	если для </a:t>
            </a:r>
            <a:r>
              <a:rPr lang="en-US" sz="2800" b="1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en-US" sz="2800" dirty="0">
                <a:solidFill>
                  <a:srgbClr val="963F1F"/>
                </a:solidFill>
              </a:rPr>
              <a:t> ⊑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, то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en-US" sz="2800" dirty="0">
                <a:solidFill>
                  <a:srgbClr val="963F1F"/>
                </a:solidFill>
              </a:rPr>
              <a:t> ⊑ ⊓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называют </a:t>
            </a:r>
            <a:r>
              <a:rPr lang="ru-RU" sz="2800" b="1" dirty="0">
                <a:solidFill>
                  <a:schemeClr val="tx2"/>
                </a:solidFill>
              </a:rPr>
              <a:t>наибольшей нижней гранью подмножества 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8.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упорядоченное отношением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, называется </a:t>
            </a:r>
            <a:r>
              <a:rPr lang="ru-RU" sz="2800" b="1" dirty="0">
                <a:solidFill>
                  <a:schemeClr val="tx2"/>
                </a:solidFill>
              </a:rPr>
              <a:t>полной решеткой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всякого подмножества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 </a:t>
            </a:r>
            <a:r>
              <a:rPr lang="ru-RU" sz="2800" dirty="0">
                <a:solidFill>
                  <a:schemeClr val="tx2"/>
                </a:solidFill>
              </a:rPr>
              <a:t>существуют одновременно элементы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Любая решетка с конечным числом элементов является </a:t>
            </a:r>
            <a:r>
              <a:rPr lang="ru-RU" sz="2800" b="1" dirty="0">
                <a:solidFill>
                  <a:schemeClr val="tx2"/>
                </a:solidFill>
              </a:rPr>
              <a:t>полной решеткой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50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Полные 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полной решетке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всегда имеется элемент </a:t>
            </a:r>
            <a:r>
              <a:rPr lang="en-US" sz="2800" dirty="0">
                <a:solidFill>
                  <a:schemeClr val="tx2"/>
                </a:solidFill>
              </a:rPr>
              <a:t>⊓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являющийся нижним элементом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(обозначается через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).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Кроме того, в полной решетке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всегда имеется верхний элемент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(обозначается через </a:t>
            </a:r>
            <a:r>
              <a:rPr lang="en-US" sz="2800" b="1" dirty="0">
                <a:solidFill>
                  <a:schemeClr val="tx2"/>
                </a:solidFill>
              </a:rPr>
              <a:t>⊤</a:t>
            </a:r>
            <a:r>
              <a:rPr lang="ru-RU" sz="2800" dirty="0">
                <a:solidFill>
                  <a:schemeClr val="tx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Полные решетки</a:t>
            </a:r>
            <a:r>
              <a:rPr lang="ru-RU" sz="2800" dirty="0">
                <a:solidFill>
                  <a:schemeClr val="tx2"/>
                </a:solidFill>
              </a:rPr>
              <a:t> являются вполне подходящими областями </a:t>
            </a:r>
            <a:r>
              <a:rPr lang="ru-RU" sz="2800" b="1" dirty="0">
                <a:solidFill>
                  <a:schemeClr val="tx2"/>
                </a:solidFill>
              </a:rPr>
              <a:t>для описания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 и часто применяются </a:t>
            </a:r>
            <a:r>
              <a:rPr lang="ru-RU" sz="2800" b="1" dirty="0">
                <a:solidFill>
                  <a:schemeClr val="tx2"/>
                </a:solidFill>
              </a:rPr>
              <a:t>для построения </a:t>
            </a:r>
            <a:r>
              <a:rPr lang="ru-RU" sz="2800" b="1" dirty="0" err="1">
                <a:solidFill>
                  <a:schemeClr val="tx2"/>
                </a:solidFill>
              </a:rPr>
              <a:t>денотационной</a:t>
            </a:r>
            <a:r>
              <a:rPr lang="ru-RU" sz="2800" b="1" dirty="0">
                <a:solidFill>
                  <a:schemeClr val="tx2"/>
                </a:solidFill>
              </a:rPr>
              <a:t> семантики языков программирования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82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Решетки, Цепи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построения </a:t>
            </a:r>
            <a:r>
              <a:rPr lang="ru-RU" sz="2800" b="1" dirty="0">
                <a:solidFill>
                  <a:schemeClr val="tx2"/>
                </a:solidFill>
              </a:rPr>
              <a:t>семантики минимальной фиксированной точки</a:t>
            </a:r>
            <a:r>
              <a:rPr lang="ru-RU" sz="2800" dirty="0">
                <a:solidFill>
                  <a:schemeClr val="tx2"/>
                </a:solidFill>
              </a:rPr>
              <a:t> не требуется, чтобы области были решетками и, тем более, полными решетками.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Единственным свойством, необходимым для частично упорядоченных множеств, является существование наименьших верхних граней для тех множеств, которые представляют семейства подфункций. Этим объясняется введение следующих определений.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9.</a:t>
            </a:r>
            <a:r>
              <a:rPr lang="ru-RU" sz="2800" dirty="0">
                <a:solidFill>
                  <a:schemeClr val="tx2"/>
                </a:solidFill>
              </a:rPr>
              <a:t> Для частично упорядоченного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непустое подмножество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b="1" dirty="0">
                <a:solidFill>
                  <a:schemeClr val="tx2"/>
                </a:solidFill>
              </a:rPr>
              <a:t>цепью</a:t>
            </a:r>
            <a:r>
              <a:rPr lang="ru-RU" sz="2800" dirty="0">
                <a:solidFill>
                  <a:schemeClr val="tx2"/>
                </a:solidFill>
              </a:rPr>
              <a:t> (или линейно упорядоченным множеством), если для любых </a:t>
            </a:r>
            <a:r>
              <a:rPr lang="ru-RU" sz="2800" b="1" dirty="0">
                <a:solidFill>
                  <a:schemeClr val="tx2"/>
                </a:solidFill>
              </a:rPr>
              <a:t>х, у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 либо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х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у</a:t>
            </a:r>
            <a:r>
              <a:rPr lang="ru-RU" sz="2800" dirty="0">
                <a:solidFill>
                  <a:schemeClr val="tx2"/>
                </a:solidFill>
              </a:rPr>
              <a:t>, либо </a:t>
            </a:r>
            <a:r>
              <a:rPr lang="ru-RU" sz="2800" b="1" dirty="0">
                <a:solidFill>
                  <a:schemeClr val="tx2"/>
                </a:solidFill>
              </a:rPr>
              <a:t>у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х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Следствие.</a:t>
            </a:r>
            <a:r>
              <a:rPr lang="ru-RU" sz="2800" dirty="0">
                <a:solidFill>
                  <a:schemeClr val="tx2"/>
                </a:solidFill>
              </a:rPr>
              <a:t> Каждое подмножество цепи является цепью.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29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Решетки, Цепи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>
                <a:solidFill>
                  <a:schemeClr val="tx2"/>
                </a:solidFill>
              </a:rPr>
              <a:t>Цепи</a:t>
            </a:r>
            <a:r>
              <a:rPr lang="ru-RU" sz="280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могут быть </a:t>
            </a:r>
            <a:r>
              <a:rPr lang="ru-RU" sz="2800" b="1" dirty="0">
                <a:solidFill>
                  <a:schemeClr val="tx2"/>
                </a:solidFill>
              </a:rPr>
              <a:t>конечными</a:t>
            </a:r>
            <a:r>
              <a:rPr lang="ru-RU" sz="2800" dirty="0">
                <a:solidFill>
                  <a:schemeClr val="tx2"/>
                </a:solidFill>
              </a:rPr>
              <a:t> или </a:t>
            </a:r>
            <a:r>
              <a:rPr lang="ru-RU" sz="2800" b="1" dirty="0">
                <a:solidFill>
                  <a:schemeClr val="tx2"/>
                </a:solidFill>
              </a:rPr>
              <a:t>бесконечными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Цепь может рассматриваться как математическая абстракция семейства согласованных функций. Поэтому важно убедиться, что такие цепи всегда имеют наименьшие верхние грани.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Поскольку решетки могут не иметь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для бесконечных цепей, то они не подходят в качестве областей для построения теории семантики минимальной фиксированной точки.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 другой стороны, требование к области быть полной решеткой является слишком сильным. 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Компромиссом являются области, называемые </a:t>
            </a:r>
            <a:r>
              <a:rPr lang="ru-RU" sz="2800" b="1" dirty="0">
                <a:solidFill>
                  <a:schemeClr val="tx2"/>
                </a:solidFill>
              </a:rPr>
              <a:t>полными частичными порядками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89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полный частичный порядок (</a:t>
            </a:r>
            <a:r>
              <a:rPr lang="ru-RU" sz="2800" dirty="0" err="1">
                <a:effectLst/>
              </a:rPr>
              <a:t>п.ч.п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372100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10.</a:t>
            </a:r>
            <a:r>
              <a:rPr lang="ru-RU" sz="2800" dirty="0">
                <a:solidFill>
                  <a:schemeClr val="tx2"/>
                </a:solidFill>
              </a:rPr>
              <a:t> Частично упорядоченное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является </a:t>
            </a:r>
            <a:r>
              <a:rPr lang="ru-RU" sz="2800" b="1" dirty="0">
                <a:solidFill>
                  <a:schemeClr val="tx2"/>
                </a:solidFill>
              </a:rPr>
              <a:t>полным частичным порядком (</a:t>
            </a:r>
            <a:r>
              <a:rPr lang="ru-RU" sz="2800" b="1" dirty="0" err="1">
                <a:solidFill>
                  <a:schemeClr val="tx2"/>
                </a:solidFill>
              </a:rPr>
              <a:t>п.ч.п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, если: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ru-RU" sz="2800" dirty="0">
                <a:solidFill>
                  <a:srgbClr val="963F1F"/>
                </a:solidFill>
              </a:rPr>
              <a:t> в множестве </a:t>
            </a:r>
            <a:r>
              <a:rPr lang="ru-RU" sz="2800" b="1" dirty="0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 существует нижний элемент </a:t>
            </a:r>
            <a:r>
              <a:rPr lang="ru-RU" sz="2800" b="1" dirty="0">
                <a:solidFill>
                  <a:srgbClr val="963F1F"/>
                </a:solidFill>
              </a:rPr>
              <a:t>⊥</a:t>
            </a:r>
            <a:r>
              <a:rPr lang="ru-RU" sz="2800" dirty="0">
                <a:solidFill>
                  <a:srgbClr val="963F1F"/>
                </a:solidFill>
              </a:rPr>
              <a:t>, такой что </a:t>
            </a:r>
            <a:br>
              <a:rPr lang="ru-RU" sz="2800" dirty="0">
                <a:solidFill>
                  <a:srgbClr val="963F1F"/>
                </a:solidFill>
              </a:rPr>
            </a:br>
            <a:r>
              <a:rPr lang="ru-RU" sz="2800" b="1" dirty="0">
                <a:solidFill>
                  <a:srgbClr val="963F1F"/>
                </a:solidFill>
              </a:rPr>
              <a:t>⊥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для всех </a:t>
            </a:r>
            <a:r>
              <a:rPr lang="es-ES_tradnl" sz="2800" b="1" dirty="0">
                <a:solidFill>
                  <a:srgbClr val="963F1F"/>
                </a:solidFill>
              </a:rPr>
              <a:t>x</a:t>
            </a:r>
            <a:r>
              <a:rPr lang="es-ES_tradnl" sz="2800" dirty="0">
                <a:solidFill>
                  <a:srgbClr val="963F1F"/>
                </a:solidFill>
              </a:rPr>
              <a:t> ∈ </a:t>
            </a:r>
            <a:r>
              <a:rPr lang="es-ES_tradnl" sz="2800" b="1" dirty="0" err="1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ru-RU" sz="2800" dirty="0">
                <a:solidFill>
                  <a:srgbClr val="963F1F"/>
                </a:solidFill>
              </a:rPr>
              <a:t> каждая цепь </a:t>
            </a:r>
            <a:r>
              <a:rPr lang="ru-RU" sz="2800" b="1" dirty="0">
                <a:solidFill>
                  <a:srgbClr val="963F1F"/>
                </a:solidFill>
              </a:rPr>
              <a:t>Х </a:t>
            </a:r>
            <a:r>
              <a:rPr lang="ru-RU" sz="2800" dirty="0">
                <a:solidFill>
                  <a:srgbClr val="963F1F"/>
                </a:solidFill>
              </a:rPr>
              <a:t>⊂ </a:t>
            </a:r>
            <a:r>
              <a:rPr lang="ru-RU" sz="2800" b="1" dirty="0" err="1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имеет наименьшую верхнюю грань в </a:t>
            </a:r>
            <a:r>
              <a:rPr lang="ru-RU" sz="2800" b="1" dirty="0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br>
              <a:rPr lang="ru-RU" sz="2800" dirty="0">
                <a:solidFill>
                  <a:srgbClr val="963F1F"/>
                </a:solidFill>
              </a:rPr>
            </a:br>
            <a:r>
              <a:rPr lang="ru-RU" sz="2800" dirty="0">
                <a:solidFill>
                  <a:srgbClr val="963F1F"/>
                </a:solidFill>
              </a:rPr>
              <a:t>(т.е. элемент ⊔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es-ES_tradnl" sz="2800" dirty="0">
                <a:solidFill>
                  <a:srgbClr val="963F1F"/>
                </a:solidFill>
              </a:rPr>
              <a:t> ∈ </a:t>
            </a:r>
            <a:r>
              <a:rPr lang="es-ES_tradnl" sz="2800" b="1" dirty="0" err="1">
                <a:solidFill>
                  <a:srgbClr val="963F1F"/>
                </a:solidFill>
              </a:rPr>
              <a:t>Р</a:t>
            </a:r>
            <a:r>
              <a:rPr lang="ru-RU" sz="2800" dirty="0">
                <a:solidFill>
                  <a:srgbClr val="963F1F"/>
                </a:solidFill>
              </a:rPr>
              <a:t>).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Требование быть просто частично упорядоченным множеством является слишком слабым для построения решений рекурсивно определенных функций. Решения рекурсивно определенных функций оказываются элементами </a:t>
            </a:r>
            <a:r>
              <a:rPr lang="ru-RU" sz="2400" dirty="0" err="1">
                <a:solidFill>
                  <a:schemeClr val="tx2"/>
                </a:solidFill>
              </a:rPr>
              <a:t>п.ч.п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 err="1">
                <a:solidFill>
                  <a:schemeClr val="tx2"/>
                </a:solidFill>
              </a:rPr>
              <a:t>П.ч.п</a:t>
            </a:r>
            <a:r>
              <a:rPr lang="ru-RU" sz="2400" dirty="0">
                <a:solidFill>
                  <a:schemeClr val="tx2"/>
                </a:solidFill>
              </a:rPr>
              <a:t>., как видно из определения, предполагает существование нижнего элемента </a:t>
            </a:r>
            <a:r>
              <a:rPr lang="ru-RU" sz="2400" b="1" dirty="0">
                <a:solidFill>
                  <a:schemeClr val="tx2"/>
                </a:solidFill>
              </a:rPr>
              <a:t>⊥</a:t>
            </a:r>
            <a:r>
              <a:rPr lang="ru-RU" sz="2400" dirty="0">
                <a:solidFill>
                  <a:schemeClr val="tx2"/>
                </a:solidFill>
              </a:rPr>
              <a:t> для всех элементов </a:t>
            </a:r>
            <a:r>
              <a:rPr lang="es-ES_tradnl" sz="2400" b="1" dirty="0">
                <a:solidFill>
                  <a:schemeClr val="tx2"/>
                </a:solidFill>
              </a:rPr>
              <a:t>x</a:t>
            </a:r>
            <a:r>
              <a:rPr lang="es-ES_tradnl" sz="2400" dirty="0">
                <a:solidFill>
                  <a:schemeClr val="tx2"/>
                </a:solidFill>
              </a:rPr>
              <a:t> ∈ </a:t>
            </a:r>
            <a:r>
              <a:rPr lang="es-ES_tradnl" sz="2400" b="1" dirty="0" err="1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а следовательно и </a:t>
            </a:r>
            <a:r>
              <a:rPr lang="ru-RU" sz="2400" dirty="0" err="1">
                <a:solidFill>
                  <a:schemeClr val="tx2"/>
                </a:solidFill>
              </a:rPr>
              <a:t>н.н.г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(элемента ⊓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), но не требует существования </a:t>
            </a:r>
            <a:r>
              <a:rPr lang="ru-RU" sz="2400" dirty="0" err="1">
                <a:solidFill>
                  <a:schemeClr val="tx2"/>
                </a:solidFill>
              </a:rPr>
              <a:t>н.в.г</a:t>
            </a:r>
            <a:r>
              <a:rPr lang="ru-RU" sz="2400" dirty="0">
                <a:solidFill>
                  <a:schemeClr val="tx2"/>
                </a:solidFill>
              </a:rPr>
              <a:t>. для всех элементов </a:t>
            </a:r>
            <a:r>
              <a:rPr lang="es-ES_tradnl" sz="2400" b="1" dirty="0">
                <a:solidFill>
                  <a:schemeClr val="tx2"/>
                </a:solidFill>
              </a:rPr>
              <a:t>x</a:t>
            </a:r>
            <a:r>
              <a:rPr lang="es-ES_tradnl" sz="2400" dirty="0">
                <a:solidFill>
                  <a:schemeClr val="tx2"/>
                </a:solidFill>
              </a:rPr>
              <a:t> ∈ </a:t>
            </a:r>
            <a:r>
              <a:rPr lang="es-ES_tradnl" sz="2400" b="1" dirty="0" err="1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(т.е. существования ⊔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), а лишь существование </a:t>
            </a:r>
            <a:r>
              <a:rPr lang="ru-RU" sz="2400" dirty="0" err="1">
                <a:solidFill>
                  <a:schemeClr val="tx2"/>
                </a:solidFill>
              </a:rPr>
              <a:t>н.в.г</a:t>
            </a:r>
            <a:r>
              <a:rPr lang="ru-RU" sz="2400" dirty="0">
                <a:solidFill>
                  <a:schemeClr val="tx2"/>
                </a:solidFill>
              </a:rPr>
              <a:t>. для всех ее цепей.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37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Частично-упорядоченные множества (ЧУМ)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1.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частично упорядочено отношением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ru-RU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≤, ≼ </a:t>
            </a:r>
            <a:r>
              <a:rPr lang="ru-RU" sz="2800" dirty="0">
                <a:solidFill>
                  <a:schemeClr val="tx2"/>
                </a:solidFill>
              </a:rPr>
              <a:t>произносится «слабее, чем» или «менее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определен, чем»), если для любых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z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Р </a:t>
            </a:r>
            <a:r>
              <a:rPr lang="ru-RU" sz="2800" dirty="0">
                <a:solidFill>
                  <a:schemeClr val="tx2"/>
                </a:solidFill>
              </a:rPr>
              <a:t>имеют место следующие свойства: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 </a:t>
            </a:r>
            <a:r>
              <a:rPr lang="ru-RU" sz="2800" b="1" dirty="0" err="1">
                <a:solidFill>
                  <a:srgbClr val="963F1F"/>
                </a:solidFill>
              </a:rPr>
              <a:t>рефлексивность</a:t>
            </a:r>
            <a:r>
              <a:rPr lang="ru-RU" sz="2800" b="1" dirty="0">
                <a:solidFill>
                  <a:srgbClr val="963F1F"/>
                </a:solidFill>
              </a:rPr>
              <a:t>: 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 антисимметричность: </a:t>
            </a:r>
            <a:r>
              <a:rPr lang="ru-RU" sz="2800" dirty="0">
                <a:solidFill>
                  <a:srgbClr val="963F1F"/>
                </a:solidFill>
              </a:rPr>
              <a:t>из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≡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</a:p>
          <a:p>
            <a:pPr marL="0" lvl="7" indent="0" algn="just">
              <a:lnSpc>
                <a:spcPct val="200000"/>
              </a:lnSpc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3) транзитивность: </a:t>
            </a:r>
            <a:r>
              <a:rPr lang="ru-RU" sz="2800" dirty="0">
                <a:solidFill>
                  <a:srgbClr val="963F1F"/>
                </a:solidFill>
              </a:rPr>
              <a:t>из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>
                <a:solidFill>
                  <a:srgbClr val="963F1F"/>
                </a:solidFill>
              </a:rPr>
              <a:t>у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z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х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z</a:t>
            </a:r>
            <a:endParaRPr lang="ru-RU" sz="2800" b="1" dirty="0">
              <a:solidFill>
                <a:srgbClr val="963F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593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Частично-упорядоченные множества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элементов может быть представлено ациклическим графом, где </a:t>
            </a:r>
            <a:r>
              <a:rPr lang="ru-RU" sz="2800" b="1" dirty="0">
                <a:solidFill>
                  <a:schemeClr val="tx2"/>
                </a:solidFill>
              </a:rPr>
              <a:t>х ≤ у</a:t>
            </a:r>
            <a:r>
              <a:rPr lang="ru-RU" sz="2800" dirty="0">
                <a:solidFill>
                  <a:schemeClr val="tx2"/>
                </a:solidFill>
              </a:rPr>
              <a:t>, когда имеется дуга из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в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 – некоторое множество.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Обозначая через </a:t>
            </a:r>
            <a:r>
              <a:rPr lang="ru-RU" sz="2800" b="1" dirty="0" err="1">
                <a:solidFill>
                  <a:schemeClr val="tx2"/>
                </a:solidFill>
              </a:rPr>
              <a:t>ℙ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множество всех подмножеств множества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, можно использовать отношение включения ⊆ для задания частичного порядка на элементах </a:t>
            </a:r>
            <a:r>
              <a:rPr lang="ru-RU" sz="2800" b="1" dirty="0" err="1">
                <a:solidFill>
                  <a:schemeClr val="tx2"/>
                </a:solidFill>
              </a:rPr>
              <a:t>ℙ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678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Примеры частично упорядоченных множеств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27200" y="1041400"/>
            <a:ext cx="704900" cy="4279900"/>
            <a:chOff x="673100" y="1041400"/>
            <a:chExt cx="704900" cy="42799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333500" y="1041400"/>
              <a:ext cx="0" cy="203200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1333500" y="1333500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1270000" y="17907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333500" y="1996737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1270000" y="2453937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1333500" y="2643475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270000" y="310067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1333500" y="3306712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1270000" y="3763912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1333500" y="3998186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1270000" y="4455386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1333500" y="4661423"/>
              <a:ext cx="0" cy="368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3100" y="1638300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2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683" y="23237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1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683" y="29460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0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3683" y="36064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>
                  <a:solidFill>
                    <a:schemeClr val="tx2"/>
                  </a:solidFill>
                </a:rPr>
                <a:t>–1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683" y="4304952"/>
              <a:ext cx="570089" cy="3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/>
                  </a:solidFill>
                </a:rPr>
                <a:t>–2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333500" y="5118100"/>
              <a:ext cx="0" cy="203200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3855912" y="994677"/>
            <a:ext cx="4259388" cy="4065041"/>
            <a:chOff x="2319212" y="867677"/>
            <a:chExt cx="4259388" cy="4065041"/>
          </a:xfrm>
        </p:grpSpPr>
        <p:sp>
          <p:nvSpPr>
            <p:cNvPr id="32" name="Овал 31"/>
            <p:cNvSpPr/>
            <p:nvPr/>
          </p:nvSpPr>
          <p:spPr>
            <a:xfrm>
              <a:off x="4267200" y="12700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267200" y="22479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60700" y="22606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600700" y="22606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2799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607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6007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79900" y="44450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211" y="867677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{a, </a:t>
              </a:r>
              <a:r>
                <a:rPr lang="en-US" b="1" err="1">
                  <a:solidFill>
                    <a:schemeClr val="tx2"/>
                  </a:solidFill>
                </a:rPr>
                <a:t>b</a:t>
              </a:r>
              <a:r>
                <a:rPr lang="en-US" b="1">
                  <a:solidFill>
                    <a:schemeClr val="tx2"/>
                  </a:solidFill>
                </a:rPr>
                <a:t>, c</a:t>
              </a:r>
              <a:r>
                <a:rPr lang="en-US" b="1" dirty="0">
                  <a:solidFill>
                    <a:schemeClr val="tx2"/>
                  </a:solidFill>
                </a:rPr>
                <a:t>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29854" y="2061477"/>
              <a:ext cx="72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</a:t>
              </a:r>
              <a:r>
                <a:rPr lang="en-US" b="1">
                  <a:solidFill>
                    <a:schemeClr val="tx2"/>
                  </a:solidFill>
                </a:rPr>
                <a:t>, 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63353" y="2099577"/>
              <a:ext cx="815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{a, b}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19212" y="2099577"/>
              <a:ext cx="782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{b, 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60511" y="3217177"/>
              <a:ext cx="571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{a}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0711" y="3217177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{b}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00889" y="3217177"/>
              <a:ext cx="5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{c}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9805" y="4563386"/>
              <a:ext cx="100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{   }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39" idx="0"/>
              <a:endCxn id="36" idx="4"/>
            </p:cNvCxnSpPr>
            <p:nvPr/>
          </p:nvCxnSpPr>
          <p:spPr>
            <a:xfrm flipV="1">
              <a:off x="4333900" y="3486200"/>
              <a:ext cx="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39" idx="0"/>
              <a:endCxn id="38" idx="4"/>
            </p:cNvCxnSpPr>
            <p:nvPr/>
          </p:nvCxnSpPr>
          <p:spPr>
            <a:xfrm flipV="1">
              <a:off x="4333900" y="3486200"/>
              <a:ext cx="132080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39" idx="0"/>
              <a:endCxn id="37" idx="4"/>
            </p:cNvCxnSpPr>
            <p:nvPr/>
          </p:nvCxnSpPr>
          <p:spPr>
            <a:xfrm flipH="1" flipV="1">
              <a:off x="3114700" y="3486200"/>
              <a:ext cx="1219200" cy="9588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37" idx="0"/>
              <a:endCxn id="33" idx="4"/>
            </p:cNvCxnSpPr>
            <p:nvPr/>
          </p:nvCxnSpPr>
          <p:spPr>
            <a:xfrm flipV="1">
              <a:off x="3114700" y="2355900"/>
              <a:ext cx="1206500" cy="1022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7" idx="0"/>
              <a:endCxn id="35" idx="4"/>
            </p:cNvCxnSpPr>
            <p:nvPr/>
          </p:nvCxnSpPr>
          <p:spPr>
            <a:xfrm flipV="1">
              <a:off x="3114700" y="2368600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36" idx="0"/>
              <a:endCxn id="34" idx="4"/>
            </p:cNvCxnSpPr>
            <p:nvPr/>
          </p:nvCxnSpPr>
          <p:spPr>
            <a:xfrm flipH="1" flipV="1">
              <a:off x="3114700" y="2368600"/>
              <a:ext cx="12192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36" idx="0"/>
              <a:endCxn id="35" idx="4"/>
            </p:cNvCxnSpPr>
            <p:nvPr/>
          </p:nvCxnSpPr>
          <p:spPr>
            <a:xfrm flipV="1">
              <a:off x="4333900" y="2368600"/>
              <a:ext cx="13208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38" idx="0"/>
              <a:endCxn id="33" idx="4"/>
            </p:cNvCxnSpPr>
            <p:nvPr/>
          </p:nvCxnSpPr>
          <p:spPr>
            <a:xfrm flipH="1" flipV="1">
              <a:off x="4321200" y="2355900"/>
              <a:ext cx="1333500" cy="1022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38" idx="0"/>
              <a:endCxn id="34" idx="4"/>
            </p:cNvCxnSpPr>
            <p:nvPr/>
          </p:nvCxnSpPr>
          <p:spPr>
            <a:xfrm flipH="1" flipV="1">
              <a:off x="3114700" y="2368600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34" idx="0"/>
              <a:endCxn id="32" idx="4"/>
            </p:cNvCxnSpPr>
            <p:nvPr/>
          </p:nvCxnSpPr>
          <p:spPr>
            <a:xfrm flipV="1">
              <a:off x="3114700" y="1378000"/>
              <a:ext cx="1206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33" idx="0"/>
              <a:endCxn id="32" idx="4"/>
            </p:cNvCxnSpPr>
            <p:nvPr/>
          </p:nvCxnSpPr>
          <p:spPr>
            <a:xfrm flipV="1">
              <a:off x="4321200" y="1378000"/>
              <a:ext cx="0" cy="8699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endCxn id="32" idx="4"/>
            </p:cNvCxnSpPr>
            <p:nvPr/>
          </p:nvCxnSpPr>
          <p:spPr>
            <a:xfrm flipH="1" flipV="1">
              <a:off x="4321200" y="1378000"/>
              <a:ext cx="1333500" cy="8699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8721623" y="2911863"/>
            <a:ext cx="2098777" cy="574337"/>
            <a:chOff x="7210323" y="2911863"/>
            <a:chExt cx="2098777" cy="574337"/>
          </a:xfrm>
        </p:grpSpPr>
        <p:sp>
          <p:nvSpPr>
            <p:cNvPr id="93" name="Овал 92"/>
            <p:cNvSpPr/>
            <p:nvPr/>
          </p:nvSpPr>
          <p:spPr>
            <a:xfrm>
              <a:off x="74168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9248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84836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8991600" y="3378200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10323" y="2911863"/>
              <a:ext cx="2098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 a        b        c        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153405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22445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659810" y="5390969"/>
            <a:ext cx="4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Минимальная частично упорядоченная структура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Минимальной частично упорядоченной структурой на множестве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является дискретный частичный порядок, при котором каждый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слабее, чем он сам 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dirty="0">
                <a:solidFill>
                  <a:schemeClr val="tx2"/>
                </a:solidFill>
              </a:rPr>
              <a:t> d</a:t>
            </a:r>
            <a:r>
              <a:rPr lang="ru-RU" sz="2800" dirty="0">
                <a:solidFill>
                  <a:schemeClr val="tx2"/>
                </a:solidFill>
              </a:rPr>
              <a:t>) и не соотносится ни с каким другим элементом, т.е. для </a:t>
            </a:r>
            <a:r>
              <a:rPr lang="en-US" sz="2800" b="1" dirty="0">
                <a:solidFill>
                  <a:schemeClr val="tx2"/>
                </a:solidFill>
              </a:rPr>
              <a:t>⩝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≡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2.</a:t>
            </a:r>
            <a:r>
              <a:rPr lang="ru-RU" sz="2800" dirty="0">
                <a:solidFill>
                  <a:schemeClr val="tx2"/>
                </a:solidFill>
              </a:rPr>
              <a:t> Если в частично упорядоченном множестве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существует элемент </a:t>
            </a:r>
            <a:r>
              <a:rPr lang="en-US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, такой, что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  c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dirty="0">
                <a:solidFill>
                  <a:schemeClr val="tx2"/>
                </a:solidFill>
              </a:rPr>
              <a:t> d</a:t>
            </a:r>
            <a:r>
              <a:rPr lang="ru-RU" sz="2800" dirty="0">
                <a:solidFill>
                  <a:schemeClr val="tx2"/>
                </a:solidFill>
              </a:rPr>
              <a:t>, то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является самым слабым (или «наименее определенным») элементом в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и обозначается символом </a:t>
            </a:r>
            <a:r>
              <a:rPr lang="ru-RU" sz="2800" b="1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читаемым как «нижний элемент».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901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операции над элементами </a:t>
            </a:r>
            <a:r>
              <a:rPr lang="ru-RU" sz="2800" dirty="0" err="1">
                <a:effectLst/>
              </a:rPr>
              <a:t>чУМ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3.</a:t>
            </a:r>
            <a:r>
              <a:rPr lang="ru-RU" sz="2800" dirty="0">
                <a:solidFill>
                  <a:schemeClr val="tx2"/>
                </a:solidFill>
              </a:rPr>
              <a:t> Пусть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– множество, частично упорядоченное отношением ⊑. Тогда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выражение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обозначает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a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из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следует, что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напоминает результат теоретико-множественного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объединения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Операция </a:t>
            </a:r>
            <a:r>
              <a:rPr lang="en-US" sz="2800" dirty="0">
                <a:solidFill>
                  <a:schemeClr val="tx2"/>
                </a:solidFill>
              </a:rPr>
              <a:t>⊔ </a:t>
            </a:r>
            <a:r>
              <a:rPr lang="ru-RU" sz="2800" dirty="0">
                <a:solidFill>
                  <a:schemeClr val="tx2"/>
                </a:solidFill>
              </a:rPr>
              <a:t>производит элемент, который более определен, чем оба аргумента этой операции.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имеется более, чем один такой элемент, то в качестве результата выбирается наименее определенный из всех таких элементов.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61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наименьшая верхняя грань (</a:t>
            </a:r>
            <a:r>
              <a:rPr lang="ru-RU" sz="2800" dirty="0" err="1">
                <a:effectLst/>
              </a:rPr>
              <a:t>н.в.г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называют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наименьшей верхней гранью (</a:t>
            </a:r>
            <a:r>
              <a:rPr lang="ru-RU" sz="2800" b="1" dirty="0" err="1">
                <a:solidFill>
                  <a:schemeClr val="tx2"/>
                </a:solidFill>
              </a:rPr>
              <a:t>н.в.г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может не иметь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для всех его пар элементов.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6675311" y="2564232"/>
            <a:ext cx="3484689" cy="3196069"/>
            <a:chOff x="6675311" y="2564232"/>
            <a:chExt cx="3484689" cy="3196069"/>
          </a:xfrm>
        </p:grpSpPr>
        <p:sp>
          <p:nvSpPr>
            <p:cNvPr id="36" name="TextBox 35"/>
            <p:cNvSpPr txBox="1"/>
            <p:nvPr/>
          </p:nvSpPr>
          <p:spPr>
            <a:xfrm>
              <a:off x="8276745" y="5390969"/>
              <a:ext cx="44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д</a:t>
              </a:r>
              <a:r>
                <a:rPr lang="en-US" b="1" dirty="0">
                  <a:solidFill>
                    <a:schemeClr val="tx2"/>
                  </a:solidFill>
                </a:rPr>
                <a:t>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8305800" y="29665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7099300" y="3957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639300" y="3957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099300" y="50747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9639300" y="50747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63654" y="2564232"/>
              <a:ext cx="421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a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60845" y="3808832"/>
              <a:ext cx="286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02474" y="3796132"/>
              <a:ext cx="438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b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5311" y="4913732"/>
              <a:ext cx="391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893300" y="491373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e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Прямая со стрелкой 50"/>
            <p:cNvCxnSpPr>
              <a:stCxn id="42" idx="0"/>
              <a:endCxn id="39" idx="4"/>
            </p:cNvCxnSpPr>
            <p:nvPr/>
          </p:nvCxnSpPr>
          <p:spPr>
            <a:xfrm flipV="1">
              <a:off x="7153300" y="4065155"/>
              <a:ext cx="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42" idx="0"/>
              <a:endCxn id="40" idx="4"/>
            </p:cNvCxnSpPr>
            <p:nvPr/>
          </p:nvCxnSpPr>
          <p:spPr>
            <a:xfrm flipV="1">
              <a:off x="7153300" y="4065155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43" idx="0"/>
              <a:endCxn id="40" idx="4"/>
            </p:cNvCxnSpPr>
            <p:nvPr/>
          </p:nvCxnSpPr>
          <p:spPr>
            <a:xfrm flipV="1">
              <a:off x="9693300" y="4065155"/>
              <a:ext cx="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43" idx="0"/>
              <a:endCxn id="39" idx="4"/>
            </p:cNvCxnSpPr>
            <p:nvPr/>
          </p:nvCxnSpPr>
          <p:spPr>
            <a:xfrm flipH="1" flipV="1">
              <a:off x="7153300" y="4065155"/>
              <a:ext cx="2540000" cy="1009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39" idx="0"/>
              <a:endCxn id="37" idx="4"/>
            </p:cNvCxnSpPr>
            <p:nvPr/>
          </p:nvCxnSpPr>
          <p:spPr>
            <a:xfrm flipV="1">
              <a:off x="7153300" y="3074555"/>
              <a:ext cx="1206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40" idx="0"/>
              <a:endCxn id="37" idx="4"/>
            </p:cNvCxnSpPr>
            <p:nvPr/>
          </p:nvCxnSpPr>
          <p:spPr>
            <a:xfrm flipH="1" flipV="1">
              <a:off x="8359800" y="3074555"/>
              <a:ext cx="1333500" cy="882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1105211" y="2697200"/>
            <a:ext cx="2675978" cy="3063101"/>
            <a:chOff x="1105211" y="2697200"/>
            <a:chExt cx="2675978" cy="3063101"/>
          </a:xfrm>
        </p:grpSpPr>
        <p:sp>
          <p:nvSpPr>
            <p:cNvPr id="14" name="Овал 13"/>
            <p:cNvSpPr/>
            <p:nvPr/>
          </p:nvSpPr>
          <p:spPr>
            <a:xfrm>
              <a:off x="2362200" y="45921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12105" y="4431141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d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cxnSp>
          <p:nvCxnSpPr>
            <p:cNvPr id="23" name="Прямая со стрелкой 22"/>
            <p:cNvCxnSpPr>
              <a:stCxn id="14" idx="0"/>
            </p:cNvCxnSpPr>
            <p:nvPr/>
          </p:nvCxnSpPr>
          <p:spPr>
            <a:xfrm flipV="1">
              <a:off x="2416200" y="3696855"/>
              <a:ext cx="0" cy="895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60" idx="0"/>
              <a:endCxn id="62" idx="3"/>
            </p:cNvCxnSpPr>
            <p:nvPr/>
          </p:nvCxnSpPr>
          <p:spPr>
            <a:xfrm flipV="1">
              <a:off x="2416200" y="2982539"/>
              <a:ext cx="761916" cy="61901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60" idx="0"/>
              <a:endCxn id="61" idx="4"/>
            </p:cNvCxnSpPr>
            <p:nvPr/>
          </p:nvCxnSpPr>
          <p:spPr>
            <a:xfrm flipH="1" flipV="1">
              <a:off x="1616100" y="3011055"/>
              <a:ext cx="800100" cy="5905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53405" y="5390969"/>
              <a:ext cx="44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г</a:t>
              </a:r>
              <a:r>
                <a:rPr lang="en-US" b="1" dirty="0">
                  <a:solidFill>
                    <a:schemeClr val="tx2"/>
                  </a:solidFill>
                </a:rPr>
                <a:t>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2362200" y="36015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562100" y="29030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162300" y="2890355"/>
              <a:ext cx="108000" cy="108000"/>
            </a:xfrm>
            <a:prstGeom prst="ellips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2105" y="3465941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b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05211" y="2697200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a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331094" y="2704712"/>
              <a:ext cx="45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4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наибольшая нижняя грань (</a:t>
            </a:r>
            <a:r>
              <a:rPr lang="ru-RU" sz="2800" dirty="0" err="1">
                <a:effectLst/>
              </a:rPr>
              <a:t>н.н.г</a:t>
            </a:r>
            <a:r>
              <a:rPr lang="ru-RU" sz="2800" dirty="0">
                <a:effectLst/>
              </a:rPr>
              <a:t>.)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985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4.</a:t>
            </a:r>
            <a:r>
              <a:rPr lang="ru-RU" sz="2800" dirty="0">
                <a:solidFill>
                  <a:schemeClr val="tx2"/>
                </a:solidFill>
              </a:rPr>
              <a:t> Пусть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– множество, частично упорядоченное отношением ⊑. Тогда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выражение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 err="1">
                <a:solidFill>
                  <a:schemeClr val="tx2"/>
                </a:solidFill>
              </a:rPr>
              <a:t>⊓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обозначает 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 </a:t>
            </a:r>
            <a:r>
              <a:rPr lang="ru-RU" sz="2800" dirty="0">
                <a:solidFill>
                  <a:srgbClr val="963F1F"/>
                </a:solidFill>
              </a:rPr>
              <a:t>⊑ </a:t>
            </a:r>
            <a:r>
              <a:rPr lang="ru-RU" sz="2800" b="1" dirty="0" err="1">
                <a:solidFill>
                  <a:srgbClr val="963F1F"/>
                </a:solidFill>
              </a:rPr>
              <a:t>a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и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 </a:t>
            </a:r>
            <a:r>
              <a:rPr lang="ru-RU" sz="2800" dirty="0">
                <a:solidFill>
                  <a:srgbClr val="963F1F"/>
                </a:solidFill>
              </a:rPr>
              <a:t>⊑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 из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en-US" sz="2800" b="1" dirty="0" err="1">
                <a:solidFill>
                  <a:srgbClr val="963F1F"/>
                </a:solidFill>
              </a:rPr>
              <a:t>a</a:t>
            </a:r>
            <a:r>
              <a:rPr lang="ru-RU" sz="2800" dirty="0">
                <a:solidFill>
                  <a:srgbClr val="963F1F"/>
                </a:solidFill>
              </a:rPr>
              <a:t> и </a:t>
            </a:r>
            <a:r>
              <a:rPr lang="en-US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en-US" sz="2800" b="1" dirty="0" err="1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 следует, что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⊑ </a:t>
            </a:r>
            <a:r>
              <a:rPr lang="ru-RU" sz="2800" b="1" dirty="0">
                <a:solidFill>
                  <a:srgbClr val="963F1F"/>
                </a:solidFill>
              </a:rPr>
              <a:t>а</a:t>
            </a:r>
            <a:r>
              <a:rPr lang="ru-RU" sz="2800" dirty="0">
                <a:solidFill>
                  <a:srgbClr val="963F1F"/>
                </a:solidFill>
              </a:rPr>
              <a:t>⊓</a:t>
            </a:r>
            <a:r>
              <a:rPr lang="en-US" sz="2800" b="1" dirty="0">
                <a:solidFill>
                  <a:srgbClr val="963F1F"/>
                </a:solidFill>
              </a:rPr>
              <a:t>b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Элемент </a:t>
            </a:r>
            <a:r>
              <a:rPr lang="en-US" sz="2400" b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⊓</a:t>
            </a:r>
            <a:r>
              <a:rPr lang="en-US" sz="2400" b="1" dirty="0" err="1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 напоминает результат теоретико-множественного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пересечения элементов 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. Операция </a:t>
            </a:r>
            <a:r>
              <a:rPr lang="en-US" sz="2400" dirty="0">
                <a:solidFill>
                  <a:schemeClr val="tx2"/>
                </a:solidFill>
              </a:rPr>
              <a:t>⊓ </a:t>
            </a:r>
            <a:r>
              <a:rPr lang="ru-RU" sz="2400" dirty="0">
                <a:solidFill>
                  <a:schemeClr val="tx2"/>
                </a:solidFill>
              </a:rPr>
              <a:t>производит элемент, который менее определен, чем оба аргумента этой операции. Если имеется более, чем один такой элемент, то в качестве результата выбирается наиболее определенный из всех таких элементов.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⊓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называют также </a:t>
            </a:r>
            <a:r>
              <a:rPr lang="ru-RU" sz="2800" b="1" dirty="0">
                <a:solidFill>
                  <a:schemeClr val="tx2"/>
                </a:solidFill>
              </a:rPr>
              <a:t>наибольшей нижней гранью (</a:t>
            </a:r>
            <a:r>
              <a:rPr lang="ru-RU" sz="2800" b="1" dirty="0" err="1">
                <a:solidFill>
                  <a:schemeClr val="tx2"/>
                </a:solidFill>
              </a:rPr>
              <a:t>н.н.г</a:t>
            </a:r>
            <a:r>
              <a:rPr lang="ru-RU" sz="2800" b="1" dirty="0">
                <a:solidFill>
                  <a:schemeClr val="tx2"/>
                </a:solidFill>
              </a:rPr>
              <a:t>.)</a:t>
            </a:r>
            <a:r>
              <a:rPr lang="ru-RU" sz="2800" dirty="0">
                <a:solidFill>
                  <a:schemeClr val="tx2"/>
                </a:solidFill>
              </a:rPr>
              <a:t> элементов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Частично упорядоченное множество может не иметь </a:t>
            </a:r>
            <a:r>
              <a:rPr lang="ru-RU" sz="2800" dirty="0" err="1">
                <a:solidFill>
                  <a:schemeClr val="tx2"/>
                </a:solidFill>
              </a:rPr>
              <a:t>н.н.г</a:t>
            </a:r>
            <a:r>
              <a:rPr lang="ru-RU" sz="2800" dirty="0">
                <a:solidFill>
                  <a:schemeClr val="tx2"/>
                </a:solidFill>
              </a:rPr>
              <a:t>. для всех его пар элементов.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16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Решетки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47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5.</a:t>
            </a:r>
            <a:r>
              <a:rPr lang="ru-RU" sz="2800" dirty="0">
                <a:solidFill>
                  <a:schemeClr val="tx2"/>
                </a:solidFill>
              </a:rPr>
              <a:t> Множество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упорядоченное отношением ⊑, называется </a:t>
            </a:r>
            <a:r>
              <a:rPr lang="ru-RU" sz="2800" b="1" dirty="0">
                <a:solidFill>
                  <a:schemeClr val="tx2"/>
                </a:solidFill>
              </a:rPr>
              <a:t>решеткой</a:t>
            </a:r>
            <a:r>
              <a:rPr lang="ru-RU" sz="2800" dirty="0">
                <a:solidFill>
                  <a:schemeClr val="tx2"/>
                </a:solidFill>
              </a:rPr>
              <a:t>, если и только если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a, b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dirty="0">
                <a:solidFill>
                  <a:schemeClr val="tx2"/>
                </a:solidFill>
              </a:rPr>
              <a:t> 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⊔</a:t>
            </a:r>
            <a:r>
              <a:rPr lang="en-US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⊓</a:t>
            </a:r>
            <a:r>
              <a:rPr lang="en-US" sz="2800" b="1" dirty="0">
                <a:solidFill>
                  <a:schemeClr val="tx2"/>
                </a:solidFill>
              </a:rPr>
              <a:t>b </a:t>
            </a:r>
            <a:r>
              <a:rPr lang="ru-RU" sz="2800" dirty="0">
                <a:solidFill>
                  <a:schemeClr val="tx2"/>
                </a:solidFill>
              </a:rPr>
              <a:t>существуют одновременно.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Понятие </a:t>
            </a:r>
            <a:r>
              <a:rPr lang="ru-RU" sz="2800" b="1" dirty="0" err="1">
                <a:solidFill>
                  <a:schemeClr val="tx2"/>
                </a:solidFill>
              </a:rPr>
              <a:t>н.в.г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н.н.г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можно обобщить на множества (возможно, бесконечные) аргументов.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6. </a:t>
            </a:r>
            <a:r>
              <a:rPr lang="ru-RU" sz="2800" dirty="0">
                <a:solidFill>
                  <a:schemeClr val="tx2"/>
                </a:solidFill>
              </a:rPr>
              <a:t>Для множества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, частично упорядоченного отношением ⊑, и подмножества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⊂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выражение</a:t>
            </a:r>
            <a:r>
              <a:rPr lang="en-US" sz="2800" dirty="0">
                <a:solidFill>
                  <a:schemeClr val="tx2"/>
                </a:solidFill>
              </a:rPr>
              <a:t> 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обозначает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ru-RU" sz="2800" b="1" dirty="0">
                <a:solidFill>
                  <a:schemeClr val="tx2"/>
                </a:solidFill>
              </a:rPr>
              <a:t>Р</a:t>
            </a:r>
            <a:r>
              <a:rPr lang="ru-RU" sz="2800" dirty="0">
                <a:solidFill>
                  <a:schemeClr val="tx2"/>
                </a:solidFill>
              </a:rPr>
              <a:t> (если он существует) такой, что: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⊔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;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2)</a:t>
            </a:r>
            <a:r>
              <a:rPr lang="en-US" sz="2800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</a:t>
            </a:r>
            <a:r>
              <a:rPr lang="en-US" sz="2800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P</a:t>
            </a:r>
            <a:r>
              <a:rPr lang="ru-RU" sz="2800" dirty="0">
                <a:solidFill>
                  <a:srgbClr val="963F1F"/>
                </a:solidFill>
              </a:rPr>
              <a:t>,	если для </a:t>
            </a:r>
            <a:r>
              <a:rPr lang="en-US" sz="2800" b="1" dirty="0">
                <a:solidFill>
                  <a:srgbClr val="963F1F"/>
                </a:solidFill>
              </a:rPr>
              <a:t>⩝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∈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	 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⊑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, то</a:t>
            </a:r>
            <a:r>
              <a:rPr lang="en-US" sz="2800" dirty="0">
                <a:solidFill>
                  <a:srgbClr val="963F1F"/>
                </a:solidFill>
              </a:rPr>
              <a:t>  ⊔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en-US" sz="2800" dirty="0">
                <a:solidFill>
                  <a:srgbClr val="963F1F"/>
                </a:solidFill>
              </a:rPr>
              <a:t> ⊑ </a:t>
            </a:r>
            <a:r>
              <a:rPr lang="ru-RU" sz="2800" b="1" dirty="0" err="1">
                <a:solidFill>
                  <a:srgbClr val="963F1F"/>
                </a:solidFill>
              </a:rPr>
              <a:t>d</a:t>
            </a:r>
            <a:r>
              <a:rPr lang="ru-RU" sz="2800" dirty="0">
                <a:solidFill>
                  <a:srgbClr val="963F1F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Элемент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называют </a:t>
            </a:r>
            <a:r>
              <a:rPr lang="ru-RU" sz="2800" b="1" dirty="0">
                <a:solidFill>
                  <a:schemeClr val="tx2"/>
                </a:solidFill>
              </a:rPr>
              <a:t>наименьшей верхней гранью подмножества Х.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27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1514</Words>
  <Application>Microsoft Office PowerPoint</Application>
  <PresentationFormat>Широкоэкранный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Cambria</vt:lpstr>
      <vt:lpstr>Red Line Business 16x9</vt:lpstr>
      <vt:lpstr>Формализация семантики фиксированной точки </vt:lpstr>
      <vt:lpstr>Частично-упорядоченные множества (ЧУМ) </vt:lpstr>
      <vt:lpstr>Частично-упорядоченные множества </vt:lpstr>
      <vt:lpstr>Примеры частично упорядоченных множеств</vt:lpstr>
      <vt:lpstr>Минимальная частично упорядоченная структура</vt:lpstr>
      <vt:lpstr>операции над элементами чУМ</vt:lpstr>
      <vt:lpstr>наименьшая верхняя грань (н.в.г.)</vt:lpstr>
      <vt:lpstr>наибольшая нижняя грань (н.н.г.)</vt:lpstr>
      <vt:lpstr>Решетки</vt:lpstr>
      <vt:lpstr>Решетки</vt:lpstr>
      <vt:lpstr>Полные Решетки</vt:lpstr>
      <vt:lpstr>Решетки, Цепи</vt:lpstr>
      <vt:lpstr>Решетки, Цепи</vt:lpstr>
      <vt:lpstr>полный частичный порядок (п.ч.п.)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2023-04-11T12:17:02Z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