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18"/>
  </p:notesMasterIdLst>
  <p:handoutMasterIdLst>
    <p:handoutMasterId r:id="rId19"/>
  </p:handoutMasterIdLst>
  <p:sldIdLst>
    <p:sldId id="332" r:id="rId3"/>
    <p:sldId id="333" r:id="rId4"/>
    <p:sldId id="334" r:id="rId5"/>
    <p:sldId id="318" r:id="rId6"/>
    <p:sldId id="338" r:id="rId7"/>
    <p:sldId id="341" r:id="rId8"/>
    <p:sldId id="342" r:id="rId9"/>
    <p:sldId id="304" r:id="rId10"/>
    <p:sldId id="343" r:id="rId11"/>
    <p:sldId id="344" r:id="rId12"/>
    <p:sldId id="345" r:id="rId13"/>
    <p:sldId id="346" r:id="rId14"/>
    <p:sldId id="347" r:id="rId15"/>
    <p:sldId id="348" r:id="rId16"/>
    <p:sldId id="34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3F1F"/>
    <a:srgbClr val="035B7A"/>
    <a:srgbClr val="970000"/>
    <a:srgbClr val="FAFAE4"/>
    <a:srgbClr val="E1E2E4"/>
    <a:srgbClr val="FFFFFF"/>
    <a:srgbClr val="004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 autoAdjust="0"/>
    <p:restoredTop sz="94660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399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23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ru-RU" smtClean="0"/>
              <a:t>02.03.2023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ru-RU" smtClean="0"/>
              <a:t>02.03.2023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10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Пример доказательства правильности программы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Рассмотрим программу </a:t>
            </a:r>
            <a:r>
              <a:rPr lang="ru-RU" sz="2800" b="1" dirty="0">
                <a:solidFill>
                  <a:schemeClr val="tx2"/>
                </a:solidFill>
              </a:rPr>
              <a:t>С</a:t>
            </a:r>
            <a:r>
              <a:rPr lang="en-US" sz="2800" b="1" dirty="0">
                <a:solidFill>
                  <a:schemeClr val="tx2"/>
                </a:solidFill>
              </a:rPr>
              <a:t>₀</a:t>
            </a:r>
            <a:r>
              <a:rPr lang="ru-RU" sz="2800" dirty="0">
                <a:solidFill>
                  <a:schemeClr val="tx2"/>
                </a:solidFill>
              </a:rPr>
              <a:t> целочисленного деления двух натуральных чисел </a:t>
            </a:r>
            <a:r>
              <a:rPr lang="ru-RU" sz="2800" b="1" dirty="0">
                <a:solidFill>
                  <a:schemeClr val="tx2"/>
                </a:solidFill>
              </a:rPr>
              <a:t>х</a:t>
            </a:r>
            <a:r>
              <a:rPr lang="ru-RU" sz="2800" dirty="0">
                <a:solidFill>
                  <a:schemeClr val="tx2"/>
                </a:solidFill>
              </a:rPr>
              <a:t> и </a:t>
            </a:r>
            <a:r>
              <a:rPr lang="ru-RU" sz="2800" b="1" dirty="0">
                <a:solidFill>
                  <a:schemeClr val="tx2"/>
                </a:solidFill>
              </a:rPr>
              <a:t>у</a:t>
            </a:r>
            <a:r>
              <a:rPr lang="ru-RU" sz="2800" dirty="0">
                <a:solidFill>
                  <a:schemeClr val="tx2"/>
                </a:solidFill>
              </a:rPr>
              <a:t>:</a:t>
            </a: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endParaRPr lang="ru-RU" sz="2800" dirty="0">
              <a:solidFill>
                <a:schemeClr val="tx2"/>
              </a:solidFill>
            </a:endParaRPr>
          </a:p>
          <a:p>
            <a:pPr marL="0" lvl="7" indent="0" algn="ctr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800" b="1" dirty="0">
                <a:solidFill>
                  <a:srgbClr val="035B7A"/>
                </a:solidFill>
              </a:rPr>
              <a:t>а:</a:t>
            </a:r>
            <a:r>
              <a:rPr lang="en-US" sz="2800" b="1" dirty="0">
                <a:solidFill>
                  <a:srgbClr val="035B7A"/>
                </a:solidFill>
              </a:rPr>
              <a:t>=0</a:t>
            </a:r>
            <a:r>
              <a:rPr lang="ru-RU" sz="2800" b="1" dirty="0">
                <a:solidFill>
                  <a:srgbClr val="035B7A"/>
                </a:solidFill>
              </a:rPr>
              <a:t>; b:= х; </a:t>
            </a:r>
            <a:r>
              <a:rPr lang="ru-RU" sz="2800" b="1" u="sng" dirty="0" err="1">
                <a:solidFill>
                  <a:srgbClr val="035B7A"/>
                </a:solidFill>
              </a:rPr>
              <a:t>while</a:t>
            </a:r>
            <a:r>
              <a:rPr lang="ru-RU" sz="2800" b="1" dirty="0">
                <a:solidFill>
                  <a:srgbClr val="035B7A"/>
                </a:solidFill>
              </a:rPr>
              <a:t> b</a:t>
            </a:r>
            <a:r>
              <a:rPr lang="en-US" sz="2800" b="1" dirty="0">
                <a:solidFill>
                  <a:srgbClr val="035B7A"/>
                </a:solidFill>
              </a:rPr>
              <a:t>≥</a:t>
            </a:r>
            <a:r>
              <a:rPr lang="ru-RU" sz="2800" b="1" dirty="0">
                <a:solidFill>
                  <a:srgbClr val="035B7A"/>
                </a:solidFill>
              </a:rPr>
              <a:t>y </a:t>
            </a:r>
            <a:r>
              <a:rPr lang="ru-RU" sz="2800" b="1" u="sng" dirty="0" err="1">
                <a:solidFill>
                  <a:srgbClr val="035B7A"/>
                </a:solidFill>
              </a:rPr>
              <a:t>do</a:t>
            </a:r>
            <a:r>
              <a:rPr lang="ru-RU" sz="2800" b="1" dirty="0">
                <a:solidFill>
                  <a:srgbClr val="035B7A"/>
                </a:solidFill>
              </a:rPr>
              <a:t> b:= b</a:t>
            </a:r>
            <a:r>
              <a:rPr lang="en-US" sz="2800" b="1" dirty="0">
                <a:solidFill>
                  <a:srgbClr val="035B7A"/>
                </a:solidFill>
              </a:rPr>
              <a:t>–</a:t>
            </a:r>
            <a:r>
              <a:rPr lang="ru-RU" sz="2800" b="1" dirty="0">
                <a:solidFill>
                  <a:srgbClr val="035B7A"/>
                </a:solidFill>
              </a:rPr>
              <a:t>y; а:= </a:t>
            </a:r>
            <a:r>
              <a:rPr lang="ru-RU" sz="2800" b="1" dirty="0" err="1">
                <a:solidFill>
                  <a:srgbClr val="035B7A"/>
                </a:solidFill>
              </a:rPr>
              <a:t>а+1</a:t>
            </a:r>
            <a:r>
              <a:rPr lang="ru-RU" sz="2800" b="1" dirty="0">
                <a:solidFill>
                  <a:srgbClr val="035B7A"/>
                </a:solidFill>
              </a:rPr>
              <a:t> </a:t>
            </a:r>
            <a:r>
              <a:rPr lang="ru-RU" sz="2800" b="1" u="sng" dirty="0" err="1">
                <a:solidFill>
                  <a:srgbClr val="035B7A"/>
                </a:solidFill>
              </a:rPr>
              <a:t>od</a:t>
            </a:r>
            <a:endParaRPr lang="ru-RU" sz="2800" b="1" u="sng" dirty="0">
              <a:solidFill>
                <a:srgbClr val="035B7A"/>
              </a:solidFill>
            </a:endParaRPr>
          </a:p>
          <a:p>
            <a:pPr marL="0" lvl="7" indent="0" algn="ctr">
              <a:spcBef>
                <a:spcPts val="1800"/>
              </a:spcBef>
              <a:buClr>
                <a:srgbClr val="A85229"/>
              </a:buClr>
              <a:buNone/>
            </a:pPr>
            <a:endParaRPr lang="ru-RU" sz="2800" b="1" u="sng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Докажем, что </a:t>
            </a:r>
            <a:r>
              <a:rPr lang="en-US" sz="2800" b="1" dirty="0">
                <a:solidFill>
                  <a:schemeClr val="tx2"/>
                </a:solidFill>
              </a:rPr>
              <a:t>{</a:t>
            </a:r>
            <a:r>
              <a:rPr lang="ru-RU" sz="2800" b="1" dirty="0">
                <a:solidFill>
                  <a:schemeClr val="tx2"/>
                </a:solidFill>
              </a:rPr>
              <a:t>х</a:t>
            </a:r>
            <a:r>
              <a:rPr lang="en-US" sz="2800" b="1" dirty="0">
                <a:solidFill>
                  <a:schemeClr val="tx2"/>
                </a:solidFill>
              </a:rPr>
              <a:t>≥</a:t>
            </a:r>
            <a:r>
              <a:rPr lang="ru-RU" sz="2800" b="1" dirty="0">
                <a:solidFill>
                  <a:schemeClr val="tx2"/>
                </a:solidFill>
              </a:rPr>
              <a:t>0 &amp; у</a:t>
            </a:r>
            <a:r>
              <a:rPr lang="en-US" sz="2800" b="1" dirty="0">
                <a:solidFill>
                  <a:schemeClr val="tx2"/>
                </a:solidFill>
              </a:rPr>
              <a:t>≥</a:t>
            </a:r>
            <a:r>
              <a:rPr lang="ru-RU" sz="2800" b="1" dirty="0">
                <a:solidFill>
                  <a:schemeClr val="tx2"/>
                </a:solidFill>
              </a:rPr>
              <a:t>0} C</a:t>
            </a:r>
            <a:r>
              <a:rPr lang="en-US" sz="2800" b="1" dirty="0">
                <a:solidFill>
                  <a:schemeClr val="tx2"/>
                </a:solidFill>
              </a:rPr>
              <a:t>₀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{</a:t>
            </a:r>
            <a:r>
              <a:rPr lang="ru-RU" sz="2800" b="1" dirty="0">
                <a:solidFill>
                  <a:schemeClr val="tx2"/>
                </a:solidFill>
              </a:rPr>
              <a:t>а</a:t>
            </a:r>
            <a:r>
              <a:rPr lang="en-US" sz="2800" b="1" dirty="0">
                <a:solidFill>
                  <a:schemeClr val="tx2"/>
                </a:solidFill>
              </a:rPr>
              <a:t>∙</a:t>
            </a:r>
            <a:r>
              <a:rPr lang="ru-RU" sz="2800" b="1" dirty="0">
                <a:solidFill>
                  <a:schemeClr val="tx2"/>
                </a:solidFill>
              </a:rPr>
              <a:t>у+</a:t>
            </a:r>
            <a:r>
              <a:rPr lang="en-US" sz="2800" b="1" dirty="0">
                <a:solidFill>
                  <a:schemeClr val="tx2"/>
                </a:solidFill>
              </a:rPr>
              <a:t>b</a:t>
            </a:r>
            <a:r>
              <a:rPr lang="ru-RU" sz="2800" b="1" dirty="0">
                <a:solidFill>
                  <a:schemeClr val="tx2"/>
                </a:solidFill>
              </a:rPr>
              <a:t>=х &amp; 0</a:t>
            </a:r>
            <a:r>
              <a:rPr lang="en-US" sz="2800" b="1" dirty="0">
                <a:solidFill>
                  <a:schemeClr val="tx2"/>
                </a:solidFill>
              </a:rPr>
              <a:t>≤</a:t>
            </a:r>
            <a:r>
              <a:rPr lang="ru-RU" sz="2800" b="1" dirty="0">
                <a:solidFill>
                  <a:schemeClr val="tx2"/>
                </a:solidFill>
              </a:rPr>
              <a:t>b&lt;у)</a:t>
            </a:r>
            <a:r>
              <a:rPr lang="ru-RU" sz="2800" dirty="0">
                <a:solidFill>
                  <a:schemeClr val="tx2"/>
                </a:solidFill>
              </a:rPr>
              <a:t>,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т.е.,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если </a:t>
            </a:r>
            <a:br>
              <a:rPr lang="en-US" sz="2800" dirty="0">
                <a:solidFill>
                  <a:schemeClr val="tx2"/>
                </a:solidFill>
              </a:rPr>
            </a:br>
            <a:r>
              <a:rPr lang="ru-RU" sz="2800" b="1" dirty="0">
                <a:solidFill>
                  <a:schemeClr val="tx2"/>
                </a:solidFill>
              </a:rPr>
              <a:t>х</a:t>
            </a:r>
            <a:r>
              <a:rPr lang="ru-RU" sz="2800" dirty="0">
                <a:solidFill>
                  <a:schemeClr val="tx2"/>
                </a:solidFill>
              </a:rPr>
              <a:t>, </a:t>
            </a:r>
            <a:r>
              <a:rPr lang="ru-RU" sz="2800" b="1" dirty="0">
                <a:solidFill>
                  <a:schemeClr val="tx2"/>
                </a:solidFill>
              </a:rPr>
              <a:t>у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–</a:t>
            </a:r>
            <a:r>
              <a:rPr lang="ru-RU" sz="2800" dirty="0">
                <a:solidFill>
                  <a:schemeClr val="tx2"/>
                </a:solidFill>
              </a:rPr>
              <a:t> неотрицательные целые числа и программа </a:t>
            </a:r>
            <a:r>
              <a:rPr lang="ru-RU" sz="2800" b="1" dirty="0">
                <a:solidFill>
                  <a:schemeClr val="tx2"/>
                </a:solidFill>
              </a:rPr>
              <a:t>C</a:t>
            </a:r>
            <a:r>
              <a:rPr lang="en-US" sz="2800" b="1" dirty="0">
                <a:solidFill>
                  <a:schemeClr val="tx2"/>
                </a:solidFill>
              </a:rPr>
              <a:t>₀</a:t>
            </a:r>
            <a:r>
              <a:rPr lang="ru-RU" sz="2800" dirty="0">
                <a:solidFill>
                  <a:schemeClr val="tx2"/>
                </a:solidFill>
              </a:rPr>
              <a:t> завершается, то </a:t>
            </a:r>
            <a:r>
              <a:rPr lang="ru-RU" sz="2800" b="1" dirty="0">
                <a:solidFill>
                  <a:schemeClr val="tx2"/>
                </a:solidFill>
              </a:rPr>
              <a:t>а</a:t>
            </a:r>
            <a:r>
              <a:rPr lang="ru-RU" sz="2800" dirty="0">
                <a:solidFill>
                  <a:schemeClr val="tx2"/>
                </a:solidFill>
              </a:rPr>
              <a:t> – целое частное от деления </a:t>
            </a:r>
            <a:r>
              <a:rPr lang="ru-RU" sz="2800" b="1" dirty="0">
                <a:solidFill>
                  <a:schemeClr val="tx2"/>
                </a:solidFill>
              </a:rPr>
              <a:t>х</a:t>
            </a:r>
            <a:r>
              <a:rPr lang="ru-RU" sz="2800" dirty="0">
                <a:solidFill>
                  <a:schemeClr val="tx2"/>
                </a:solidFill>
              </a:rPr>
              <a:t> на </a:t>
            </a:r>
            <a:r>
              <a:rPr lang="ru-RU" sz="2800" b="1" dirty="0">
                <a:solidFill>
                  <a:schemeClr val="tx2"/>
                </a:solidFill>
              </a:rPr>
              <a:t>у</a:t>
            </a:r>
            <a:r>
              <a:rPr lang="ru-RU" sz="2800" dirty="0">
                <a:solidFill>
                  <a:schemeClr val="tx2"/>
                </a:solidFill>
              </a:rPr>
              <a:t> и </a:t>
            </a:r>
            <a:br>
              <a:rPr lang="ru-RU" sz="2800" dirty="0">
                <a:solidFill>
                  <a:schemeClr val="tx2"/>
                </a:solidFill>
              </a:rPr>
            </a:br>
            <a:r>
              <a:rPr lang="en-US" sz="2800" b="1" dirty="0">
                <a:solidFill>
                  <a:schemeClr val="tx2"/>
                </a:solidFill>
              </a:rPr>
              <a:t>b</a:t>
            </a:r>
            <a:r>
              <a:rPr lang="ru-RU" sz="2800" dirty="0">
                <a:solidFill>
                  <a:schemeClr val="tx2"/>
                </a:solidFill>
              </a:rPr>
              <a:t> – остаток от деления.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6426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056" y="202959"/>
            <a:ext cx="10800000" cy="53726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>
                <a:effectLst/>
              </a:rPr>
              <a:t>Пример проверки </a:t>
            </a:r>
            <a:r>
              <a:rPr lang="ru-RU" sz="2800" dirty="0" err="1">
                <a:effectLst/>
              </a:rPr>
              <a:t>Завершимости</a:t>
            </a:r>
            <a:r>
              <a:rPr lang="ru-RU" sz="2800" dirty="0">
                <a:effectLst/>
              </a:rPr>
              <a:t> программы</a:t>
            </a:r>
            <a:endParaRPr lang="ru-RU" sz="29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6" y="889000"/>
            <a:ext cx="10541000" cy="5009443"/>
          </a:xfrm>
        </p:spPr>
        <p:txBody>
          <a:bodyPr>
            <a:noAutofit/>
          </a:bodyPr>
          <a:lstStyle/>
          <a:p>
            <a:pPr marL="0" lvl="8" indent="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В качестве примера рассмотрим программу </a:t>
            </a:r>
            <a:r>
              <a:rPr lang="ru-RU" sz="2400" b="1" dirty="0">
                <a:solidFill>
                  <a:schemeClr val="tx2"/>
                </a:solidFill>
              </a:rPr>
              <a:t>C</a:t>
            </a:r>
            <a:r>
              <a:rPr lang="ru-RU" sz="2400" b="1" baseline="-25000" dirty="0">
                <a:solidFill>
                  <a:schemeClr val="tx2"/>
                </a:solidFill>
              </a:rPr>
              <a:t>0</a:t>
            </a:r>
            <a:r>
              <a:rPr lang="ru-RU" sz="2400" dirty="0">
                <a:solidFill>
                  <a:schemeClr val="tx2"/>
                </a:solidFill>
              </a:rPr>
              <a:t> целочисленного деления натуральных чисел </a:t>
            </a:r>
            <a:r>
              <a:rPr lang="ru-RU" sz="2400" b="1" dirty="0">
                <a:solidFill>
                  <a:schemeClr val="tx2"/>
                </a:solidFill>
              </a:rPr>
              <a:t>х</a:t>
            </a:r>
            <a:r>
              <a:rPr lang="ru-RU" sz="2400" dirty="0">
                <a:solidFill>
                  <a:schemeClr val="tx2"/>
                </a:solidFill>
              </a:rPr>
              <a:t> и </a:t>
            </a:r>
            <a:r>
              <a:rPr lang="ru-RU" sz="2400" b="1" dirty="0">
                <a:solidFill>
                  <a:schemeClr val="tx2"/>
                </a:solidFill>
              </a:rPr>
              <a:t>у</a:t>
            </a:r>
            <a:r>
              <a:rPr lang="ru-RU" sz="2400" dirty="0">
                <a:solidFill>
                  <a:schemeClr val="tx2"/>
                </a:solidFill>
              </a:rPr>
              <a:t>:</a:t>
            </a:r>
          </a:p>
          <a:p>
            <a:pPr marL="0" lvl="8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en-US" sz="2400" b="1" dirty="0">
                <a:solidFill>
                  <a:srgbClr val="035B7A"/>
                </a:solidFill>
              </a:rPr>
              <a:t>{</a:t>
            </a:r>
            <a:r>
              <a:rPr lang="ru-RU" sz="2400" b="1" dirty="0">
                <a:solidFill>
                  <a:srgbClr val="035B7A"/>
                </a:solidFill>
              </a:rPr>
              <a:t>х</a:t>
            </a:r>
            <a:r>
              <a:rPr lang="en-US" sz="2400" b="1" dirty="0">
                <a:solidFill>
                  <a:srgbClr val="035B7A"/>
                </a:solidFill>
              </a:rPr>
              <a:t>≥0</a:t>
            </a:r>
            <a:r>
              <a:rPr lang="ru-RU" sz="2400" b="1" dirty="0">
                <a:solidFill>
                  <a:srgbClr val="035B7A"/>
                </a:solidFill>
              </a:rPr>
              <a:t> </a:t>
            </a:r>
            <a:r>
              <a:rPr lang="en-US" sz="2400" b="1" dirty="0">
                <a:solidFill>
                  <a:srgbClr val="035B7A"/>
                </a:solidFill>
              </a:rPr>
              <a:t>&amp;</a:t>
            </a:r>
            <a:r>
              <a:rPr lang="ru-RU" sz="2400" b="1" dirty="0">
                <a:solidFill>
                  <a:srgbClr val="035B7A"/>
                </a:solidFill>
              </a:rPr>
              <a:t> у</a:t>
            </a:r>
            <a:r>
              <a:rPr lang="en-US" sz="2400" b="1" dirty="0">
                <a:solidFill>
                  <a:srgbClr val="035B7A"/>
                </a:solidFill>
              </a:rPr>
              <a:t>&gt;</a:t>
            </a:r>
            <a:r>
              <a:rPr lang="ru-RU" sz="2400" b="1" dirty="0">
                <a:solidFill>
                  <a:srgbClr val="035B7A"/>
                </a:solidFill>
              </a:rPr>
              <a:t>0</a:t>
            </a:r>
            <a:r>
              <a:rPr lang="en-US" sz="2400" b="1" dirty="0">
                <a:solidFill>
                  <a:srgbClr val="035B7A"/>
                </a:solidFill>
              </a:rPr>
              <a:t>}</a:t>
            </a:r>
            <a:r>
              <a:rPr lang="ru-RU" sz="2400" b="1" dirty="0">
                <a:solidFill>
                  <a:srgbClr val="035B7A"/>
                </a:solidFill>
              </a:rPr>
              <a:t> а:=0; </a:t>
            </a:r>
            <a:r>
              <a:rPr lang="ru-RU" sz="2400" b="1" dirty="0" err="1">
                <a:solidFill>
                  <a:srgbClr val="035B7A"/>
                </a:solidFill>
              </a:rPr>
              <a:t>b</a:t>
            </a:r>
            <a:r>
              <a:rPr lang="ru-RU" sz="2400" b="1" dirty="0">
                <a:solidFill>
                  <a:srgbClr val="035B7A"/>
                </a:solidFill>
              </a:rPr>
              <a:t>:</a:t>
            </a:r>
            <a:r>
              <a:rPr lang="en-US" sz="2400" b="1" dirty="0">
                <a:solidFill>
                  <a:srgbClr val="035B7A"/>
                </a:solidFill>
              </a:rPr>
              <a:t>=</a:t>
            </a:r>
            <a:r>
              <a:rPr lang="ru-RU" sz="2400" b="1" dirty="0" err="1">
                <a:solidFill>
                  <a:srgbClr val="035B7A"/>
                </a:solidFill>
              </a:rPr>
              <a:t>x</a:t>
            </a:r>
            <a:r>
              <a:rPr lang="ru-RU" sz="2400" b="1" dirty="0">
                <a:solidFill>
                  <a:srgbClr val="035B7A"/>
                </a:solidFill>
              </a:rPr>
              <a:t>; </a:t>
            </a:r>
            <a:r>
              <a:rPr lang="ru-RU" sz="2400" b="1" u="sng" dirty="0" err="1">
                <a:solidFill>
                  <a:srgbClr val="035B7A"/>
                </a:solidFill>
              </a:rPr>
              <a:t>while</a:t>
            </a:r>
            <a:r>
              <a:rPr lang="ru-RU" sz="2400" b="1" dirty="0">
                <a:solidFill>
                  <a:srgbClr val="035B7A"/>
                </a:solidFill>
              </a:rPr>
              <a:t> </a:t>
            </a:r>
            <a:r>
              <a:rPr lang="ru-RU" sz="2400" b="1" dirty="0" err="1">
                <a:solidFill>
                  <a:srgbClr val="035B7A"/>
                </a:solidFill>
              </a:rPr>
              <a:t>b</a:t>
            </a:r>
            <a:r>
              <a:rPr lang="en-US" sz="2400" b="1" dirty="0">
                <a:solidFill>
                  <a:srgbClr val="035B7A"/>
                </a:solidFill>
              </a:rPr>
              <a:t>≥</a:t>
            </a:r>
            <a:r>
              <a:rPr lang="ru-RU" sz="2400" b="1" dirty="0" err="1">
                <a:solidFill>
                  <a:srgbClr val="035B7A"/>
                </a:solidFill>
              </a:rPr>
              <a:t>y</a:t>
            </a:r>
            <a:r>
              <a:rPr lang="ru-RU" sz="2400" b="1" dirty="0">
                <a:solidFill>
                  <a:srgbClr val="035B7A"/>
                </a:solidFill>
              </a:rPr>
              <a:t> </a:t>
            </a:r>
            <a:r>
              <a:rPr lang="ru-RU" sz="2400" b="1" u="sng" dirty="0" err="1">
                <a:solidFill>
                  <a:srgbClr val="035B7A"/>
                </a:solidFill>
              </a:rPr>
              <a:t>do</a:t>
            </a:r>
            <a:r>
              <a:rPr lang="ru-RU" sz="2400" b="1" dirty="0">
                <a:solidFill>
                  <a:srgbClr val="035B7A"/>
                </a:solidFill>
              </a:rPr>
              <a:t> {</a:t>
            </a:r>
            <a:r>
              <a:rPr lang="en-US" sz="2400" b="1" dirty="0">
                <a:solidFill>
                  <a:srgbClr val="035B7A"/>
                </a:solidFill>
              </a:rPr>
              <a:t>b</a:t>
            </a:r>
            <a:r>
              <a:rPr lang="ru-RU" sz="2400" b="1" dirty="0">
                <a:solidFill>
                  <a:srgbClr val="035B7A"/>
                </a:solidFill>
              </a:rPr>
              <a:t>+у&gt;0}</a:t>
            </a:r>
            <a:r>
              <a:rPr lang="en-US" sz="2400" b="1" dirty="0">
                <a:solidFill>
                  <a:srgbClr val="035B7A"/>
                </a:solidFill>
              </a:rPr>
              <a:t> </a:t>
            </a:r>
            <a:r>
              <a:rPr lang="ru-RU" sz="2400" b="1" dirty="0" err="1">
                <a:solidFill>
                  <a:srgbClr val="035B7A"/>
                </a:solidFill>
              </a:rPr>
              <a:t>b</a:t>
            </a:r>
            <a:r>
              <a:rPr lang="ru-RU" sz="2400" b="1" dirty="0">
                <a:solidFill>
                  <a:srgbClr val="035B7A"/>
                </a:solidFill>
              </a:rPr>
              <a:t>:=</a:t>
            </a:r>
            <a:r>
              <a:rPr lang="ru-RU" sz="2400" b="1" dirty="0" err="1">
                <a:solidFill>
                  <a:srgbClr val="035B7A"/>
                </a:solidFill>
              </a:rPr>
              <a:t>b</a:t>
            </a:r>
            <a:r>
              <a:rPr lang="en-US" sz="2400" b="1" dirty="0">
                <a:solidFill>
                  <a:srgbClr val="035B7A"/>
                </a:solidFill>
              </a:rPr>
              <a:t>–</a:t>
            </a:r>
            <a:r>
              <a:rPr lang="ru-RU" sz="2400" b="1" dirty="0" err="1">
                <a:solidFill>
                  <a:srgbClr val="035B7A"/>
                </a:solidFill>
              </a:rPr>
              <a:t>y</a:t>
            </a:r>
            <a:r>
              <a:rPr lang="ru-RU" sz="2400" b="1" dirty="0">
                <a:solidFill>
                  <a:srgbClr val="035B7A"/>
                </a:solidFill>
              </a:rPr>
              <a:t>; а:=а+1 </a:t>
            </a:r>
            <a:r>
              <a:rPr lang="ru-RU" sz="2400" b="1" u="sng" dirty="0" err="1">
                <a:solidFill>
                  <a:srgbClr val="035B7A"/>
                </a:solidFill>
              </a:rPr>
              <a:t>od</a:t>
            </a:r>
            <a:r>
              <a:rPr lang="ru-RU" sz="2400" b="1" dirty="0">
                <a:solidFill>
                  <a:srgbClr val="035B7A"/>
                </a:solidFill>
              </a:rPr>
              <a:t> {</a:t>
            </a:r>
            <a:r>
              <a:rPr lang="en-US" sz="2400" b="1" dirty="0" err="1">
                <a:solidFill>
                  <a:srgbClr val="035B7A"/>
                </a:solidFill>
              </a:rPr>
              <a:t>b</a:t>
            </a:r>
            <a:r>
              <a:rPr lang="ru-RU" sz="2400" b="1" dirty="0">
                <a:solidFill>
                  <a:srgbClr val="035B7A"/>
                </a:solidFill>
              </a:rPr>
              <a:t>+у&gt;0}</a:t>
            </a:r>
            <a:endParaRPr lang="en-US" sz="1200" dirty="0">
              <a:solidFill>
                <a:schemeClr val="tx2"/>
              </a:solidFill>
            </a:endParaRP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Искомым выражением </a:t>
            </a:r>
            <a:r>
              <a:rPr lang="ru-RU" sz="2400" b="1" dirty="0">
                <a:solidFill>
                  <a:schemeClr val="tx2"/>
                </a:solidFill>
              </a:rPr>
              <a:t>Е</a:t>
            </a:r>
            <a:r>
              <a:rPr lang="ru-RU" sz="2400" dirty="0">
                <a:solidFill>
                  <a:schemeClr val="tx2"/>
                </a:solidFill>
              </a:rPr>
              <a:t> здесь является </a:t>
            </a:r>
            <a:r>
              <a:rPr lang="en-US" sz="2400" b="1" dirty="0" err="1">
                <a:solidFill>
                  <a:schemeClr val="tx2"/>
                </a:solidFill>
              </a:rPr>
              <a:t>b</a:t>
            </a:r>
            <a:r>
              <a:rPr lang="ru-RU" sz="2400" b="1" dirty="0">
                <a:solidFill>
                  <a:schemeClr val="tx2"/>
                </a:solidFill>
              </a:rPr>
              <a:t>+у</a:t>
            </a:r>
            <a:r>
              <a:rPr lang="ru-RU" sz="2400" dirty="0">
                <a:solidFill>
                  <a:schemeClr val="tx2"/>
                </a:solidFill>
              </a:rPr>
              <a:t>, а инвариантом цикла утверждение </a:t>
            </a:r>
            <a:r>
              <a:rPr lang="en-US" sz="2400" b="1" dirty="0">
                <a:solidFill>
                  <a:schemeClr val="tx2"/>
                </a:solidFill>
              </a:rPr>
              <a:t>b</a:t>
            </a:r>
            <a:r>
              <a:rPr lang="ru-RU" sz="2400" b="1" dirty="0">
                <a:solidFill>
                  <a:schemeClr val="tx2"/>
                </a:solidFill>
              </a:rPr>
              <a:t>+у</a:t>
            </a:r>
            <a:r>
              <a:rPr lang="en-US" sz="2400" b="1" dirty="0">
                <a:solidFill>
                  <a:schemeClr val="tx2"/>
                </a:solidFill>
              </a:rPr>
              <a:t>≥</a:t>
            </a:r>
            <a:r>
              <a:rPr lang="ru-RU" sz="2400" b="1" dirty="0">
                <a:solidFill>
                  <a:schemeClr val="tx2"/>
                </a:solidFill>
              </a:rPr>
              <a:t>0</a:t>
            </a:r>
            <a:r>
              <a:rPr lang="ru-RU" sz="2400" dirty="0">
                <a:solidFill>
                  <a:schemeClr val="tx2"/>
                </a:solidFill>
              </a:rPr>
              <a:t>.</a:t>
            </a:r>
          </a:p>
          <a:p>
            <a:pPr marL="0" lvl="8" indent="0" algn="just">
              <a:lnSpc>
                <a:spcPct val="100000"/>
              </a:lnSpc>
              <a:spcBef>
                <a:spcPts val="12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Докажем вначале справедливость утверждения (1) для данной программы. Возьмем для этой цели в качестве </a:t>
            </a:r>
            <a:r>
              <a:rPr lang="en-US" sz="2400" b="1" dirty="0">
                <a:solidFill>
                  <a:schemeClr val="tx2"/>
                </a:solidFill>
              </a:rPr>
              <a:t>P</a:t>
            </a:r>
            <a:r>
              <a:rPr lang="ru-RU" sz="2400" dirty="0">
                <a:solidFill>
                  <a:schemeClr val="tx2"/>
                </a:solidFill>
              </a:rPr>
              <a:t> утверждение </a:t>
            </a:r>
            <a:r>
              <a:rPr lang="ru-RU" sz="2400" b="1" dirty="0">
                <a:solidFill>
                  <a:schemeClr val="tx2"/>
                </a:solidFill>
              </a:rPr>
              <a:t>у&gt;0</a:t>
            </a:r>
            <a:r>
              <a:rPr lang="ru-RU" sz="2400" dirty="0">
                <a:solidFill>
                  <a:schemeClr val="tx2"/>
                </a:solidFill>
              </a:rPr>
              <a:t>,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являющееся инвариантом цикла. </a:t>
            </a:r>
            <a:endParaRPr lang="en-US" sz="2400" dirty="0">
              <a:solidFill>
                <a:schemeClr val="tx2"/>
              </a:solidFill>
            </a:endParaRPr>
          </a:p>
          <a:p>
            <a:pPr marL="0" lvl="8" indent="0" algn="just">
              <a:lnSpc>
                <a:spcPct val="100000"/>
              </a:lnSpc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Доказательство того, что </a:t>
            </a:r>
            <a:r>
              <a:rPr lang="ru-RU" sz="2400" b="1" dirty="0">
                <a:solidFill>
                  <a:schemeClr val="tx2"/>
                </a:solidFill>
              </a:rPr>
              <a:t>у&gt;0</a:t>
            </a:r>
            <a:r>
              <a:rPr lang="ru-RU" sz="2400" dirty="0">
                <a:solidFill>
                  <a:schemeClr val="tx2"/>
                </a:solidFill>
              </a:rPr>
              <a:t> является инвариантом, тривиально, т.к. </a:t>
            </a:r>
            <a:r>
              <a:rPr lang="ru-RU" sz="2400" b="1" dirty="0">
                <a:solidFill>
                  <a:schemeClr val="tx2"/>
                </a:solidFill>
              </a:rPr>
              <a:t>у&gt;0</a:t>
            </a:r>
            <a:r>
              <a:rPr lang="ru-RU" sz="2400" dirty="0">
                <a:solidFill>
                  <a:schemeClr val="tx2"/>
                </a:solidFill>
              </a:rPr>
              <a:t> перед выполнением программы и нигде в программе не изменяется. </a:t>
            </a:r>
            <a:endParaRPr lang="en-US" sz="2400" dirty="0">
              <a:solidFill>
                <a:schemeClr val="tx2"/>
              </a:solidFill>
            </a:endParaRPr>
          </a:p>
          <a:p>
            <a:pPr marL="0" lvl="8" indent="0" algn="just">
              <a:lnSpc>
                <a:spcPct val="100000"/>
              </a:lnSpc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При стандартной интерпретации на области целых чисел получаем, что утверждение </a:t>
            </a:r>
            <a:r>
              <a:rPr lang="ru-RU" sz="2400" b="1" dirty="0">
                <a:solidFill>
                  <a:schemeClr val="tx2"/>
                </a:solidFill>
              </a:rPr>
              <a:t>у&gt;0 &amp; </a:t>
            </a:r>
            <a:r>
              <a:rPr lang="en-US" sz="2400" b="1" dirty="0">
                <a:solidFill>
                  <a:schemeClr val="tx2"/>
                </a:solidFill>
              </a:rPr>
              <a:t>b≥</a:t>
            </a:r>
            <a:r>
              <a:rPr lang="ru-RU" sz="2400" b="1" dirty="0">
                <a:solidFill>
                  <a:schemeClr val="tx2"/>
                </a:solidFill>
              </a:rPr>
              <a:t>у </a:t>
            </a:r>
            <a:r>
              <a:rPr lang="en-US" sz="2400" b="1" dirty="0">
                <a:solidFill>
                  <a:schemeClr val="tx2"/>
                </a:solidFill>
              </a:rPr>
              <a:t>→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b</a:t>
            </a:r>
            <a:r>
              <a:rPr lang="ru-RU" sz="2400" b="1" dirty="0">
                <a:solidFill>
                  <a:schemeClr val="tx2"/>
                </a:solidFill>
              </a:rPr>
              <a:t>+у&gt;0 </a:t>
            </a:r>
            <a:r>
              <a:rPr lang="ru-RU" sz="2400" dirty="0">
                <a:solidFill>
                  <a:schemeClr val="tx2"/>
                </a:solidFill>
              </a:rPr>
              <a:t>справедливо.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10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83124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056" y="202959"/>
            <a:ext cx="10800000" cy="53726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>
                <a:effectLst/>
              </a:rPr>
              <a:t>Пример проверки </a:t>
            </a:r>
            <a:r>
              <a:rPr lang="ru-RU" sz="2800" dirty="0" err="1">
                <a:effectLst/>
              </a:rPr>
              <a:t>Завершимости</a:t>
            </a:r>
            <a:r>
              <a:rPr lang="ru-RU" sz="2800" dirty="0">
                <a:effectLst/>
              </a:rPr>
              <a:t> программы</a:t>
            </a:r>
            <a:endParaRPr lang="ru-RU" sz="29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6" y="889000"/>
            <a:ext cx="10541000" cy="5226050"/>
          </a:xfrm>
        </p:spPr>
        <p:txBody>
          <a:bodyPr>
            <a:noAutofit/>
          </a:bodyPr>
          <a:lstStyle/>
          <a:p>
            <a:pPr marL="0" lvl="8" indent="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Докажем теперь справедливость утверждения (2) для программы,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имеющего вид</a:t>
            </a:r>
            <a:r>
              <a:rPr lang="en-US" sz="2400" dirty="0">
                <a:solidFill>
                  <a:schemeClr val="tx2"/>
                </a:solidFill>
              </a:rPr>
              <a:t>:</a:t>
            </a:r>
            <a:endParaRPr lang="ru-RU" sz="2400" dirty="0">
              <a:solidFill>
                <a:schemeClr val="tx2"/>
              </a:solidFill>
            </a:endParaRPr>
          </a:p>
          <a:p>
            <a:pPr marL="0" lvl="8" indent="0" algn="ctr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b="1" dirty="0">
                <a:solidFill>
                  <a:schemeClr val="tx2"/>
                </a:solidFill>
              </a:rPr>
              <a:t>{</a:t>
            </a:r>
            <a:r>
              <a:rPr lang="ru-RU" sz="2400" b="1" dirty="0" err="1">
                <a:solidFill>
                  <a:schemeClr val="tx2"/>
                </a:solidFill>
              </a:rPr>
              <a:t>E</a:t>
            </a:r>
            <a:r>
              <a:rPr lang="en-US" sz="2400" b="1" baseline="-25000" dirty="0">
                <a:solidFill>
                  <a:schemeClr val="tx2"/>
                </a:solidFill>
              </a:rPr>
              <a:t>0</a:t>
            </a:r>
            <a:r>
              <a:rPr lang="en-US" sz="2400" b="1" dirty="0">
                <a:solidFill>
                  <a:schemeClr val="tx2"/>
                </a:solidFill>
              </a:rPr>
              <a:t>=</a:t>
            </a:r>
            <a:r>
              <a:rPr lang="ru-RU" sz="2400" b="1" dirty="0" err="1">
                <a:solidFill>
                  <a:schemeClr val="tx2"/>
                </a:solidFill>
              </a:rPr>
              <a:t>b+y</a:t>
            </a:r>
            <a:r>
              <a:rPr lang="ru-RU" sz="2400" b="1" dirty="0">
                <a:solidFill>
                  <a:schemeClr val="tx2"/>
                </a:solidFill>
              </a:rPr>
              <a:t>&gt;0}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b</a:t>
            </a:r>
            <a:r>
              <a:rPr lang="ru-RU" sz="2400" b="1" dirty="0">
                <a:solidFill>
                  <a:schemeClr val="tx2"/>
                </a:solidFill>
              </a:rPr>
              <a:t>:=</a:t>
            </a:r>
            <a:r>
              <a:rPr lang="ru-RU" sz="2400" b="1" dirty="0" err="1">
                <a:solidFill>
                  <a:schemeClr val="tx2"/>
                </a:solidFill>
              </a:rPr>
              <a:t>b</a:t>
            </a:r>
            <a:r>
              <a:rPr lang="en-US" sz="2400" b="1" dirty="0">
                <a:solidFill>
                  <a:schemeClr val="tx2"/>
                </a:solidFill>
              </a:rPr>
              <a:t>–</a:t>
            </a:r>
            <a:r>
              <a:rPr lang="ru-RU" sz="2400" b="1" dirty="0" err="1">
                <a:solidFill>
                  <a:schemeClr val="tx2"/>
                </a:solidFill>
              </a:rPr>
              <a:t>y</a:t>
            </a:r>
            <a:r>
              <a:rPr lang="ru-RU" sz="2400" b="1" dirty="0">
                <a:solidFill>
                  <a:schemeClr val="tx2"/>
                </a:solidFill>
              </a:rPr>
              <a:t>;	а:=а+1 {</a:t>
            </a:r>
            <a:r>
              <a:rPr lang="ru-RU" sz="2400" b="1" dirty="0" err="1">
                <a:solidFill>
                  <a:schemeClr val="tx2"/>
                </a:solidFill>
              </a:rPr>
              <a:t>E</a:t>
            </a:r>
            <a:r>
              <a:rPr lang="en-US" sz="2400" b="1" baseline="-25000" dirty="0">
                <a:solidFill>
                  <a:schemeClr val="tx2"/>
                </a:solidFill>
              </a:rPr>
              <a:t>0</a:t>
            </a:r>
            <a:r>
              <a:rPr lang="ru-RU" sz="2400" b="1" dirty="0">
                <a:solidFill>
                  <a:schemeClr val="tx2"/>
                </a:solidFill>
              </a:rPr>
              <a:t>&gt;</a:t>
            </a:r>
            <a:r>
              <a:rPr lang="ru-RU" sz="2400" b="1" dirty="0" err="1">
                <a:solidFill>
                  <a:schemeClr val="tx2"/>
                </a:solidFill>
              </a:rPr>
              <a:t>b+y</a:t>
            </a:r>
            <a:r>
              <a:rPr lang="en-US" sz="2400" b="1" dirty="0">
                <a:solidFill>
                  <a:schemeClr val="tx2"/>
                </a:solidFill>
              </a:rPr>
              <a:t>≥</a:t>
            </a:r>
            <a:r>
              <a:rPr lang="ru-RU" sz="2400" b="1" dirty="0">
                <a:solidFill>
                  <a:schemeClr val="tx2"/>
                </a:solidFill>
              </a:rPr>
              <a:t>0}</a:t>
            </a: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Поскольку справедливо утверждение:</a:t>
            </a:r>
          </a:p>
          <a:p>
            <a:pPr marL="0" lvl="8" indent="0" algn="ctr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b="1" dirty="0" err="1">
                <a:solidFill>
                  <a:schemeClr val="tx2"/>
                </a:solidFill>
              </a:rPr>
              <a:t>E</a:t>
            </a:r>
            <a:r>
              <a:rPr lang="en-US" sz="2400" b="1" baseline="-25000" dirty="0">
                <a:solidFill>
                  <a:schemeClr val="tx2"/>
                </a:solidFill>
              </a:rPr>
              <a:t>0</a:t>
            </a:r>
            <a:r>
              <a:rPr lang="en-US" sz="2400" b="1" dirty="0">
                <a:solidFill>
                  <a:schemeClr val="tx2"/>
                </a:solidFill>
              </a:rPr>
              <a:t>=</a:t>
            </a:r>
            <a:r>
              <a:rPr lang="ru-RU" sz="2400" b="1" dirty="0" err="1">
                <a:solidFill>
                  <a:schemeClr val="tx2"/>
                </a:solidFill>
              </a:rPr>
              <a:t>b+y</a:t>
            </a:r>
            <a:r>
              <a:rPr lang="ru-RU" sz="2400" b="1" dirty="0">
                <a:solidFill>
                  <a:schemeClr val="tx2"/>
                </a:solidFill>
              </a:rPr>
              <a:t>&gt;0 &amp; у&gt;0 &amp; </a:t>
            </a:r>
            <a:r>
              <a:rPr lang="en-US" sz="2400" b="1" dirty="0">
                <a:solidFill>
                  <a:schemeClr val="tx2"/>
                </a:solidFill>
              </a:rPr>
              <a:t>b≥</a:t>
            </a:r>
            <a:r>
              <a:rPr lang="ru-RU" sz="2400" b="1" dirty="0">
                <a:solidFill>
                  <a:schemeClr val="tx2"/>
                </a:solidFill>
              </a:rPr>
              <a:t>у </a:t>
            </a:r>
            <a:r>
              <a:rPr lang="en-US" sz="2400" b="1" dirty="0">
                <a:solidFill>
                  <a:schemeClr val="tx2"/>
                </a:solidFill>
              </a:rPr>
              <a:t>→ </a:t>
            </a:r>
            <a:r>
              <a:rPr lang="ru-RU" sz="2400" b="1" dirty="0">
                <a:solidFill>
                  <a:schemeClr val="tx2"/>
                </a:solidFill>
              </a:rPr>
              <a:t>Е</a:t>
            </a:r>
            <a:r>
              <a:rPr lang="en-US" sz="2400" b="1" baseline="-25000" dirty="0">
                <a:solidFill>
                  <a:schemeClr val="tx2"/>
                </a:solidFill>
              </a:rPr>
              <a:t>0</a:t>
            </a:r>
            <a:r>
              <a:rPr lang="ru-RU" sz="2400" b="1" dirty="0">
                <a:solidFill>
                  <a:schemeClr val="tx2"/>
                </a:solidFill>
              </a:rPr>
              <a:t>=(</a:t>
            </a:r>
            <a:r>
              <a:rPr lang="en-US" sz="2400" b="1" dirty="0">
                <a:solidFill>
                  <a:schemeClr val="tx2"/>
                </a:solidFill>
              </a:rPr>
              <a:t>b–</a:t>
            </a:r>
            <a:r>
              <a:rPr lang="ru-RU" sz="2400" b="1" dirty="0">
                <a:solidFill>
                  <a:schemeClr val="tx2"/>
                </a:solidFill>
              </a:rPr>
              <a:t>у)</a:t>
            </a:r>
            <a:r>
              <a:rPr lang="en-US" sz="2400" b="1" dirty="0">
                <a:solidFill>
                  <a:schemeClr val="tx2"/>
                </a:solidFill>
              </a:rPr>
              <a:t>+</a:t>
            </a:r>
            <a:r>
              <a:rPr lang="ru-RU" sz="2400" b="1" dirty="0">
                <a:solidFill>
                  <a:schemeClr val="tx2"/>
                </a:solidFill>
              </a:rPr>
              <a:t>2</a:t>
            </a:r>
            <a:r>
              <a:rPr lang="en-US" sz="2400" b="1" dirty="0">
                <a:solidFill>
                  <a:schemeClr val="tx2"/>
                </a:solidFill>
              </a:rPr>
              <a:t>∙y</a:t>
            </a:r>
            <a:r>
              <a:rPr lang="ru-RU" sz="2400" b="1" dirty="0">
                <a:solidFill>
                  <a:schemeClr val="tx2"/>
                </a:solidFill>
              </a:rPr>
              <a:t>&gt;0 &amp; у&gt;0 &amp; (</a:t>
            </a:r>
            <a:r>
              <a:rPr lang="en-US" sz="2400" b="1" dirty="0">
                <a:solidFill>
                  <a:schemeClr val="tx2"/>
                </a:solidFill>
              </a:rPr>
              <a:t>b</a:t>
            </a:r>
            <a:r>
              <a:rPr lang="ru-RU" sz="2400" b="1" dirty="0">
                <a:solidFill>
                  <a:schemeClr val="tx2"/>
                </a:solidFill>
              </a:rPr>
              <a:t>-у)+у</a:t>
            </a:r>
            <a:r>
              <a:rPr lang="en-US" sz="2400" b="1" dirty="0">
                <a:solidFill>
                  <a:schemeClr val="tx2"/>
                </a:solidFill>
              </a:rPr>
              <a:t>≥</a:t>
            </a:r>
            <a:r>
              <a:rPr lang="ru-RU" sz="2400" b="1" dirty="0">
                <a:solidFill>
                  <a:schemeClr val="tx2"/>
                </a:solidFill>
              </a:rPr>
              <a:t>у</a:t>
            </a:r>
            <a:r>
              <a:rPr lang="ru-RU" sz="2400" dirty="0">
                <a:solidFill>
                  <a:schemeClr val="tx2"/>
                </a:solidFill>
              </a:rPr>
              <a:t>, </a:t>
            </a:r>
            <a:endParaRPr lang="en-US" sz="2400" dirty="0">
              <a:solidFill>
                <a:schemeClr val="tx2"/>
              </a:solidFill>
            </a:endParaRP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то, по аксиоме А1 и правилу вывода R5, получаем:</a:t>
            </a:r>
          </a:p>
          <a:p>
            <a:pPr marL="0" lvl="8" indent="0" algn="ctr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b="1" dirty="0">
                <a:solidFill>
                  <a:schemeClr val="tx2"/>
                </a:solidFill>
              </a:rPr>
              <a:t>{</a:t>
            </a:r>
            <a:r>
              <a:rPr lang="ru-RU" sz="2400" b="1" dirty="0" err="1">
                <a:solidFill>
                  <a:schemeClr val="tx2"/>
                </a:solidFill>
              </a:rPr>
              <a:t>E</a:t>
            </a:r>
            <a:r>
              <a:rPr lang="en-US" sz="2400" b="1" baseline="-25000" dirty="0">
                <a:solidFill>
                  <a:schemeClr val="tx2"/>
                </a:solidFill>
              </a:rPr>
              <a:t>0</a:t>
            </a:r>
            <a:r>
              <a:rPr lang="en-US" sz="2400" b="1" dirty="0">
                <a:solidFill>
                  <a:schemeClr val="tx2"/>
                </a:solidFill>
              </a:rPr>
              <a:t>=</a:t>
            </a:r>
            <a:r>
              <a:rPr lang="ru-RU" sz="2400" b="1" dirty="0" err="1">
                <a:solidFill>
                  <a:schemeClr val="tx2"/>
                </a:solidFill>
              </a:rPr>
              <a:t>b+y</a:t>
            </a:r>
            <a:r>
              <a:rPr lang="ru-RU" sz="2400" b="1" dirty="0">
                <a:solidFill>
                  <a:schemeClr val="tx2"/>
                </a:solidFill>
              </a:rPr>
              <a:t>&gt;0 &amp; у&gt;0 &amp; </a:t>
            </a:r>
            <a:r>
              <a:rPr lang="en-US" sz="2400" b="1" dirty="0">
                <a:solidFill>
                  <a:schemeClr val="tx2"/>
                </a:solidFill>
              </a:rPr>
              <a:t>b≥</a:t>
            </a:r>
            <a:r>
              <a:rPr lang="ru-RU" sz="2400" b="1" dirty="0">
                <a:solidFill>
                  <a:schemeClr val="tx2"/>
                </a:solidFill>
              </a:rPr>
              <a:t>у} </a:t>
            </a:r>
            <a:r>
              <a:rPr lang="ru-RU" sz="2400" b="1" dirty="0" err="1">
                <a:solidFill>
                  <a:schemeClr val="tx2"/>
                </a:solidFill>
              </a:rPr>
              <a:t>b</a:t>
            </a:r>
            <a:r>
              <a:rPr lang="ru-RU" sz="2400" b="1" dirty="0">
                <a:solidFill>
                  <a:schemeClr val="tx2"/>
                </a:solidFill>
              </a:rPr>
              <a:t>:=</a:t>
            </a:r>
            <a:r>
              <a:rPr lang="ru-RU" sz="2400" b="1" dirty="0" err="1">
                <a:solidFill>
                  <a:schemeClr val="tx2"/>
                </a:solidFill>
              </a:rPr>
              <a:t>b</a:t>
            </a:r>
            <a:r>
              <a:rPr lang="en-US" sz="2400" b="1" dirty="0">
                <a:solidFill>
                  <a:schemeClr val="tx2"/>
                </a:solidFill>
              </a:rPr>
              <a:t>–</a:t>
            </a:r>
            <a:r>
              <a:rPr lang="ru-RU" sz="2400" b="1" dirty="0" err="1">
                <a:solidFill>
                  <a:schemeClr val="tx2"/>
                </a:solidFill>
              </a:rPr>
              <a:t>y</a:t>
            </a:r>
            <a:r>
              <a:rPr lang="ru-RU" sz="2400" b="1" dirty="0">
                <a:solidFill>
                  <a:schemeClr val="tx2"/>
                </a:solidFill>
              </a:rPr>
              <a:t> {Е</a:t>
            </a:r>
            <a:r>
              <a:rPr lang="en-US" sz="2400" b="1" baseline="-25000" dirty="0">
                <a:solidFill>
                  <a:schemeClr val="tx2"/>
                </a:solidFill>
              </a:rPr>
              <a:t>0</a:t>
            </a:r>
            <a:r>
              <a:rPr lang="ru-RU" sz="2400" b="1" dirty="0">
                <a:solidFill>
                  <a:schemeClr val="tx2"/>
                </a:solidFill>
              </a:rPr>
              <a:t>=</a:t>
            </a:r>
            <a:r>
              <a:rPr lang="en-US" sz="2400" b="1" dirty="0">
                <a:solidFill>
                  <a:schemeClr val="tx2"/>
                </a:solidFill>
              </a:rPr>
              <a:t>b+</a:t>
            </a:r>
            <a:r>
              <a:rPr lang="ru-RU" sz="2400" b="1" dirty="0">
                <a:solidFill>
                  <a:schemeClr val="tx2"/>
                </a:solidFill>
              </a:rPr>
              <a:t>2</a:t>
            </a:r>
            <a:r>
              <a:rPr lang="en-US" sz="2400" b="1" dirty="0">
                <a:solidFill>
                  <a:schemeClr val="tx2"/>
                </a:solidFill>
              </a:rPr>
              <a:t>∙y</a:t>
            </a:r>
            <a:r>
              <a:rPr lang="ru-RU" sz="2400" b="1" dirty="0">
                <a:solidFill>
                  <a:schemeClr val="tx2"/>
                </a:solidFill>
              </a:rPr>
              <a:t>&gt;0 &amp; у&gt;0 &amp; </a:t>
            </a:r>
            <a:r>
              <a:rPr lang="en-US" sz="2400" b="1" dirty="0">
                <a:solidFill>
                  <a:schemeClr val="tx2"/>
                </a:solidFill>
              </a:rPr>
              <a:t>b</a:t>
            </a:r>
            <a:r>
              <a:rPr lang="ru-RU" sz="2400" b="1" dirty="0">
                <a:solidFill>
                  <a:schemeClr val="tx2"/>
                </a:solidFill>
              </a:rPr>
              <a:t>+у</a:t>
            </a:r>
            <a:r>
              <a:rPr lang="en-US" sz="2400" b="1" dirty="0">
                <a:solidFill>
                  <a:schemeClr val="tx2"/>
                </a:solidFill>
              </a:rPr>
              <a:t>≥</a:t>
            </a:r>
            <a:r>
              <a:rPr lang="ru-RU" sz="2400" b="1" dirty="0">
                <a:solidFill>
                  <a:schemeClr val="tx2"/>
                </a:solidFill>
              </a:rPr>
              <a:t>у}</a:t>
            </a: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Поскольку справедливы также утверждения:</a:t>
            </a: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b="1" dirty="0">
                <a:solidFill>
                  <a:schemeClr val="tx2"/>
                </a:solidFill>
              </a:rPr>
              <a:t>Е</a:t>
            </a:r>
            <a:r>
              <a:rPr lang="en-US" sz="2400" b="1" baseline="-25000" dirty="0">
                <a:solidFill>
                  <a:schemeClr val="tx2"/>
                </a:solidFill>
              </a:rPr>
              <a:t>0</a:t>
            </a:r>
            <a:r>
              <a:rPr lang="ru-RU" sz="2400" b="1" dirty="0">
                <a:solidFill>
                  <a:schemeClr val="tx2"/>
                </a:solidFill>
              </a:rPr>
              <a:t>=</a:t>
            </a:r>
            <a:r>
              <a:rPr lang="en-US" sz="2400" b="1" dirty="0">
                <a:solidFill>
                  <a:schemeClr val="tx2"/>
                </a:solidFill>
              </a:rPr>
              <a:t>b+</a:t>
            </a:r>
            <a:r>
              <a:rPr lang="ru-RU" sz="2400" b="1" dirty="0">
                <a:solidFill>
                  <a:schemeClr val="tx2"/>
                </a:solidFill>
              </a:rPr>
              <a:t>2</a:t>
            </a:r>
            <a:r>
              <a:rPr lang="en-US" sz="2400" b="1" dirty="0">
                <a:solidFill>
                  <a:schemeClr val="tx2"/>
                </a:solidFill>
              </a:rPr>
              <a:t>∙y</a:t>
            </a:r>
            <a:r>
              <a:rPr lang="ru-RU" sz="2400" b="1" dirty="0">
                <a:solidFill>
                  <a:schemeClr val="tx2"/>
                </a:solidFill>
              </a:rPr>
              <a:t>&gt;0 &amp; у&gt;0 </a:t>
            </a:r>
            <a:r>
              <a:rPr lang="en-US" sz="2400" b="1" dirty="0">
                <a:solidFill>
                  <a:schemeClr val="tx2"/>
                </a:solidFill>
              </a:rPr>
              <a:t>→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E</a:t>
            </a:r>
            <a:r>
              <a:rPr lang="en-US" sz="2400" b="1" baseline="-25000" dirty="0">
                <a:solidFill>
                  <a:schemeClr val="tx2"/>
                </a:solidFill>
              </a:rPr>
              <a:t>0</a:t>
            </a:r>
            <a:r>
              <a:rPr lang="ru-RU" sz="2400" b="1" dirty="0">
                <a:solidFill>
                  <a:schemeClr val="tx2"/>
                </a:solidFill>
              </a:rPr>
              <a:t>&gt;</a:t>
            </a:r>
            <a:r>
              <a:rPr lang="ru-RU" sz="2400" b="1" dirty="0" err="1">
                <a:solidFill>
                  <a:schemeClr val="tx2"/>
                </a:solidFill>
              </a:rPr>
              <a:t>b+y</a:t>
            </a:r>
            <a:r>
              <a:rPr lang="ru-RU" sz="2400" b="1" dirty="0">
                <a:solidFill>
                  <a:schemeClr val="tx2"/>
                </a:solidFill>
              </a:rPr>
              <a:t>,</a:t>
            </a: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b="1" dirty="0" err="1">
                <a:solidFill>
                  <a:schemeClr val="tx2"/>
                </a:solidFill>
              </a:rPr>
              <a:t>b+y</a:t>
            </a:r>
            <a:r>
              <a:rPr lang="en-US" sz="2400" b="1" dirty="0">
                <a:solidFill>
                  <a:schemeClr val="tx2"/>
                </a:solidFill>
              </a:rPr>
              <a:t>≥y</a:t>
            </a:r>
            <a:r>
              <a:rPr lang="ru-RU" sz="2400" b="1" dirty="0">
                <a:solidFill>
                  <a:schemeClr val="tx2"/>
                </a:solidFill>
              </a:rPr>
              <a:t> &amp; у&gt;0 </a:t>
            </a:r>
            <a:r>
              <a:rPr lang="en-US" sz="2400" b="1" dirty="0">
                <a:solidFill>
                  <a:schemeClr val="tx2"/>
                </a:solidFill>
              </a:rPr>
              <a:t>→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b</a:t>
            </a:r>
            <a:r>
              <a:rPr lang="ru-RU" sz="2400" b="1" dirty="0">
                <a:solidFill>
                  <a:schemeClr val="tx2"/>
                </a:solidFill>
              </a:rPr>
              <a:t>+у</a:t>
            </a:r>
            <a:r>
              <a:rPr lang="en-US" sz="2400" b="1" dirty="0">
                <a:solidFill>
                  <a:schemeClr val="tx2"/>
                </a:solidFill>
              </a:rPr>
              <a:t>≥</a:t>
            </a:r>
            <a:r>
              <a:rPr lang="ru-RU" sz="2400" b="1" dirty="0">
                <a:solidFill>
                  <a:schemeClr val="tx2"/>
                </a:solidFill>
              </a:rPr>
              <a:t>0,</a:t>
            </a: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то, применяя правило вывода R5, получаем:</a:t>
            </a:r>
          </a:p>
          <a:p>
            <a:pPr marL="0" lvl="8" indent="0" algn="ctr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b="1" dirty="0">
                <a:solidFill>
                  <a:schemeClr val="tx2"/>
                </a:solidFill>
              </a:rPr>
              <a:t>{</a:t>
            </a:r>
            <a:r>
              <a:rPr lang="ru-RU" sz="2400" b="1" dirty="0" err="1">
                <a:solidFill>
                  <a:schemeClr val="tx2"/>
                </a:solidFill>
              </a:rPr>
              <a:t>E</a:t>
            </a:r>
            <a:r>
              <a:rPr lang="en-US" sz="2400" b="1" baseline="-25000" dirty="0">
                <a:solidFill>
                  <a:schemeClr val="tx2"/>
                </a:solidFill>
              </a:rPr>
              <a:t>0</a:t>
            </a:r>
            <a:r>
              <a:rPr lang="en-US" sz="2400" b="1" dirty="0">
                <a:solidFill>
                  <a:schemeClr val="tx2"/>
                </a:solidFill>
              </a:rPr>
              <a:t>=</a:t>
            </a:r>
            <a:r>
              <a:rPr lang="ru-RU" sz="2400" b="1" dirty="0" err="1">
                <a:solidFill>
                  <a:schemeClr val="tx2"/>
                </a:solidFill>
              </a:rPr>
              <a:t>b+y</a:t>
            </a:r>
            <a:r>
              <a:rPr lang="ru-RU" sz="2400" b="1" dirty="0">
                <a:solidFill>
                  <a:schemeClr val="tx2"/>
                </a:solidFill>
              </a:rPr>
              <a:t>&gt;0 &amp; у&gt;0 &amp; </a:t>
            </a:r>
            <a:r>
              <a:rPr lang="en-US" sz="2400" b="1" dirty="0">
                <a:solidFill>
                  <a:schemeClr val="tx2"/>
                </a:solidFill>
              </a:rPr>
              <a:t>b≥</a:t>
            </a:r>
            <a:r>
              <a:rPr lang="ru-RU" sz="2400" b="1" dirty="0">
                <a:solidFill>
                  <a:schemeClr val="tx2"/>
                </a:solidFill>
              </a:rPr>
              <a:t>у}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b</a:t>
            </a:r>
            <a:r>
              <a:rPr lang="ru-RU" sz="2400" b="1" dirty="0">
                <a:solidFill>
                  <a:schemeClr val="tx2"/>
                </a:solidFill>
              </a:rPr>
              <a:t>:=</a:t>
            </a:r>
            <a:r>
              <a:rPr lang="ru-RU" sz="2400" b="1" dirty="0" err="1">
                <a:solidFill>
                  <a:schemeClr val="tx2"/>
                </a:solidFill>
              </a:rPr>
              <a:t>b</a:t>
            </a:r>
            <a:r>
              <a:rPr lang="en-US" sz="2400" b="1" dirty="0">
                <a:solidFill>
                  <a:schemeClr val="tx2"/>
                </a:solidFill>
              </a:rPr>
              <a:t>–</a:t>
            </a:r>
            <a:r>
              <a:rPr lang="ru-RU" sz="2400" b="1" dirty="0" err="1">
                <a:solidFill>
                  <a:schemeClr val="tx2"/>
                </a:solidFill>
              </a:rPr>
              <a:t>y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b="1" dirty="0">
                <a:solidFill>
                  <a:schemeClr val="tx2"/>
                </a:solidFill>
              </a:rPr>
              <a:t>{</a:t>
            </a:r>
            <a:r>
              <a:rPr lang="ru-RU" sz="2400" b="1" dirty="0" err="1">
                <a:solidFill>
                  <a:schemeClr val="tx2"/>
                </a:solidFill>
              </a:rPr>
              <a:t>E</a:t>
            </a:r>
            <a:r>
              <a:rPr lang="en-US" sz="2400" b="1" baseline="-25000" dirty="0">
                <a:solidFill>
                  <a:schemeClr val="tx2"/>
                </a:solidFill>
              </a:rPr>
              <a:t>0</a:t>
            </a:r>
            <a:r>
              <a:rPr lang="ru-RU" sz="2400" b="1" dirty="0">
                <a:solidFill>
                  <a:schemeClr val="tx2"/>
                </a:solidFill>
              </a:rPr>
              <a:t>&gt;</a:t>
            </a:r>
            <a:r>
              <a:rPr lang="ru-RU" sz="2400" b="1" dirty="0" err="1">
                <a:solidFill>
                  <a:schemeClr val="tx2"/>
                </a:solidFill>
              </a:rPr>
              <a:t>b+y</a:t>
            </a:r>
            <a:r>
              <a:rPr lang="en-US" sz="2400" b="1" dirty="0">
                <a:solidFill>
                  <a:schemeClr val="tx2"/>
                </a:solidFill>
              </a:rPr>
              <a:t>≥</a:t>
            </a:r>
            <a:r>
              <a:rPr lang="ru-RU" sz="2400" b="1" dirty="0">
                <a:solidFill>
                  <a:schemeClr val="tx2"/>
                </a:solidFill>
              </a:rPr>
              <a:t>0}</a:t>
            </a:r>
            <a:endParaRPr lang="ru-RU" sz="2400" dirty="0">
              <a:solidFill>
                <a:schemeClr val="tx2"/>
              </a:solidFill>
            </a:endParaRP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Далее, по аксиоме А1, имеем: </a:t>
            </a:r>
            <a:r>
              <a:rPr lang="ru-RU" sz="2400" b="1" dirty="0">
                <a:solidFill>
                  <a:schemeClr val="tx2"/>
                </a:solidFill>
              </a:rPr>
              <a:t>{</a:t>
            </a:r>
            <a:r>
              <a:rPr lang="ru-RU" sz="2400" b="1" dirty="0" err="1">
                <a:solidFill>
                  <a:schemeClr val="tx2"/>
                </a:solidFill>
              </a:rPr>
              <a:t>E</a:t>
            </a:r>
            <a:r>
              <a:rPr lang="en-US" sz="2400" b="1" baseline="-25000" dirty="0">
                <a:solidFill>
                  <a:schemeClr val="tx2"/>
                </a:solidFill>
              </a:rPr>
              <a:t>0</a:t>
            </a:r>
            <a:r>
              <a:rPr lang="ru-RU" sz="2400" b="1" dirty="0">
                <a:solidFill>
                  <a:schemeClr val="tx2"/>
                </a:solidFill>
              </a:rPr>
              <a:t>&gt;</a:t>
            </a:r>
            <a:r>
              <a:rPr lang="ru-RU" sz="2400" b="1" dirty="0" err="1">
                <a:solidFill>
                  <a:schemeClr val="tx2"/>
                </a:solidFill>
              </a:rPr>
              <a:t>b+y</a:t>
            </a:r>
            <a:r>
              <a:rPr lang="en-US" sz="2400" b="1" dirty="0">
                <a:solidFill>
                  <a:schemeClr val="tx2"/>
                </a:solidFill>
              </a:rPr>
              <a:t>≥</a:t>
            </a:r>
            <a:r>
              <a:rPr lang="ru-RU" sz="2400" b="1" dirty="0">
                <a:solidFill>
                  <a:schemeClr val="tx2"/>
                </a:solidFill>
              </a:rPr>
              <a:t>0}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b="1" dirty="0">
                <a:solidFill>
                  <a:schemeClr val="tx2"/>
                </a:solidFill>
              </a:rPr>
              <a:t>а:=а+1 {</a:t>
            </a:r>
            <a:r>
              <a:rPr lang="ru-RU" sz="2400" b="1" dirty="0" err="1">
                <a:solidFill>
                  <a:schemeClr val="tx2"/>
                </a:solidFill>
              </a:rPr>
              <a:t>E</a:t>
            </a:r>
            <a:r>
              <a:rPr lang="en-US" sz="2400" b="1" baseline="-25000" dirty="0">
                <a:solidFill>
                  <a:schemeClr val="tx2"/>
                </a:solidFill>
              </a:rPr>
              <a:t>0</a:t>
            </a:r>
            <a:r>
              <a:rPr lang="ru-RU" sz="2400" b="1" dirty="0">
                <a:solidFill>
                  <a:schemeClr val="tx2"/>
                </a:solidFill>
              </a:rPr>
              <a:t>&gt;</a:t>
            </a:r>
            <a:r>
              <a:rPr lang="ru-RU" sz="2400" b="1" dirty="0" err="1">
                <a:solidFill>
                  <a:schemeClr val="tx2"/>
                </a:solidFill>
              </a:rPr>
              <a:t>b+y</a:t>
            </a:r>
            <a:r>
              <a:rPr lang="en-US" sz="2400" b="1" dirty="0">
                <a:solidFill>
                  <a:schemeClr val="tx2"/>
                </a:solidFill>
              </a:rPr>
              <a:t>≥</a:t>
            </a:r>
            <a:r>
              <a:rPr lang="ru-RU" sz="2400" b="1" dirty="0">
                <a:solidFill>
                  <a:schemeClr val="tx2"/>
                </a:solidFill>
              </a:rPr>
              <a:t>0}</a:t>
            </a:r>
            <a:endParaRPr lang="ru-RU" sz="2400" dirty="0">
              <a:solidFill>
                <a:schemeClr val="tx2"/>
              </a:solidFill>
            </a:endParaRP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Применяя теперь правило вывода R2, получаем искомый результат. </a:t>
            </a:r>
            <a:endParaRPr lang="en-US" sz="2400" dirty="0">
              <a:solidFill>
                <a:schemeClr val="tx2"/>
              </a:solidFill>
            </a:endParaRPr>
          </a:p>
          <a:p>
            <a:pPr marL="0" lvl="8" indent="0" algn="ctr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11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7221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056" y="202959"/>
            <a:ext cx="10800000" cy="53726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>
                <a:effectLst/>
              </a:rPr>
              <a:t>Пример проверки </a:t>
            </a:r>
            <a:r>
              <a:rPr lang="ru-RU" sz="2800" dirty="0" err="1">
                <a:effectLst/>
              </a:rPr>
              <a:t>Завершимости</a:t>
            </a:r>
            <a:r>
              <a:rPr lang="ru-RU" sz="2800" dirty="0">
                <a:effectLst/>
              </a:rPr>
              <a:t> программы</a:t>
            </a:r>
            <a:endParaRPr lang="ru-RU" sz="29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6" y="889000"/>
            <a:ext cx="10541000" cy="5009443"/>
          </a:xfrm>
        </p:spPr>
        <p:txBody>
          <a:bodyPr>
            <a:noAutofit/>
          </a:bodyPr>
          <a:lstStyle/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Таким образом, удалось доказать и утверждение (2) для циклического участка программы. </a:t>
            </a: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Отсюда следует </a:t>
            </a:r>
            <a:r>
              <a:rPr lang="ru-RU" sz="2800" dirty="0" err="1">
                <a:solidFill>
                  <a:schemeClr val="tx2"/>
                </a:solidFill>
              </a:rPr>
              <a:t>завершимость</a:t>
            </a:r>
            <a:r>
              <a:rPr lang="ru-RU" sz="2800" dirty="0">
                <a:solidFill>
                  <a:schemeClr val="tx2"/>
                </a:solidFill>
              </a:rPr>
              <a:t> итерационного цикла, а следовательно, и всей программы.</a:t>
            </a: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Заметим, что неудача при попытке получить подходящее целочисленное выражение для доказательства </a:t>
            </a:r>
            <a:r>
              <a:rPr lang="ru-RU" sz="2800" dirty="0" err="1">
                <a:solidFill>
                  <a:schemeClr val="tx2"/>
                </a:solidFill>
              </a:rPr>
              <a:t>завершимости</a:t>
            </a:r>
            <a:r>
              <a:rPr lang="ru-RU" sz="2800" dirty="0">
                <a:solidFill>
                  <a:schemeClr val="tx2"/>
                </a:solidFill>
              </a:rPr>
              <a:t> не дает оснований для вывода о </a:t>
            </a:r>
            <a:r>
              <a:rPr lang="ru-RU" sz="2800" dirty="0" err="1">
                <a:solidFill>
                  <a:schemeClr val="tx2"/>
                </a:solidFill>
              </a:rPr>
              <a:t>незавершимости</a:t>
            </a:r>
            <a:r>
              <a:rPr lang="ru-RU" sz="2800" dirty="0">
                <a:solidFill>
                  <a:schemeClr val="tx2"/>
                </a:solidFill>
              </a:rPr>
              <a:t> программы для некоторых начальных значений переменных. </a:t>
            </a: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85229"/>
              </a:buClr>
              <a:buNone/>
            </a:pPr>
            <a:r>
              <a:rPr lang="ru-RU" sz="2800" dirty="0" err="1">
                <a:solidFill>
                  <a:schemeClr val="tx2"/>
                </a:solidFill>
              </a:rPr>
              <a:t>Незавершимость</a:t>
            </a:r>
            <a:r>
              <a:rPr lang="ru-RU" sz="2800" dirty="0">
                <a:solidFill>
                  <a:schemeClr val="tx2"/>
                </a:solidFill>
              </a:rPr>
              <a:t> программы в этом случае также требует доказательства.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12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34155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056" y="202959"/>
            <a:ext cx="10800000" cy="53726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>
                <a:effectLst/>
              </a:rPr>
              <a:t>доказательство </a:t>
            </a:r>
            <a:r>
              <a:rPr lang="ru-RU" sz="2800" dirty="0" err="1">
                <a:effectLst/>
              </a:rPr>
              <a:t>незавершимости</a:t>
            </a:r>
            <a:r>
              <a:rPr lang="ru-RU" sz="2800" dirty="0">
                <a:effectLst/>
              </a:rPr>
              <a:t> программы</a:t>
            </a:r>
            <a:endParaRPr lang="ru-RU" sz="29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6" y="889000"/>
            <a:ext cx="10541000" cy="5268913"/>
          </a:xfrm>
        </p:spPr>
        <p:txBody>
          <a:bodyPr>
            <a:noAutofit/>
          </a:bodyPr>
          <a:lstStyle/>
          <a:p>
            <a:pPr marL="0" lvl="8" indent="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Рассмотрим идею доказательства </a:t>
            </a:r>
            <a:r>
              <a:rPr lang="ru-RU" sz="2400" dirty="0" err="1">
                <a:solidFill>
                  <a:schemeClr val="tx2"/>
                </a:solidFill>
              </a:rPr>
              <a:t>незавершимости</a:t>
            </a:r>
            <a:r>
              <a:rPr lang="ru-RU" sz="2400" dirty="0">
                <a:solidFill>
                  <a:schemeClr val="tx2"/>
                </a:solidFill>
              </a:rPr>
              <a:t> на примере цикла </a:t>
            </a:r>
            <a:r>
              <a:rPr lang="ru-RU" sz="2400" b="1" u="sng" dirty="0" err="1">
                <a:solidFill>
                  <a:schemeClr val="tx2"/>
                </a:solidFill>
              </a:rPr>
              <a:t>while</a:t>
            </a:r>
            <a:r>
              <a:rPr lang="ru-RU" sz="2400" b="1" dirty="0">
                <a:solidFill>
                  <a:schemeClr val="tx2"/>
                </a:solidFill>
              </a:rPr>
              <a:t> В </a:t>
            </a:r>
            <a:r>
              <a:rPr lang="ru-RU" sz="2400" b="1" u="sng" dirty="0" err="1">
                <a:solidFill>
                  <a:schemeClr val="tx2"/>
                </a:solidFill>
              </a:rPr>
              <a:t>do</a:t>
            </a:r>
            <a:r>
              <a:rPr lang="ru-RU" sz="2400" b="1" dirty="0">
                <a:solidFill>
                  <a:schemeClr val="tx2"/>
                </a:solidFill>
              </a:rPr>
              <a:t> С </a:t>
            </a:r>
            <a:r>
              <a:rPr lang="ru-RU" sz="2400" b="1" u="sng" dirty="0" err="1">
                <a:solidFill>
                  <a:schemeClr val="tx2"/>
                </a:solidFill>
              </a:rPr>
              <a:t>od</a:t>
            </a:r>
            <a:r>
              <a:rPr lang="ru-RU" sz="2400" dirty="0">
                <a:solidFill>
                  <a:schemeClr val="tx2"/>
                </a:solidFill>
              </a:rPr>
              <a:t>, для которого хотим доказать </a:t>
            </a: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endParaRPr lang="ru-RU" sz="2400" dirty="0">
              <a:solidFill>
                <a:schemeClr val="tx2"/>
              </a:solidFill>
            </a:endParaRPr>
          </a:p>
          <a:p>
            <a:pPr marL="0" lvl="8" indent="0" algn="ctr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r>
              <a:rPr lang="en-US" sz="2400" b="1" dirty="0">
                <a:solidFill>
                  <a:srgbClr val="035B7A"/>
                </a:solidFill>
              </a:rPr>
              <a:t>{P}</a:t>
            </a:r>
            <a:r>
              <a:rPr lang="ru-RU" sz="2400" b="1" dirty="0">
                <a:solidFill>
                  <a:srgbClr val="035B7A"/>
                </a:solidFill>
              </a:rPr>
              <a:t> </a:t>
            </a:r>
            <a:r>
              <a:rPr lang="ru-RU" sz="2400" b="1" u="sng" dirty="0" err="1">
                <a:solidFill>
                  <a:srgbClr val="035B7A"/>
                </a:solidFill>
              </a:rPr>
              <a:t>while</a:t>
            </a:r>
            <a:r>
              <a:rPr lang="ru-RU" sz="2400" b="1" dirty="0">
                <a:solidFill>
                  <a:srgbClr val="035B7A"/>
                </a:solidFill>
              </a:rPr>
              <a:t> В </a:t>
            </a:r>
            <a:r>
              <a:rPr lang="ru-RU" sz="2400" b="1" u="sng" dirty="0" err="1">
                <a:solidFill>
                  <a:srgbClr val="035B7A"/>
                </a:solidFill>
              </a:rPr>
              <a:t>do</a:t>
            </a:r>
            <a:r>
              <a:rPr lang="ru-RU" sz="2400" b="1" dirty="0">
                <a:solidFill>
                  <a:srgbClr val="035B7A"/>
                </a:solidFill>
              </a:rPr>
              <a:t> С </a:t>
            </a:r>
            <a:r>
              <a:rPr lang="ru-RU" sz="2400" b="1" u="sng" dirty="0" err="1">
                <a:solidFill>
                  <a:srgbClr val="035B7A"/>
                </a:solidFill>
              </a:rPr>
              <a:t>od</a:t>
            </a:r>
            <a:r>
              <a:rPr lang="ru-RU" sz="2400" b="1" dirty="0">
                <a:solidFill>
                  <a:srgbClr val="035B7A"/>
                </a:solidFill>
              </a:rPr>
              <a:t> </a:t>
            </a:r>
            <a:r>
              <a:rPr lang="en-US" sz="2400" b="1" dirty="0">
                <a:solidFill>
                  <a:srgbClr val="035B7A"/>
                </a:solidFill>
              </a:rPr>
              <a:t>{</a:t>
            </a:r>
            <a:r>
              <a:rPr lang="ru-RU" sz="2400" b="1" dirty="0">
                <a:solidFill>
                  <a:srgbClr val="035B7A"/>
                </a:solidFill>
              </a:rPr>
              <a:t>Р &amp; ¬В}</a:t>
            </a:r>
          </a:p>
          <a:p>
            <a:pPr marL="0" lvl="8" indent="0" algn="ctr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endParaRPr lang="ru-RU" sz="2400" dirty="0">
              <a:solidFill>
                <a:schemeClr val="tx2"/>
              </a:solidFill>
            </a:endParaRP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Если предположить, что такой цикл не завершается, то требуется доказать, что не только </a:t>
            </a:r>
            <a:r>
              <a:rPr lang="ru-RU" sz="2400" b="1" dirty="0">
                <a:solidFill>
                  <a:schemeClr val="tx2"/>
                </a:solidFill>
              </a:rPr>
              <a:t>Р</a:t>
            </a:r>
            <a:r>
              <a:rPr lang="ru-RU" sz="2400" dirty="0">
                <a:solidFill>
                  <a:schemeClr val="tx2"/>
                </a:solidFill>
              </a:rPr>
              <a:t>, но и </a:t>
            </a:r>
            <a:r>
              <a:rPr lang="ru-RU" sz="2400" b="1" dirty="0">
                <a:solidFill>
                  <a:schemeClr val="tx2"/>
                </a:solidFill>
              </a:rPr>
              <a:t>Р &amp; </a:t>
            </a:r>
            <a:r>
              <a:rPr lang="en-US" sz="2400" b="1" dirty="0">
                <a:solidFill>
                  <a:schemeClr val="tx2"/>
                </a:solidFill>
              </a:rPr>
              <a:t>B</a:t>
            </a:r>
            <a:r>
              <a:rPr lang="ru-RU" sz="2400" dirty="0">
                <a:solidFill>
                  <a:schemeClr val="tx2"/>
                </a:solidFill>
              </a:rPr>
              <a:t> является инвариантом цикла, т.е. необходимо показать, что если </a:t>
            </a:r>
            <a:r>
              <a:rPr lang="ru-RU" sz="2400" b="1" dirty="0">
                <a:solidFill>
                  <a:schemeClr val="tx2"/>
                </a:solidFill>
              </a:rPr>
              <a:t>Р &amp; </a:t>
            </a:r>
            <a:r>
              <a:rPr lang="en-US" sz="2400" b="1" dirty="0">
                <a:solidFill>
                  <a:schemeClr val="tx2"/>
                </a:solidFill>
              </a:rPr>
              <a:t>B</a:t>
            </a:r>
            <a:r>
              <a:rPr lang="ru-RU" sz="2400" dirty="0">
                <a:solidFill>
                  <a:schemeClr val="tx2"/>
                </a:solidFill>
              </a:rPr>
              <a:t> истинно перед выполнением </a:t>
            </a:r>
            <a:r>
              <a:rPr lang="ru-RU" sz="2400" b="1" dirty="0">
                <a:solidFill>
                  <a:schemeClr val="tx2"/>
                </a:solidFill>
              </a:rPr>
              <a:t>С</a:t>
            </a:r>
            <a:r>
              <a:rPr lang="ru-RU" sz="2400" dirty="0">
                <a:solidFill>
                  <a:schemeClr val="tx2"/>
                </a:solidFill>
              </a:rPr>
              <a:t>, то оно будет истинно и после выполнения </a:t>
            </a:r>
            <a:r>
              <a:rPr lang="ru-RU" sz="2400" b="1" dirty="0">
                <a:solidFill>
                  <a:schemeClr val="tx2"/>
                </a:solidFill>
              </a:rPr>
              <a:t>С</a:t>
            </a:r>
            <a:r>
              <a:rPr lang="ru-RU" sz="2400" dirty="0">
                <a:solidFill>
                  <a:schemeClr val="tx2"/>
                </a:solidFill>
              </a:rPr>
              <a:t>. </a:t>
            </a:r>
            <a:r>
              <a:rPr lang="ru-RU" sz="2400" b="1" dirty="0">
                <a:solidFill>
                  <a:schemeClr val="tx2"/>
                </a:solidFill>
              </a:rPr>
              <a:t>Отсюда следует </a:t>
            </a:r>
            <a:r>
              <a:rPr lang="ru-RU" sz="2400" b="1" dirty="0" err="1">
                <a:solidFill>
                  <a:schemeClr val="tx2"/>
                </a:solidFill>
              </a:rPr>
              <a:t>незаверщимость</a:t>
            </a:r>
            <a:r>
              <a:rPr lang="ru-RU" sz="2400" b="1" dirty="0">
                <a:solidFill>
                  <a:schemeClr val="tx2"/>
                </a:solidFill>
              </a:rPr>
              <a:t> цикла</a:t>
            </a:r>
            <a:r>
              <a:rPr lang="ru-RU" sz="2400" dirty="0">
                <a:solidFill>
                  <a:schemeClr val="tx2"/>
                </a:solidFill>
              </a:rPr>
              <a:t>.</a:t>
            </a: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endParaRPr lang="ru-RU" sz="2400" dirty="0">
              <a:solidFill>
                <a:schemeClr val="tx2"/>
              </a:solidFill>
            </a:endParaRP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Доказательство </a:t>
            </a:r>
            <a:r>
              <a:rPr lang="ru-RU" sz="2400" dirty="0" err="1">
                <a:solidFill>
                  <a:schemeClr val="tx2"/>
                </a:solidFill>
              </a:rPr>
              <a:t>незавершимости</a:t>
            </a:r>
            <a:r>
              <a:rPr lang="ru-RU" sz="2400" dirty="0">
                <a:solidFill>
                  <a:schemeClr val="tx2"/>
                </a:solidFill>
              </a:rPr>
              <a:t> позволяет также выяснить причины </a:t>
            </a:r>
            <a:r>
              <a:rPr lang="ru-RU" sz="2400" dirty="0" err="1">
                <a:solidFill>
                  <a:schemeClr val="tx2"/>
                </a:solidFill>
              </a:rPr>
              <a:t>незавершения</a:t>
            </a:r>
            <a:r>
              <a:rPr lang="ru-RU" sz="2400" dirty="0">
                <a:solidFill>
                  <a:schemeClr val="tx2"/>
                </a:solidFill>
              </a:rPr>
              <a:t> программы. Анализ этих причин позволяет вносить исправления в программу.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13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48836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056" y="202959"/>
            <a:ext cx="10800000" cy="53726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>
                <a:effectLst/>
              </a:rPr>
              <a:t>Пример доказательства </a:t>
            </a:r>
            <a:r>
              <a:rPr lang="ru-RU" sz="2800" dirty="0" err="1">
                <a:effectLst/>
              </a:rPr>
              <a:t>незавершимости</a:t>
            </a:r>
            <a:r>
              <a:rPr lang="ru-RU" sz="2800" dirty="0">
                <a:effectLst/>
              </a:rPr>
              <a:t> программы</a:t>
            </a:r>
            <a:endParaRPr lang="ru-RU" sz="29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6" y="889000"/>
            <a:ext cx="10541000" cy="5009443"/>
          </a:xfrm>
        </p:spPr>
        <p:txBody>
          <a:bodyPr>
            <a:noAutofit/>
          </a:bodyPr>
          <a:lstStyle/>
          <a:p>
            <a:pPr marL="0" lvl="8" indent="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Проиллюстрируем сказанное на примере рассмотренном ранее программы целочисленного деления. </a:t>
            </a: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Вместо начальных условий </a:t>
            </a:r>
            <a:r>
              <a:rPr lang="ru-RU" sz="2400" b="1" dirty="0">
                <a:solidFill>
                  <a:schemeClr val="tx2"/>
                </a:solidFill>
              </a:rPr>
              <a:t>х≥0 &amp; у&gt;0</a:t>
            </a:r>
            <a:r>
              <a:rPr lang="ru-RU" sz="2400" dirty="0">
                <a:solidFill>
                  <a:schemeClr val="tx2"/>
                </a:solidFill>
              </a:rPr>
              <a:t> возьмем </a:t>
            </a:r>
            <a:r>
              <a:rPr lang="ru-RU" sz="2400" b="1" dirty="0">
                <a:solidFill>
                  <a:schemeClr val="tx2"/>
                </a:solidFill>
              </a:rPr>
              <a:t>х≥0 &amp; у≥0</a:t>
            </a:r>
            <a:r>
              <a:rPr lang="ru-RU" sz="2400" dirty="0">
                <a:solidFill>
                  <a:schemeClr val="tx2"/>
                </a:solidFill>
              </a:rPr>
              <a:t>. </a:t>
            </a: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В этом случав нетрудно показать, что для </a:t>
            </a:r>
            <a:r>
              <a:rPr lang="ru-RU" sz="2400" b="1" dirty="0">
                <a:solidFill>
                  <a:schemeClr val="tx2"/>
                </a:solidFill>
              </a:rPr>
              <a:t>у=0</a:t>
            </a:r>
            <a:r>
              <a:rPr lang="ru-RU" sz="2400" dirty="0">
                <a:solidFill>
                  <a:schemeClr val="tx2"/>
                </a:solidFill>
              </a:rPr>
              <a:t> утверждение </a:t>
            </a:r>
            <a:r>
              <a:rPr lang="en-US" sz="2400" b="1" dirty="0">
                <a:solidFill>
                  <a:schemeClr val="tx2"/>
                </a:solidFill>
              </a:rPr>
              <a:t>b≥</a:t>
            </a:r>
            <a:r>
              <a:rPr lang="ru-RU" sz="2400" b="1" dirty="0">
                <a:solidFill>
                  <a:schemeClr val="tx2"/>
                </a:solidFill>
              </a:rPr>
              <a:t>у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будет инвариантом цикла </a:t>
            </a:r>
            <a:r>
              <a:rPr lang="ru-RU" sz="2400" b="1" u="sng" dirty="0" err="1">
                <a:solidFill>
                  <a:schemeClr val="tx2"/>
                </a:solidFill>
              </a:rPr>
              <a:t>while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b≥</a:t>
            </a:r>
            <a:r>
              <a:rPr lang="ru-RU" sz="2400" b="1" dirty="0">
                <a:solidFill>
                  <a:schemeClr val="tx2"/>
                </a:solidFill>
              </a:rPr>
              <a:t>у </a:t>
            </a:r>
            <a:r>
              <a:rPr lang="ru-RU" sz="2400" b="1" u="sng" dirty="0" err="1">
                <a:solidFill>
                  <a:schemeClr val="tx2"/>
                </a:solidFill>
              </a:rPr>
              <a:t>do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b</a:t>
            </a:r>
            <a:r>
              <a:rPr lang="ru-RU" sz="2400" b="1" dirty="0">
                <a:solidFill>
                  <a:schemeClr val="tx2"/>
                </a:solidFill>
              </a:rPr>
              <a:t>:=</a:t>
            </a:r>
            <a:r>
              <a:rPr lang="ru-RU" sz="2400" b="1" dirty="0" err="1">
                <a:solidFill>
                  <a:schemeClr val="tx2"/>
                </a:solidFill>
              </a:rPr>
              <a:t>b</a:t>
            </a:r>
            <a:r>
              <a:rPr lang="en-US" sz="2400" b="1" dirty="0">
                <a:solidFill>
                  <a:schemeClr val="tx2"/>
                </a:solidFill>
              </a:rPr>
              <a:t>–</a:t>
            </a:r>
            <a:r>
              <a:rPr lang="ru-RU" sz="2400" b="1" dirty="0" err="1">
                <a:solidFill>
                  <a:schemeClr val="tx2"/>
                </a:solidFill>
              </a:rPr>
              <a:t>y</a:t>
            </a:r>
            <a:r>
              <a:rPr lang="ru-RU" sz="2400" b="1" dirty="0">
                <a:solidFill>
                  <a:schemeClr val="tx2"/>
                </a:solidFill>
              </a:rPr>
              <a:t>; а:=а+1 </a:t>
            </a:r>
            <a:r>
              <a:rPr lang="ru-RU" sz="2400" b="1" u="sng" dirty="0" err="1">
                <a:solidFill>
                  <a:schemeClr val="tx2"/>
                </a:solidFill>
              </a:rPr>
              <a:t>od</a:t>
            </a:r>
            <a:endParaRPr lang="ru-RU" sz="2400" b="1" dirty="0">
              <a:solidFill>
                <a:schemeClr val="tx2"/>
              </a:solidFill>
            </a:endParaRPr>
          </a:p>
          <a:p>
            <a:pPr marL="0" lvl="8" indent="0" algn="just">
              <a:lnSpc>
                <a:spcPct val="100000"/>
              </a:lnSpc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Доказательство строится, как обычно, в два этапа: </a:t>
            </a:r>
          </a:p>
          <a:p>
            <a:pPr marL="457200" lvl="8" indent="-45720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Font typeface="+mj-lt"/>
              <a:buAutoNum type="arabicPeriod"/>
            </a:pPr>
            <a:r>
              <a:rPr lang="ru-RU" sz="2400" b="1" dirty="0">
                <a:solidFill>
                  <a:srgbClr val="963F1F"/>
                </a:solidFill>
              </a:rPr>
              <a:t>установка инварианта </a:t>
            </a:r>
            <a:r>
              <a:rPr lang="en-US" sz="2400" b="1" dirty="0">
                <a:solidFill>
                  <a:srgbClr val="963F1F"/>
                </a:solidFill>
              </a:rPr>
              <a:t>b≥</a:t>
            </a:r>
            <a:r>
              <a:rPr lang="ru-RU" sz="2400" b="1" dirty="0">
                <a:solidFill>
                  <a:srgbClr val="963F1F"/>
                </a:solidFill>
              </a:rPr>
              <a:t>у командам, предшествующими циклу; </a:t>
            </a:r>
          </a:p>
          <a:p>
            <a:pPr marL="457200" lvl="8" indent="-45720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Font typeface="+mj-lt"/>
              <a:buAutoNum type="arabicPeriod"/>
            </a:pPr>
            <a:r>
              <a:rPr lang="ru-RU" sz="2400" b="1" dirty="0">
                <a:solidFill>
                  <a:srgbClr val="963F1F"/>
                </a:solidFill>
              </a:rPr>
              <a:t>сохранение этого инварианта командами тела цикла.</a:t>
            </a:r>
          </a:p>
          <a:p>
            <a:pPr marL="0" lvl="8" indent="0" algn="just">
              <a:lnSpc>
                <a:spcPct val="100000"/>
              </a:lnSpc>
              <a:spcBef>
                <a:spcPts val="12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1) Легко показать, что: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{</a:t>
            </a:r>
            <a:r>
              <a:rPr lang="ru-RU" sz="2400" b="1" dirty="0">
                <a:solidFill>
                  <a:schemeClr val="tx2"/>
                </a:solidFill>
              </a:rPr>
              <a:t>х</a:t>
            </a:r>
            <a:r>
              <a:rPr lang="en-US" sz="2400" b="1" dirty="0">
                <a:solidFill>
                  <a:schemeClr val="tx2"/>
                </a:solidFill>
              </a:rPr>
              <a:t>≥</a:t>
            </a:r>
            <a:r>
              <a:rPr lang="ru-RU" sz="2400" b="1" dirty="0">
                <a:solidFill>
                  <a:schemeClr val="tx2"/>
                </a:solidFill>
              </a:rPr>
              <a:t>0 &amp; у=0} а:=0; </a:t>
            </a:r>
            <a:r>
              <a:rPr lang="en-US" sz="2400" b="1" dirty="0">
                <a:solidFill>
                  <a:schemeClr val="tx2"/>
                </a:solidFill>
              </a:rPr>
              <a:t>b</a:t>
            </a:r>
            <a:r>
              <a:rPr lang="ru-RU" sz="2400" b="1" dirty="0">
                <a:solidFill>
                  <a:schemeClr val="tx2"/>
                </a:solidFill>
              </a:rPr>
              <a:t>:=х </a:t>
            </a:r>
            <a:r>
              <a:rPr lang="en-US" sz="2400" b="1" dirty="0">
                <a:solidFill>
                  <a:schemeClr val="tx2"/>
                </a:solidFill>
              </a:rPr>
              <a:t>{b</a:t>
            </a:r>
            <a:r>
              <a:rPr lang="ru-RU" sz="2400" b="1" dirty="0">
                <a:solidFill>
                  <a:schemeClr val="tx2"/>
                </a:solidFill>
              </a:rPr>
              <a:t>=х &amp; х</a:t>
            </a:r>
            <a:r>
              <a:rPr lang="en-US" sz="2400" b="1" dirty="0">
                <a:solidFill>
                  <a:schemeClr val="tx2"/>
                </a:solidFill>
              </a:rPr>
              <a:t>≥</a:t>
            </a:r>
            <a:r>
              <a:rPr lang="ru-RU" sz="2400" b="1" dirty="0">
                <a:solidFill>
                  <a:schemeClr val="tx2"/>
                </a:solidFill>
              </a:rPr>
              <a:t>0 &amp; у=0}</a:t>
            </a:r>
            <a:endParaRPr lang="ru-RU" sz="2400" dirty="0">
              <a:solidFill>
                <a:schemeClr val="tx2"/>
              </a:solidFill>
            </a:endParaRP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Далее, поскольку справедливы утверждения: </a:t>
            </a:r>
            <a:r>
              <a:rPr lang="en-US" sz="2400" b="1" dirty="0">
                <a:solidFill>
                  <a:schemeClr val="tx2"/>
                </a:solidFill>
              </a:rPr>
              <a:t>b</a:t>
            </a:r>
            <a:r>
              <a:rPr lang="ru-RU" sz="2400" b="1" dirty="0">
                <a:solidFill>
                  <a:schemeClr val="tx2"/>
                </a:solidFill>
              </a:rPr>
              <a:t>=х &amp; х</a:t>
            </a:r>
            <a:r>
              <a:rPr lang="en-US" sz="2400" b="1" dirty="0">
                <a:solidFill>
                  <a:schemeClr val="tx2"/>
                </a:solidFill>
              </a:rPr>
              <a:t>≥</a:t>
            </a:r>
            <a:r>
              <a:rPr lang="ru-RU" sz="2400" b="1" dirty="0">
                <a:solidFill>
                  <a:schemeClr val="tx2"/>
                </a:solidFill>
              </a:rPr>
              <a:t>0 </a:t>
            </a:r>
            <a:r>
              <a:rPr lang="en-US" sz="2400" b="1" dirty="0">
                <a:solidFill>
                  <a:schemeClr val="tx2"/>
                </a:solidFill>
              </a:rPr>
              <a:t>→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b≥</a:t>
            </a:r>
            <a:r>
              <a:rPr lang="ru-RU" sz="2400" b="1" dirty="0">
                <a:solidFill>
                  <a:schemeClr val="tx2"/>
                </a:solidFill>
              </a:rPr>
              <a:t>0,</a:t>
            </a: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r>
              <a:rPr lang="en-US" sz="2400" b="1" dirty="0">
                <a:solidFill>
                  <a:schemeClr val="tx2"/>
                </a:solidFill>
              </a:rPr>
              <a:t>b≥</a:t>
            </a:r>
            <a:r>
              <a:rPr lang="ru-RU" sz="2400" b="1" dirty="0">
                <a:solidFill>
                  <a:schemeClr val="tx2"/>
                </a:solidFill>
              </a:rPr>
              <a:t>0 &amp; у=0</a:t>
            </a:r>
            <a:r>
              <a:rPr lang="en-US" sz="2400" b="1" dirty="0">
                <a:solidFill>
                  <a:schemeClr val="tx2"/>
                </a:solidFill>
              </a:rPr>
              <a:t> →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b≥</a:t>
            </a:r>
            <a:r>
              <a:rPr lang="ru-RU" sz="2400" b="1" dirty="0">
                <a:solidFill>
                  <a:schemeClr val="tx2"/>
                </a:solidFill>
              </a:rPr>
              <a:t>у &amp; у=0</a:t>
            </a:r>
            <a:r>
              <a:rPr lang="ru-RU" sz="2400" dirty="0">
                <a:solidFill>
                  <a:schemeClr val="tx2"/>
                </a:solidFill>
              </a:rPr>
              <a:t>, получаем по правилу вывода R5:</a:t>
            </a: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b="1" dirty="0">
                <a:solidFill>
                  <a:schemeClr val="tx2"/>
                </a:solidFill>
              </a:rPr>
              <a:t>{х</a:t>
            </a:r>
            <a:r>
              <a:rPr lang="en-US" sz="2400" b="1" dirty="0">
                <a:solidFill>
                  <a:schemeClr val="tx2"/>
                </a:solidFill>
              </a:rPr>
              <a:t>≥</a:t>
            </a:r>
            <a:r>
              <a:rPr lang="ru-RU" sz="2400" b="1" dirty="0">
                <a:solidFill>
                  <a:schemeClr val="tx2"/>
                </a:solidFill>
              </a:rPr>
              <a:t>0 &amp; у=0} а:=0; </a:t>
            </a:r>
            <a:r>
              <a:rPr lang="en-US" sz="2400" b="1" dirty="0">
                <a:solidFill>
                  <a:schemeClr val="tx2"/>
                </a:solidFill>
              </a:rPr>
              <a:t>b</a:t>
            </a:r>
            <a:r>
              <a:rPr lang="ru-RU" sz="2400" b="1" dirty="0">
                <a:solidFill>
                  <a:schemeClr val="tx2"/>
                </a:solidFill>
              </a:rPr>
              <a:t>:=х </a:t>
            </a:r>
            <a:r>
              <a:rPr lang="en-US" sz="2400" b="1" dirty="0">
                <a:solidFill>
                  <a:schemeClr val="tx2"/>
                </a:solidFill>
              </a:rPr>
              <a:t>{b≥</a:t>
            </a:r>
            <a:r>
              <a:rPr lang="ru-RU" sz="2400" b="1" dirty="0">
                <a:solidFill>
                  <a:schemeClr val="tx2"/>
                </a:solidFill>
              </a:rPr>
              <a:t>у &amp; у=0}</a:t>
            </a:r>
            <a:r>
              <a:rPr lang="ru-RU" sz="2400" dirty="0">
                <a:solidFill>
                  <a:schemeClr val="tx2"/>
                </a:solidFill>
              </a:rPr>
              <a:t>, т.е. </a:t>
            </a:r>
            <a:r>
              <a:rPr lang="en-US" sz="2400" b="1" dirty="0">
                <a:solidFill>
                  <a:schemeClr val="tx2"/>
                </a:solidFill>
              </a:rPr>
              <a:t>b≥</a:t>
            </a:r>
            <a:r>
              <a:rPr lang="ru-RU" sz="2400" b="1" dirty="0">
                <a:solidFill>
                  <a:schemeClr val="tx2"/>
                </a:solidFill>
              </a:rPr>
              <a:t>у</a:t>
            </a:r>
            <a:r>
              <a:rPr lang="ru-RU" sz="2400" dirty="0">
                <a:solidFill>
                  <a:schemeClr val="tx2"/>
                </a:solidFill>
              </a:rPr>
              <a:t> истинно перед выполнением цикла.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14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25675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056" y="202959"/>
            <a:ext cx="10800000" cy="53726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>
                <a:effectLst/>
              </a:rPr>
              <a:t>Пример доказательства </a:t>
            </a:r>
            <a:r>
              <a:rPr lang="ru-RU" sz="2800" dirty="0" err="1">
                <a:effectLst/>
              </a:rPr>
              <a:t>незавершимости</a:t>
            </a:r>
            <a:r>
              <a:rPr lang="ru-RU" sz="2800" dirty="0">
                <a:effectLst/>
              </a:rPr>
              <a:t> программы</a:t>
            </a:r>
            <a:endParaRPr lang="ru-RU" sz="29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6" y="889000"/>
            <a:ext cx="10541000" cy="5254625"/>
          </a:xfrm>
        </p:spPr>
        <p:txBody>
          <a:bodyPr>
            <a:noAutofit/>
          </a:bodyPr>
          <a:lstStyle/>
          <a:p>
            <a:pPr marL="0" lvl="8" indent="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2)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Применяя аксиому А1, получаем:</a:t>
            </a:r>
          </a:p>
          <a:p>
            <a:pPr marL="0" lvl="8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b="1" dirty="0">
                <a:solidFill>
                  <a:schemeClr val="tx2"/>
                </a:solidFill>
              </a:rPr>
              <a:t>{(</a:t>
            </a:r>
            <a:r>
              <a:rPr lang="en-US" sz="2400" b="1" dirty="0">
                <a:solidFill>
                  <a:schemeClr val="tx2"/>
                </a:solidFill>
              </a:rPr>
              <a:t>b–</a:t>
            </a:r>
            <a:r>
              <a:rPr lang="ru-RU" sz="2400" b="1" dirty="0">
                <a:solidFill>
                  <a:schemeClr val="tx2"/>
                </a:solidFill>
              </a:rPr>
              <a:t>у)+у</a:t>
            </a:r>
            <a:r>
              <a:rPr lang="en-US" sz="2400" b="1" dirty="0">
                <a:solidFill>
                  <a:schemeClr val="tx2"/>
                </a:solidFill>
              </a:rPr>
              <a:t>≥</a:t>
            </a:r>
            <a:r>
              <a:rPr lang="ru-RU" sz="2400" b="1" dirty="0">
                <a:solidFill>
                  <a:schemeClr val="tx2"/>
                </a:solidFill>
              </a:rPr>
              <a:t>у &amp; у=0} </a:t>
            </a:r>
            <a:r>
              <a:rPr lang="ru-RU" sz="2400" b="1" dirty="0" err="1">
                <a:solidFill>
                  <a:schemeClr val="tx2"/>
                </a:solidFill>
              </a:rPr>
              <a:t>b</a:t>
            </a:r>
            <a:r>
              <a:rPr lang="ru-RU" sz="2400" b="1" dirty="0">
                <a:solidFill>
                  <a:schemeClr val="tx2"/>
                </a:solidFill>
              </a:rPr>
              <a:t>:=</a:t>
            </a:r>
            <a:r>
              <a:rPr lang="ru-RU" sz="2400" b="1" dirty="0" err="1">
                <a:solidFill>
                  <a:schemeClr val="tx2"/>
                </a:solidFill>
              </a:rPr>
              <a:t>b</a:t>
            </a:r>
            <a:r>
              <a:rPr lang="en-US" sz="2400" b="1" dirty="0">
                <a:solidFill>
                  <a:schemeClr val="tx2"/>
                </a:solidFill>
              </a:rPr>
              <a:t>–</a:t>
            </a:r>
            <a:r>
              <a:rPr lang="ru-RU" sz="2400" b="1" dirty="0" err="1">
                <a:solidFill>
                  <a:schemeClr val="tx2"/>
                </a:solidFill>
              </a:rPr>
              <a:t>y</a:t>
            </a:r>
            <a:r>
              <a:rPr lang="ru-RU" sz="2400" b="1" dirty="0">
                <a:solidFill>
                  <a:schemeClr val="tx2"/>
                </a:solidFill>
              </a:rPr>
              <a:t> {</a:t>
            </a:r>
            <a:r>
              <a:rPr lang="ru-RU" sz="2400" b="1" dirty="0" err="1">
                <a:solidFill>
                  <a:schemeClr val="tx2"/>
                </a:solidFill>
              </a:rPr>
              <a:t>b+y</a:t>
            </a:r>
            <a:r>
              <a:rPr lang="en-US" sz="2400" b="1" dirty="0">
                <a:solidFill>
                  <a:schemeClr val="tx2"/>
                </a:solidFill>
              </a:rPr>
              <a:t>≥</a:t>
            </a:r>
            <a:r>
              <a:rPr lang="ru-RU" sz="2400" b="1" dirty="0" err="1">
                <a:solidFill>
                  <a:schemeClr val="tx2"/>
                </a:solidFill>
              </a:rPr>
              <a:t>y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ru-RU" sz="2400" b="1" dirty="0">
                <a:solidFill>
                  <a:schemeClr val="tx2"/>
                </a:solidFill>
              </a:rPr>
              <a:t>&amp; у=0}</a:t>
            </a: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Поскольку справедливо утверждение: </a:t>
            </a:r>
            <a:endParaRPr lang="en-US" sz="2400" dirty="0">
              <a:solidFill>
                <a:schemeClr val="tx2"/>
              </a:solidFill>
            </a:endParaRPr>
          </a:p>
          <a:p>
            <a:pPr marL="0" lvl="8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en-US" sz="2400" b="1" dirty="0">
                <a:solidFill>
                  <a:schemeClr val="tx2"/>
                </a:solidFill>
              </a:rPr>
              <a:t>b</a:t>
            </a:r>
            <a:r>
              <a:rPr lang="ru-RU" sz="2400" b="1" dirty="0">
                <a:solidFill>
                  <a:schemeClr val="tx2"/>
                </a:solidFill>
              </a:rPr>
              <a:t>+у</a:t>
            </a:r>
            <a:r>
              <a:rPr lang="en-US" sz="2400" b="1" dirty="0">
                <a:solidFill>
                  <a:schemeClr val="tx2"/>
                </a:solidFill>
              </a:rPr>
              <a:t>≥</a:t>
            </a:r>
            <a:r>
              <a:rPr lang="ru-RU" sz="2400" b="1" dirty="0">
                <a:solidFill>
                  <a:schemeClr val="tx2"/>
                </a:solidFill>
              </a:rPr>
              <a:t>у &amp; у=</a:t>
            </a:r>
            <a:r>
              <a:rPr lang="en-US" sz="2400" b="1" dirty="0">
                <a:solidFill>
                  <a:schemeClr val="tx2"/>
                </a:solidFill>
              </a:rPr>
              <a:t>0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→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b≥</a:t>
            </a:r>
            <a:r>
              <a:rPr lang="ru-RU" sz="2400" b="1" dirty="0">
                <a:solidFill>
                  <a:schemeClr val="tx2"/>
                </a:solidFill>
              </a:rPr>
              <a:t>у</a:t>
            </a:r>
            <a:endParaRPr lang="en-US" sz="2400" b="1" dirty="0">
              <a:solidFill>
                <a:schemeClr val="tx2"/>
              </a:solidFill>
            </a:endParaRP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то, по правилу вывода R5, получаем:</a:t>
            </a:r>
          </a:p>
          <a:p>
            <a:pPr marL="0" lvl="8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b="1" dirty="0">
                <a:solidFill>
                  <a:schemeClr val="tx2"/>
                </a:solidFill>
              </a:rPr>
              <a:t>{</a:t>
            </a:r>
            <a:r>
              <a:rPr lang="en-US" sz="2400" b="1" dirty="0">
                <a:solidFill>
                  <a:schemeClr val="tx2"/>
                </a:solidFill>
              </a:rPr>
              <a:t>b≥</a:t>
            </a:r>
            <a:r>
              <a:rPr lang="ru-RU" sz="2400" b="1" dirty="0">
                <a:solidFill>
                  <a:schemeClr val="tx2"/>
                </a:solidFill>
              </a:rPr>
              <a:t>у &amp; у=0} </a:t>
            </a:r>
            <a:r>
              <a:rPr lang="ru-RU" sz="2400" b="1" dirty="0" err="1">
                <a:solidFill>
                  <a:schemeClr val="tx2"/>
                </a:solidFill>
              </a:rPr>
              <a:t>b</a:t>
            </a:r>
            <a:r>
              <a:rPr lang="ru-RU" sz="2400" b="1" dirty="0">
                <a:solidFill>
                  <a:schemeClr val="tx2"/>
                </a:solidFill>
              </a:rPr>
              <a:t>:=</a:t>
            </a:r>
            <a:r>
              <a:rPr lang="ru-RU" sz="2400" b="1" dirty="0" err="1">
                <a:solidFill>
                  <a:schemeClr val="tx2"/>
                </a:solidFill>
              </a:rPr>
              <a:t>b</a:t>
            </a:r>
            <a:r>
              <a:rPr lang="en-US" sz="2400" b="1" dirty="0">
                <a:solidFill>
                  <a:schemeClr val="tx2"/>
                </a:solidFill>
              </a:rPr>
              <a:t>–</a:t>
            </a:r>
            <a:r>
              <a:rPr lang="ru-RU" sz="2400" b="1" dirty="0" err="1">
                <a:solidFill>
                  <a:schemeClr val="tx2"/>
                </a:solidFill>
              </a:rPr>
              <a:t>y</a:t>
            </a:r>
            <a:r>
              <a:rPr lang="ru-RU" sz="2400" b="1" dirty="0">
                <a:solidFill>
                  <a:schemeClr val="tx2"/>
                </a:solidFill>
              </a:rPr>
              <a:t> {</a:t>
            </a:r>
            <a:r>
              <a:rPr lang="ru-RU" sz="2400" b="1" dirty="0" err="1">
                <a:solidFill>
                  <a:schemeClr val="tx2"/>
                </a:solidFill>
              </a:rPr>
              <a:t>b</a:t>
            </a:r>
            <a:r>
              <a:rPr lang="en-US" sz="2400" b="1" dirty="0">
                <a:solidFill>
                  <a:schemeClr val="tx2"/>
                </a:solidFill>
              </a:rPr>
              <a:t>≥</a:t>
            </a:r>
            <a:r>
              <a:rPr lang="ru-RU" sz="2400" b="1" dirty="0" err="1">
                <a:solidFill>
                  <a:schemeClr val="tx2"/>
                </a:solidFill>
              </a:rPr>
              <a:t>y</a:t>
            </a:r>
            <a:r>
              <a:rPr lang="ru-RU" sz="2400" b="1" dirty="0">
                <a:solidFill>
                  <a:schemeClr val="tx2"/>
                </a:solidFill>
              </a:rPr>
              <a:t>}</a:t>
            </a:r>
            <a:endParaRPr lang="en-US" sz="2400" b="1" dirty="0">
              <a:solidFill>
                <a:schemeClr val="tx2"/>
              </a:solidFill>
            </a:endParaRP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Далее, применяя аксиому А1, имеем:</a:t>
            </a:r>
          </a:p>
          <a:p>
            <a:pPr marL="0" lvl="8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b="1" dirty="0">
                <a:solidFill>
                  <a:schemeClr val="tx2"/>
                </a:solidFill>
              </a:rPr>
              <a:t>{</a:t>
            </a:r>
            <a:r>
              <a:rPr lang="en-US" sz="2400" b="1" dirty="0">
                <a:solidFill>
                  <a:schemeClr val="tx2"/>
                </a:solidFill>
              </a:rPr>
              <a:t>b≥</a:t>
            </a:r>
            <a:r>
              <a:rPr lang="ru-RU" sz="2400" b="1" dirty="0">
                <a:solidFill>
                  <a:schemeClr val="tx2"/>
                </a:solidFill>
              </a:rPr>
              <a:t>у} а:=а+1 {</a:t>
            </a:r>
            <a:r>
              <a:rPr lang="en-US" sz="2400" b="1" dirty="0">
                <a:solidFill>
                  <a:schemeClr val="tx2"/>
                </a:solidFill>
              </a:rPr>
              <a:t>b≥</a:t>
            </a:r>
            <a:r>
              <a:rPr lang="ru-RU" sz="2400" b="1" dirty="0">
                <a:solidFill>
                  <a:schemeClr val="tx2"/>
                </a:solidFill>
              </a:rPr>
              <a:t>у}</a:t>
            </a:r>
            <a:endParaRPr lang="en-US" sz="2400" b="1" dirty="0">
              <a:solidFill>
                <a:schemeClr val="tx2"/>
              </a:solidFill>
            </a:endParaRP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Далее, по правилу R2, получаем :</a:t>
            </a:r>
          </a:p>
          <a:p>
            <a:pPr marL="0" lvl="8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b="1" dirty="0">
                <a:solidFill>
                  <a:schemeClr val="tx2"/>
                </a:solidFill>
              </a:rPr>
              <a:t>{</a:t>
            </a:r>
            <a:r>
              <a:rPr lang="en-US" sz="2400" b="1" dirty="0">
                <a:solidFill>
                  <a:schemeClr val="tx2"/>
                </a:solidFill>
              </a:rPr>
              <a:t>b≥</a:t>
            </a:r>
            <a:r>
              <a:rPr lang="ru-RU" sz="2400" b="1" dirty="0">
                <a:solidFill>
                  <a:schemeClr val="tx2"/>
                </a:solidFill>
              </a:rPr>
              <a:t>у &amp; у=0} </a:t>
            </a:r>
            <a:r>
              <a:rPr lang="en-GB" sz="2400" b="1">
                <a:solidFill>
                  <a:schemeClr val="tx2"/>
                </a:solidFill>
              </a:rPr>
              <a:t>b</a:t>
            </a:r>
            <a:r>
              <a:rPr lang="ru-RU" sz="2400" b="1">
                <a:solidFill>
                  <a:schemeClr val="tx2"/>
                </a:solidFill>
              </a:rPr>
              <a:t>:=</a:t>
            </a:r>
            <a:r>
              <a:rPr lang="en-US" sz="2400" b="1" dirty="0">
                <a:solidFill>
                  <a:schemeClr val="tx2"/>
                </a:solidFill>
              </a:rPr>
              <a:t>b–</a:t>
            </a:r>
            <a:r>
              <a:rPr lang="ru-RU" sz="2400" b="1" dirty="0">
                <a:solidFill>
                  <a:schemeClr val="tx2"/>
                </a:solidFill>
              </a:rPr>
              <a:t>у; а:=а+1 </a:t>
            </a:r>
            <a:r>
              <a:rPr lang="en-US" sz="2400" b="1" dirty="0">
                <a:solidFill>
                  <a:schemeClr val="tx2"/>
                </a:solidFill>
              </a:rPr>
              <a:t>{b≥</a:t>
            </a:r>
            <a:r>
              <a:rPr lang="ru-RU" sz="2400" b="1" dirty="0">
                <a:solidFill>
                  <a:schemeClr val="tx2"/>
                </a:solidFill>
              </a:rPr>
              <a:t>у</a:t>
            </a:r>
            <a:r>
              <a:rPr lang="en-US" sz="2400" b="1" dirty="0">
                <a:solidFill>
                  <a:schemeClr val="tx2"/>
                </a:solidFill>
              </a:rPr>
              <a:t>}</a:t>
            </a:r>
            <a:endParaRPr lang="ru-RU" sz="2400" b="1" dirty="0">
              <a:solidFill>
                <a:schemeClr val="tx2"/>
              </a:solidFill>
            </a:endParaRP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откуда следует, что </a:t>
            </a:r>
            <a:r>
              <a:rPr lang="en-US" sz="2400" b="1" dirty="0">
                <a:solidFill>
                  <a:schemeClr val="tx2"/>
                </a:solidFill>
              </a:rPr>
              <a:t>b≥</a:t>
            </a:r>
            <a:r>
              <a:rPr lang="ru-RU" sz="2400" b="1" dirty="0">
                <a:solidFill>
                  <a:schemeClr val="tx2"/>
                </a:solidFill>
              </a:rPr>
              <a:t>у</a:t>
            </a:r>
            <a:r>
              <a:rPr lang="ru-RU" sz="2400" dirty="0">
                <a:solidFill>
                  <a:schemeClr val="tx2"/>
                </a:solidFill>
              </a:rPr>
              <a:t> является инвариантом цикла, а следовательно, </a:t>
            </a:r>
            <a:r>
              <a:rPr lang="ru-RU" sz="2400" b="1" dirty="0">
                <a:solidFill>
                  <a:schemeClr val="tx2"/>
                </a:solidFill>
              </a:rPr>
              <a:t>цикл не завершается</a:t>
            </a:r>
            <a:r>
              <a:rPr lang="ru-RU" sz="24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15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52913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Пример доказательства правильности программы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По аксиоме </a:t>
            </a:r>
            <a:r>
              <a:rPr lang="ru-RU" sz="2400" dirty="0" err="1">
                <a:solidFill>
                  <a:schemeClr val="tx2"/>
                </a:solidFill>
              </a:rPr>
              <a:t>А1</a:t>
            </a:r>
            <a:r>
              <a:rPr lang="ru-RU" sz="2400" dirty="0">
                <a:solidFill>
                  <a:schemeClr val="tx2"/>
                </a:solidFill>
              </a:rPr>
              <a:t> имеем:</a:t>
            </a: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{0∙</a:t>
            </a:r>
            <a:r>
              <a:rPr lang="en-US" sz="2400" dirty="0" err="1">
                <a:solidFill>
                  <a:schemeClr val="tx2"/>
                </a:solidFill>
              </a:rPr>
              <a:t>y+x</a:t>
            </a:r>
            <a:r>
              <a:rPr lang="en-US" sz="2400" dirty="0">
                <a:solidFill>
                  <a:schemeClr val="tx2"/>
                </a:solidFill>
              </a:rPr>
              <a:t>=</a:t>
            </a:r>
            <a:r>
              <a:rPr lang="ru-RU" sz="2400" dirty="0">
                <a:solidFill>
                  <a:schemeClr val="tx2"/>
                </a:solidFill>
              </a:rPr>
              <a:t>x &amp; х</a:t>
            </a:r>
            <a:r>
              <a:rPr lang="en-US" sz="2400" dirty="0">
                <a:solidFill>
                  <a:schemeClr val="tx2"/>
                </a:solidFill>
              </a:rPr>
              <a:t>≥</a:t>
            </a:r>
            <a:r>
              <a:rPr lang="ru-RU" sz="2400" dirty="0">
                <a:solidFill>
                  <a:schemeClr val="tx2"/>
                </a:solidFill>
              </a:rPr>
              <a:t>0} а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:= 0 </a:t>
            </a:r>
            <a:r>
              <a:rPr lang="en-US" sz="2400" dirty="0">
                <a:solidFill>
                  <a:schemeClr val="tx2"/>
                </a:solidFill>
              </a:rPr>
              <a:t>{</a:t>
            </a:r>
            <a:r>
              <a:rPr lang="ru-RU" sz="2400" dirty="0" err="1">
                <a:solidFill>
                  <a:schemeClr val="tx2"/>
                </a:solidFill>
              </a:rPr>
              <a:t>а∙у+х</a:t>
            </a:r>
            <a:r>
              <a:rPr lang="ru-RU" sz="2400" dirty="0">
                <a:solidFill>
                  <a:schemeClr val="tx2"/>
                </a:solidFill>
              </a:rPr>
              <a:t>=х &amp; х</a:t>
            </a:r>
            <a:r>
              <a:rPr lang="en-US" sz="2400" dirty="0">
                <a:solidFill>
                  <a:schemeClr val="tx2"/>
                </a:solidFill>
              </a:rPr>
              <a:t>≥</a:t>
            </a:r>
            <a:r>
              <a:rPr lang="ru-RU" sz="2400" dirty="0">
                <a:solidFill>
                  <a:schemeClr val="tx2"/>
                </a:solidFill>
              </a:rPr>
              <a:t>0}	</a:t>
            </a:r>
            <a:r>
              <a:rPr lang="en-US" sz="2400" dirty="0">
                <a:solidFill>
                  <a:schemeClr val="tx2"/>
                </a:solidFill>
              </a:rPr>
              <a:t>				</a:t>
            </a:r>
            <a:r>
              <a:rPr lang="ru-RU" sz="2400" dirty="0">
                <a:solidFill>
                  <a:schemeClr val="tx2"/>
                </a:solidFill>
              </a:rPr>
              <a:t>(1)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en-US" sz="2400" dirty="0">
                <a:solidFill>
                  <a:schemeClr val="tx2"/>
                </a:solidFill>
              </a:rPr>
              <a:t>{</a:t>
            </a:r>
            <a:r>
              <a:rPr lang="en-US" sz="2400" dirty="0" err="1">
                <a:solidFill>
                  <a:schemeClr val="tx2"/>
                </a:solidFill>
              </a:rPr>
              <a:t>a∙y+x</a:t>
            </a:r>
            <a:r>
              <a:rPr lang="en-US" sz="2400" dirty="0">
                <a:solidFill>
                  <a:schemeClr val="tx2"/>
                </a:solidFill>
              </a:rPr>
              <a:t>=x</a:t>
            </a:r>
            <a:r>
              <a:rPr lang="ru-RU" sz="2400" dirty="0">
                <a:solidFill>
                  <a:schemeClr val="tx2"/>
                </a:solidFill>
              </a:rPr>
              <a:t> &amp; х</a:t>
            </a:r>
            <a:r>
              <a:rPr lang="en-US" sz="2400" dirty="0">
                <a:solidFill>
                  <a:schemeClr val="tx2"/>
                </a:solidFill>
              </a:rPr>
              <a:t>≥</a:t>
            </a:r>
            <a:r>
              <a:rPr lang="ru-RU" sz="2400" dirty="0">
                <a:solidFill>
                  <a:schemeClr val="tx2"/>
                </a:solidFill>
              </a:rPr>
              <a:t>0</a:t>
            </a:r>
            <a:r>
              <a:rPr lang="en-US" sz="2400" dirty="0">
                <a:solidFill>
                  <a:schemeClr val="tx2"/>
                </a:solidFill>
              </a:rPr>
              <a:t>}</a:t>
            </a:r>
            <a:r>
              <a:rPr lang="ru-RU" sz="2400" dirty="0">
                <a:solidFill>
                  <a:schemeClr val="tx2"/>
                </a:solidFill>
              </a:rPr>
              <a:t> b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:= х {</a:t>
            </a:r>
            <a:r>
              <a:rPr lang="ru-RU" sz="2400" dirty="0" err="1">
                <a:solidFill>
                  <a:schemeClr val="tx2"/>
                </a:solidFill>
              </a:rPr>
              <a:t>а∙у</a:t>
            </a:r>
            <a:r>
              <a:rPr lang="ru-RU" sz="2400" dirty="0">
                <a:solidFill>
                  <a:schemeClr val="tx2"/>
                </a:solidFill>
              </a:rPr>
              <a:t>+</a:t>
            </a:r>
            <a:r>
              <a:rPr lang="en-US" sz="2400" dirty="0">
                <a:solidFill>
                  <a:schemeClr val="tx2"/>
                </a:solidFill>
              </a:rPr>
              <a:t>b</a:t>
            </a:r>
            <a:r>
              <a:rPr lang="ru-RU" sz="2400" dirty="0">
                <a:solidFill>
                  <a:schemeClr val="tx2"/>
                </a:solidFill>
              </a:rPr>
              <a:t>=х &amp; </a:t>
            </a:r>
            <a:r>
              <a:rPr lang="en-US" sz="2400" dirty="0">
                <a:solidFill>
                  <a:schemeClr val="tx2"/>
                </a:solidFill>
              </a:rPr>
              <a:t>b≥</a:t>
            </a:r>
            <a:r>
              <a:rPr lang="ru-RU" sz="2400" dirty="0">
                <a:solidFill>
                  <a:schemeClr val="tx2"/>
                </a:solidFill>
              </a:rPr>
              <a:t>0}	</a:t>
            </a:r>
            <a:r>
              <a:rPr lang="en-US" sz="2400" dirty="0">
                <a:solidFill>
                  <a:schemeClr val="tx2"/>
                </a:solidFill>
              </a:rPr>
              <a:t>				</a:t>
            </a:r>
            <a:r>
              <a:rPr lang="ru-RU" sz="2400" dirty="0">
                <a:solidFill>
                  <a:schemeClr val="tx2"/>
                </a:solidFill>
              </a:rPr>
              <a:t>(2)</a:t>
            </a: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Далее, из (1) и (2) по </a:t>
            </a:r>
            <a:r>
              <a:rPr lang="ru-RU" sz="2400" dirty="0" err="1">
                <a:solidFill>
                  <a:schemeClr val="tx2"/>
                </a:solidFill>
              </a:rPr>
              <a:t>R2</a:t>
            </a:r>
            <a:r>
              <a:rPr lang="ru-RU" sz="2400" dirty="0">
                <a:solidFill>
                  <a:schemeClr val="tx2"/>
                </a:solidFill>
              </a:rPr>
              <a:t> получаем: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{0∙</a:t>
            </a:r>
            <a:r>
              <a:rPr lang="en-US" sz="2400" dirty="0" err="1">
                <a:solidFill>
                  <a:schemeClr val="tx2"/>
                </a:solidFill>
              </a:rPr>
              <a:t>y+x</a:t>
            </a:r>
            <a:r>
              <a:rPr lang="en-US" sz="2400" dirty="0">
                <a:solidFill>
                  <a:schemeClr val="tx2"/>
                </a:solidFill>
              </a:rPr>
              <a:t>=</a:t>
            </a:r>
            <a:r>
              <a:rPr lang="ru-RU" sz="2400" dirty="0">
                <a:solidFill>
                  <a:schemeClr val="tx2"/>
                </a:solidFill>
              </a:rPr>
              <a:t>x &amp; х</a:t>
            </a:r>
            <a:r>
              <a:rPr lang="en-US" sz="2400" dirty="0">
                <a:solidFill>
                  <a:schemeClr val="tx2"/>
                </a:solidFill>
              </a:rPr>
              <a:t>≥</a:t>
            </a:r>
            <a:r>
              <a:rPr lang="ru-RU" sz="2400" dirty="0">
                <a:solidFill>
                  <a:schemeClr val="tx2"/>
                </a:solidFill>
              </a:rPr>
              <a:t>0} а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:=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0; </a:t>
            </a:r>
            <a:r>
              <a:rPr lang="en-US" sz="2400" dirty="0">
                <a:solidFill>
                  <a:schemeClr val="tx2"/>
                </a:solidFill>
              </a:rPr>
              <a:t>b </a:t>
            </a:r>
            <a:r>
              <a:rPr lang="ru-RU" sz="2400" dirty="0">
                <a:solidFill>
                  <a:schemeClr val="tx2"/>
                </a:solidFill>
              </a:rPr>
              <a:t>:=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х {</a:t>
            </a:r>
            <a:r>
              <a:rPr lang="ru-RU" sz="2400" dirty="0" err="1">
                <a:solidFill>
                  <a:schemeClr val="tx2"/>
                </a:solidFill>
              </a:rPr>
              <a:t>а∙у</a:t>
            </a:r>
            <a:r>
              <a:rPr lang="ru-RU" sz="2400" dirty="0">
                <a:solidFill>
                  <a:schemeClr val="tx2"/>
                </a:solidFill>
              </a:rPr>
              <a:t>+</a:t>
            </a:r>
            <a:r>
              <a:rPr lang="en-US" sz="2400" dirty="0">
                <a:solidFill>
                  <a:schemeClr val="tx2"/>
                </a:solidFill>
              </a:rPr>
              <a:t>b</a:t>
            </a:r>
            <a:r>
              <a:rPr lang="ru-RU" sz="2400" dirty="0">
                <a:solidFill>
                  <a:schemeClr val="tx2"/>
                </a:solidFill>
              </a:rPr>
              <a:t>=х &amp; </a:t>
            </a:r>
            <a:r>
              <a:rPr lang="en-US" sz="2400" dirty="0">
                <a:solidFill>
                  <a:schemeClr val="tx2"/>
                </a:solidFill>
              </a:rPr>
              <a:t>b≥</a:t>
            </a:r>
            <a:r>
              <a:rPr lang="ru-RU" sz="2400" dirty="0">
                <a:solidFill>
                  <a:schemeClr val="tx2"/>
                </a:solidFill>
              </a:rPr>
              <a:t>0}	</a:t>
            </a:r>
            <a:r>
              <a:rPr lang="en-US" sz="2400" dirty="0">
                <a:solidFill>
                  <a:schemeClr val="tx2"/>
                </a:solidFill>
              </a:rPr>
              <a:t>			</a:t>
            </a:r>
            <a:r>
              <a:rPr lang="ru-RU" sz="2400" dirty="0">
                <a:solidFill>
                  <a:schemeClr val="tx2"/>
                </a:solidFill>
              </a:rPr>
              <a:t>(3)</a:t>
            </a: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Так как справедливо следующее утверждение: </a:t>
            </a:r>
            <a:endParaRPr lang="en-US" sz="24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х</a:t>
            </a:r>
            <a:r>
              <a:rPr lang="en-US" sz="2400" dirty="0">
                <a:solidFill>
                  <a:schemeClr val="tx2"/>
                </a:solidFill>
              </a:rPr>
              <a:t>≥</a:t>
            </a:r>
            <a:r>
              <a:rPr lang="ru-RU" sz="2400" dirty="0">
                <a:solidFill>
                  <a:schemeClr val="tx2"/>
                </a:solidFill>
              </a:rPr>
              <a:t>0 &amp; </a:t>
            </a:r>
            <a:r>
              <a:rPr lang="en-US" sz="2400" dirty="0">
                <a:solidFill>
                  <a:schemeClr val="tx2"/>
                </a:solidFill>
              </a:rPr>
              <a:t>y≥</a:t>
            </a:r>
            <a:r>
              <a:rPr lang="ru-RU" sz="2400" dirty="0">
                <a:solidFill>
                  <a:schemeClr val="tx2"/>
                </a:solidFill>
              </a:rPr>
              <a:t>0 → </a:t>
            </a:r>
            <a:r>
              <a:rPr lang="en-US" sz="2400" dirty="0">
                <a:solidFill>
                  <a:schemeClr val="tx2"/>
                </a:solidFill>
              </a:rPr>
              <a:t>0∙</a:t>
            </a:r>
            <a:r>
              <a:rPr lang="ru-RU" sz="2400" dirty="0" err="1">
                <a:solidFill>
                  <a:schemeClr val="tx2"/>
                </a:solidFill>
              </a:rPr>
              <a:t>у+х</a:t>
            </a:r>
            <a:r>
              <a:rPr lang="ru-RU" sz="2400" dirty="0">
                <a:solidFill>
                  <a:schemeClr val="tx2"/>
                </a:solidFill>
              </a:rPr>
              <a:t>=х &amp; х</a:t>
            </a:r>
            <a:r>
              <a:rPr lang="en-US" sz="2400" dirty="0">
                <a:solidFill>
                  <a:schemeClr val="tx2"/>
                </a:solidFill>
              </a:rPr>
              <a:t>≥0</a:t>
            </a:r>
            <a:r>
              <a:rPr lang="ru-RU" sz="2400" dirty="0">
                <a:solidFill>
                  <a:schemeClr val="tx2"/>
                </a:solidFill>
              </a:rPr>
              <a:t>,	</a:t>
            </a:r>
            <a:r>
              <a:rPr lang="en-US" sz="2400" dirty="0">
                <a:solidFill>
                  <a:schemeClr val="tx2"/>
                </a:solidFill>
              </a:rPr>
              <a:t>						</a:t>
            </a:r>
            <a:r>
              <a:rPr lang="ru-RU" sz="2400" dirty="0">
                <a:solidFill>
                  <a:schemeClr val="tx2"/>
                </a:solidFill>
              </a:rPr>
              <a:t>(4)</a:t>
            </a: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то из (3) и (4) по </a:t>
            </a:r>
            <a:r>
              <a:rPr lang="ru-RU" sz="2400" dirty="0" err="1">
                <a:solidFill>
                  <a:schemeClr val="tx2"/>
                </a:solidFill>
              </a:rPr>
              <a:t>R5</a:t>
            </a:r>
            <a:r>
              <a:rPr lang="ru-RU" sz="2400" dirty="0">
                <a:solidFill>
                  <a:schemeClr val="tx2"/>
                </a:solidFill>
              </a:rPr>
              <a:t> получаем: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{х</a:t>
            </a:r>
            <a:r>
              <a:rPr lang="en-US" sz="2400" dirty="0">
                <a:solidFill>
                  <a:schemeClr val="tx2"/>
                </a:solidFill>
              </a:rPr>
              <a:t>≥</a:t>
            </a:r>
            <a:r>
              <a:rPr lang="ru-RU" sz="2400" dirty="0">
                <a:solidFill>
                  <a:schemeClr val="tx2"/>
                </a:solidFill>
              </a:rPr>
              <a:t>0 &amp; </a:t>
            </a:r>
            <a:r>
              <a:rPr lang="en-US" sz="2400" dirty="0">
                <a:solidFill>
                  <a:schemeClr val="tx2"/>
                </a:solidFill>
              </a:rPr>
              <a:t>y≥</a:t>
            </a:r>
            <a:r>
              <a:rPr lang="ru-RU" sz="2400" dirty="0">
                <a:solidFill>
                  <a:schemeClr val="tx2"/>
                </a:solidFill>
              </a:rPr>
              <a:t>0} а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:= 0; </a:t>
            </a:r>
            <a:r>
              <a:rPr lang="en-US" sz="2400" dirty="0">
                <a:solidFill>
                  <a:schemeClr val="tx2"/>
                </a:solidFill>
              </a:rPr>
              <a:t>b </a:t>
            </a:r>
            <a:r>
              <a:rPr lang="ru-RU" sz="2400" dirty="0">
                <a:solidFill>
                  <a:schemeClr val="tx2"/>
                </a:solidFill>
              </a:rPr>
              <a:t>:= х {</a:t>
            </a:r>
            <a:r>
              <a:rPr lang="ru-RU" sz="2400" dirty="0" err="1">
                <a:solidFill>
                  <a:schemeClr val="tx2"/>
                </a:solidFill>
              </a:rPr>
              <a:t>а∙у</a:t>
            </a:r>
            <a:r>
              <a:rPr lang="ru-RU" sz="2400" dirty="0">
                <a:solidFill>
                  <a:schemeClr val="tx2"/>
                </a:solidFill>
              </a:rPr>
              <a:t>+</a:t>
            </a:r>
            <a:r>
              <a:rPr lang="en-US" sz="2400" dirty="0">
                <a:solidFill>
                  <a:schemeClr val="tx2"/>
                </a:solidFill>
              </a:rPr>
              <a:t>b</a:t>
            </a:r>
            <a:r>
              <a:rPr lang="ru-RU" sz="2400" dirty="0">
                <a:solidFill>
                  <a:schemeClr val="tx2"/>
                </a:solidFill>
              </a:rPr>
              <a:t>=х &amp; </a:t>
            </a:r>
            <a:r>
              <a:rPr lang="en-US" sz="2400" dirty="0">
                <a:solidFill>
                  <a:schemeClr val="tx2"/>
                </a:solidFill>
              </a:rPr>
              <a:t>b≥</a:t>
            </a:r>
            <a:r>
              <a:rPr lang="ru-RU" sz="2400" dirty="0">
                <a:solidFill>
                  <a:schemeClr val="tx2"/>
                </a:solidFill>
              </a:rPr>
              <a:t>0}	</a:t>
            </a:r>
            <a:r>
              <a:rPr lang="en-US" sz="2400" dirty="0">
                <a:solidFill>
                  <a:schemeClr val="tx2"/>
                </a:solidFill>
              </a:rPr>
              <a:t>				</a:t>
            </a:r>
            <a:r>
              <a:rPr lang="ru-RU" sz="2400" dirty="0">
                <a:solidFill>
                  <a:schemeClr val="tx2"/>
                </a:solidFill>
              </a:rPr>
              <a:t>(5)</a:t>
            </a: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По аксиоме </a:t>
            </a:r>
            <a:r>
              <a:rPr lang="ru-RU" sz="2400" dirty="0" err="1">
                <a:solidFill>
                  <a:schemeClr val="tx2"/>
                </a:solidFill>
              </a:rPr>
              <a:t>А1</a:t>
            </a:r>
            <a:r>
              <a:rPr lang="ru-RU" sz="2400" dirty="0">
                <a:solidFill>
                  <a:schemeClr val="tx2"/>
                </a:solidFill>
              </a:rPr>
              <a:t> имеем:</a:t>
            </a: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en-US" sz="2400" dirty="0">
                <a:solidFill>
                  <a:schemeClr val="tx2"/>
                </a:solidFill>
              </a:rPr>
              <a:t>{</a:t>
            </a:r>
            <a:r>
              <a:rPr lang="ru-RU" sz="2400" dirty="0">
                <a:solidFill>
                  <a:schemeClr val="tx2"/>
                </a:solidFill>
              </a:rPr>
              <a:t>(а</a:t>
            </a:r>
            <a:r>
              <a:rPr lang="en-US" sz="2400" dirty="0">
                <a:solidFill>
                  <a:schemeClr val="tx2"/>
                </a:solidFill>
              </a:rPr>
              <a:t>+1</a:t>
            </a:r>
            <a:r>
              <a:rPr lang="ru-RU" sz="2400" dirty="0">
                <a:solidFill>
                  <a:schemeClr val="tx2"/>
                </a:solidFill>
              </a:rPr>
              <a:t>)∙</a:t>
            </a:r>
            <a:r>
              <a:rPr lang="ru-RU" sz="2400" dirty="0" err="1">
                <a:solidFill>
                  <a:schemeClr val="tx2"/>
                </a:solidFill>
              </a:rPr>
              <a:t>y+b</a:t>
            </a:r>
            <a:r>
              <a:rPr lang="en-US" sz="2400" dirty="0">
                <a:solidFill>
                  <a:schemeClr val="tx2"/>
                </a:solidFill>
              </a:rPr>
              <a:t>–</a:t>
            </a:r>
            <a:r>
              <a:rPr lang="ru-RU" sz="2400" dirty="0">
                <a:solidFill>
                  <a:schemeClr val="tx2"/>
                </a:solidFill>
              </a:rPr>
              <a:t>y=x &amp; b</a:t>
            </a:r>
            <a:r>
              <a:rPr lang="en-US" sz="2400" dirty="0">
                <a:solidFill>
                  <a:schemeClr val="tx2"/>
                </a:solidFill>
              </a:rPr>
              <a:t>–</a:t>
            </a:r>
            <a:r>
              <a:rPr lang="ru-RU" sz="2400" dirty="0">
                <a:solidFill>
                  <a:schemeClr val="tx2"/>
                </a:solidFill>
              </a:rPr>
              <a:t>y</a:t>
            </a:r>
            <a:r>
              <a:rPr lang="en-US" sz="2400" dirty="0">
                <a:solidFill>
                  <a:schemeClr val="tx2"/>
                </a:solidFill>
              </a:rPr>
              <a:t>≥</a:t>
            </a:r>
            <a:r>
              <a:rPr lang="ru-RU" sz="2400" dirty="0">
                <a:solidFill>
                  <a:schemeClr val="tx2"/>
                </a:solidFill>
              </a:rPr>
              <a:t>0} b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:=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b-y {(а+1)∙у+</a:t>
            </a:r>
            <a:r>
              <a:rPr lang="en-US" sz="2400" dirty="0">
                <a:solidFill>
                  <a:schemeClr val="tx2"/>
                </a:solidFill>
              </a:rPr>
              <a:t>b</a:t>
            </a:r>
            <a:r>
              <a:rPr lang="ru-RU" sz="2400" dirty="0">
                <a:solidFill>
                  <a:schemeClr val="tx2"/>
                </a:solidFill>
              </a:rPr>
              <a:t>=х &amp; </a:t>
            </a:r>
            <a:r>
              <a:rPr lang="en-US" sz="2400" dirty="0">
                <a:solidFill>
                  <a:schemeClr val="tx2"/>
                </a:solidFill>
              </a:rPr>
              <a:t>b≥</a:t>
            </a:r>
            <a:r>
              <a:rPr lang="ru-RU" sz="2400" dirty="0">
                <a:solidFill>
                  <a:schemeClr val="tx2"/>
                </a:solidFill>
              </a:rPr>
              <a:t>0</a:t>
            </a:r>
            <a:r>
              <a:rPr lang="en-US" sz="2400" dirty="0">
                <a:solidFill>
                  <a:schemeClr val="tx2"/>
                </a:solidFill>
              </a:rPr>
              <a:t>}</a:t>
            </a:r>
            <a:r>
              <a:rPr lang="ru-RU" sz="2400" dirty="0">
                <a:solidFill>
                  <a:schemeClr val="tx2"/>
                </a:solidFill>
              </a:rPr>
              <a:t>	</a:t>
            </a:r>
            <a:r>
              <a:rPr lang="en-US" sz="2400" dirty="0">
                <a:solidFill>
                  <a:schemeClr val="tx2"/>
                </a:solidFill>
              </a:rPr>
              <a:t>		</a:t>
            </a:r>
            <a:r>
              <a:rPr lang="ru-RU" sz="2400" dirty="0">
                <a:solidFill>
                  <a:schemeClr val="tx2"/>
                </a:solidFill>
              </a:rPr>
              <a:t>(6)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en-US" sz="2400" dirty="0">
                <a:solidFill>
                  <a:schemeClr val="tx2"/>
                </a:solidFill>
              </a:rPr>
              <a:t>{</a:t>
            </a:r>
            <a:r>
              <a:rPr lang="ru-RU" sz="2400" dirty="0">
                <a:solidFill>
                  <a:schemeClr val="tx2"/>
                </a:solidFill>
              </a:rPr>
              <a:t>(а</a:t>
            </a:r>
            <a:r>
              <a:rPr lang="en-US" sz="2400" dirty="0">
                <a:solidFill>
                  <a:schemeClr val="tx2"/>
                </a:solidFill>
              </a:rPr>
              <a:t>+1</a:t>
            </a:r>
            <a:r>
              <a:rPr lang="ru-RU" sz="2400" dirty="0">
                <a:solidFill>
                  <a:schemeClr val="tx2"/>
                </a:solidFill>
              </a:rPr>
              <a:t>)∙</a:t>
            </a:r>
            <a:r>
              <a:rPr lang="ru-RU" sz="2400" dirty="0" err="1">
                <a:solidFill>
                  <a:schemeClr val="tx2"/>
                </a:solidFill>
              </a:rPr>
              <a:t>y+b</a:t>
            </a:r>
            <a:r>
              <a:rPr lang="ru-RU" sz="2400" dirty="0">
                <a:solidFill>
                  <a:schemeClr val="tx2"/>
                </a:solidFill>
              </a:rPr>
              <a:t>=</a:t>
            </a:r>
            <a:r>
              <a:rPr lang="ru-RU" sz="2400" dirty="0" err="1">
                <a:solidFill>
                  <a:schemeClr val="tx2"/>
                </a:solidFill>
              </a:rPr>
              <a:t>x</a:t>
            </a:r>
            <a:r>
              <a:rPr lang="ru-RU" sz="2400" dirty="0">
                <a:solidFill>
                  <a:schemeClr val="tx2"/>
                </a:solidFill>
              </a:rPr>
              <a:t> &amp; b</a:t>
            </a:r>
            <a:r>
              <a:rPr lang="en-US" sz="2400" dirty="0">
                <a:solidFill>
                  <a:schemeClr val="tx2"/>
                </a:solidFill>
              </a:rPr>
              <a:t>≥</a:t>
            </a:r>
            <a:r>
              <a:rPr lang="ru-RU" sz="2400" dirty="0">
                <a:solidFill>
                  <a:schemeClr val="tx2"/>
                </a:solidFill>
              </a:rPr>
              <a:t>0} а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:=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а+1 {</a:t>
            </a:r>
            <a:r>
              <a:rPr lang="ru-RU" sz="2400" dirty="0" err="1">
                <a:solidFill>
                  <a:schemeClr val="tx2"/>
                </a:solidFill>
              </a:rPr>
              <a:t>а∙у</a:t>
            </a:r>
            <a:r>
              <a:rPr lang="ru-RU" sz="2400" dirty="0">
                <a:solidFill>
                  <a:schemeClr val="tx2"/>
                </a:solidFill>
              </a:rPr>
              <a:t>+</a:t>
            </a:r>
            <a:r>
              <a:rPr lang="en-US" sz="2400" dirty="0">
                <a:solidFill>
                  <a:schemeClr val="tx2"/>
                </a:solidFill>
              </a:rPr>
              <a:t>b</a:t>
            </a:r>
            <a:r>
              <a:rPr lang="ru-RU" sz="2400" dirty="0">
                <a:solidFill>
                  <a:schemeClr val="tx2"/>
                </a:solidFill>
              </a:rPr>
              <a:t>=х &amp; </a:t>
            </a:r>
            <a:r>
              <a:rPr lang="en-US" sz="2400" dirty="0">
                <a:solidFill>
                  <a:schemeClr val="tx2"/>
                </a:solidFill>
              </a:rPr>
              <a:t>b≥</a:t>
            </a:r>
            <a:r>
              <a:rPr lang="ru-RU" sz="2400" dirty="0">
                <a:solidFill>
                  <a:schemeClr val="tx2"/>
                </a:solidFill>
              </a:rPr>
              <a:t>0}	</a:t>
            </a:r>
            <a:r>
              <a:rPr lang="en-US" sz="2400" dirty="0">
                <a:solidFill>
                  <a:schemeClr val="tx2"/>
                </a:solidFill>
              </a:rPr>
              <a:t>			</a:t>
            </a:r>
            <a:r>
              <a:rPr lang="ru-RU" sz="2400" dirty="0">
                <a:solidFill>
                  <a:schemeClr val="tx2"/>
                </a:solidFill>
              </a:rPr>
              <a:t>(7)</a:t>
            </a: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Далее, из (6) и (7) по </a:t>
            </a:r>
            <a:r>
              <a:rPr lang="ru-RU" sz="2400" dirty="0" err="1">
                <a:solidFill>
                  <a:schemeClr val="tx2"/>
                </a:solidFill>
              </a:rPr>
              <a:t>R2</a:t>
            </a:r>
            <a:r>
              <a:rPr lang="ru-RU" sz="2400" dirty="0">
                <a:solidFill>
                  <a:schemeClr val="tx2"/>
                </a:solidFill>
              </a:rPr>
              <a:t> получаем:</a:t>
            </a: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en-US" sz="2400" dirty="0">
                <a:solidFill>
                  <a:schemeClr val="tx2"/>
                </a:solidFill>
              </a:rPr>
              <a:t>{</a:t>
            </a:r>
            <a:r>
              <a:rPr lang="ru-RU" sz="2400" dirty="0">
                <a:solidFill>
                  <a:schemeClr val="tx2"/>
                </a:solidFill>
              </a:rPr>
              <a:t>(а</a:t>
            </a:r>
            <a:r>
              <a:rPr lang="en-US" sz="2400" dirty="0">
                <a:solidFill>
                  <a:schemeClr val="tx2"/>
                </a:solidFill>
              </a:rPr>
              <a:t>+1</a:t>
            </a:r>
            <a:r>
              <a:rPr lang="ru-RU" sz="2400" dirty="0">
                <a:solidFill>
                  <a:schemeClr val="tx2"/>
                </a:solidFill>
              </a:rPr>
              <a:t>)∙</a:t>
            </a:r>
            <a:r>
              <a:rPr lang="ru-RU" sz="2400" dirty="0" err="1">
                <a:solidFill>
                  <a:schemeClr val="tx2"/>
                </a:solidFill>
              </a:rPr>
              <a:t>y+b</a:t>
            </a:r>
            <a:r>
              <a:rPr lang="en-US" sz="2400" dirty="0">
                <a:solidFill>
                  <a:schemeClr val="tx2"/>
                </a:solidFill>
              </a:rPr>
              <a:t>–</a:t>
            </a:r>
            <a:r>
              <a:rPr lang="ru-RU" sz="2400" dirty="0">
                <a:solidFill>
                  <a:schemeClr val="tx2"/>
                </a:solidFill>
              </a:rPr>
              <a:t>y=x &amp; b</a:t>
            </a:r>
            <a:r>
              <a:rPr lang="en-US" sz="2400" dirty="0">
                <a:solidFill>
                  <a:schemeClr val="tx2"/>
                </a:solidFill>
              </a:rPr>
              <a:t>–</a:t>
            </a:r>
            <a:r>
              <a:rPr lang="ru-RU" sz="2400" dirty="0">
                <a:solidFill>
                  <a:schemeClr val="tx2"/>
                </a:solidFill>
              </a:rPr>
              <a:t>y</a:t>
            </a:r>
            <a:r>
              <a:rPr lang="en-US" sz="2400" dirty="0">
                <a:solidFill>
                  <a:schemeClr val="tx2"/>
                </a:solidFill>
              </a:rPr>
              <a:t>≥</a:t>
            </a:r>
            <a:r>
              <a:rPr lang="ru-RU" sz="2400" dirty="0">
                <a:solidFill>
                  <a:schemeClr val="tx2"/>
                </a:solidFill>
              </a:rPr>
              <a:t>0} b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:=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b</a:t>
            </a:r>
            <a:r>
              <a:rPr lang="en-US" sz="2400" dirty="0">
                <a:solidFill>
                  <a:schemeClr val="tx2"/>
                </a:solidFill>
              </a:rPr>
              <a:t>–</a:t>
            </a:r>
            <a:r>
              <a:rPr lang="ru-RU" sz="2400" dirty="0">
                <a:solidFill>
                  <a:schemeClr val="tx2"/>
                </a:solidFill>
              </a:rPr>
              <a:t>y; а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:=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а+1 {</a:t>
            </a:r>
            <a:r>
              <a:rPr lang="ru-RU" sz="2400" dirty="0" err="1">
                <a:solidFill>
                  <a:schemeClr val="tx2"/>
                </a:solidFill>
              </a:rPr>
              <a:t>а∙у</a:t>
            </a:r>
            <a:r>
              <a:rPr lang="ru-RU" sz="2400" dirty="0">
                <a:solidFill>
                  <a:schemeClr val="tx2"/>
                </a:solidFill>
              </a:rPr>
              <a:t>+</a:t>
            </a:r>
            <a:r>
              <a:rPr lang="en-US" sz="2400" dirty="0">
                <a:solidFill>
                  <a:schemeClr val="tx2"/>
                </a:solidFill>
              </a:rPr>
              <a:t>b</a:t>
            </a:r>
            <a:r>
              <a:rPr lang="ru-RU" sz="2400" dirty="0">
                <a:solidFill>
                  <a:schemeClr val="tx2"/>
                </a:solidFill>
              </a:rPr>
              <a:t>=х &amp; </a:t>
            </a:r>
            <a:r>
              <a:rPr lang="en-US" sz="2400" dirty="0">
                <a:solidFill>
                  <a:schemeClr val="tx2"/>
                </a:solidFill>
              </a:rPr>
              <a:t>b≥</a:t>
            </a:r>
            <a:r>
              <a:rPr lang="ru-RU" sz="2400" dirty="0">
                <a:solidFill>
                  <a:schemeClr val="tx2"/>
                </a:solidFill>
              </a:rPr>
              <a:t>0}	</a:t>
            </a:r>
            <a:r>
              <a:rPr lang="en-US" sz="2400" dirty="0">
                <a:solidFill>
                  <a:schemeClr val="tx2"/>
                </a:solidFill>
              </a:rPr>
              <a:t>	</a:t>
            </a:r>
            <a:r>
              <a:rPr lang="ru-RU" sz="2400" dirty="0">
                <a:solidFill>
                  <a:schemeClr val="tx2"/>
                </a:solidFill>
              </a:rPr>
              <a:t>(8)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2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14099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Пример доказательства правильности программы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Так как справедливо следующее утверждение: </a:t>
            </a:r>
            <a:endParaRPr lang="en-US" sz="24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en-US" sz="2400" dirty="0">
                <a:solidFill>
                  <a:schemeClr val="tx2"/>
                </a:solidFill>
              </a:rPr>
              <a:t>a∙</a:t>
            </a:r>
            <a:r>
              <a:rPr lang="ru-RU" sz="2400" dirty="0">
                <a:solidFill>
                  <a:schemeClr val="tx2"/>
                </a:solidFill>
              </a:rPr>
              <a:t>у</a:t>
            </a:r>
            <a:r>
              <a:rPr lang="en-US" sz="2400" dirty="0">
                <a:solidFill>
                  <a:schemeClr val="tx2"/>
                </a:solidFill>
              </a:rPr>
              <a:t>+b=</a:t>
            </a:r>
            <a:r>
              <a:rPr lang="ru-RU" sz="2400" dirty="0">
                <a:solidFill>
                  <a:schemeClr val="tx2"/>
                </a:solidFill>
              </a:rPr>
              <a:t>х &amp; b</a:t>
            </a:r>
            <a:r>
              <a:rPr lang="en-US" sz="2400" dirty="0">
                <a:solidFill>
                  <a:schemeClr val="tx2"/>
                </a:solidFill>
              </a:rPr>
              <a:t>≥</a:t>
            </a:r>
            <a:r>
              <a:rPr lang="ru-RU" sz="2400" dirty="0">
                <a:solidFill>
                  <a:schemeClr val="tx2"/>
                </a:solidFill>
              </a:rPr>
              <a:t>0 &amp; </a:t>
            </a:r>
            <a:r>
              <a:rPr lang="en-US" sz="2400" dirty="0" err="1">
                <a:solidFill>
                  <a:schemeClr val="tx2"/>
                </a:solidFill>
              </a:rPr>
              <a:t>b≥y</a:t>
            </a:r>
            <a:r>
              <a:rPr lang="en-US" sz="2400" dirty="0">
                <a:solidFill>
                  <a:schemeClr val="tx2"/>
                </a:solidFill>
              </a:rPr>
              <a:t> →</a:t>
            </a:r>
            <a:r>
              <a:rPr lang="ru-RU" sz="2400" dirty="0">
                <a:solidFill>
                  <a:schemeClr val="tx2"/>
                </a:solidFill>
              </a:rPr>
              <a:t> (а+1)∙у+</a:t>
            </a:r>
            <a:r>
              <a:rPr lang="en-US" sz="2400" dirty="0">
                <a:solidFill>
                  <a:schemeClr val="tx2"/>
                </a:solidFill>
              </a:rPr>
              <a:t>b–</a:t>
            </a:r>
            <a:r>
              <a:rPr lang="ru-RU" sz="2400" dirty="0">
                <a:solidFill>
                  <a:schemeClr val="tx2"/>
                </a:solidFill>
              </a:rPr>
              <a:t>у=х &amp; </a:t>
            </a:r>
            <a:r>
              <a:rPr lang="en-US" sz="2400" dirty="0">
                <a:solidFill>
                  <a:schemeClr val="tx2"/>
                </a:solidFill>
              </a:rPr>
              <a:t>b–</a:t>
            </a:r>
            <a:r>
              <a:rPr lang="ru-RU" sz="2400" dirty="0">
                <a:solidFill>
                  <a:schemeClr val="tx2"/>
                </a:solidFill>
              </a:rPr>
              <a:t>у</a:t>
            </a:r>
            <a:r>
              <a:rPr lang="en-US" sz="2400" dirty="0">
                <a:solidFill>
                  <a:schemeClr val="tx2"/>
                </a:solidFill>
              </a:rPr>
              <a:t>≥</a:t>
            </a:r>
            <a:r>
              <a:rPr lang="ru-RU" sz="2400" dirty="0">
                <a:solidFill>
                  <a:schemeClr val="tx2"/>
                </a:solidFill>
              </a:rPr>
              <a:t>0 ,	</a:t>
            </a:r>
            <a:r>
              <a:rPr lang="en-US" sz="2400" dirty="0">
                <a:solidFill>
                  <a:schemeClr val="tx2"/>
                </a:solidFill>
              </a:rPr>
              <a:t>			</a:t>
            </a:r>
            <a:r>
              <a:rPr lang="ru-RU" sz="2400" dirty="0">
                <a:solidFill>
                  <a:schemeClr val="tx2"/>
                </a:solidFill>
              </a:rPr>
              <a:t>(9)</a:t>
            </a: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то из (8) и (9) по </a:t>
            </a:r>
            <a:r>
              <a:rPr lang="ru-RU" sz="2400" dirty="0" err="1">
                <a:solidFill>
                  <a:schemeClr val="tx2"/>
                </a:solidFill>
              </a:rPr>
              <a:t>R5</a:t>
            </a:r>
            <a:r>
              <a:rPr lang="ru-RU" sz="2400" dirty="0">
                <a:solidFill>
                  <a:schemeClr val="tx2"/>
                </a:solidFill>
              </a:rPr>
              <a:t> получаем: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en-US" sz="2400" dirty="0">
                <a:solidFill>
                  <a:schemeClr val="tx2"/>
                </a:solidFill>
              </a:rPr>
              <a:t>{</a:t>
            </a:r>
            <a:r>
              <a:rPr lang="ru-RU" sz="2400" dirty="0" err="1">
                <a:solidFill>
                  <a:schemeClr val="tx2"/>
                </a:solidFill>
              </a:rPr>
              <a:t>а∙у</a:t>
            </a:r>
            <a:r>
              <a:rPr lang="ru-RU" sz="2400" dirty="0">
                <a:solidFill>
                  <a:schemeClr val="tx2"/>
                </a:solidFill>
              </a:rPr>
              <a:t>+</a:t>
            </a:r>
            <a:r>
              <a:rPr lang="en-US" sz="2400" dirty="0">
                <a:solidFill>
                  <a:schemeClr val="tx2"/>
                </a:solidFill>
              </a:rPr>
              <a:t>b</a:t>
            </a:r>
            <a:r>
              <a:rPr lang="ru-RU" sz="2400" dirty="0">
                <a:solidFill>
                  <a:schemeClr val="tx2"/>
                </a:solidFill>
              </a:rPr>
              <a:t>=х &amp; </a:t>
            </a:r>
            <a:r>
              <a:rPr lang="en-US" sz="2400" dirty="0">
                <a:solidFill>
                  <a:schemeClr val="tx2"/>
                </a:solidFill>
              </a:rPr>
              <a:t>b≥</a:t>
            </a:r>
            <a:r>
              <a:rPr lang="ru-RU" sz="2400" dirty="0">
                <a:solidFill>
                  <a:schemeClr val="tx2"/>
                </a:solidFill>
              </a:rPr>
              <a:t>0 &amp; b</a:t>
            </a:r>
            <a:r>
              <a:rPr lang="en-US" sz="2400" dirty="0">
                <a:solidFill>
                  <a:schemeClr val="tx2"/>
                </a:solidFill>
              </a:rPr>
              <a:t>≥</a:t>
            </a:r>
            <a:r>
              <a:rPr lang="ru-RU" sz="2400" dirty="0">
                <a:solidFill>
                  <a:schemeClr val="tx2"/>
                </a:solidFill>
              </a:rPr>
              <a:t>y} b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:=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b</a:t>
            </a:r>
            <a:r>
              <a:rPr lang="en-US" sz="2400" dirty="0">
                <a:solidFill>
                  <a:schemeClr val="tx2"/>
                </a:solidFill>
              </a:rPr>
              <a:t>–</a:t>
            </a:r>
            <a:r>
              <a:rPr lang="ru-RU" sz="2400" dirty="0">
                <a:solidFill>
                  <a:schemeClr val="tx2"/>
                </a:solidFill>
              </a:rPr>
              <a:t>y; а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:=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а+1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{</a:t>
            </a:r>
            <a:r>
              <a:rPr lang="ru-RU" sz="2400" dirty="0" err="1">
                <a:solidFill>
                  <a:schemeClr val="tx2"/>
                </a:solidFill>
              </a:rPr>
              <a:t>а∙у</a:t>
            </a:r>
            <a:r>
              <a:rPr lang="ru-RU" sz="2400" dirty="0">
                <a:solidFill>
                  <a:schemeClr val="tx2"/>
                </a:solidFill>
              </a:rPr>
              <a:t>+</a:t>
            </a:r>
            <a:r>
              <a:rPr lang="en-US" sz="2400" dirty="0">
                <a:solidFill>
                  <a:schemeClr val="tx2"/>
                </a:solidFill>
              </a:rPr>
              <a:t>b</a:t>
            </a:r>
            <a:r>
              <a:rPr lang="ru-RU" sz="2400" dirty="0">
                <a:solidFill>
                  <a:schemeClr val="tx2"/>
                </a:solidFill>
              </a:rPr>
              <a:t>=х &amp; </a:t>
            </a:r>
            <a:r>
              <a:rPr lang="en-US" sz="2400" dirty="0">
                <a:solidFill>
                  <a:schemeClr val="tx2"/>
                </a:solidFill>
              </a:rPr>
              <a:t>b≥</a:t>
            </a:r>
            <a:r>
              <a:rPr lang="ru-RU" sz="2400" dirty="0">
                <a:solidFill>
                  <a:schemeClr val="tx2"/>
                </a:solidFill>
              </a:rPr>
              <a:t>0}	</a:t>
            </a:r>
            <a:r>
              <a:rPr lang="en-US" sz="2400" dirty="0">
                <a:solidFill>
                  <a:schemeClr val="tx2"/>
                </a:solidFill>
              </a:rPr>
              <a:t>	</a:t>
            </a:r>
            <a:r>
              <a:rPr lang="ru-RU" sz="2400" dirty="0">
                <a:solidFill>
                  <a:schemeClr val="tx2"/>
                </a:solidFill>
              </a:rPr>
              <a:t>(10)</a:t>
            </a: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Отсюда по </a:t>
            </a:r>
            <a:r>
              <a:rPr lang="en-US" sz="2400" dirty="0" err="1">
                <a:solidFill>
                  <a:schemeClr val="tx2"/>
                </a:solidFill>
              </a:rPr>
              <a:t>R4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получаем:</a:t>
            </a: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{</a:t>
            </a:r>
            <a:r>
              <a:rPr lang="ru-RU" sz="2400" dirty="0" err="1">
                <a:solidFill>
                  <a:schemeClr val="tx2"/>
                </a:solidFill>
              </a:rPr>
              <a:t>a∙y+b</a:t>
            </a:r>
            <a:r>
              <a:rPr lang="ru-RU" sz="2400" dirty="0">
                <a:solidFill>
                  <a:schemeClr val="tx2"/>
                </a:solidFill>
              </a:rPr>
              <a:t>=</a:t>
            </a:r>
            <a:r>
              <a:rPr lang="ru-RU" sz="2400" dirty="0" err="1">
                <a:solidFill>
                  <a:schemeClr val="tx2"/>
                </a:solidFill>
              </a:rPr>
              <a:t>x</a:t>
            </a:r>
            <a:r>
              <a:rPr lang="ru-RU" sz="2400" dirty="0">
                <a:solidFill>
                  <a:schemeClr val="tx2"/>
                </a:solidFill>
              </a:rPr>
              <a:t> &amp; b≥0} </a:t>
            </a:r>
            <a:r>
              <a:rPr lang="ru-RU" sz="2400" u="sng" dirty="0" err="1">
                <a:solidFill>
                  <a:schemeClr val="tx2"/>
                </a:solidFill>
              </a:rPr>
              <a:t>while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b≥y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u="sng" dirty="0" err="1">
                <a:solidFill>
                  <a:schemeClr val="tx2"/>
                </a:solidFill>
              </a:rPr>
              <a:t>do</a:t>
            </a:r>
            <a:r>
              <a:rPr lang="ru-RU" sz="2400" dirty="0">
                <a:solidFill>
                  <a:schemeClr val="tx2"/>
                </a:solidFill>
              </a:rPr>
              <a:t> b := b–y; a := a+1 </a:t>
            </a:r>
            <a:r>
              <a:rPr lang="ru-RU" sz="2400" u="sng" dirty="0" err="1">
                <a:solidFill>
                  <a:schemeClr val="tx2"/>
                </a:solidFill>
              </a:rPr>
              <a:t>od</a:t>
            </a:r>
            <a:r>
              <a:rPr lang="ru-RU" sz="2400" u="sng" dirty="0">
                <a:solidFill>
                  <a:schemeClr val="tx2"/>
                </a:solidFill>
              </a:rPr>
              <a:t> </a:t>
            </a: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					{a*</a:t>
            </a:r>
            <a:r>
              <a:rPr lang="ru-RU" sz="2400" dirty="0" err="1">
                <a:solidFill>
                  <a:schemeClr val="tx2"/>
                </a:solidFill>
              </a:rPr>
              <a:t>y+b</a:t>
            </a:r>
            <a:r>
              <a:rPr lang="ru-RU" sz="2400" dirty="0">
                <a:solidFill>
                  <a:schemeClr val="tx2"/>
                </a:solidFill>
              </a:rPr>
              <a:t>=x &amp; b</a:t>
            </a:r>
            <a:r>
              <a:rPr lang="en-US" sz="2400" dirty="0">
                <a:solidFill>
                  <a:schemeClr val="tx2"/>
                </a:solidFill>
              </a:rPr>
              <a:t>≥</a:t>
            </a:r>
            <a:r>
              <a:rPr lang="ru-RU" sz="2400" dirty="0">
                <a:solidFill>
                  <a:schemeClr val="tx2"/>
                </a:solidFill>
              </a:rPr>
              <a:t>0 &amp; b&lt;y}		(11)</a:t>
            </a: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endParaRPr lang="ru-RU" sz="24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Наконец, из (5) и (11) по </a:t>
            </a:r>
            <a:r>
              <a:rPr lang="ru-RU" sz="2400" dirty="0" err="1">
                <a:solidFill>
                  <a:schemeClr val="tx2"/>
                </a:solidFill>
              </a:rPr>
              <a:t>R2</a:t>
            </a:r>
            <a:r>
              <a:rPr lang="ru-RU" sz="2400" dirty="0">
                <a:solidFill>
                  <a:schemeClr val="tx2"/>
                </a:solidFill>
              </a:rPr>
              <a:t> получаем искомое утверждение. </a:t>
            </a: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Отметим, что при использовании правила </a:t>
            </a:r>
            <a:r>
              <a:rPr lang="ru-RU" sz="2400" dirty="0" err="1">
                <a:solidFill>
                  <a:schemeClr val="tx2"/>
                </a:solidFill>
              </a:rPr>
              <a:t>R5</a:t>
            </a:r>
            <a:r>
              <a:rPr lang="ru-RU" sz="2400" dirty="0">
                <a:solidFill>
                  <a:schemeClr val="tx2"/>
                </a:solidFill>
              </a:rPr>
              <a:t> предполагалась истинность предположений вида </a:t>
            </a:r>
            <a:r>
              <a:rPr lang="ru-RU" sz="2400" b="1" dirty="0">
                <a:solidFill>
                  <a:schemeClr val="tx2"/>
                </a:solidFill>
              </a:rPr>
              <a:t>А → В</a:t>
            </a:r>
            <a:r>
              <a:rPr lang="ru-RU" sz="2400" dirty="0">
                <a:solidFill>
                  <a:schemeClr val="tx2"/>
                </a:solidFill>
              </a:rPr>
              <a:t> (в примере предположения (4) и (9)). Доказательство истинности этих предположений в данном примере тривиально (имеются тождественные утверждения), тогда как в общем случае необходимо доказательство истинности этих утверждений для конкретных интерпретаций языка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L</a:t>
            </a:r>
            <a:r>
              <a:rPr lang="ru-RU" sz="2400" dirty="0">
                <a:solidFill>
                  <a:schemeClr val="tx2"/>
                </a:solidFill>
              </a:rPr>
              <a:t>.</a:t>
            </a: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3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52129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056" y="202959"/>
            <a:ext cx="10800000" cy="53726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>
                <a:effectLst/>
              </a:rPr>
              <a:t>Инварианты цикла </a:t>
            </a:r>
            <a:endParaRPr lang="ru-RU" sz="29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6" y="889000"/>
            <a:ext cx="10541000" cy="5009443"/>
          </a:xfrm>
        </p:spPr>
        <p:txBody>
          <a:bodyPr>
            <a:noAutofit/>
          </a:bodyPr>
          <a:lstStyle/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Приведенное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в примере доказательство утомительно и трудно для анализа вследствие того, что в нем осуществляется большое количество малых шагов. Всё доказательство базируется на том, что утверждение (10) справедливо. Установив, что должно иметь место утверждение </a:t>
            </a:r>
            <a:br>
              <a:rPr lang="en-US" sz="2400" dirty="0">
                <a:solidFill>
                  <a:schemeClr val="tx2"/>
                </a:solidFill>
              </a:rPr>
            </a:br>
            <a:r>
              <a:rPr lang="en-US" sz="2400" b="1" dirty="0">
                <a:solidFill>
                  <a:schemeClr val="tx2"/>
                </a:solidFill>
              </a:rPr>
              <a:t>P ≡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a∙y+b</a:t>
            </a:r>
            <a:r>
              <a:rPr lang="ru-RU" sz="2400" b="1" dirty="0">
                <a:solidFill>
                  <a:schemeClr val="tx2"/>
                </a:solidFill>
              </a:rPr>
              <a:t>=</a:t>
            </a:r>
            <a:r>
              <a:rPr lang="ru-RU" sz="2400" b="1" dirty="0" err="1">
                <a:solidFill>
                  <a:schemeClr val="tx2"/>
                </a:solidFill>
              </a:rPr>
              <a:t>x</a:t>
            </a:r>
            <a:r>
              <a:rPr lang="ru-RU" sz="2400" b="1" dirty="0">
                <a:solidFill>
                  <a:schemeClr val="tx2"/>
                </a:solidFill>
              </a:rPr>
              <a:t> &amp; b≥0</a:t>
            </a:r>
            <a:r>
              <a:rPr lang="ru-RU" sz="2400" dirty="0">
                <a:solidFill>
                  <a:schemeClr val="tx2"/>
                </a:solidFill>
              </a:rPr>
              <a:t>, доказательство существенно упрощается. Утверждение </a:t>
            </a:r>
            <a:r>
              <a:rPr lang="ru-RU" sz="2400" b="1" dirty="0">
                <a:solidFill>
                  <a:schemeClr val="tx2"/>
                </a:solidFill>
              </a:rPr>
              <a:t>Р</a:t>
            </a:r>
            <a:r>
              <a:rPr lang="ru-RU" sz="2400" dirty="0">
                <a:solidFill>
                  <a:schemeClr val="tx2"/>
                </a:solidFill>
              </a:rPr>
              <a:t> является в этом случае </a:t>
            </a:r>
            <a:r>
              <a:rPr lang="ru-RU" sz="2400" b="1" dirty="0">
                <a:solidFill>
                  <a:srgbClr val="035B7A"/>
                </a:solidFill>
              </a:rPr>
              <a:t>инвариантом цикла</a:t>
            </a:r>
            <a:r>
              <a:rPr lang="ru-RU" sz="2400" dirty="0">
                <a:solidFill>
                  <a:srgbClr val="035B7A"/>
                </a:solidFill>
              </a:rPr>
              <a:t> </a:t>
            </a:r>
            <a:endParaRPr lang="en-US" sz="2400" dirty="0">
              <a:solidFill>
                <a:srgbClr val="035B7A"/>
              </a:solidFill>
            </a:endParaRPr>
          </a:p>
          <a:p>
            <a:pPr marL="0" lvl="8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b="1" u="sng" dirty="0" err="1">
                <a:solidFill>
                  <a:srgbClr val="035B7A"/>
                </a:solidFill>
              </a:rPr>
              <a:t>while</a:t>
            </a:r>
            <a:r>
              <a:rPr lang="ru-RU" sz="2400" b="1" dirty="0">
                <a:solidFill>
                  <a:srgbClr val="035B7A"/>
                </a:solidFill>
              </a:rPr>
              <a:t> </a:t>
            </a:r>
            <a:r>
              <a:rPr lang="ru-RU" sz="2400" b="1" dirty="0" err="1">
                <a:solidFill>
                  <a:srgbClr val="035B7A"/>
                </a:solidFill>
              </a:rPr>
              <a:t>b≥y</a:t>
            </a:r>
            <a:r>
              <a:rPr lang="ru-RU" sz="2400" b="1" dirty="0">
                <a:solidFill>
                  <a:srgbClr val="035B7A"/>
                </a:solidFill>
              </a:rPr>
              <a:t> </a:t>
            </a:r>
            <a:r>
              <a:rPr lang="ru-RU" sz="2400" b="1" u="sng" dirty="0" err="1">
                <a:solidFill>
                  <a:srgbClr val="035B7A"/>
                </a:solidFill>
              </a:rPr>
              <a:t>do</a:t>
            </a:r>
            <a:r>
              <a:rPr lang="ru-RU" sz="2400" b="1" dirty="0">
                <a:solidFill>
                  <a:srgbClr val="035B7A"/>
                </a:solidFill>
              </a:rPr>
              <a:t> </a:t>
            </a:r>
            <a:r>
              <a:rPr lang="ru-RU" sz="2400" b="1" dirty="0" err="1">
                <a:solidFill>
                  <a:srgbClr val="035B7A"/>
                </a:solidFill>
              </a:rPr>
              <a:t>b</a:t>
            </a:r>
            <a:r>
              <a:rPr lang="ru-RU" sz="2400" b="1" dirty="0">
                <a:solidFill>
                  <a:srgbClr val="035B7A"/>
                </a:solidFill>
              </a:rPr>
              <a:t> := </a:t>
            </a:r>
            <a:r>
              <a:rPr lang="ru-RU" sz="2400" b="1" dirty="0" err="1">
                <a:solidFill>
                  <a:srgbClr val="035B7A"/>
                </a:solidFill>
              </a:rPr>
              <a:t>b</a:t>
            </a:r>
            <a:r>
              <a:rPr lang="ru-RU" sz="2400" b="1" dirty="0">
                <a:solidFill>
                  <a:srgbClr val="035B7A"/>
                </a:solidFill>
              </a:rPr>
              <a:t>–</a:t>
            </a:r>
            <a:r>
              <a:rPr lang="ru-RU" sz="2400" b="1" dirty="0" err="1">
                <a:solidFill>
                  <a:srgbClr val="035B7A"/>
                </a:solidFill>
              </a:rPr>
              <a:t>y</a:t>
            </a:r>
            <a:r>
              <a:rPr lang="ru-RU" sz="2400" b="1" dirty="0">
                <a:solidFill>
                  <a:srgbClr val="035B7A"/>
                </a:solidFill>
              </a:rPr>
              <a:t>; </a:t>
            </a:r>
            <a:r>
              <a:rPr lang="ru-RU" sz="2400" b="1" dirty="0" err="1">
                <a:solidFill>
                  <a:srgbClr val="035B7A"/>
                </a:solidFill>
              </a:rPr>
              <a:t>a</a:t>
            </a:r>
            <a:r>
              <a:rPr lang="ru-RU" sz="2400" b="1" dirty="0">
                <a:solidFill>
                  <a:srgbClr val="035B7A"/>
                </a:solidFill>
              </a:rPr>
              <a:t> := a+1 </a:t>
            </a:r>
            <a:r>
              <a:rPr lang="ru-RU" sz="2400" b="1" u="sng" dirty="0" err="1">
                <a:solidFill>
                  <a:srgbClr val="035B7A"/>
                </a:solidFill>
              </a:rPr>
              <a:t>od</a:t>
            </a:r>
            <a:endParaRPr lang="ru-RU" sz="2400" b="1" dirty="0">
              <a:solidFill>
                <a:srgbClr val="035B7A"/>
              </a:solidFill>
            </a:endParaRP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Поскольку утверждение (5) справедливо, то это означает, что программа </a:t>
            </a:r>
            <a:r>
              <a:rPr lang="ru-RU" sz="2400" b="1" dirty="0">
                <a:solidFill>
                  <a:schemeClr val="tx2"/>
                </a:solidFill>
              </a:rPr>
              <a:t>а:=0; </a:t>
            </a:r>
            <a:r>
              <a:rPr lang="en-US" sz="2400" b="1" dirty="0">
                <a:solidFill>
                  <a:schemeClr val="tx2"/>
                </a:solidFill>
              </a:rPr>
              <a:t>b</a:t>
            </a:r>
            <a:r>
              <a:rPr lang="ru-RU" sz="2400" b="1" dirty="0">
                <a:solidFill>
                  <a:schemeClr val="tx2"/>
                </a:solidFill>
              </a:rPr>
              <a:t>:=х</a:t>
            </a:r>
            <a:r>
              <a:rPr lang="ru-RU" sz="2400" dirty="0">
                <a:solidFill>
                  <a:schemeClr val="tx2"/>
                </a:solidFill>
              </a:rPr>
              <a:t> устанавливает </a:t>
            </a:r>
            <a:r>
              <a:rPr lang="ru-RU" sz="2400" b="1" dirty="0">
                <a:solidFill>
                  <a:schemeClr val="tx2"/>
                </a:solidFill>
              </a:rPr>
              <a:t>Р</a:t>
            </a:r>
            <a:r>
              <a:rPr lang="ru-RU" sz="2400" dirty="0">
                <a:solidFill>
                  <a:schemeClr val="tx2"/>
                </a:solidFill>
              </a:rPr>
              <a:t>. Далее, поскольку утверждение (11) также истинно, то это означает, что программа </a:t>
            </a:r>
            <a:r>
              <a:rPr lang="ru-RU" sz="2400" b="1" u="sng" dirty="0" err="1">
                <a:solidFill>
                  <a:schemeClr val="tx2"/>
                </a:solidFill>
              </a:rPr>
              <a:t>while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b≥y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u="sng" dirty="0" err="1">
                <a:solidFill>
                  <a:schemeClr val="tx2"/>
                </a:solidFill>
              </a:rPr>
              <a:t>do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b</a:t>
            </a:r>
            <a:r>
              <a:rPr lang="ru-RU" sz="2400" b="1" dirty="0">
                <a:solidFill>
                  <a:schemeClr val="tx2"/>
                </a:solidFill>
              </a:rPr>
              <a:t> := </a:t>
            </a:r>
            <a:r>
              <a:rPr lang="ru-RU" sz="2400" b="1" dirty="0" err="1">
                <a:solidFill>
                  <a:schemeClr val="tx2"/>
                </a:solidFill>
              </a:rPr>
              <a:t>b</a:t>
            </a:r>
            <a:r>
              <a:rPr lang="ru-RU" sz="2400" b="1" dirty="0">
                <a:solidFill>
                  <a:schemeClr val="tx2"/>
                </a:solidFill>
              </a:rPr>
              <a:t>–</a:t>
            </a:r>
            <a:r>
              <a:rPr lang="ru-RU" sz="2400" b="1" dirty="0" err="1">
                <a:solidFill>
                  <a:schemeClr val="tx2"/>
                </a:solidFill>
              </a:rPr>
              <a:t>y</a:t>
            </a:r>
            <a:r>
              <a:rPr lang="ru-RU" sz="2400" b="1" dirty="0">
                <a:solidFill>
                  <a:schemeClr val="tx2"/>
                </a:solidFill>
              </a:rPr>
              <a:t>; </a:t>
            </a:r>
            <a:r>
              <a:rPr lang="ru-RU" sz="2400" b="1" dirty="0" err="1">
                <a:solidFill>
                  <a:schemeClr val="tx2"/>
                </a:solidFill>
              </a:rPr>
              <a:t>a</a:t>
            </a:r>
            <a:r>
              <a:rPr lang="ru-RU" sz="2400" b="1" dirty="0">
                <a:solidFill>
                  <a:schemeClr val="tx2"/>
                </a:solidFill>
              </a:rPr>
              <a:t> := a+1 </a:t>
            </a:r>
            <a:r>
              <a:rPr lang="ru-RU" sz="2400" b="1" u="sng" dirty="0" err="1">
                <a:solidFill>
                  <a:schemeClr val="tx2"/>
                </a:solidFill>
              </a:rPr>
              <a:t>od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сохраняет </a:t>
            </a:r>
            <a:r>
              <a:rPr lang="ru-RU" sz="2400" b="1" dirty="0" err="1">
                <a:solidFill>
                  <a:schemeClr val="tx2"/>
                </a:solidFill>
              </a:rPr>
              <a:t>P</a:t>
            </a:r>
            <a:r>
              <a:rPr lang="ru-RU" sz="2400" dirty="0">
                <a:solidFill>
                  <a:schemeClr val="tx2"/>
                </a:solidFill>
              </a:rPr>
              <a:t>.</a:t>
            </a: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Простым путем включения этой информации в программу </a:t>
            </a:r>
            <a:r>
              <a:rPr lang="ru-RU" sz="2400" b="1" dirty="0">
                <a:solidFill>
                  <a:schemeClr val="tx2"/>
                </a:solidFill>
              </a:rPr>
              <a:t>С</a:t>
            </a:r>
            <a:r>
              <a:rPr lang="ru-RU" sz="2400" dirty="0">
                <a:solidFill>
                  <a:schemeClr val="tx2"/>
                </a:solidFill>
              </a:rPr>
              <a:t> является аннотация </a:t>
            </a:r>
            <a:r>
              <a:rPr lang="en-US" sz="2400" b="1" dirty="0">
                <a:solidFill>
                  <a:schemeClr val="tx2"/>
                </a:solidFill>
              </a:rPr>
              <a:t>C</a:t>
            </a:r>
            <a:r>
              <a:rPr lang="ru-RU" sz="2400" dirty="0">
                <a:solidFill>
                  <a:schemeClr val="tx2"/>
                </a:solidFill>
              </a:rPr>
              <a:t> желаемыми утверждениями.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4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414303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6" y="827529"/>
            <a:ext cx="10541000" cy="5216084"/>
          </a:xfrm>
        </p:spPr>
        <p:txBody>
          <a:bodyPr>
            <a:noAutofit/>
          </a:bodyPr>
          <a:lstStyle/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Для строгого доказательства правильности программ требуется достаточно большое количество шагов. </a:t>
            </a: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Однако знание желаемых инвариантов позволяет существенно упростить понимание процесса доказательства. </a:t>
            </a: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Так, например, аннотируя программу с утверждениями</a:t>
            </a:r>
          </a:p>
          <a:p>
            <a:pPr marL="0" lvl="8" indent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A85229"/>
              </a:buClr>
              <a:buNone/>
            </a:pPr>
            <a:r>
              <a:rPr lang="ru-RU" sz="2400" b="1" dirty="0">
                <a:solidFill>
                  <a:schemeClr val="tx2"/>
                </a:solidFill>
              </a:rPr>
              <a:t>{x≥0 &amp; </a:t>
            </a:r>
            <a:r>
              <a:rPr lang="ru-RU" sz="2400" b="1" dirty="0" err="1">
                <a:solidFill>
                  <a:schemeClr val="tx2"/>
                </a:solidFill>
              </a:rPr>
              <a:t>y</a:t>
            </a:r>
            <a:r>
              <a:rPr lang="ru-RU" sz="2400" b="1" dirty="0">
                <a:solidFill>
                  <a:schemeClr val="tx2"/>
                </a:solidFill>
              </a:rPr>
              <a:t> ≥0} </a:t>
            </a:r>
            <a:r>
              <a:rPr lang="ru-RU" sz="2400" b="1" dirty="0" err="1">
                <a:solidFill>
                  <a:schemeClr val="tx2"/>
                </a:solidFill>
              </a:rPr>
              <a:t>a</a:t>
            </a:r>
            <a:r>
              <a:rPr lang="ru-RU" sz="2400" b="1" dirty="0">
                <a:solidFill>
                  <a:schemeClr val="tx2"/>
                </a:solidFill>
              </a:rPr>
              <a:t>:=</a:t>
            </a:r>
            <a:r>
              <a:rPr lang="ru-RU" sz="2400" b="1" dirty="0" err="1">
                <a:solidFill>
                  <a:schemeClr val="tx2"/>
                </a:solidFill>
              </a:rPr>
              <a:t>x</a:t>
            </a:r>
            <a:r>
              <a:rPr lang="ru-RU" sz="2400" b="1" dirty="0">
                <a:solidFill>
                  <a:schemeClr val="tx2"/>
                </a:solidFill>
              </a:rPr>
              <a:t>; </a:t>
            </a:r>
            <a:r>
              <a:rPr lang="ru-RU" sz="2400" b="1" dirty="0" err="1">
                <a:solidFill>
                  <a:schemeClr val="tx2"/>
                </a:solidFill>
              </a:rPr>
              <a:t>b</a:t>
            </a:r>
            <a:r>
              <a:rPr lang="ru-RU" sz="2400" b="1" dirty="0">
                <a:solidFill>
                  <a:schemeClr val="tx2"/>
                </a:solidFill>
              </a:rPr>
              <a:t>:=</a:t>
            </a:r>
            <a:r>
              <a:rPr lang="ru-RU" sz="2400" b="1" dirty="0" err="1">
                <a:solidFill>
                  <a:schemeClr val="tx2"/>
                </a:solidFill>
              </a:rPr>
              <a:t>y</a:t>
            </a:r>
            <a:r>
              <a:rPr lang="ru-RU" sz="2400" b="1" dirty="0">
                <a:solidFill>
                  <a:schemeClr val="tx2"/>
                </a:solidFill>
              </a:rPr>
              <a:t>; </a:t>
            </a:r>
            <a:r>
              <a:rPr lang="ru-RU" sz="2400" b="1" dirty="0" err="1">
                <a:solidFill>
                  <a:schemeClr val="tx2"/>
                </a:solidFill>
              </a:rPr>
              <a:t>z</a:t>
            </a:r>
            <a:r>
              <a:rPr lang="ru-RU" sz="2400" b="1" dirty="0">
                <a:solidFill>
                  <a:schemeClr val="tx2"/>
                </a:solidFill>
              </a:rPr>
              <a:t>:=1; </a:t>
            </a:r>
            <a:r>
              <a:rPr lang="ru-RU" sz="2400" b="1" u="sng" dirty="0" err="1">
                <a:solidFill>
                  <a:schemeClr val="tx2"/>
                </a:solidFill>
              </a:rPr>
              <a:t>while</a:t>
            </a:r>
            <a:r>
              <a:rPr lang="ru-RU" sz="2400" b="1" dirty="0">
                <a:solidFill>
                  <a:schemeClr val="tx2"/>
                </a:solidFill>
              </a:rPr>
              <a:t> b≠0 </a:t>
            </a:r>
            <a:r>
              <a:rPr lang="ru-RU" sz="2400" b="1" u="sng" dirty="0" err="1">
                <a:solidFill>
                  <a:schemeClr val="tx2"/>
                </a:solidFill>
              </a:rPr>
              <a:t>do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b</a:t>
            </a:r>
            <a:r>
              <a:rPr lang="ru-RU" sz="2400" b="1" dirty="0">
                <a:solidFill>
                  <a:schemeClr val="tx2"/>
                </a:solidFill>
              </a:rPr>
              <a:t>:=</a:t>
            </a:r>
            <a:r>
              <a:rPr lang="ru-RU" sz="2400" b="1" dirty="0" err="1">
                <a:solidFill>
                  <a:schemeClr val="tx2"/>
                </a:solidFill>
              </a:rPr>
              <a:t>b</a:t>
            </a:r>
            <a:r>
              <a:rPr lang="ru-RU" sz="2400" b="1" dirty="0">
                <a:solidFill>
                  <a:schemeClr val="tx2"/>
                </a:solidFill>
              </a:rPr>
              <a:t>–1; </a:t>
            </a:r>
            <a:r>
              <a:rPr lang="ru-RU" sz="2400" b="1" dirty="0" err="1">
                <a:solidFill>
                  <a:schemeClr val="tx2"/>
                </a:solidFill>
              </a:rPr>
              <a:t>z</a:t>
            </a:r>
            <a:r>
              <a:rPr lang="ru-RU" sz="2400" b="1" dirty="0">
                <a:solidFill>
                  <a:schemeClr val="tx2"/>
                </a:solidFill>
              </a:rPr>
              <a:t>:=</a:t>
            </a:r>
            <a:r>
              <a:rPr lang="ru-RU" sz="2400" b="1" dirty="0" err="1">
                <a:solidFill>
                  <a:schemeClr val="tx2"/>
                </a:solidFill>
              </a:rPr>
              <a:t>z</a:t>
            </a:r>
            <a:r>
              <a:rPr lang="ru-RU" sz="2400" b="1" dirty="0">
                <a:solidFill>
                  <a:schemeClr val="tx2"/>
                </a:solidFill>
              </a:rPr>
              <a:t>*</a:t>
            </a:r>
            <a:r>
              <a:rPr lang="ru-RU" sz="2400" b="1" dirty="0" err="1">
                <a:solidFill>
                  <a:schemeClr val="tx2"/>
                </a:solidFill>
              </a:rPr>
              <a:t>a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u="sng" dirty="0" err="1">
                <a:solidFill>
                  <a:schemeClr val="tx2"/>
                </a:solidFill>
              </a:rPr>
              <a:t>od</a:t>
            </a:r>
            <a:r>
              <a:rPr lang="ru-RU" sz="2400" b="1" dirty="0">
                <a:solidFill>
                  <a:schemeClr val="tx2"/>
                </a:solidFill>
              </a:rPr>
              <a:t> {</a:t>
            </a:r>
            <a:r>
              <a:rPr lang="ru-RU" sz="2400" b="1" dirty="0" err="1">
                <a:solidFill>
                  <a:schemeClr val="tx2"/>
                </a:solidFill>
              </a:rPr>
              <a:t>z</a:t>
            </a:r>
            <a:r>
              <a:rPr lang="ru-RU" sz="2400" b="1" dirty="0">
                <a:solidFill>
                  <a:schemeClr val="tx2"/>
                </a:solidFill>
              </a:rPr>
              <a:t>=</a:t>
            </a:r>
            <a:r>
              <a:rPr lang="ru-RU" sz="2400" b="1" dirty="0" err="1">
                <a:solidFill>
                  <a:schemeClr val="tx2"/>
                </a:solidFill>
              </a:rPr>
              <a:t>х</a:t>
            </a:r>
            <a:r>
              <a:rPr lang="ru-RU" sz="2400" b="1" baseline="30000" dirty="0" err="1">
                <a:solidFill>
                  <a:schemeClr val="tx2"/>
                </a:solidFill>
              </a:rPr>
              <a:t>y</a:t>
            </a:r>
            <a:r>
              <a:rPr lang="ru-RU" sz="2400" b="1" dirty="0">
                <a:solidFill>
                  <a:schemeClr val="tx2"/>
                </a:solidFill>
              </a:rPr>
              <a:t>}</a:t>
            </a: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следующим образом:</a:t>
            </a:r>
          </a:p>
          <a:p>
            <a:pPr marL="0" lvl="8" indent="0"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b="1" dirty="0">
                <a:solidFill>
                  <a:schemeClr val="tx2"/>
                </a:solidFill>
              </a:rPr>
              <a:t>{x≥0 &amp; </a:t>
            </a:r>
            <a:r>
              <a:rPr lang="ru-RU" sz="2400" b="1" dirty="0" err="1">
                <a:solidFill>
                  <a:schemeClr val="tx2"/>
                </a:solidFill>
              </a:rPr>
              <a:t>y</a:t>
            </a:r>
            <a:r>
              <a:rPr lang="ru-RU" sz="2400" b="1" dirty="0">
                <a:solidFill>
                  <a:schemeClr val="tx2"/>
                </a:solidFill>
              </a:rPr>
              <a:t> ≥0}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a</a:t>
            </a:r>
            <a:r>
              <a:rPr lang="ru-RU" sz="2400" b="1" dirty="0">
                <a:solidFill>
                  <a:schemeClr val="tx2"/>
                </a:solidFill>
              </a:rPr>
              <a:t>:=</a:t>
            </a:r>
            <a:r>
              <a:rPr lang="ru-RU" sz="2400" b="1" dirty="0" err="1">
                <a:solidFill>
                  <a:schemeClr val="tx2"/>
                </a:solidFill>
              </a:rPr>
              <a:t>x</a:t>
            </a:r>
            <a:r>
              <a:rPr lang="ru-RU" sz="2400" b="1" dirty="0">
                <a:solidFill>
                  <a:schemeClr val="tx2"/>
                </a:solidFill>
              </a:rPr>
              <a:t>; </a:t>
            </a:r>
            <a:r>
              <a:rPr lang="ru-RU" sz="2400" b="1" dirty="0" err="1">
                <a:solidFill>
                  <a:schemeClr val="tx2"/>
                </a:solidFill>
              </a:rPr>
              <a:t>b</a:t>
            </a:r>
            <a:r>
              <a:rPr lang="ru-RU" sz="2400" b="1" dirty="0">
                <a:solidFill>
                  <a:schemeClr val="tx2"/>
                </a:solidFill>
              </a:rPr>
              <a:t>:=</a:t>
            </a:r>
            <a:r>
              <a:rPr lang="ru-RU" sz="2400" b="1" dirty="0" err="1">
                <a:solidFill>
                  <a:schemeClr val="tx2"/>
                </a:solidFill>
              </a:rPr>
              <a:t>y</a:t>
            </a:r>
            <a:r>
              <a:rPr lang="ru-RU" sz="2400" b="1" dirty="0">
                <a:solidFill>
                  <a:schemeClr val="tx2"/>
                </a:solidFill>
              </a:rPr>
              <a:t>; </a:t>
            </a:r>
            <a:r>
              <a:rPr lang="ru-RU" sz="2400" b="1" dirty="0" err="1">
                <a:solidFill>
                  <a:schemeClr val="tx2"/>
                </a:solidFill>
              </a:rPr>
              <a:t>z</a:t>
            </a:r>
            <a:r>
              <a:rPr lang="ru-RU" sz="2400" b="1" dirty="0">
                <a:solidFill>
                  <a:schemeClr val="tx2"/>
                </a:solidFill>
              </a:rPr>
              <a:t>:=1;</a:t>
            </a:r>
          </a:p>
          <a:p>
            <a:pPr marL="0" lvl="8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85229"/>
              </a:buClr>
              <a:buNone/>
            </a:pPr>
            <a:r>
              <a:rPr lang="ru-RU" sz="2400" b="1" u="sng" dirty="0" err="1">
                <a:solidFill>
                  <a:schemeClr val="tx2"/>
                </a:solidFill>
              </a:rPr>
              <a:t>while</a:t>
            </a:r>
            <a:r>
              <a:rPr lang="ru-RU" sz="2400" b="1" dirty="0">
                <a:solidFill>
                  <a:schemeClr val="tx2"/>
                </a:solidFill>
              </a:rPr>
              <a:t> b≠0 </a:t>
            </a:r>
            <a:r>
              <a:rPr lang="ru-RU" sz="2400" b="1" u="sng" dirty="0" err="1">
                <a:solidFill>
                  <a:schemeClr val="tx2"/>
                </a:solidFill>
              </a:rPr>
              <a:t>do</a:t>
            </a:r>
            <a:r>
              <a:rPr lang="ru-RU" sz="2400" b="1" dirty="0">
                <a:solidFill>
                  <a:schemeClr val="tx2"/>
                </a:solidFill>
              </a:rPr>
              <a:t> {</a:t>
            </a:r>
            <a:r>
              <a:rPr lang="ru-RU" sz="2400" b="1" dirty="0" err="1">
                <a:solidFill>
                  <a:schemeClr val="tx2"/>
                </a:solidFill>
              </a:rPr>
              <a:t>z</a:t>
            </a:r>
            <a:r>
              <a:rPr lang="ru-RU" sz="2400" b="1" dirty="0">
                <a:solidFill>
                  <a:schemeClr val="tx2"/>
                </a:solidFill>
              </a:rPr>
              <a:t>*</a:t>
            </a:r>
            <a:r>
              <a:rPr lang="en-US" sz="2400" b="1" dirty="0">
                <a:solidFill>
                  <a:schemeClr val="tx2"/>
                </a:solidFill>
              </a:rPr>
              <a:t>a</a:t>
            </a:r>
            <a:r>
              <a:rPr lang="en-US" sz="2400" b="1" baseline="30000" dirty="0">
                <a:solidFill>
                  <a:schemeClr val="tx2"/>
                </a:solidFill>
              </a:rPr>
              <a:t>b</a:t>
            </a:r>
            <a:r>
              <a:rPr lang="ru-RU" sz="2400" b="1" dirty="0">
                <a:solidFill>
                  <a:schemeClr val="tx2"/>
                </a:solidFill>
              </a:rPr>
              <a:t>=</a:t>
            </a:r>
            <a:r>
              <a:rPr lang="ru-RU" sz="2400" b="1" dirty="0" err="1">
                <a:solidFill>
                  <a:schemeClr val="tx2"/>
                </a:solidFill>
              </a:rPr>
              <a:t>х</a:t>
            </a:r>
            <a:r>
              <a:rPr lang="ru-RU" sz="2400" b="1" baseline="30000" dirty="0" err="1">
                <a:solidFill>
                  <a:schemeClr val="tx2"/>
                </a:solidFill>
              </a:rPr>
              <a:t>y</a:t>
            </a:r>
            <a:r>
              <a:rPr lang="ru-RU" sz="2400" b="1" dirty="0">
                <a:solidFill>
                  <a:schemeClr val="tx2"/>
                </a:solidFill>
              </a:rPr>
              <a:t>} </a:t>
            </a:r>
            <a:r>
              <a:rPr lang="ru-RU" sz="2400" b="1" dirty="0" err="1">
                <a:solidFill>
                  <a:schemeClr val="tx2"/>
                </a:solidFill>
              </a:rPr>
              <a:t>b</a:t>
            </a:r>
            <a:r>
              <a:rPr lang="ru-RU" sz="2400" b="1" dirty="0">
                <a:solidFill>
                  <a:schemeClr val="tx2"/>
                </a:solidFill>
              </a:rPr>
              <a:t>:=</a:t>
            </a:r>
            <a:r>
              <a:rPr lang="ru-RU" sz="2400" b="1" dirty="0" err="1">
                <a:solidFill>
                  <a:schemeClr val="tx2"/>
                </a:solidFill>
              </a:rPr>
              <a:t>b</a:t>
            </a:r>
            <a:r>
              <a:rPr lang="ru-RU" sz="2400" b="1" dirty="0">
                <a:solidFill>
                  <a:schemeClr val="tx2"/>
                </a:solidFill>
              </a:rPr>
              <a:t>–1; </a:t>
            </a:r>
            <a:r>
              <a:rPr lang="ru-RU" sz="2400" b="1" dirty="0" err="1">
                <a:solidFill>
                  <a:schemeClr val="tx2"/>
                </a:solidFill>
              </a:rPr>
              <a:t>z</a:t>
            </a:r>
            <a:r>
              <a:rPr lang="ru-RU" sz="2400" b="1" dirty="0">
                <a:solidFill>
                  <a:schemeClr val="tx2"/>
                </a:solidFill>
              </a:rPr>
              <a:t>:=</a:t>
            </a:r>
            <a:r>
              <a:rPr lang="ru-RU" sz="2400" b="1" dirty="0" err="1">
                <a:solidFill>
                  <a:schemeClr val="tx2"/>
                </a:solidFill>
              </a:rPr>
              <a:t>z</a:t>
            </a:r>
            <a:r>
              <a:rPr lang="ru-RU" sz="2400" b="1" dirty="0">
                <a:solidFill>
                  <a:schemeClr val="tx2"/>
                </a:solidFill>
              </a:rPr>
              <a:t>*</a:t>
            </a:r>
            <a:r>
              <a:rPr lang="ru-RU" sz="2400" b="1" dirty="0" err="1">
                <a:solidFill>
                  <a:schemeClr val="tx2"/>
                </a:solidFill>
              </a:rPr>
              <a:t>a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u="sng" dirty="0" err="1">
                <a:solidFill>
                  <a:schemeClr val="tx2"/>
                </a:solidFill>
              </a:rPr>
              <a:t>od</a:t>
            </a:r>
            <a:r>
              <a:rPr lang="ru-RU" sz="2400" b="1" dirty="0">
                <a:solidFill>
                  <a:schemeClr val="tx2"/>
                </a:solidFill>
              </a:rPr>
              <a:t> {</a:t>
            </a:r>
            <a:r>
              <a:rPr lang="ru-RU" sz="2400" b="1" dirty="0" err="1">
                <a:solidFill>
                  <a:schemeClr val="tx2"/>
                </a:solidFill>
              </a:rPr>
              <a:t>z</a:t>
            </a:r>
            <a:r>
              <a:rPr lang="ru-RU" sz="2400" b="1" dirty="0">
                <a:solidFill>
                  <a:schemeClr val="tx2"/>
                </a:solidFill>
              </a:rPr>
              <a:t>=</a:t>
            </a:r>
            <a:r>
              <a:rPr lang="ru-RU" sz="2400" b="1" dirty="0" err="1">
                <a:solidFill>
                  <a:schemeClr val="tx2"/>
                </a:solidFill>
              </a:rPr>
              <a:t>х</a:t>
            </a:r>
            <a:r>
              <a:rPr lang="ru-RU" sz="2400" b="1" baseline="30000" dirty="0" err="1">
                <a:solidFill>
                  <a:schemeClr val="tx2"/>
                </a:solidFill>
              </a:rPr>
              <a:t>y</a:t>
            </a:r>
            <a:r>
              <a:rPr lang="ru-RU" sz="2400" b="1" dirty="0">
                <a:solidFill>
                  <a:schemeClr val="tx2"/>
                </a:solidFill>
              </a:rPr>
              <a:t>}</a:t>
            </a: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нетрудно видеть, что она истинна при стандартной интерпретации над целыми числами.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5</a:t>
            </a:fld>
            <a:endParaRPr lang="ru-RU" sz="1400" b="1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03056" y="202959"/>
            <a:ext cx="10800000" cy="5372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ru-RU" sz="2800" dirty="0">
                <a:effectLst/>
              </a:rPr>
              <a:t>Аннотированная программа</a:t>
            </a:r>
            <a:endParaRPr lang="ru-RU" sz="290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4673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6" y="827529"/>
            <a:ext cx="10541000" cy="5216084"/>
          </a:xfrm>
        </p:spPr>
        <p:txBody>
          <a:bodyPr>
            <a:noAutofit/>
          </a:bodyPr>
          <a:lstStyle/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Рассмотрение программы в терминах установки и сохранения инвариантов имеет также непосредственное приложение к анализу программ и их разработке. </a:t>
            </a: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Например, наблюдение, что цикл </a:t>
            </a:r>
            <a:r>
              <a:rPr lang="ru-RU" sz="2400" b="1" u="sng" dirty="0" err="1">
                <a:solidFill>
                  <a:schemeClr val="tx2"/>
                </a:solidFill>
              </a:rPr>
              <a:t>while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even</a:t>
            </a:r>
            <a:r>
              <a:rPr lang="ru-RU" sz="2400" b="1" dirty="0">
                <a:solidFill>
                  <a:schemeClr val="tx2"/>
                </a:solidFill>
              </a:rPr>
              <a:t>(</a:t>
            </a:r>
            <a:r>
              <a:rPr lang="ru-RU" sz="2400" b="1" dirty="0" err="1">
                <a:solidFill>
                  <a:schemeClr val="tx2"/>
                </a:solidFill>
              </a:rPr>
              <a:t>b</a:t>
            </a:r>
            <a:r>
              <a:rPr lang="ru-RU" sz="2400" b="1" dirty="0">
                <a:solidFill>
                  <a:schemeClr val="tx2"/>
                </a:solidFill>
              </a:rPr>
              <a:t>) </a:t>
            </a:r>
            <a:r>
              <a:rPr lang="ru-RU" sz="2400" b="1" u="sng" dirty="0" err="1">
                <a:solidFill>
                  <a:schemeClr val="tx2"/>
                </a:solidFill>
              </a:rPr>
              <a:t>do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b</a:t>
            </a:r>
            <a:r>
              <a:rPr lang="ru-RU" sz="2400" b="1" dirty="0">
                <a:solidFill>
                  <a:schemeClr val="tx2"/>
                </a:solidFill>
              </a:rPr>
              <a:t>:=</a:t>
            </a:r>
            <a:r>
              <a:rPr lang="ru-RU" sz="2400" b="1" dirty="0" err="1">
                <a:solidFill>
                  <a:schemeClr val="tx2"/>
                </a:solidFill>
              </a:rPr>
              <a:t>b</a:t>
            </a:r>
            <a:r>
              <a:rPr lang="ru-RU" sz="2400" b="1" dirty="0">
                <a:solidFill>
                  <a:schemeClr val="tx2"/>
                </a:solidFill>
              </a:rPr>
              <a:t>/2; </a:t>
            </a:r>
            <a:r>
              <a:rPr lang="ru-RU" sz="2400" b="1" dirty="0" err="1">
                <a:solidFill>
                  <a:schemeClr val="tx2"/>
                </a:solidFill>
              </a:rPr>
              <a:t>a</a:t>
            </a:r>
            <a:r>
              <a:rPr lang="ru-RU" sz="2400" b="1" dirty="0">
                <a:solidFill>
                  <a:schemeClr val="tx2"/>
                </a:solidFill>
              </a:rPr>
              <a:t>:=</a:t>
            </a:r>
            <a:r>
              <a:rPr lang="ru-RU" sz="2400" b="1" dirty="0" err="1">
                <a:solidFill>
                  <a:schemeClr val="tx2"/>
                </a:solidFill>
              </a:rPr>
              <a:t>a</a:t>
            </a:r>
            <a:r>
              <a:rPr lang="ru-RU" sz="2400" b="1" dirty="0">
                <a:solidFill>
                  <a:schemeClr val="tx2"/>
                </a:solidFill>
              </a:rPr>
              <a:t>*</a:t>
            </a:r>
            <a:r>
              <a:rPr lang="ru-RU" sz="2400" b="1" dirty="0" err="1">
                <a:solidFill>
                  <a:schemeClr val="tx2"/>
                </a:solidFill>
              </a:rPr>
              <a:t>a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u="sng" dirty="0" err="1">
                <a:solidFill>
                  <a:schemeClr val="tx2"/>
                </a:solidFill>
              </a:rPr>
              <a:t>od</a:t>
            </a:r>
            <a:r>
              <a:rPr lang="ru-RU" sz="2400" dirty="0">
                <a:solidFill>
                  <a:schemeClr val="tx2"/>
                </a:solidFill>
              </a:rPr>
              <a:t> сохраняет инвариант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z</a:t>
            </a:r>
            <a:r>
              <a:rPr lang="ru-RU" sz="2400" b="1" dirty="0">
                <a:solidFill>
                  <a:schemeClr val="tx2"/>
                </a:solidFill>
              </a:rPr>
              <a:t>*</a:t>
            </a:r>
            <a:r>
              <a:rPr lang="en-US" sz="2400" b="1" dirty="0">
                <a:solidFill>
                  <a:schemeClr val="tx2"/>
                </a:solidFill>
              </a:rPr>
              <a:t>a</a:t>
            </a:r>
            <a:r>
              <a:rPr lang="en-US" sz="2400" b="1" baseline="30000" dirty="0">
                <a:solidFill>
                  <a:schemeClr val="tx2"/>
                </a:solidFill>
              </a:rPr>
              <a:t>b</a:t>
            </a:r>
            <a:r>
              <a:rPr lang="ru-RU" sz="2400" b="1" dirty="0">
                <a:solidFill>
                  <a:schemeClr val="tx2"/>
                </a:solidFill>
              </a:rPr>
              <a:t>=</a:t>
            </a:r>
            <a:r>
              <a:rPr lang="ru-RU" sz="2400" b="1" dirty="0" err="1">
                <a:solidFill>
                  <a:schemeClr val="tx2"/>
                </a:solidFill>
              </a:rPr>
              <a:t>х</a:t>
            </a:r>
            <a:r>
              <a:rPr lang="ru-RU" sz="2400" b="1" baseline="30000" dirty="0" err="1">
                <a:solidFill>
                  <a:schemeClr val="tx2"/>
                </a:solidFill>
              </a:rPr>
              <a:t>y</a:t>
            </a:r>
            <a:r>
              <a:rPr lang="ru-RU" sz="2400" dirty="0">
                <a:solidFill>
                  <a:schemeClr val="tx2"/>
                </a:solidFill>
              </a:rPr>
              <a:t>, ведет к следующему улучшению программы:</a:t>
            </a:r>
            <a:endParaRPr lang="en-US" sz="2400" dirty="0">
              <a:solidFill>
                <a:schemeClr val="tx2"/>
              </a:solidFill>
            </a:endParaRP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en-US" sz="2400" b="1" dirty="0">
                <a:solidFill>
                  <a:schemeClr val="tx2"/>
                </a:solidFill>
              </a:rPr>
              <a:t>		</a:t>
            </a:r>
            <a:r>
              <a:rPr lang="ru-RU" sz="2400" b="1" dirty="0">
                <a:solidFill>
                  <a:schemeClr val="tx2"/>
                </a:solidFill>
              </a:rPr>
              <a:t>{x≥0 &amp; </a:t>
            </a:r>
            <a:r>
              <a:rPr lang="ru-RU" sz="2400" b="1" dirty="0" err="1">
                <a:solidFill>
                  <a:schemeClr val="tx2"/>
                </a:solidFill>
              </a:rPr>
              <a:t>y</a:t>
            </a:r>
            <a:r>
              <a:rPr lang="ru-RU" sz="2400" b="1" dirty="0">
                <a:solidFill>
                  <a:schemeClr val="tx2"/>
                </a:solidFill>
              </a:rPr>
              <a:t> ≥0}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a</a:t>
            </a:r>
            <a:r>
              <a:rPr lang="ru-RU" sz="2400" b="1" dirty="0">
                <a:solidFill>
                  <a:schemeClr val="tx2"/>
                </a:solidFill>
              </a:rPr>
              <a:t>:=</a:t>
            </a:r>
            <a:r>
              <a:rPr lang="ru-RU" sz="2400" b="1" dirty="0" err="1">
                <a:solidFill>
                  <a:schemeClr val="tx2"/>
                </a:solidFill>
              </a:rPr>
              <a:t>x</a:t>
            </a:r>
            <a:r>
              <a:rPr lang="ru-RU" sz="2400" b="1" dirty="0">
                <a:solidFill>
                  <a:schemeClr val="tx2"/>
                </a:solidFill>
              </a:rPr>
              <a:t>; </a:t>
            </a:r>
            <a:r>
              <a:rPr lang="ru-RU" sz="2400" b="1" dirty="0" err="1">
                <a:solidFill>
                  <a:schemeClr val="tx2"/>
                </a:solidFill>
              </a:rPr>
              <a:t>b</a:t>
            </a:r>
            <a:r>
              <a:rPr lang="ru-RU" sz="2400" b="1" dirty="0">
                <a:solidFill>
                  <a:schemeClr val="tx2"/>
                </a:solidFill>
              </a:rPr>
              <a:t>:=</a:t>
            </a:r>
            <a:r>
              <a:rPr lang="ru-RU" sz="2400" b="1" dirty="0" err="1">
                <a:solidFill>
                  <a:schemeClr val="tx2"/>
                </a:solidFill>
              </a:rPr>
              <a:t>y</a:t>
            </a:r>
            <a:r>
              <a:rPr lang="ru-RU" sz="2400" b="1" dirty="0">
                <a:solidFill>
                  <a:schemeClr val="tx2"/>
                </a:solidFill>
              </a:rPr>
              <a:t>; </a:t>
            </a:r>
            <a:r>
              <a:rPr lang="ru-RU" sz="2400" b="1" dirty="0" err="1">
                <a:solidFill>
                  <a:schemeClr val="tx2"/>
                </a:solidFill>
              </a:rPr>
              <a:t>z</a:t>
            </a:r>
            <a:r>
              <a:rPr lang="ru-RU" sz="2400" b="1" dirty="0">
                <a:solidFill>
                  <a:schemeClr val="tx2"/>
                </a:solidFill>
              </a:rPr>
              <a:t>:=1</a:t>
            </a:r>
            <a:endParaRPr lang="en-US" sz="2400" b="1" dirty="0">
              <a:solidFill>
                <a:schemeClr val="tx2"/>
              </a:solidFill>
            </a:endParaRP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en-US" sz="2400" b="1" dirty="0">
                <a:solidFill>
                  <a:schemeClr val="tx2"/>
                </a:solidFill>
              </a:rPr>
              <a:t>			</a:t>
            </a:r>
            <a:r>
              <a:rPr lang="ru-RU" sz="2400" b="1" u="sng" dirty="0" err="1">
                <a:solidFill>
                  <a:schemeClr val="tx2"/>
                </a:solidFill>
              </a:rPr>
              <a:t>while</a:t>
            </a:r>
            <a:r>
              <a:rPr lang="ru-RU" sz="2400" b="1" dirty="0">
                <a:solidFill>
                  <a:schemeClr val="tx2"/>
                </a:solidFill>
              </a:rPr>
              <a:t> b≠0 </a:t>
            </a:r>
            <a:r>
              <a:rPr lang="ru-RU" sz="2400" b="1" u="sng" dirty="0" err="1">
                <a:solidFill>
                  <a:schemeClr val="tx2"/>
                </a:solidFill>
              </a:rPr>
              <a:t>do</a:t>
            </a:r>
            <a:r>
              <a:rPr lang="ru-RU" sz="2400" b="1" dirty="0">
                <a:solidFill>
                  <a:schemeClr val="tx2"/>
                </a:solidFill>
              </a:rPr>
              <a:t> {</a:t>
            </a:r>
            <a:r>
              <a:rPr lang="ru-RU" sz="2400" b="1" dirty="0" err="1">
                <a:solidFill>
                  <a:schemeClr val="tx2"/>
                </a:solidFill>
              </a:rPr>
              <a:t>z</a:t>
            </a:r>
            <a:r>
              <a:rPr lang="ru-RU" sz="2400" b="1" dirty="0">
                <a:solidFill>
                  <a:schemeClr val="tx2"/>
                </a:solidFill>
              </a:rPr>
              <a:t>*</a:t>
            </a:r>
            <a:r>
              <a:rPr lang="en-US" sz="2400" b="1" dirty="0">
                <a:solidFill>
                  <a:schemeClr val="tx2"/>
                </a:solidFill>
              </a:rPr>
              <a:t>a</a:t>
            </a:r>
            <a:r>
              <a:rPr lang="en-US" sz="2400" b="1" baseline="30000" dirty="0">
                <a:solidFill>
                  <a:schemeClr val="tx2"/>
                </a:solidFill>
              </a:rPr>
              <a:t>b</a:t>
            </a:r>
            <a:r>
              <a:rPr lang="ru-RU" sz="2400" b="1" dirty="0">
                <a:solidFill>
                  <a:schemeClr val="tx2"/>
                </a:solidFill>
              </a:rPr>
              <a:t>=</a:t>
            </a:r>
            <a:r>
              <a:rPr lang="ru-RU" sz="2400" b="1" dirty="0" err="1">
                <a:solidFill>
                  <a:schemeClr val="tx2"/>
                </a:solidFill>
              </a:rPr>
              <a:t>х</a:t>
            </a:r>
            <a:r>
              <a:rPr lang="ru-RU" sz="2400" b="1" baseline="30000" dirty="0" err="1">
                <a:solidFill>
                  <a:schemeClr val="tx2"/>
                </a:solidFill>
              </a:rPr>
              <a:t>y</a:t>
            </a:r>
            <a:r>
              <a:rPr lang="ru-RU" sz="2400" b="1" dirty="0">
                <a:solidFill>
                  <a:schemeClr val="tx2"/>
                </a:solidFill>
              </a:rPr>
              <a:t>} </a:t>
            </a:r>
            <a:endParaRPr lang="en-US" sz="2400" b="1" dirty="0">
              <a:solidFill>
                <a:schemeClr val="tx2"/>
              </a:solidFill>
            </a:endParaRP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en-US" sz="2400" b="1" dirty="0">
                <a:solidFill>
                  <a:schemeClr val="tx2"/>
                </a:solidFill>
              </a:rPr>
              <a:t>				</a:t>
            </a:r>
            <a:r>
              <a:rPr lang="ru-RU" sz="2400" b="1" u="sng" dirty="0" err="1">
                <a:solidFill>
                  <a:schemeClr val="tx2"/>
                </a:solidFill>
              </a:rPr>
              <a:t>while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even</a:t>
            </a:r>
            <a:r>
              <a:rPr lang="ru-RU" sz="2400" b="1" dirty="0">
                <a:solidFill>
                  <a:schemeClr val="tx2"/>
                </a:solidFill>
              </a:rPr>
              <a:t>(</a:t>
            </a:r>
            <a:r>
              <a:rPr lang="ru-RU" sz="2400" b="1" dirty="0" err="1">
                <a:solidFill>
                  <a:schemeClr val="tx2"/>
                </a:solidFill>
              </a:rPr>
              <a:t>b</a:t>
            </a:r>
            <a:r>
              <a:rPr lang="ru-RU" sz="2400" b="1" dirty="0">
                <a:solidFill>
                  <a:schemeClr val="tx2"/>
                </a:solidFill>
              </a:rPr>
              <a:t>) </a:t>
            </a:r>
            <a:r>
              <a:rPr lang="ru-RU" sz="2400" b="1" u="sng" dirty="0" err="1">
                <a:solidFill>
                  <a:schemeClr val="tx2"/>
                </a:solidFill>
              </a:rPr>
              <a:t>do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ru-RU" sz="2400" b="1" dirty="0">
                <a:solidFill>
                  <a:schemeClr val="tx2"/>
                </a:solidFill>
              </a:rPr>
              <a:t>{</a:t>
            </a:r>
            <a:r>
              <a:rPr lang="ru-RU" sz="2400" b="1" dirty="0" err="1">
                <a:solidFill>
                  <a:schemeClr val="tx2"/>
                </a:solidFill>
              </a:rPr>
              <a:t>z</a:t>
            </a:r>
            <a:r>
              <a:rPr lang="ru-RU" sz="2400" b="1" dirty="0">
                <a:solidFill>
                  <a:schemeClr val="tx2"/>
                </a:solidFill>
              </a:rPr>
              <a:t>*</a:t>
            </a:r>
            <a:r>
              <a:rPr lang="en-US" sz="2400" b="1" dirty="0">
                <a:solidFill>
                  <a:schemeClr val="tx2"/>
                </a:solidFill>
              </a:rPr>
              <a:t>a</a:t>
            </a:r>
            <a:r>
              <a:rPr lang="en-US" sz="2400" b="1" baseline="30000" dirty="0">
                <a:solidFill>
                  <a:schemeClr val="tx2"/>
                </a:solidFill>
              </a:rPr>
              <a:t>b</a:t>
            </a:r>
            <a:r>
              <a:rPr lang="ru-RU" sz="2400" b="1" dirty="0">
                <a:solidFill>
                  <a:schemeClr val="tx2"/>
                </a:solidFill>
              </a:rPr>
              <a:t>=</a:t>
            </a:r>
            <a:r>
              <a:rPr lang="ru-RU" sz="2400" b="1" dirty="0" err="1">
                <a:solidFill>
                  <a:schemeClr val="tx2"/>
                </a:solidFill>
              </a:rPr>
              <a:t>х</a:t>
            </a:r>
            <a:r>
              <a:rPr lang="ru-RU" sz="2400" b="1" baseline="30000" dirty="0" err="1">
                <a:solidFill>
                  <a:schemeClr val="tx2"/>
                </a:solidFill>
              </a:rPr>
              <a:t>y</a:t>
            </a:r>
            <a:r>
              <a:rPr lang="ru-RU" sz="2400" b="1" dirty="0">
                <a:solidFill>
                  <a:schemeClr val="tx2"/>
                </a:solidFill>
              </a:rPr>
              <a:t>} </a:t>
            </a:r>
            <a:endParaRPr lang="en-US" sz="2400" b="1" dirty="0">
              <a:solidFill>
                <a:schemeClr val="tx2"/>
              </a:solidFill>
            </a:endParaRP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en-US" sz="2400" b="1" dirty="0">
                <a:solidFill>
                  <a:schemeClr val="tx2"/>
                </a:solidFill>
              </a:rPr>
              <a:t>			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		</a:t>
            </a:r>
            <a:r>
              <a:rPr lang="ru-RU" sz="2400" b="1" dirty="0" err="1">
                <a:solidFill>
                  <a:schemeClr val="tx2"/>
                </a:solidFill>
              </a:rPr>
              <a:t>b</a:t>
            </a:r>
            <a:r>
              <a:rPr lang="ru-RU" sz="2400" b="1" dirty="0">
                <a:solidFill>
                  <a:schemeClr val="tx2"/>
                </a:solidFill>
              </a:rPr>
              <a:t>:=</a:t>
            </a:r>
            <a:r>
              <a:rPr lang="ru-RU" sz="2400" b="1" dirty="0" err="1">
                <a:solidFill>
                  <a:schemeClr val="tx2"/>
                </a:solidFill>
              </a:rPr>
              <a:t>b</a:t>
            </a:r>
            <a:r>
              <a:rPr lang="ru-RU" sz="2400" b="1" dirty="0">
                <a:solidFill>
                  <a:schemeClr val="tx2"/>
                </a:solidFill>
              </a:rPr>
              <a:t>/2; </a:t>
            </a:r>
            <a:r>
              <a:rPr lang="ru-RU" sz="2400" b="1" dirty="0" err="1">
                <a:solidFill>
                  <a:schemeClr val="tx2"/>
                </a:solidFill>
              </a:rPr>
              <a:t>a</a:t>
            </a:r>
            <a:r>
              <a:rPr lang="ru-RU" sz="2400" b="1" dirty="0">
                <a:solidFill>
                  <a:schemeClr val="tx2"/>
                </a:solidFill>
              </a:rPr>
              <a:t>:=</a:t>
            </a:r>
            <a:r>
              <a:rPr lang="ru-RU" sz="2400" b="1" dirty="0" err="1">
                <a:solidFill>
                  <a:schemeClr val="tx2"/>
                </a:solidFill>
              </a:rPr>
              <a:t>a</a:t>
            </a:r>
            <a:r>
              <a:rPr lang="ru-RU" sz="2400" b="1" dirty="0">
                <a:solidFill>
                  <a:schemeClr val="tx2"/>
                </a:solidFill>
              </a:rPr>
              <a:t>*</a:t>
            </a:r>
            <a:r>
              <a:rPr lang="ru-RU" sz="2400" b="1" dirty="0" err="1">
                <a:solidFill>
                  <a:schemeClr val="tx2"/>
                </a:solidFill>
              </a:rPr>
              <a:t>a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u="sng" dirty="0" err="1">
                <a:solidFill>
                  <a:schemeClr val="tx2"/>
                </a:solidFill>
              </a:rPr>
              <a:t>od</a:t>
            </a:r>
            <a:endParaRPr lang="en-US" sz="2400" b="1" u="sng" dirty="0">
              <a:solidFill>
                <a:schemeClr val="tx2"/>
              </a:solidFill>
            </a:endParaRP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en-US" sz="2400" b="1" dirty="0">
                <a:solidFill>
                  <a:schemeClr val="tx2"/>
                </a:solidFill>
              </a:rPr>
              <a:t>				</a:t>
            </a:r>
            <a:r>
              <a:rPr lang="ru-RU" sz="2400" b="1" dirty="0" err="1">
                <a:solidFill>
                  <a:schemeClr val="tx2"/>
                </a:solidFill>
              </a:rPr>
              <a:t>b</a:t>
            </a:r>
            <a:r>
              <a:rPr lang="ru-RU" sz="2400" b="1" dirty="0">
                <a:solidFill>
                  <a:schemeClr val="tx2"/>
                </a:solidFill>
              </a:rPr>
              <a:t>:=</a:t>
            </a:r>
            <a:r>
              <a:rPr lang="ru-RU" sz="2400" b="1" dirty="0" err="1">
                <a:solidFill>
                  <a:schemeClr val="tx2"/>
                </a:solidFill>
              </a:rPr>
              <a:t>b</a:t>
            </a:r>
            <a:r>
              <a:rPr lang="ru-RU" sz="2400" b="1" dirty="0">
                <a:solidFill>
                  <a:schemeClr val="tx2"/>
                </a:solidFill>
              </a:rPr>
              <a:t>–1; </a:t>
            </a:r>
            <a:r>
              <a:rPr lang="ru-RU" sz="2400" b="1" dirty="0" err="1">
                <a:solidFill>
                  <a:schemeClr val="tx2"/>
                </a:solidFill>
              </a:rPr>
              <a:t>z</a:t>
            </a:r>
            <a:r>
              <a:rPr lang="ru-RU" sz="2400" b="1" dirty="0">
                <a:solidFill>
                  <a:schemeClr val="tx2"/>
                </a:solidFill>
              </a:rPr>
              <a:t>:=</a:t>
            </a:r>
            <a:r>
              <a:rPr lang="ru-RU" sz="2400" b="1" dirty="0" err="1">
                <a:solidFill>
                  <a:schemeClr val="tx2"/>
                </a:solidFill>
              </a:rPr>
              <a:t>z</a:t>
            </a:r>
            <a:r>
              <a:rPr lang="ru-RU" sz="2400" b="1" dirty="0">
                <a:solidFill>
                  <a:schemeClr val="tx2"/>
                </a:solidFill>
              </a:rPr>
              <a:t>*</a:t>
            </a:r>
            <a:r>
              <a:rPr lang="ru-RU" sz="2400" b="1" dirty="0" err="1">
                <a:solidFill>
                  <a:schemeClr val="tx2"/>
                </a:solidFill>
              </a:rPr>
              <a:t>a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u="sng" dirty="0" err="1">
                <a:solidFill>
                  <a:schemeClr val="tx2"/>
                </a:solidFill>
              </a:rPr>
              <a:t>od</a:t>
            </a:r>
            <a:r>
              <a:rPr lang="ru-RU" sz="2400" b="1" dirty="0">
                <a:solidFill>
                  <a:schemeClr val="tx2"/>
                </a:solidFill>
              </a:rPr>
              <a:t> {</a:t>
            </a:r>
            <a:r>
              <a:rPr lang="ru-RU" sz="2400" b="1" dirty="0" err="1">
                <a:solidFill>
                  <a:schemeClr val="tx2"/>
                </a:solidFill>
              </a:rPr>
              <a:t>z</a:t>
            </a:r>
            <a:r>
              <a:rPr lang="ru-RU" sz="2400" b="1" dirty="0">
                <a:solidFill>
                  <a:schemeClr val="tx2"/>
                </a:solidFill>
              </a:rPr>
              <a:t>=</a:t>
            </a:r>
            <a:r>
              <a:rPr lang="ru-RU" sz="2400" b="1" dirty="0" err="1">
                <a:solidFill>
                  <a:schemeClr val="tx2"/>
                </a:solidFill>
              </a:rPr>
              <a:t>х</a:t>
            </a:r>
            <a:r>
              <a:rPr lang="ru-RU" sz="2400" b="1" baseline="30000" dirty="0" err="1">
                <a:solidFill>
                  <a:schemeClr val="tx2"/>
                </a:solidFill>
              </a:rPr>
              <a:t>y</a:t>
            </a:r>
            <a:r>
              <a:rPr lang="ru-RU" sz="2400" b="1" dirty="0">
                <a:solidFill>
                  <a:schemeClr val="tx2"/>
                </a:solidFill>
              </a:rPr>
              <a:t>}</a:t>
            </a: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Эта программа, эквивалентная предыдущей программе, значительно более эффективна с точки зрения времени выполнения.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6</a:t>
            </a:fld>
            <a:endParaRPr lang="ru-RU" sz="1400" b="1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03056" y="202959"/>
            <a:ext cx="10800000" cy="5372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ru-RU" sz="2800" dirty="0">
                <a:effectLst/>
              </a:rPr>
              <a:t>Аннотированная программа</a:t>
            </a:r>
            <a:endParaRPr lang="ru-RU" sz="290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65225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056" y="202959"/>
            <a:ext cx="10800000" cy="53726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>
                <a:effectLst/>
              </a:rPr>
              <a:t>Инварианты цикла </a:t>
            </a:r>
            <a:endParaRPr lang="ru-RU" sz="29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6" y="1831979"/>
            <a:ext cx="10541000" cy="2654300"/>
          </a:xfrm>
        </p:spPr>
        <p:txBody>
          <a:bodyPr>
            <a:noAutofit/>
          </a:bodyPr>
          <a:lstStyle/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3200" b="1" dirty="0">
                <a:solidFill>
                  <a:schemeClr val="tx2"/>
                </a:solidFill>
              </a:rPr>
              <a:t>В общем случае, без изменения истинности программы можно осуществлять вставку в текст программы любого фрагмента программы, не изменяющего инвариант, устанавливаемый операторами, предшествующими этому фрагменту.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7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70591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056" y="202959"/>
            <a:ext cx="10800000" cy="53726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 err="1">
                <a:effectLst/>
              </a:rPr>
              <a:t>Завершимость</a:t>
            </a:r>
            <a:r>
              <a:rPr lang="ru-RU" sz="2800" dirty="0">
                <a:effectLst/>
              </a:rPr>
              <a:t> программ</a:t>
            </a:r>
            <a:endParaRPr lang="ru-RU" sz="29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6" y="889000"/>
            <a:ext cx="10541000" cy="5009443"/>
          </a:xfrm>
        </p:spPr>
        <p:txBody>
          <a:bodyPr>
            <a:noAutofit/>
          </a:bodyPr>
          <a:lstStyle/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Следует учитывать, что доказательства правильности программ не зависят от того, завершаются они или нет. </a:t>
            </a: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Доказательство того факта, что </a:t>
            </a:r>
            <a:r>
              <a:rPr lang="ru-RU" sz="2400" b="1" dirty="0">
                <a:solidFill>
                  <a:schemeClr val="tx2"/>
                </a:solidFill>
              </a:rPr>
              <a:t>{</a:t>
            </a:r>
            <a:r>
              <a:rPr lang="ru-RU" sz="2400" b="1" dirty="0" err="1">
                <a:solidFill>
                  <a:schemeClr val="tx2"/>
                </a:solidFill>
              </a:rPr>
              <a:t>P</a:t>
            </a:r>
            <a:r>
              <a:rPr lang="ru-RU" sz="2400" b="1" dirty="0">
                <a:solidFill>
                  <a:schemeClr val="tx2"/>
                </a:solidFill>
              </a:rPr>
              <a:t>} С {</a:t>
            </a:r>
            <a:r>
              <a:rPr lang="ru-RU" sz="2400" b="1" dirty="0" err="1">
                <a:solidFill>
                  <a:schemeClr val="tx2"/>
                </a:solidFill>
              </a:rPr>
              <a:t>Q</a:t>
            </a:r>
            <a:r>
              <a:rPr lang="ru-RU" sz="2400" b="1" dirty="0">
                <a:solidFill>
                  <a:schemeClr val="tx2"/>
                </a:solidFill>
              </a:rPr>
              <a:t>}</a:t>
            </a:r>
            <a:r>
              <a:rPr lang="ru-RU" sz="2400" dirty="0">
                <a:solidFill>
                  <a:schemeClr val="tx2"/>
                </a:solidFill>
              </a:rPr>
              <a:t> является истинным, не гарантирует, что программа завершится. </a:t>
            </a: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Отметим также, что </a:t>
            </a:r>
            <a:r>
              <a:rPr lang="ru-RU" sz="2400" dirty="0" err="1">
                <a:solidFill>
                  <a:schemeClr val="tx2"/>
                </a:solidFill>
              </a:rPr>
              <a:t>завершимость</a:t>
            </a:r>
            <a:r>
              <a:rPr lang="ru-RU" sz="2400" dirty="0">
                <a:solidFill>
                  <a:schemeClr val="tx2"/>
                </a:solidFill>
              </a:rPr>
              <a:t> программы зависит от ее интерпретации.</a:t>
            </a: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Таким образом, встает вопрос о том, является ли программа </a:t>
            </a:r>
            <a:r>
              <a:rPr lang="ru-RU" sz="2400" dirty="0" err="1">
                <a:solidFill>
                  <a:schemeClr val="tx2"/>
                </a:solidFill>
              </a:rPr>
              <a:t>завершимой</a:t>
            </a:r>
            <a:r>
              <a:rPr lang="ru-RU" sz="2400" dirty="0">
                <a:solidFill>
                  <a:schemeClr val="tx2"/>
                </a:solidFill>
              </a:rPr>
              <a:t> или нет.</a:t>
            </a: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Очевидно, что единственным оператором языка </a:t>
            </a:r>
            <a:r>
              <a:rPr lang="ru-RU" sz="2400" b="1" dirty="0" err="1">
                <a:solidFill>
                  <a:schemeClr val="tx2"/>
                </a:solidFill>
              </a:rPr>
              <a:t>L</a:t>
            </a:r>
            <a:r>
              <a:rPr lang="ru-RU" sz="2400" dirty="0">
                <a:solidFill>
                  <a:schemeClr val="tx2"/>
                </a:solidFill>
              </a:rPr>
              <a:t>, который может принести к </a:t>
            </a:r>
            <a:r>
              <a:rPr lang="ru-RU" sz="2400" dirty="0" err="1">
                <a:solidFill>
                  <a:schemeClr val="tx2"/>
                </a:solidFill>
              </a:rPr>
              <a:t>незавершимости</a:t>
            </a:r>
            <a:r>
              <a:rPr lang="ru-RU" sz="2400" dirty="0">
                <a:solidFill>
                  <a:schemeClr val="tx2"/>
                </a:solidFill>
              </a:rPr>
              <a:t> программы, является команда цикла </a:t>
            </a:r>
            <a:br>
              <a:rPr lang="en-US" sz="2400" dirty="0">
                <a:solidFill>
                  <a:schemeClr val="tx2"/>
                </a:solidFill>
              </a:rPr>
            </a:br>
            <a:r>
              <a:rPr lang="ru-RU" sz="2400" b="1" u="sng" dirty="0" err="1">
                <a:solidFill>
                  <a:schemeClr val="tx2"/>
                </a:solidFill>
              </a:rPr>
              <a:t>while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B </a:t>
            </a:r>
            <a:r>
              <a:rPr lang="en-US" sz="2400" b="1" u="sng" dirty="0">
                <a:solidFill>
                  <a:schemeClr val="tx2"/>
                </a:solidFill>
              </a:rPr>
              <a:t>do</a:t>
            </a:r>
            <a:r>
              <a:rPr lang="ru-RU" sz="2400" b="1" dirty="0">
                <a:solidFill>
                  <a:schemeClr val="tx2"/>
                </a:solidFill>
              </a:rPr>
              <a:t> С </a:t>
            </a:r>
            <a:r>
              <a:rPr lang="ru-RU" sz="2400" b="1" u="sng" dirty="0" err="1">
                <a:solidFill>
                  <a:schemeClr val="tx2"/>
                </a:solidFill>
              </a:rPr>
              <a:t>od</a:t>
            </a:r>
            <a:r>
              <a:rPr lang="ru-RU" sz="2400" dirty="0">
                <a:solidFill>
                  <a:schemeClr val="tx2"/>
                </a:solidFill>
              </a:rPr>
              <a:t>. Для анализа </a:t>
            </a:r>
            <a:r>
              <a:rPr lang="ru-RU" sz="2400" dirty="0" err="1">
                <a:solidFill>
                  <a:schemeClr val="tx2"/>
                </a:solidFill>
              </a:rPr>
              <a:t>завершимости</a:t>
            </a:r>
            <a:r>
              <a:rPr lang="ru-RU" sz="2400" dirty="0">
                <a:solidFill>
                  <a:schemeClr val="tx2"/>
                </a:solidFill>
              </a:rPr>
              <a:t> этого цикла можно использовать инварианты цикла.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8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68837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056" y="202959"/>
            <a:ext cx="10800000" cy="53726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 err="1">
                <a:effectLst/>
              </a:rPr>
              <a:t>Завершимость</a:t>
            </a:r>
            <a:r>
              <a:rPr lang="ru-RU" sz="2800" dirty="0">
                <a:effectLst/>
              </a:rPr>
              <a:t> программ</a:t>
            </a:r>
            <a:endParaRPr lang="ru-RU" sz="29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6" y="889000"/>
            <a:ext cx="10541000" cy="5009443"/>
          </a:xfrm>
        </p:spPr>
        <p:txBody>
          <a:bodyPr>
            <a:noAutofit/>
          </a:bodyPr>
          <a:lstStyle/>
          <a:p>
            <a:pPr marL="0" lvl="8" indent="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Пусть </a:t>
            </a:r>
            <a:r>
              <a:rPr lang="ru-RU" sz="2400" b="1" dirty="0">
                <a:solidFill>
                  <a:schemeClr val="tx2"/>
                </a:solidFill>
              </a:rPr>
              <a:t>Е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–</a:t>
            </a:r>
            <a:r>
              <a:rPr lang="ru-RU" sz="2400" dirty="0">
                <a:solidFill>
                  <a:schemeClr val="tx2"/>
                </a:solidFill>
              </a:rPr>
              <a:t> некоторое целочисленное выражение. </a:t>
            </a:r>
            <a:endParaRPr lang="en-US" sz="2400" dirty="0">
              <a:solidFill>
                <a:schemeClr val="tx2"/>
              </a:solidFill>
            </a:endParaRPr>
          </a:p>
          <a:p>
            <a:pPr marL="0" lvl="8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Предположим, что справедливо утверждение: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P</a:t>
            </a:r>
            <a:r>
              <a:rPr lang="ru-RU" sz="2400" b="1" dirty="0">
                <a:solidFill>
                  <a:schemeClr val="tx2"/>
                </a:solidFill>
              </a:rPr>
              <a:t> &amp; </a:t>
            </a:r>
            <a:r>
              <a:rPr lang="en-US" sz="2400" b="1" dirty="0">
                <a:solidFill>
                  <a:schemeClr val="tx2"/>
                </a:solidFill>
              </a:rPr>
              <a:t>B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→</a:t>
            </a:r>
            <a:r>
              <a:rPr lang="ru-RU" sz="2400" b="1" dirty="0">
                <a:solidFill>
                  <a:schemeClr val="tx2"/>
                </a:solidFill>
              </a:rPr>
              <a:t> (Е&gt;</a:t>
            </a:r>
            <a:r>
              <a:rPr lang="en-US" sz="2400" b="1" dirty="0">
                <a:solidFill>
                  <a:schemeClr val="tx2"/>
                </a:solidFill>
              </a:rPr>
              <a:t>0</a:t>
            </a:r>
            <a:r>
              <a:rPr lang="ru-RU" sz="2400" b="1" dirty="0">
                <a:solidFill>
                  <a:schemeClr val="tx2"/>
                </a:solidFill>
              </a:rPr>
              <a:t>)</a:t>
            </a:r>
            <a:r>
              <a:rPr lang="ru-RU" sz="2400" dirty="0">
                <a:solidFill>
                  <a:schemeClr val="tx2"/>
                </a:solidFill>
              </a:rPr>
              <a:t>	</a:t>
            </a:r>
            <a:r>
              <a:rPr lang="en-US" sz="2400" dirty="0">
                <a:solidFill>
                  <a:schemeClr val="tx2"/>
                </a:solidFill>
              </a:rPr>
              <a:t>            </a:t>
            </a:r>
            <a:r>
              <a:rPr lang="ru-RU" sz="2400" dirty="0">
                <a:solidFill>
                  <a:schemeClr val="tx2"/>
                </a:solidFill>
              </a:rPr>
              <a:t>(1)</a:t>
            </a:r>
            <a:endParaRPr lang="en-US" sz="2400" dirty="0">
              <a:solidFill>
                <a:schemeClr val="tx2"/>
              </a:solidFill>
            </a:endParaRP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и для любого выражения </a:t>
            </a:r>
            <a:r>
              <a:rPr lang="ru-RU" sz="2400" b="1" dirty="0">
                <a:solidFill>
                  <a:schemeClr val="tx2"/>
                </a:solidFill>
              </a:rPr>
              <a:t>Е</a:t>
            </a:r>
            <a:r>
              <a:rPr lang="ru-RU" sz="2400" b="1" baseline="-25000" dirty="0">
                <a:solidFill>
                  <a:schemeClr val="tx2"/>
                </a:solidFill>
              </a:rPr>
              <a:t>0</a:t>
            </a:r>
            <a:r>
              <a:rPr lang="ru-RU" sz="2400" dirty="0">
                <a:solidFill>
                  <a:schemeClr val="tx2"/>
                </a:solidFill>
              </a:rPr>
              <a:t>, принимающего целочисленные значения, справедливо:</a:t>
            </a:r>
            <a:r>
              <a:rPr lang="en-US" sz="2400" dirty="0">
                <a:solidFill>
                  <a:schemeClr val="tx2"/>
                </a:solidFill>
              </a:rPr>
              <a:t>	</a:t>
            </a:r>
            <a:r>
              <a:rPr lang="en-US" sz="2400" b="1" dirty="0">
                <a:solidFill>
                  <a:schemeClr val="tx2"/>
                </a:solidFill>
              </a:rPr>
              <a:t>{</a:t>
            </a:r>
            <a:r>
              <a:rPr lang="ru-RU" sz="2400" b="1" dirty="0">
                <a:solidFill>
                  <a:schemeClr val="tx2"/>
                </a:solidFill>
              </a:rPr>
              <a:t>0&lt;Е</a:t>
            </a:r>
            <a:r>
              <a:rPr lang="en-US" sz="2400" b="1" dirty="0">
                <a:solidFill>
                  <a:schemeClr val="tx2"/>
                </a:solidFill>
              </a:rPr>
              <a:t>=</a:t>
            </a:r>
            <a:r>
              <a:rPr lang="ru-RU" sz="2400" b="1" dirty="0">
                <a:solidFill>
                  <a:schemeClr val="tx2"/>
                </a:solidFill>
              </a:rPr>
              <a:t>Е</a:t>
            </a:r>
            <a:r>
              <a:rPr lang="en-US" sz="2400" b="1" baseline="-25000" dirty="0">
                <a:solidFill>
                  <a:schemeClr val="tx2"/>
                </a:solidFill>
              </a:rPr>
              <a:t>0</a:t>
            </a:r>
            <a:r>
              <a:rPr lang="en-US" sz="2400" b="1" dirty="0">
                <a:solidFill>
                  <a:schemeClr val="tx2"/>
                </a:solidFill>
              </a:rPr>
              <a:t>}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C</a:t>
            </a:r>
            <a:r>
              <a:rPr lang="ru-RU" sz="2400" b="1" dirty="0">
                <a:solidFill>
                  <a:schemeClr val="tx2"/>
                </a:solidFill>
              </a:rPr>
              <a:t> {0</a:t>
            </a:r>
            <a:r>
              <a:rPr lang="en-US" sz="2400" b="1" dirty="0">
                <a:solidFill>
                  <a:schemeClr val="tx2"/>
                </a:solidFill>
              </a:rPr>
              <a:t>≤</a:t>
            </a:r>
            <a:r>
              <a:rPr lang="ru-RU" sz="2400" b="1" dirty="0">
                <a:solidFill>
                  <a:schemeClr val="tx2"/>
                </a:solidFill>
              </a:rPr>
              <a:t>Е&lt;Е</a:t>
            </a:r>
            <a:r>
              <a:rPr lang="en-US" sz="2400" b="1" baseline="-25000" dirty="0">
                <a:solidFill>
                  <a:schemeClr val="tx2"/>
                </a:solidFill>
              </a:rPr>
              <a:t>0</a:t>
            </a:r>
            <a:r>
              <a:rPr lang="ru-RU" sz="2400" b="1" dirty="0">
                <a:solidFill>
                  <a:schemeClr val="tx2"/>
                </a:solidFill>
              </a:rPr>
              <a:t>}	</a:t>
            </a:r>
            <a:r>
              <a:rPr lang="ru-RU" sz="2400" dirty="0">
                <a:solidFill>
                  <a:schemeClr val="tx2"/>
                </a:solidFill>
              </a:rPr>
              <a:t>	</a:t>
            </a:r>
            <a:r>
              <a:rPr lang="en-US" sz="2400" dirty="0">
                <a:solidFill>
                  <a:schemeClr val="tx2"/>
                </a:solidFill>
              </a:rPr>
              <a:t>                                       </a:t>
            </a:r>
            <a:r>
              <a:rPr lang="ru-RU" sz="2400" dirty="0">
                <a:solidFill>
                  <a:schemeClr val="tx2"/>
                </a:solidFill>
              </a:rPr>
              <a:t>(2)</a:t>
            </a: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Это означает, что утверждение </a:t>
            </a:r>
            <a:r>
              <a:rPr lang="ru-RU" sz="2400" b="1" dirty="0">
                <a:solidFill>
                  <a:schemeClr val="tx2"/>
                </a:solidFill>
              </a:rPr>
              <a:t>Е≥</a:t>
            </a:r>
            <a:r>
              <a:rPr lang="en-US" sz="2400" b="1" dirty="0">
                <a:solidFill>
                  <a:schemeClr val="tx2"/>
                </a:solidFill>
              </a:rPr>
              <a:t>0</a:t>
            </a:r>
            <a:r>
              <a:rPr lang="ru-RU" sz="2400" dirty="0">
                <a:solidFill>
                  <a:schemeClr val="tx2"/>
                </a:solidFill>
              </a:rPr>
              <a:t> также, как и </a:t>
            </a:r>
            <a:r>
              <a:rPr lang="ru-RU" sz="2400" b="1" dirty="0">
                <a:solidFill>
                  <a:schemeClr val="tx2"/>
                </a:solidFill>
              </a:rPr>
              <a:t>Р</a:t>
            </a:r>
            <a:r>
              <a:rPr lang="ru-RU" sz="2400" dirty="0">
                <a:solidFill>
                  <a:schemeClr val="tx2"/>
                </a:solidFill>
              </a:rPr>
              <a:t> является инвариантом цикла, т.е. выражение </a:t>
            </a:r>
            <a:r>
              <a:rPr lang="ru-RU" sz="2400" b="1" dirty="0">
                <a:solidFill>
                  <a:schemeClr val="tx2"/>
                </a:solidFill>
              </a:rPr>
              <a:t>Е</a:t>
            </a:r>
            <a:r>
              <a:rPr lang="ru-RU" sz="2400" dirty="0">
                <a:solidFill>
                  <a:schemeClr val="tx2"/>
                </a:solidFill>
              </a:rPr>
              <a:t> остается неотрицательным в течении итерационного процесса. Кроме того, условие (2) означает, что каждое выполнение программы </a:t>
            </a:r>
            <a:r>
              <a:rPr lang="ru-RU" sz="2400" b="1" dirty="0">
                <a:solidFill>
                  <a:schemeClr val="tx2"/>
                </a:solidFill>
              </a:rPr>
              <a:t>С</a:t>
            </a:r>
            <a:r>
              <a:rPr lang="ru-RU" sz="2400" dirty="0">
                <a:solidFill>
                  <a:schemeClr val="tx2"/>
                </a:solidFill>
              </a:rPr>
              <a:t> уменьшает значение выражения </a:t>
            </a:r>
            <a:r>
              <a:rPr lang="ru-RU" sz="2400" b="1" dirty="0">
                <a:solidFill>
                  <a:schemeClr val="tx2"/>
                </a:solidFill>
              </a:rPr>
              <a:t>Е</a:t>
            </a:r>
            <a:r>
              <a:rPr lang="ru-RU" sz="2400" dirty="0">
                <a:solidFill>
                  <a:schemeClr val="tx2"/>
                </a:solidFill>
              </a:rPr>
              <a:t>. Таким образом, из справедливости (1) и (2), а также </a:t>
            </a:r>
            <a:r>
              <a:rPr lang="ru-RU" sz="2400" b="1" dirty="0">
                <a:solidFill>
                  <a:schemeClr val="tx2"/>
                </a:solidFill>
              </a:rPr>
              <a:t>{</a:t>
            </a:r>
            <a:r>
              <a:rPr lang="en-US" sz="2400" b="1" dirty="0">
                <a:solidFill>
                  <a:schemeClr val="tx2"/>
                </a:solidFill>
              </a:rPr>
              <a:t>P </a:t>
            </a:r>
            <a:r>
              <a:rPr lang="ru-RU" sz="2400" b="1" dirty="0">
                <a:solidFill>
                  <a:schemeClr val="tx2"/>
                </a:solidFill>
              </a:rPr>
              <a:t>&amp;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ru-RU" sz="2400" b="1" dirty="0">
                <a:solidFill>
                  <a:schemeClr val="tx2"/>
                </a:solidFill>
              </a:rPr>
              <a:t>В} С </a:t>
            </a:r>
            <a:r>
              <a:rPr lang="en-US" sz="2400" b="1" dirty="0">
                <a:solidFill>
                  <a:schemeClr val="tx2"/>
                </a:solidFill>
              </a:rPr>
              <a:t>{</a:t>
            </a:r>
            <a:r>
              <a:rPr lang="ru-RU" sz="2400" b="1" dirty="0">
                <a:solidFill>
                  <a:schemeClr val="tx2"/>
                </a:solidFill>
              </a:rPr>
              <a:t>Р}</a:t>
            </a:r>
            <a:r>
              <a:rPr lang="ru-RU" sz="2400" dirty="0">
                <a:solidFill>
                  <a:schemeClr val="tx2"/>
                </a:solidFill>
              </a:rPr>
              <a:t> непосредственно следует вывод о конечности итерационного процесса, так как целочисленное выражение </a:t>
            </a:r>
            <a:r>
              <a:rPr lang="ru-RU" sz="2400" b="1" dirty="0">
                <a:solidFill>
                  <a:schemeClr val="tx2"/>
                </a:solidFill>
              </a:rPr>
              <a:t>Е</a:t>
            </a:r>
            <a:r>
              <a:rPr lang="ru-RU" sz="2400" dirty="0">
                <a:solidFill>
                  <a:schemeClr val="tx2"/>
                </a:solidFill>
              </a:rPr>
              <a:t> не может уменьшаться бесконечное число раз и оставаться положительным, как требует условие (1).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9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69128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2586</Words>
  <Application>Microsoft Office PowerPoint</Application>
  <PresentationFormat>Широкоэкранный</PresentationFormat>
  <Paragraphs>156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Cambria</vt:lpstr>
      <vt:lpstr>Red Line Business 16x9</vt:lpstr>
      <vt:lpstr>Пример доказательства правильности программы</vt:lpstr>
      <vt:lpstr>Пример доказательства правильности программы</vt:lpstr>
      <vt:lpstr>Пример доказательства правильности программы</vt:lpstr>
      <vt:lpstr>Инварианты цикла </vt:lpstr>
      <vt:lpstr>Презентация PowerPoint</vt:lpstr>
      <vt:lpstr>Презентация PowerPoint</vt:lpstr>
      <vt:lpstr>Инварианты цикла </vt:lpstr>
      <vt:lpstr>Завершимость программ</vt:lpstr>
      <vt:lpstr>Завершимость программ</vt:lpstr>
      <vt:lpstr>Пример проверки Завершимости программы</vt:lpstr>
      <vt:lpstr>Пример проверки Завершимости программы</vt:lpstr>
      <vt:lpstr>Пример проверки Завершимости программы</vt:lpstr>
      <vt:lpstr>доказательство незавершимости программы</vt:lpstr>
      <vt:lpstr>Пример доказательства незавершимости программы</vt:lpstr>
      <vt:lpstr>Пример доказательства незавершимости программы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Пример доказательства правильности программы</dc:title>
  <dc:creator/>
  <cp:keywords/>
  <cp:lastModifiedBy/>
  <cp:revision>2</cp:revision>
  <dcterms:created xsi:type="dcterms:W3CDTF">2015-05-11T08:18:54Z</dcterms:created>
  <dcterms:modified xsi:type="dcterms:W3CDTF">2023-03-02T08:27:08Z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