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318" r:id="rId3"/>
    <p:sldId id="304" r:id="rId4"/>
    <p:sldId id="302" r:id="rId5"/>
    <p:sldId id="319" r:id="rId6"/>
    <p:sldId id="320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02.03.2023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900" dirty="0">
                <a:effectLst/>
              </a:rPr>
              <a:t>ПРОПОЗИЦИОНАЛЬНЫЕ МЕТОДЫ ЗАДАНИЯ СЕМАНТИКИ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Пропозициональные методы </a:t>
            </a:r>
            <a:r>
              <a:rPr lang="ru-RU" sz="2400" dirty="0">
                <a:solidFill>
                  <a:schemeClr val="tx2"/>
                </a:solidFill>
              </a:rPr>
              <a:t>задания семантики языков программирования обеспечивают более высокий уровень абстракции по сравнению с операционными определениями.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Основным множеством объектов </a:t>
            </a:r>
            <a:r>
              <a:rPr lang="ru-RU" sz="2400" dirty="0">
                <a:solidFill>
                  <a:schemeClr val="tx2"/>
                </a:solidFill>
              </a:rPr>
              <a:t>в пропозициональных методах являются не множества состояний, как в операционных методах, а </a:t>
            </a:r>
            <a:r>
              <a:rPr lang="ru-RU" sz="2400" b="1" dirty="0">
                <a:solidFill>
                  <a:schemeClr val="tx2"/>
                </a:solidFill>
              </a:rPr>
              <a:t>множества формул некоторой логической системы</a:t>
            </a:r>
            <a:r>
              <a:rPr lang="ru-RU" sz="2400" dirty="0">
                <a:solidFill>
                  <a:schemeClr val="tx2"/>
                </a:solidFill>
              </a:rPr>
              <a:t>. Эти формулы всегда можно проинтерпретировать как некоторые утверждения относительно состояний.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</a:t>
            </a:r>
            <a:r>
              <a:rPr lang="ru-RU" sz="2400" b="1" dirty="0">
                <a:solidFill>
                  <a:schemeClr val="tx2"/>
                </a:solidFill>
              </a:rPr>
              <a:t>операторы (команды)</a:t>
            </a:r>
            <a:r>
              <a:rPr lang="ru-RU" sz="2400" dirty="0">
                <a:solidFill>
                  <a:schemeClr val="tx2"/>
                </a:solidFill>
              </a:rPr>
              <a:t> языка программирования могут рассматриваться в пропозициональных методах как </a:t>
            </a:r>
            <a:r>
              <a:rPr lang="ru-RU" sz="2400" b="1" dirty="0">
                <a:solidFill>
                  <a:schemeClr val="tx2"/>
                </a:solidFill>
              </a:rPr>
              <a:t>преобразователи формул (утверждений)</a:t>
            </a:r>
            <a:r>
              <a:rPr lang="ru-RU" sz="2400" dirty="0">
                <a:solidFill>
                  <a:schemeClr val="tx2"/>
                </a:solidFill>
              </a:rPr>
              <a:t>, записанных в некоторой логической системе (например, в исчислении предикатов первого порядка), либо, в более общем случае, как отношения между утверждениями.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303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интерпретации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4" y="107720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Зафиксируем язык </a:t>
            </a:r>
            <a:r>
              <a:rPr lang="en-US" sz="2400" b="1" i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, в котором записываются все утверждения относительно программы. Пусть, в частности, </a:t>
            </a:r>
            <a:r>
              <a:rPr lang="en-US" sz="2400" b="1" i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есть язык первого порядка с равенством.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– интерпретация </a:t>
            </a:r>
            <a:r>
              <a:rPr lang="en-US" sz="2400" b="1" i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на непустой области </a:t>
            </a:r>
            <a:r>
              <a:rPr lang="ru-RU" sz="2400" b="1" dirty="0">
                <a:solidFill>
                  <a:schemeClr val="tx2"/>
                </a:solidFill>
              </a:rPr>
              <a:t>D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Под состоянием будем понимать функцию, обозначаемую через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dirty="0">
                <a:solidFill>
                  <a:schemeClr val="tx2"/>
                </a:solidFill>
              </a:rPr>
              <a:t>, возможно, с индексом, которая присваивает каждой переменной </a:t>
            </a: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 значение из области </a:t>
            </a:r>
            <a:r>
              <a:rPr lang="ru-RU" sz="2400" b="1" dirty="0">
                <a:solidFill>
                  <a:schemeClr val="tx2"/>
                </a:solidFill>
              </a:rPr>
              <a:t>D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1.</a:t>
            </a:r>
            <a:r>
              <a:rPr lang="ru-RU" sz="2400" dirty="0">
                <a:solidFill>
                  <a:schemeClr val="tx2"/>
                </a:solidFill>
              </a:rPr>
              <a:t> Запись</a:t>
            </a:r>
            <a:r>
              <a:rPr lang="ru-RU" sz="2400" b="1" dirty="0">
                <a:solidFill>
                  <a:schemeClr val="tx2"/>
                </a:solidFill>
              </a:rPr>
              <a:t> 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означает, что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истинно в состоянии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dirty="0">
                <a:solidFill>
                  <a:schemeClr val="tx2"/>
                </a:solidFill>
              </a:rPr>
              <a:t>. Если для всех состояний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dirty="0">
                <a:solidFill>
                  <a:schemeClr val="tx2"/>
                </a:solidFill>
              </a:rPr>
              <a:t> имеет место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, то говорят, что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 истинно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, и это записывается как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46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истинность программы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4" y="1077208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 каждой программой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можно ассоциировать значение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является частичной функцией из состояния в состояние, т.е. имеет вид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):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ru-RU" sz="2400" b="1" dirty="0">
                <a:solidFill>
                  <a:schemeClr val="tx2"/>
                </a:solidFill>
              </a:rPr>
              <a:t> →</a:t>
            </a:r>
            <a:r>
              <a:rPr lang="en-US" sz="2400" b="1" dirty="0">
                <a:solidFill>
                  <a:schemeClr val="tx2"/>
                </a:solidFill>
              </a:rPr>
              <a:t> S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S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множество всех состояний.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Теперь можно определить истинность программы с утверждениями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2. </a:t>
            </a:r>
            <a:r>
              <a:rPr lang="ru-RU" sz="2400" dirty="0">
                <a:solidFill>
                  <a:schemeClr val="tx2"/>
                </a:solidFill>
              </a:rPr>
              <a:t>Программа с утверждениями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C </a:t>
            </a:r>
            <a:r>
              <a:rPr lang="ru-RU" sz="2400" b="1" dirty="0">
                <a:solidFill>
                  <a:schemeClr val="tx2"/>
                </a:solidFill>
              </a:rPr>
              <a:t>{Q}</a:t>
            </a:r>
            <a:r>
              <a:rPr lang="ru-RU" sz="2400" dirty="0">
                <a:solidFill>
                  <a:schemeClr val="tx2"/>
                </a:solidFill>
              </a:rPr>
              <a:t> истинна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, если для всех состояний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₁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 из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ru-RU" sz="2400" b="1" dirty="0">
                <a:solidFill>
                  <a:schemeClr val="tx2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₁</a:t>
            </a:r>
            <a:r>
              <a:rPr lang="en-US" sz="2400" b="1" dirty="0">
                <a:solidFill>
                  <a:schemeClr val="tx2"/>
                </a:solidFill>
              </a:rPr>
              <a:t>) </a:t>
            </a:r>
            <a:r>
              <a:rPr lang="ru-RU" sz="2400" dirty="0">
                <a:solidFill>
                  <a:schemeClr val="tx2"/>
                </a:solidFill>
              </a:rPr>
              <a:t>и </a:t>
            </a: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₁ </a:t>
            </a:r>
            <a:r>
              <a:rPr lang="ru-RU" sz="2400" dirty="0">
                <a:solidFill>
                  <a:schemeClr val="tx2"/>
                </a:solidFill>
              </a:rPr>
              <a:t>= 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ru-RU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 следует, что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I </a:t>
            </a:r>
            <a:r>
              <a:rPr lang="en-US" sz="2400" b="1" dirty="0">
                <a:solidFill>
                  <a:schemeClr val="tx2"/>
                </a:solidFill>
              </a:rPr>
              <a:t>Q(</a:t>
            </a:r>
            <a:r>
              <a:rPr lang="el-GR" sz="2400" b="1" dirty="0">
                <a:solidFill>
                  <a:schemeClr val="tx2"/>
                </a:solidFill>
              </a:rPr>
              <a:t>σ</a:t>
            </a:r>
            <a:r>
              <a:rPr lang="en-US" sz="2400" b="1" dirty="0">
                <a:solidFill>
                  <a:schemeClr val="tx2"/>
                </a:solidFill>
              </a:rPr>
              <a:t>₂)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определение является корректной формализацией неформального понятия формулы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C </a:t>
            </a:r>
            <a:r>
              <a:rPr lang="ru-RU" sz="2400" b="1" dirty="0">
                <a:solidFill>
                  <a:schemeClr val="tx2"/>
                </a:solidFill>
              </a:rPr>
              <a:t>{Q}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3. </a:t>
            </a:r>
            <a:r>
              <a:rPr lang="ru-RU" sz="2400" dirty="0">
                <a:solidFill>
                  <a:schemeClr val="tx2"/>
                </a:solidFill>
              </a:rPr>
              <a:t>Программа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с утверждениями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</a:t>
            </a:r>
            <a:r>
              <a:rPr lang="en-US" sz="2400" b="1" dirty="0">
                <a:solidFill>
                  <a:schemeClr val="tx2"/>
                </a:solidFill>
              </a:rPr>
              <a:t>Q</a:t>
            </a:r>
            <a:r>
              <a:rPr lang="ru-RU" sz="2400" b="1" dirty="0">
                <a:solidFill>
                  <a:schemeClr val="tx2"/>
                </a:solidFill>
              </a:rPr>
              <a:t>}</a:t>
            </a:r>
            <a:r>
              <a:rPr lang="ru-RU" sz="2400" dirty="0">
                <a:solidFill>
                  <a:schemeClr val="tx2"/>
                </a:solidFill>
              </a:rPr>
              <a:t> называется правильной, если она истинна при всех интерпретациях</a:t>
            </a:r>
            <a:r>
              <a:rPr lang="ru-RU" sz="2400" b="1" dirty="0">
                <a:solidFill>
                  <a:schemeClr val="tx2"/>
                </a:solidFill>
              </a:rPr>
              <a:t> I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045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теорема о непротиворечивости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07" y="965065"/>
            <a:ext cx="10690464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Определение 4.</a:t>
            </a:r>
            <a:r>
              <a:rPr lang="ru-RU" sz="2400" dirty="0">
                <a:solidFill>
                  <a:schemeClr val="tx2"/>
                </a:solidFill>
              </a:rPr>
              <a:t> Правило	вывода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называется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непротиворечивым, если для всех интерпретаций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оно сохраняет истинность программ с утверждениями.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Легко доказать, что все аксиомы системы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истинны и правила вывода непротиворечивы, т.е. сохраняют истинность.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Из этого факта следует </a:t>
            </a:r>
            <a:r>
              <a:rPr lang="ru-RU" sz="2400" b="1" dirty="0">
                <a:solidFill>
                  <a:schemeClr val="tx2"/>
                </a:solidFill>
              </a:rPr>
              <a:t>теорема о непротиворечивости </a:t>
            </a:r>
            <a:r>
              <a:rPr lang="ru-RU" sz="2400" dirty="0">
                <a:solidFill>
                  <a:schemeClr val="tx2"/>
                </a:solidFill>
              </a:rPr>
              <a:t>формальной системы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rgbClr val="970000"/>
                </a:solidFill>
              </a:rPr>
              <a:t>Для всякой интерпретации </a:t>
            </a:r>
            <a:r>
              <a:rPr lang="ru-RU" sz="2400" b="1" dirty="0">
                <a:solidFill>
                  <a:srgbClr val="970000"/>
                </a:solidFill>
              </a:rPr>
              <a:t>I</a:t>
            </a:r>
            <a:r>
              <a:rPr lang="ru-RU" sz="2400" dirty="0">
                <a:solidFill>
                  <a:srgbClr val="970000"/>
                </a:solidFill>
              </a:rPr>
              <a:t>, множества</a:t>
            </a:r>
            <a:r>
              <a:rPr lang="en-US" sz="2400" dirty="0">
                <a:solidFill>
                  <a:srgbClr val="970000"/>
                </a:solidFill>
              </a:rPr>
              <a:t> </a:t>
            </a:r>
            <a:r>
              <a:rPr lang="ru-RU" sz="2400" dirty="0">
                <a:solidFill>
                  <a:srgbClr val="970000"/>
                </a:solidFill>
              </a:rPr>
              <a:t>утверждений </a:t>
            </a:r>
            <a:r>
              <a:rPr lang="en-US" sz="2400" b="1" dirty="0">
                <a:solidFill>
                  <a:srgbClr val="970000"/>
                </a:solidFill>
              </a:rPr>
              <a:t>A</a:t>
            </a:r>
            <a:r>
              <a:rPr lang="ru-RU" sz="2400" dirty="0">
                <a:solidFill>
                  <a:srgbClr val="970000"/>
                </a:solidFill>
              </a:rPr>
              <a:t> и программы с утверждениями </a:t>
            </a:r>
            <a:r>
              <a:rPr lang="ru-RU" sz="2400" b="1" dirty="0">
                <a:solidFill>
                  <a:srgbClr val="970000"/>
                </a:solidFill>
              </a:rPr>
              <a:t>φ</a:t>
            </a:r>
            <a:r>
              <a:rPr lang="ru-RU" sz="2400" dirty="0">
                <a:solidFill>
                  <a:srgbClr val="970000"/>
                </a:solidFill>
              </a:rPr>
              <a:t> имеет место следующее: если все утверждения из </a:t>
            </a:r>
            <a:r>
              <a:rPr lang="ru-RU" sz="2400" b="1" dirty="0">
                <a:solidFill>
                  <a:srgbClr val="970000"/>
                </a:solidFill>
              </a:rPr>
              <a:t>А</a:t>
            </a:r>
            <a:r>
              <a:rPr lang="ru-RU" sz="2400" dirty="0">
                <a:solidFill>
                  <a:srgbClr val="970000"/>
                </a:solidFill>
              </a:rPr>
              <a:t> истинны при интерпретации </a:t>
            </a:r>
            <a:r>
              <a:rPr lang="ru-RU" sz="2400" b="1" dirty="0">
                <a:solidFill>
                  <a:srgbClr val="970000"/>
                </a:solidFill>
              </a:rPr>
              <a:t>I</a:t>
            </a:r>
            <a:r>
              <a:rPr lang="ru-RU" sz="2400" dirty="0">
                <a:solidFill>
                  <a:srgbClr val="970000"/>
                </a:solidFill>
              </a:rPr>
              <a:t> и </a:t>
            </a:r>
            <a:r>
              <a:rPr lang="ru-RU" sz="2400" b="1" dirty="0">
                <a:solidFill>
                  <a:srgbClr val="970000"/>
                </a:solidFill>
              </a:rPr>
              <a:t>⊢</a:t>
            </a:r>
            <a:r>
              <a:rPr lang="en-US" sz="2400" b="1" baseline="-25000" dirty="0">
                <a:solidFill>
                  <a:srgbClr val="970000"/>
                </a:solidFill>
              </a:rPr>
              <a:t>H</a:t>
            </a:r>
            <a:r>
              <a:rPr lang="ru-RU" sz="2400" b="1" dirty="0">
                <a:solidFill>
                  <a:srgbClr val="970000"/>
                </a:solidFill>
              </a:rPr>
              <a:t>φ</a:t>
            </a:r>
            <a:r>
              <a:rPr lang="ru-RU" sz="2400" dirty="0">
                <a:solidFill>
                  <a:srgbClr val="970000"/>
                </a:solidFill>
              </a:rPr>
              <a:t>, то </a:t>
            </a:r>
            <a:r>
              <a:rPr lang="ru-RU" sz="2400" b="1" dirty="0">
                <a:solidFill>
                  <a:srgbClr val="970000"/>
                </a:solidFill>
              </a:rPr>
              <a:t>φ</a:t>
            </a:r>
            <a:r>
              <a:rPr lang="ru-RU" sz="2400" dirty="0">
                <a:solidFill>
                  <a:srgbClr val="970000"/>
                </a:solidFill>
              </a:rPr>
              <a:t> – истинна при интерпретации </a:t>
            </a:r>
            <a:r>
              <a:rPr lang="ru-RU" sz="2400" b="1" dirty="0">
                <a:solidFill>
                  <a:srgbClr val="970000"/>
                </a:solidFill>
              </a:rPr>
              <a:t>I</a:t>
            </a:r>
            <a:r>
              <a:rPr lang="ru-RU" sz="2400" dirty="0">
                <a:solidFill>
                  <a:srgbClr val="970000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Другими словами, формальная система непротиворечива, если из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H</a:t>
            </a:r>
            <a:r>
              <a:rPr lang="ru-RU" sz="2400" b="1" dirty="0">
                <a:solidFill>
                  <a:schemeClr val="tx2"/>
                </a:solidFill>
              </a:rPr>
              <a:t>φ </a:t>
            </a:r>
            <a:r>
              <a:rPr lang="ru-RU" sz="2400" dirty="0">
                <a:solidFill>
                  <a:schemeClr val="tx2"/>
                </a:solidFill>
              </a:rPr>
              <a:t>следует, что </a:t>
            </a:r>
            <a:r>
              <a:rPr lang="ru-RU" sz="2400" b="1" dirty="0">
                <a:solidFill>
                  <a:schemeClr val="tx2"/>
                </a:solidFill>
              </a:rPr>
              <a:t>⊢</a:t>
            </a:r>
            <a:r>
              <a:rPr lang="en-US" sz="2400" b="1" baseline="-25000" dirty="0">
                <a:solidFill>
                  <a:schemeClr val="tx2"/>
                </a:solidFill>
              </a:rPr>
              <a:t>H</a:t>
            </a:r>
            <a:r>
              <a:rPr lang="ru-RU" sz="2400" b="1" dirty="0">
                <a:solidFill>
                  <a:schemeClr val="tx2"/>
                </a:solidFill>
              </a:rPr>
              <a:t>φ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en-US" sz="2400" b="1" baseline="-250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обозначает множество всех утверждений, истинных при интерпретации </a:t>
            </a:r>
            <a:r>
              <a:rPr lang="ru-RU" sz="2400" b="1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814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полноты формальной системы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07" y="965065"/>
            <a:ext cx="10690464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Симметричным понятием для непротиворечивости является понятие полноты формальной системы.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Говорят, что </a:t>
            </a:r>
            <a:r>
              <a:rPr lang="ru-RU" sz="2800" dirty="0">
                <a:solidFill>
                  <a:srgbClr val="035B7A"/>
                </a:solidFill>
              </a:rPr>
              <a:t>формальная</a:t>
            </a:r>
            <a:r>
              <a:rPr lang="en-US" sz="2800" dirty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rgbClr val="035B7A"/>
                </a:solidFill>
              </a:rPr>
              <a:t>система </a:t>
            </a:r>
            <a:r>
              <a:rPr lang="en-US" sz="2800" b="1" dirty="0">
                <a:solidFill>
                  <a:srgbClr val="035B7A"/>
                </a:solidFill>
              </a:rPr>
              <a:t>H</a:t>
            </a:r>
            <a:r>
              <a:rPr lang="ru-RU" sz="2800" dirty="0">
                <a:solidFill>
                  <a:srgbClr val="035B7A"/>
                </a:solidFill>
              </a:rPr>
              <a:t> полна, если из </a:t>
            </a:r>
            <a:r>
              <a:rPr lang="ru-RU" sz="2800" b="1" dirty="0">
                <a:solidFill>
                  <a:srgbClr val="035B7A"/>
                </a:solidFill>
              </a:rPr>
              <a:t>⊢</a:t>
            </a:r>
            <a:r>
              <a:rPr lang="en-US" sz="2800" b="1" baseline="-25000" dirty="0">
                <a:solidFill>
                  <a:srgbClr val="035B7A"/>
                </a:solidFill>
              </a:rPr>
              <a:t>H</a:t>
            </a:r>
            <a:r>
              <a:rPr lang="ru-RU" sz="2800" b="1" dirty="0">
                <a:solidFill>
                  <a:srgbClr val="035B7A"/>
                </a:solidFill>
              </a:rPr>
              <a:t>φ</a:t>
            </a:r>
            <a:r>
              <a:rPr lang="ru-RU" sz="2800" dirty="0">
                <a:solidFill>
                  <a:srgbClr val="035B7A"/>
                </a:solidFill>
              </a:rPr>
              <a:t> следует, что </a:t>
            </a:r>
            <a:r>
              <a:rPr lang="ru-RU" sz="2800" b="1" dirty="0">
                <a:solidFill>
                  <a:srgbClr val="035B7A"/>
                </a:solidFill>
              </a:rPr>
              <a:t>А</a:t>
            </a:r>
            <a:r>
              <a:rPr lang="en-US" sz="2800" b="1" baseline="-25000" dirty="0">
                <a:solidFill>
                  <a:srgbClr val="035B7A"/>
                </a:solidFill>
              </a:rPr>
              <a:t>I</a:t>
            </a:r>
            <a:r>
              <a:rPr lang="ru-RU" sz="2800" b="1" dirty="0">
                <a:solidFill>
                  <a:srgbClr val="035B7A"/>
                </a:solidFill>
              </a:rPr>
              <a:t>⊢</a:t>
            </a:r>
            <a:r>
              <a:rPr lang="en-US" sz="2800" b="1" baseline="-25000" dirty="0">
                <a:solidFill>
                  <a:srgbClr val="035B7A"/>
                </a:solidFill>
              </a:rPr>
              <a:t>H</a:t>
            </a:r>
            <a:r>
              <a:rPr lang="ru-RU" sz="2800" b="1" dirty="0">
                <a:solidFill>
                  <a:srgbClr val="035B7A"/>
                </a:solidFill>
              </a:rPr>
              <a:t>φ</a:t>
            </a:r>
            <a:r>
              <a:rPr lang="ru-RU" sz="2800" dirty="0">
                <a:solidFill>
                  <a:srgbClr val="035B7A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Заметим, что формальная система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ru-RU" sz="2800" dirty="0">
                <a:solidFill>
                  <a:schemeClr val="tx2"/>
                </a:solidFill>
              </a:rPr>
              <a:t>, определенная выше, является полной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445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056" y="202959"/>
            <a:ext cx="10800000" cy="53726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900" dirty="0">
                <a:effectLst/>
              </a:rPr>
              <a:t>ПРОПОЗИЦИОНАЛЬНЫЕ МЕТОДЫ ЗАДАНИЯ СЕМАНТИКИ</a:t>
            </a:r>
            <a:endParaRPr lang="ru-RU" sz="29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6" y="889000"/>
            <a:ext cx="10541000" cy="5009443"/>
          </a:xfrm>
        </p:spPr>
        <p:txBody>
          <a:bodyPr>
            <a:noAutofit/>
          </a:bodyPr>
          <a:lstStyle/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Наиболее известными пропозициональными методами являются: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342900" lvl="8" indent="-3429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35B7A"/>
                </a:solidFill>
              </a:rPr>
              <a:t>Метод индуктивных утверждений </a:t>
            </a:r>
            <a:r>
              <a:rPr lang="ru-RU" sz="2800" b="1" dirty="0" err="1">
                <a:solidFill>
                  <a:srgbClr val="035B7A"/>
                </a:solidFill>
              </a:rPr>
              <a:t>Флойда</a:t>
            </a:r>
            <a:r>
              <a:rPr lang="ru-RU" sz="2800" b="1" dirty="0">
                <a:solidFill>
                  <a:srgbClr val="035B7A"/>
                </a:solidFill>
              </a:rPr>
              <a:t> для проверки правильности программ.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800" b="1" dirty="0">
              <a:solidFill>
                <a:srgbClr val="035B7A"/>
              </a:solidFill>
            </a:endParaRPr>
          </a:p>
          <a:p>
            <a:pPr marL="342900" lvl="8" indent="-34290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35B7A"/>
                </a:solidFill>
              </a:rPr>
              <a:t>Аксиоматический метод Хоара. 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Подробно рассмотрим аксиоматический метод Хоара, который в отличие от метода </a:t>
            </a:r>
            <a:r>
              <a:rPr lang="ru-RU" sz="2400" dirty="0" err="1">
                <a:solidFill>
                  <a:schemeClr val="tx2"/>
                </a:solidFill>
              </a:rPr>
              <a:t>Флойда</a:t>
            </a:r>
            <a:r>
              <a:rPr lang="ru-RU" sz="2400" dirty="0">
                <a:solidFill>
                  <a:schemeClr val="tx2"/>
                </a:solidFill>
              </a:rPr>
              <a:t> не требует предварительной трансляции текста программы в блок-схему, а позволяет работать непосредственно с текстом программы.</a:t>
            </a:r>
          </a:p>
          <a:p>
            <a:pPr marL="0" lvl="8" indent="0" algn="just">
              <a:lnSpc>
                <a:spcPct val="100000"/>
              </a:lnSpc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883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Аксиоматический метод Хоара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аксиоматическом методе Хоара операторы языка программирования ассоциируются с отношениями между утверждениями.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Элементарным операторам сопоставляются аксиомы (или схемы аксиом) вида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{P}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{</a:t>
            </a:r>
            <a:r>
              <a:rPr lang="ru-RU" sz="2400" b="1" dirty="0">
                <a:solidFill>
                  <a:schemeClr val="tx2"/>
                </a:solidFill>
              </a:rPr>
              <a:t>Q}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и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– утверждения в некоторой логической системе,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 – команда (программа) в языке программирования.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Эта аксиома означает, что если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истинно до выполнения команды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, то утверждение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будет истинно после выполнения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команды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Составным операторам сопоставляются правила вывода с одной или несколькими посылками.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b="0" i="0" dirty="0">
              <a:solidFill>
                <a:schemeClr val="tx2"/>
              </a:solidFill>
              <a:latin typeface="Cambria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54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Аксиоматический метод Хоара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Рассмотрим задание аксиоматической семантики на примере </a:t>
            </a:r>
            <a:r>
              <a:rPr lang="ru-RU" sz="2400" b="1" dirty="0">
                <a:solidFill>
                  <a:schemeClr val="tx2"/>
                </a:solidFill>
              </a:rPr>
              <a:t>языка L</a:t>
            </a:r>
            <a:r>
              <a:rPr lang="ru-RU" sz="2400" dirty="0">
                <a:solidFill>
                  <a:schemeClr val="tx2"/>
                </a:solidFill>
              </a:rPr>
              <a:t>, описанного в предыдущей лекции.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языке </a:t>
            </a:r>
            <a:r>
              <a:rPr lang="ru-RU" sz="2400" b="1" dirty="0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есть только один элементарный оператор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(оператор присваивания) и его смысл задается схемой аксиом вида: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А1</a:t>
            </a:r>
            <a:r>
              <a:rPr lang="ru-RU" sz="2400" b="1" dirty="0">
                <a:solidFill>
                  <a:schemeClr val="tx2"/>
                </a:solidFill>
              </a:rPr>
              <a:t>)	</a:t>
            </a:r>
            <a:r>
              <a:rPr lang="en-US" sz="2400" b="1" dirty="0">
                <a:solidFill>
                  <a:schemeClr val="tx2"/>
                </a:solidFill>
              </a:rPr>
              <a:t>			</a:t>
            </a:r>
            <a:r>
              <a:rPr lang="ru-RU" sz="2400" b="1" dirty="0">
                <a:solidFill>
                  <a:srgbClr val="035B7A"/>
                </a:solidFill>
              </a:rPr>
              <a:t>{Р[Е/х]} х := </a:t>
            </a:r>
            <a:r>
              <a:rPr lang="en-US" sz="2400" b="1" dirty="0">
                <a:solidFill>
                  <a:srgbClr val="035B7A"/>
                </a:solidFill>
              </a:rPr>
              <a:t>E {</a:t>
            </a:r>
            <a:r>
              <a:rPr lang="ru-RU" sz="2400" b="1" dirty="0">
                <a:solidFill>
                  <a:srgbClr val="035B7A"/>
                </a:solidFill>
              </a:rPr>
              <a:t>Р</a:t>
            </a:r>
            <a:r>
              <a:rPr lang="en-US" sz="2400" b="1" dirty="0">
                <a:solidFill>
                  <a:srgbClr val="035B7A"/>
                </a:solidFill>
              </a:rPr>
              <a:t>}</a:t>
            </a:r>
            <a:r>
              <a:rPr lang="ru-RU" sz="2400" b="1" dirty="0">
                <a:solidFill>
                  <a:schemeClr val="tx2"/>
                </a:solidFill>
              </a:rPr>
              <a:t>,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где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–</a:t>
            </a:r>
            <a:r>
              <a:rPr lang="ru-RU" sz="2400" dirty="0">
                <a:solidFill>
                  <a:schemeClr val="tx2"/>
                </a:solidFill>
              </a:rPr>
              <a:t> утверждение в некоторой логической системе, </a:t>
            </a:r>
            <a:r>
              <a:rPr lang="ru-RU" sz="2400" b="1" dirty="0">
                <a:solidFill>
                  <a:schemeClr val="tx2"/>
                </a:solidFill>
              </a:rPr>
              <a:t>Р[Е/х]</a:t>
            </a:r>
            <a:r>
              <a:rPr lang="ru-RU" sz="2400" dirty="0">
                <a:solidFill>
                  <a:schemeClr val="tx2"/>
                </a:solidFill>
              </a:rPr>
              <a:t> обозначает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результат подстановки выражения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 вместо всех свободных вхождений переменной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в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Смысл этой аксиомы: «Если 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, в которое вместо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подставлено </a:t>
            </a:r>
            <a:r>
              <a:rPr lang="ru-RU" sz="2400" b="1" dirty="0">
                <a:solidFill>
                  <a:schemeClr val="tx2"/>
                </a:solidFill>
              </a:rPr>
              <a:t>Е</a:t>
            </a:r>
            <a:r>
              <a:rPr lang="ru-RU" sz="2400" dirty="0">
                <a:solidFill>
                  <a:schemeClr val="tx2"/>
                </a:solidFill>
              </a:rPr>
              <a:t>, истинно на векторе состояния, предшествующем выполнению команды </a:t>
            </a:r>
            <a:r>
              <a:rPr lang="ru-RU" sz="2400" b="1" dirty="0">
                <a:solidFill>
                  <a:schemeClr val="tx2"/>
                </a:solidFill>
              </a:rPr>
              <a:t>х := Е</a:t>
            </a:r>
            <a:r>
              <a:rPr lang="ru-RU" sz="2400" dirty="0">
                <a:solidFill>
                  <a:schemeClr val="tx2"/>
                </a:solidFill>
              </a:rPr>
              <a:t>, то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будет истинно в состоянии, следующем за выполнением этой команды».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417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правила вывода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Смысл составных команд определяется правилами вывода: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Р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r>
              <a:rPr lang="ru-RU" sz="2800" b="1" dirty="0">
                <a:solidFill>
                  <a:srgbClr val="035B7A"/>
                </a:solidFill>
              </a:rPr>
              <a:t> C</a:t>
            </a:r>
            <a:r>
              <a:rPr lang="en-US" sz="2800" b="1" dirty="0">
                <a:solidFill>
                  <a:srgbClr val="035B7A"/>
                </a:solidFill>
              </a:rPr>
              <a:t>₁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Q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r>
              <a:rPr lang="ru-RU" sz="2800" b="1" dirty="0">
                <a:solidFill>
                  <a:srgbClr val="035B7A"/>
                </a:solidFill>
              </a:rPr>
              <a:t>,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Q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r>
              <a:rPr lang="ru-RU" sz="2800" b="1" dirty="0">
                <a:solidFill>
                  <a:srgbClr val="035B7A"/>
                </a:solidFill>
              </a:rPr>
              <a:t> С</a:t>
            </a:r>
            <a:r>
              <a:rPr lang="en-US" sz="2800" b="1" dirty="0">
                <a:solidFill>
                  <a:srgbClr val="035B7A"/>
                </a:solidFill>
              </a:rPr>
              <a:t>₂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{</a:t>
            </a:r>
            <a:r>
              <a:rPr lang="ru-RU" sz="2800" b="1" dirty="0">
                <a:solidFill>
                  <a:srgbClr val="035B7A"/>
                </a:solidFill>
              </a:rPr>
              <a:t>R</a:t>
            </a:r>
            <a:r>
              <a:rPr lang="en-US" sz="2800" b="1" dirty="0">
                <a:solidFill>
                  <a:srgbClr val="035B7A"/>
                </a:solidFill>
              </a:rPr>
              <a:t>}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R2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{Р} C</a:t>
            </a:r>
            <a:r>
              <a:rPr lang="en-US" sz="2800" b="1" dirty="0">
                <a:solidFill>
                  <a:srgbClr val="035B7A"/>
                </a:solidFill>
              </a:rPr>
              <a:t>₁</a:t>
            </a:r>
            <a:r>
              <a:rPr lang="ru-RU" sz="2800" b="1" dirty="0">
                <a:solidFill>
                  <a:srgbClr val="035B7A"/>
                </a:solidFill>
              </a:rPr>
              <a:t>;С</a:t>
            </a:r>
            <a:r>
              <a:rPr lang="en-US" sz="2800" b="1" dirty="0">
                <a:solidFill>
                  <a:srgbClr val="035B7A"/>
                </a:solidFill>
              </a:rPr>
              <a:t>₂</a:t>
            </a:r>
            <a:r>
              <a:rPr lang="ru-RU" sz="2800" b="1" dirty="0">
                <a:solidFill>
                  <a:srgbClr val="035B7A"/>
                </a:solidFill>
              </a:rPr>
              <a:t> {R}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означает следующее: «Если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гарантирует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₁</a:t>
            </a:r>
            <a:r>
              <a:rPr lang="ru-RU" sz="2400" dirty="0">
                <a:solidFill>
                  <a:schemeClr val="tx2"/>
                </a:solidFill>
              </a:rPr>
              <a:t>, и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R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en-US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, то истинность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R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₁</a:t>
            </a:r>
            <a:r>
              <a:rPr lang="ru-RU" sz="2400" b="1" dirty="0">
                <a:solidFill>
                  <a:schemeClr val="tx2"/>
                </a:solidFill>
              </a:rPr>
              <a:t>;С</a:t>
            </a:r>
            <a:r>
              <a:rPr lang="en-US" sz="2400" b="1" dirty="0">
                <a:solidFill>
                  <a:schemeClr val="tx2"/>
                </a:solidFill>
              </a:rPr>
              <a:t>₂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486025" y="28098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5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правила вывода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 &amp; В} С</a:t>
            </a:r>
            <a:r>
              <a:rPr lang="en-US" sz="2800" b="1" dirty="0">
                <a:solidFill>
                  <a:srgbClr val="035B7A"/>
                </a:solidFill>
              </a:rPr>
              <a:t>₁</a:t>
            </a:r>
            <a:r>
              <a:rPr lang="ru-RU" sz="2800" b="1" dirty="0">
                <a:solidFill>
                  <a:srgbClr val="035B7A"/>
                </a:solidFill>
              </a:rPr>
              <a:t> {Q}, {Р &amp; ¬В} С₂ {Q}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</a:t>
            </a:r>
            <a:r>
              <a:rPr lang="en-US" sz="2400" b="1" dirty="0">
                <a:solidFill>
                  <a:schemeClr val="tx2"/>
                </a:solidFill>
              </a:rPr>
              <a:t>3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 </a:t>
            </a:r>
            <a:r>
              <a:rPr lang="en-US" sz="2800" b="1" u="sng" dirty="0">
                <a:solidFill>
                  <a:srgbClr val="035B7A"/>
                </a:solidFill>
              </a:rPr>
              <a:t>if</a:t>
            </a:r>
            <a:r>
              <a:rPr lang="en-US" sz="2800" b="1" dirty="0">
                <a:solidFill>
                  <a:srgbClr val="035B7A"/>
                </a:solidFill>
              </a:rPr>
              <a:t> В </a:t>
            </a:r>
            <a:r>
              <a:rPr lang="en-US" sz="2800" b="1" u="sng" dirty="0">
                <a:solidFill>
                  <a:srgbClr val="035B7A"/>
                </a:solidFill>
              </a:rPr>
              <a:t>then</a:t>
            </a:r>
            <a:r>
              <a:rPr lang="en-US" sz="2800" b="1" dirty="0">
                <a:solidFill>
                  <a:srgbClr val="035B7A"/>
                </a:solidFill>
              </a:rPr>
              <a:t> С</a:t>
            </a:r>
            <a:r>
              <a:rPr lang="ru-RU" sz="2800" b="1" dirty="0">
                <a:solidFill>
                  <a:srgbClr val="035B7A"/>
                </a:solidFill>
              </a:rPr>
              <a:t>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else</a:t>
            </a:r>
            <a:r>
              <a:rPr lang="en-US" sz="2800" b="1" dirty="0">
                <a:solidFill>
                  <a:srgbClr val="035B7A"/>
                </a:solidFill>
              </a:rPr>
              <a:t> C</a:t>
            </a:r>
            <a:r>
              <a:rPr lang="ru-RU" sz="2800" b="1" dirty="0">
                <a:solidFill>
                  <a:srgbClr val="035B7A"/>
                </a:solidFill>
              </a:rPr>
              <a:t>₂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fi</a:t>
            </a:r>
            <a:r>
              <a:rPr lang="en-US" sz="2800" b="1" dirty="0">
                <a:solidFill>
                  <a:srgbClr val="035B7A"/>
                </a:solidFill>
              </a:rPr>
              <a:t> {Q}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означает следующее: «Если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Р &amp; В </a:t>
            </a:r>
            <a:r>
              <a:rPr lang="ru-RU" sz="2400" dirty="0">
                <a:solidFill>
                  <a:schemeClr val="tx2"/>
                </a:solidFill>
              </a:rPr>
              <a:t>гарантирует истинность утверждения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en-US" sz="2400" b="1" dirty="0">
                <a:solidFill>
                  <a:schemeClr val="tx2"/>
                </a:solidFill>
              </a:rPr>
              <a:t>₁</a:t>
            </a:r>
            <a:r>
              <a:rPr lang="ru-RU" sz="2400" dirty="0">
                <a:solidFill>
                  <a:schemeClr val="tx2"/>
                </a:solidFill>
              </a:rPr>
              <a:t>, а истинность	утверждения </a:t>
            </a:r>
            <a:r>
              <a:rPr lang="ru-RU" sz="2400" b="1" dirty="0">
                <a:solidFill>
                  <a:schemeClr val="tx2"/>
                </a:solidFill>
              </a:rPr>
              <a:t>Р &amp; ¬В </a:t>
            </a:r>
            <a:r>
              <a:rPr lang="ru-RU" sz="2400" dirty="0">
                <a:solidFill>
                  <a:schemeClr val="tx2"/>
                </a:solidFill>
              </a:rPr>
              <a:t>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С₂</a:t>
            </a:r>
            <a:r>
              <a:rPr lang="ru-RU" sz="2400" dirty="0">
                <a:solidFill>
                  <a:schemeClr val="tx2"/>
                </a:solidFill>
              </a:rPr>
              <a:t>, то истинность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гарантирует истинность </a:t>
            </a:r>
            <a:r>
              <a:rPr lang="ru-RU" sz="2400" b="1" dirty="0">
                <a:solidFill>
                  <a:schemeClr val="tx2"/>
                </a:solidFill>
              </a:rPr>
              <a:t>Q</a:t>
            </a:r>
            <a:r>
              <a:rPr lang="ru-RU" sz="2400" dirty="0">
                <a:solidFill>
                  <a:schemeClr val="tx2"/>
                </a:solidFill>
              </a:rPr>
              <a:t> после выполнения условного оператора».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495550" y="23145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правила вывода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{Р &amp; В} С {</a:t>
            </a:r>
            <a:r>
              <a:rPr lang="en-US" sz="2800" b="1" dirty="0">
                <a:solidFill>
                  <a:srgbClr val="035B7A"/>
                </a:solidFill>
              </a:rPr>
              <a:t>P</a:t>
            </a:r>
            <a:r>
              <a:rPr lang="ru-RU" sz="2800" b="1" dirty="0">
                <a:solidFill>
                  <a:srgbClr val="035B7A"/>
                </a:solidFill>
              </a:rPr>
              <a:t>}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(R</a:t>
            </a:r>
            <a:r>
              <a:rPr lang="en-US" sz="2400" b="1" dirty="0">
                <a:solidFill>
                  <a:schemeClr val="tx2"/>
                </a:solidFill>
              </a:rPr>
              <a:t>4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 </a:t>
            </a:r>
            <a:r>
              <a:rPr lang="en-US" sz="2800" b="1" u="sng" dirty="0">
                <a:solidFill>
                  <a:srgbClr val="035B7A"/>
                </a:solidFill>
              </a:rPr>
              <a:t>while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В </a:t>
            </a:r>
            <a:r>
              <a:rPr lang="en-US" sz="2800" b="1" u="sng" dirty="0">
                <a:solidFill>
                  <a:srgbClr val="035B7A"/>
                </a:solidFill>
              </a:rPr>
              <a:t>do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u="sng" dirty="0">
                <a:solidFill>
                  <a:srgbClr val="035B7A"/>
                </a:solidFill>
              </a:rPr>
              <a:t>od</a:t>
            </a:r>
            <a:r>
              <a:rPr lang="en-US" sz="2800" b="1" dirty="0">
                <a:solidFill>
                  <a:srgbClr val="035B7A"/>
                </a:solidFill>
              </a:rPr>
              <a:t> {</a:t>
            </a:r>
            <a:r>
              <a:rPr lang="ru-RU" sz="2800" b="1" dirty="0">
                <a:solidFill>
                  <a:srgbClr val="035B7A"/>
                </a:solidFill>
              </a:rPr>
              <a:t>Р &amp; ¬В}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правило означает следующее: «Если истинность условия </a:t>
            </a:r>
            <a:r>
              <a:rPr lang="ru-RU" sz="2400" b="1" dirty="0">
                <a:solidFill>
                  <a:schemeClr val="tx2"/>
                </a:solidFill>
              </a:rPr>
              <a:t>В</a:t>
            </a:r>
            <a:r>
              <a:rPr lang="ru-RU" sz="2400" dirty="0">
                <a:solidFill>
                  <a:schemeClr val="tx2"/>
                </a:solidFill>
              </a:rPr>
              <a:t> гарантирует сохранение истинности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после выполнения команды </a:t>
            </a:r>
            <a:r>
              <a:rPr lang="ru-RU" sz="2400" b="1" dirty="0">
                <a:solidFill>
                  <a:schemeClr val="tx2"/>
                </a:solidFill>
              </a:rPr>
              <a:t>С</a:t>
            </a:r>
            <a:r>
              <a:rPr lang="ru-RU" sz="2400" dirty="0">
                <a:solidFill>
                  <a:schemeClr val="tx2"/>
                </a:solidFill>
              </a:rPr>
              <a:t>, то истинность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сохраняется оператором цикла </a:t>
            </a:r>
            <a:r>
              <a:rPr lang="en-US" sz="2400" b="1" u="sng" dirty="0">
                <a:solidFill>
                  <a:schemeClr val="tx2"/>
                </a:solidFill>
              </a:rPr>
              <a:t>while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en-US" sz="2400" b="1" u="sng" dirty="0">
                <a:solidFill>
                  <a:schemeClr val="tx2"/>
                </a:solidFill>
              </a:rPr>
              <a:t>do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С </a:t>
            </a:r>
            <a:r>
              <a:rPr lang="en-US" sz="2400" b="1" u="sng" dirty="0">
                <a:solidFill>
                  <a:schemeClr val="tx2"/>
                </a:solidFill>
              </a:rPr>
              <a:t>od</a:t>
            </a:r>
            <a:r>
              <a:rPr lang="ru-RU" sz="2400" dirty="0">
                <a:solidFill>
                  <a:schemeClr val="tx2"/>
                </a:solidFill>
              </a:rPr>
              <a:t>. Кроме того, после выполнения цикла условие </a:t>
            </a:r>
            <a:r>
              <a:rPr lang="ru-RU" sz="2400" b="1" dirty="0">
                <a:solidFill>
                  <a:schemeClr val="tx2"/>
                </a:solidFill>
              </a:rPr>
              <a:t>В</a:t>
            </a:r>
            <a:r>
              <a:rPr lang="ru-RU" sz="2400" dirty="0">
                <a:solidFill>
                  <a:schemeClr val="tx2"/>
                </a:solidFill>
              </a:rPr>
              <a:t> будет ложным».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Утверждение </a:t>
            </a:r>
            <a:r>
              <a:rPr lang="ru-RU" sz="2400" b="1" dirty="0">
                <a:solidFill>
                  <a:schemeClr val="tx2"/>
                </a:solidFill>
              </a:rPr>
              <a:t>Р</a:t>
            </a:r>
            <a:r>
              <a:rPr lang="ru-RU" sz="2400" dirty="0">
                <a:solidFill>
                  <a:schemeClr val="tx2"/>
                </a:solidFill>
              </a:rPr>
              <a:t> называют </a:t>
            </a:r>
            <a:r>
              <a:rPr lang="ru-RU" sz="2400" b="1" dirty="0">
                <a:solidFill>
                  <a:schemeClr val="tx2"/>
                </a:solidFill>
              </a:rPr>
              <a:t>«инвариант цикла»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505075" y="22764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5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1668"/>
            <a:ext cx="9601200" cy="5221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Правило заключения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pt-BR" sz="2800" b="1" dirty="0">
                <a:solidFill>
                  <a:srgbClr val="035B7A"/>
                </a:solidFill>
              </a:rPr>
              <a:t>P → R, {R}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{G}, G → Q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err="1">
                <a:solidFill>
                  <a:schemeClr val="tx2"/>
                </a:solidFill>
              </a:rPr>
              <a:t>R5</a:t>
            </a:r>
            <a:r>
              <a:rPr lang="ru-RU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		</a:t>
            </a: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{Р}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pt-BR" sz="2800" b="1" dirty="0">
                <a:solidFill>
                  <a:srgbClr val="035B7A"/>
                </a:solidFill>
              </a:rPr>
              <a:t>{</a:t>
            </a:r>
            <a:r>
              <a:rPr lang="en-US" sz="2800" b="1" dirty="0">
                <a:solidFill>
                  <a:srgbClr val="035B7A"/>
                </a:solidFill>
              </a:rPr>
              <a:t>Q</a:t>
            </a:r>
            <a:r>
              <a:rPr lang="pt-BR" sz="2800" b="1" dirty="0">
                <a:solidFill>
                  <a:srgbClr val="035B7A"/>
                </a:solidFill>
              </a:rPr>
              <a:t>}</a:t>
            </a:r>
            <a:endParaRPr lang="en-US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правиле используются посылки вида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pt-BR" sz="2400" b="1" dirty="0">
                <a:solidFill>
                  <a:schemeClr val="tx2"/>
                </a:solidFill>
              </a:rPr>
              <a:t>→ B</a:t>
            </a:r>
            <a:r>
              <a:rPr lang="ru-RU" sz="2400" dirty="0">
                <a:solidFill>
                  <a:schemeClr val="tx2"/>
                </a:solidFill>
              </a:rPr>
              <a:t>, означающие, что из истинности утверждения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 следует истинность утверждения </a:t>
            </a:r>
            <a:r>
              <a:rPr lang="en-US" sz="2400" b="1" dirty="0">
                <a:solidFill>
                  <a:schemeClr val="tx2"/>
                </a:solidFill>
              </a:rPr>
              <a:t>B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Данное правило позволяет пользоваться дедукцией при доказательстве свойств программ.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2505075" y="2276475"/>
            <a:ext cx="7620000" cy="9525"/>
          </a:xfrm>
          <a:prstGeom prst="straightConnector1">
            <a:avLst/>
          </a:prstGeom>
          <a:ln w="38100">
            <a:solidFill>
              <a:srgbClr val="035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4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38" y="211669"/>
            <a:ext cx="10381803" cy="545076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Непротиворечивость формальной системы Хоара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Обозначим через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 формальную систему Хоара. </a:t>
            </a: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Пусть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 множество утверждений.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Запись </a:t>
            </a:r>
            <a:r>
              <a:rPr lang="ru-RU" sz="2400" b="1" dirty="0">
                <a:solidFill>
                  <a:schemeClr val="tx2"/>
                </a:solidFill>
              </a:rPr>
              <a:t>A ⊢</a:t>
            </a:r>
            <a:r>
              <a:rPr lang="en-US" sz="2400" b="1" baseline="-25000" dirty="0">
                <a:solidFill>
                  <a:schemeClr val="tx2"/>
                </a:solidFill>
              </a:rPr>
              <a:t>H</a:t>
            </a:r>
            <a:r>
              <a:rPr lang="ru-RU" sz="2400" b="1" dirty="0">
                <a:solidFill>
                  <a:schemeClr val="tx2"/>
                </a:solidFill>
              </a:rPr>
              <a:t> {P}</a:t>
            </a:r>
            <a:r>
              <a:rPr lang="en-US" sz="2400" b="1" dirty="0">
                <a:solidFill>
                  <a:schemeClr val="tx2"/>
                </a:solidFill>
              </a:rPr>
              <a:t> C </a:t>
            </a:r>
            <a:r>
              <a:rPr lang="ru-RU" sz="2400" b="1" dirty="0">
                <a:solidFill>
                  <a:schemeClr val="tx2"/>
                </a:solidFill>
              </a:rPr>
              <a:t>{Q} </a:t>
            </a:r>
            <a:r>
              <a:rPr lang="ru-RU" sz="2400" dirty="0">
                <a:solidFill>
                  <a:schemeClr val="tx2"/>
                </a:solidFill>
              </a:rPr>
              <a:t>обозначает тот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факт, что существуют доказательства формулы </a:t>
            </a:r>
            <a:r>
              <a:rPr lang="ru-RU" sz="2400" b="1" dirty="0">
                <a:solidFill>
                  <a:schemeClr val="tx2"/>
                </a:solidFill>
              </a:rPr>
              <a:t>{P}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{Q}</a:t>
            </a:r>
            <a:r>
              <a:rPr lang="ru-RU" sz="2400" dirty="0">
                <a:solidFill>
                  <a:schemeClr val="tx2"/>
                </a:solidFill>
              </a:rPr>
              <a:t> в формальной системе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ru-RU" sz="2400" dirty="0">
                <a:solidFill>
                  <a:schemeClr val="tx2"/>
                </a:solidFill>
              </a:rPr>
              <a:t>, которые используют в качестве предположений (посылок) утверждения из </a:t>
            </a:r>
            <a:r>
              <a:rPr lang="ru-RU" sz="2400" b="1" dirty="0">
                <a:solidFill>
                  <a:schemeClr val="tx2"/>
                </a:solidFill>
              </a:rPr>
              <a:t>А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Формула вида </a:t>
            </a:r>
            <a:r>
              <a:rPr lang="ru-RU" sz="2400" b="1" dirty="0">
                <a:solidFill>
                  <a:schemeClr val="tx2"/>
                </a:solidFill>
              </a:rPr>
              <a:t>{P</a:t>
            </a:r>
            <a:r>
              <a:rPr lang="en-US" sz="2400" b="1" dirty="0">
                <a:solidFill>
                  <a:schemeClr val="tx2"/>
                </a:solidFill>
              </a:rPr>
              <a:t>} C </a:t>
            </a:r>
            <a:r>
              <a:rPr lang="ru-RU" sz="2400" b="1" dirty="0">
                <a:solidFill>
                  <a:schemeClr val="tx2"/>
                </a:solidFill>
              </a:rPr>
              <a:t>{Q} </a:t>
            </a:r>
            <a:r>
              <a:rPr lang="ru-RU" sz="2400" dirty="0">
                <a:solidFill>
                  <a:schemeClr val="tx2"/>
                </a:solidFill>
              </a:rPr>
              <a:t>может рассматриваться как программа с утверждениями.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При этом встает вопрос о том, что означает истинность программы с утверждениями. </a:t>
            </a: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Для ответа на этот вопрос необходимо ввести понятие интерпретации.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392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1330</Words>
  <Application>Microsoft Office PowerPoint</Application>
  <PresentationFormat>Широкоэкранный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Cambria</vt:lpstr>
      <vt:lpstr>Wingdings</vt:lpstr>
      <vt:lpstr>Red Line Business 16x9</vt:lpstr>
      <vt:lpstr>ПРОПОЗИЦИОНАЛЬНЫЕ МЕТОДЫ ЗАДАНИЯ СЕМАНТИКИ</vt:lpstr>
      <vt:lpstr>ПРОПОЗИЦИОНАЛЬНЫЕ МЕТОДЫ ЗАДАНИЯ СЕМАНТИКИ</vt:lpstr>
      <vt:lpstr>Аксиоматический метод Хоара</vt:lpstr>
      <vt:lpstr>Аксиоматический метод Хоара</vt:lpstr>
      <vt:lpstr>правила вывода</vt:lpstr>
      <vt:lpstr>правила вывода</vt:lpstr>
      <vt:lpstr>правила вывода</vt:lpstr>
      <vt:lpstr>Правило заключения</vt:lpstr>
      <vt:lpstr>Непротиворечивость формальной системы Хоара</vt:lpstr>
      <vt:lpstr>Понятие интерпретации</vt:lpstr>
      <vt:lpstr>истинность программы </vt:lpstr>
      <vt:lpstr>теорема о непротиворечивости </vt:lpstr>
      <vt:lpstr>понятие полноты формальной системы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ПРОПОЗИЦИОНАЛЬНЫЕ МЕТОДЫ ЗАДАНИЯ СЕМАНТИКИ</dc:title>
  <dc:creator/>
  <cp:keywords/>
  <cp:lastModifiedBy/>
  <cp:revision>2</cp:revision>
  <dcterms:created xsi:type="dcterms:W3CDTF">2015-05-11T08:18:54Z</dcterms:created>
  <dcterms:modified xsi:type="dcterms:W3CDTF">2023-03-02T08:14:47Z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