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77" r:id="rId3"/>
    <p:sldId id="304" r:id="rId4"/>
    <p:sldId id="303" r:id="rId5"/>
    <p:sldId id="302" r:id="rId6"/>
    <p:sldId id="307" r:id="rId7"/>
    <p:sldId id="308" r:id="rId8"/>
    <p:sldId id="305" r:id="rId9"/>
    <p:sldId id="309" r:id="rId10"/>
    <p:sldId id="310" r:id="rId11"/>
    <p:sldId id="312" r:id="rId12"/>
    <p:sldId id="313" r:id="rId13"/>
    <p:sldId id="314" r:id="rId14"/>
    <p:sldId id="315" r:id="rId15"/>
    <p:sldId id="31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B7A"/>
    <a:srgbClr val="970000"/>
    <a:srgbClr val="963F1F"/>
    <a:srgbClr val="FAFAE4"/>
    <a:srgbClr val="E1E2E4"/>
    <a:srgbClr val="FFFFFF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399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ru-RU" smtClean="0"/>
              <a:t>02.03.2023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ru-RU" smtClean="0"/>
              <a:t>02.03.2023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10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arshavskyPR@mpei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hyperlink" Target="mailto:varp@appmat.r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9838" y="446138"/>
            <a:ext cx="1468341" cy="1905000"/>
          </a:xfrm>
          <a:prstGeom prst="rect">
            <a:avLst/>
          </a:prstGeom>
          <a:solidFill>
            <a:srgbClr val="035B7A"/>
          </a:solidFill>
          <a:ln>
            <a:noFill/>
          </a:ln>
          <a:effectLst>
            <a:outerShdw blurRad="3302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0148" y="2346864"/>
            <a:ext cx="10061223" cy="1458902"/>
          </a:xfrm>
          <a:effectLst/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solidFill>
                  <a:schemeClr val="tx2"/>
                </a:solidFill>
                <a:ea typeface="Cambria Math" charset="0"/>
                <a:cs typeface="Cambria Math" charset="0"/>
              </a:rPr>
              <a:t>Семантика языков программирования (СЯП)</a:t>
            </a:r>
            <a:endParaRPr lang="ru-RU" sz="2800" b="1" i="0" baseline="0" dirty="0">
              <a:solidFill>
                <a:schemeClr val="tx2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2971" y="4411092"/>
            <a:ext cx="10058400" cy="1278870"/>
          </a:xfrm>
        </p:spPr>
        <p:txBody>
          <a:bodyPr>
            <a:normAutofit/>
          </a:bodyPr>
          <a:lstStyle/>
          <a:p>
            <a:pPr algn="r"/>
            <a:r>
              <a:rPr lang="ru-RU" cap="none" dirty="0">
                <a:latin typeface="Cambria Math" charset="0"/>
                <a:ea typeface="Cambria Math" charset="0"/>
                <a:cs typeface="Cambria Math" charset="0"/>
              </a:rPr>
              <a:t>Варшавский Павел Романович</a:t>
            </a:r>
          </a:p>
          <a:p>
            <a:pPr algn="r"/>
            <a:r>
              <a:rPr lang="en-US" cap="none" dirty="0"/>
              <a:t> </a:t>
            </a:r>
          </a:p>
          <a:p>
            <a:pPr algn="r"/>
            <a:r>
              <a:rPr lang="en-US" b="0" cap="none" dirty="0"/>
              <a:t>e-mail: </a:t>
            </a:r>
            <a:r>
              <a:rPr lang="en-US" b="0" cap="none" dirty="0">
                <a:hlinkClick r:id="rId3"/>
              </a:rPr>
              <a:t>VarshavskyPR@mpei.ru</a:t>
            </a:r>
            <a:endParaRPr lang="en-US" b="0" cap="none" dirty="0"/>
          </a:p>
          <a:p>
            <a:pPr algn="r"/>
            <a:r>
              <a:rPr lang="en-US" b="0" cap="none" dirty="0">
                <a:hlinkClick r:id="rId4"/>
              </a:rPr>
              <a:t>varp@appmat.ru</a:t>
            </a:r>
            <a:endParaRPr lang="en-US" b="0" cap="none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996" y="658948"/>
            <a:ext cx="999969" cy="1479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Нижний колонтитул 3"/>
          <p:cNvSpPr txBox="1">
            <a:spLocks/>
          </p:cNvSpPr>
          <p:nvPr/>
        </p:nvSpPr>
        <p:spPr>
          <a:xfrm>
            <a:off x="1319389" y="6279762"/>
            <a:ext cx="9214556" cy="3115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/>
              <a:t>МОСКВА,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10</a:t>
            </a:fld>
            <a:endParaRPr lang="ru-RU" sz="14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95400" y="211668"/>
            <a:ext cx="9601200" cy="5221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Синтаксис языка </a:t>
            </a:r>
            <a:r>
              <a:rPr lang="ru-RU" dirty="0" err="1">
                <a:effectLst/>
              </a:rPr>
              <a:t>L</a:t>
            </a:r>
            <a:endParaRPr lang="ru-RU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832556" y="889000"/>
            <a:ext cx="10541000" cy="5009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</a:rPr>
              <a:t>Синтаксис языка </a:t>
            </a:r>
            <a:r>
              <a:rPr lang="en-US" sz="2400" b="1" dirty="0">
                <a:solidFill>
                  <a:schemeClr val="tx2"/>
                </a:solidFill>
              </a:rPr>
              <a:t>L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задается следующим образом: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err="1">
                <a:solidFill>
                  <a:srgbClr val="035B7A"/>
                </a:solidFill>
              </a:rPr>
              <a:t>C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en-US" sz="2400" b="1" dirty="0">
                <a:solidFill>
                  <a:srgbClr val="035B7A"/>
                </a:solidFill>
              </a:rPr>
              <a:t>:</a:t>
            </a:r>
            <a:r>
              <a:rPr lang="ru-RU" sz="2400" b="1" dirty="0">
                <a:solidFill>
                  <a:srgbClr val="035B7A"/>
                </a:solidFill>
              </a:rPr>
              <a:t>:</a:t>
            </a:r>
            <a:r>
              <a:rPr lang="en-US" sz="2400" b="1" dirty="0">
                <a:solidFill>
                  <a:srgbClr val="035B7A"/>
                </a:solidFill>
              </a:rPr>
              <a:t> </a:t>
            </a:r>
            <a:r>
              <a:rPr lang="ru-RU" sz="2400" b="1" dirty="0">
                <a:solidFill>
                  <a:srgbClr val="035B7A"/>
                </a:solidFill>
              </a:rPr>
              <a:t>х:=Е | </a:t>
            </a:r>
            <a:r>
              <a:rPr lang="ru-RU" sz="2400" b="1" dirty="0" err="1">
                <a:solidFill>
                  <a:srgbClr val="035B7A"/>
                </a:solidFill>
              </a:rPr>
              <a:t>C</a:t>
            </a:r>
            <a:r>
              <a:rPr lang="en-US" sz="2400" b="1" baseline="-25000" dirty="0">
                <a:solidFill>
                  <a:srgbClr val="035B7A"/>
                </a:solidFill>
              </a:rPr>
              <a:t>1</a:t>
            </a:r>
            <a:r>
              <a:rPr lang="ru-RU" sz="2400" b="1" dirty="0">
                <a:solidFill>
                  <a:srgbClr val="035B7A"/>
                </a:solidFill>
              </a:rPr>
              <a:t>;</a:t>
            </a:r>
            <a:r>
              <a:rPr lang="en-US" sz="2400" b="1" dirty="0">
                <a:solidFill>
                  <a:srgbClr val="035B7A"/>
                </a:solidFill>
              </a:rPr>
              <a:t> </a:t>
            </a:r>
            <a:r>
              <a:rPr lang="ru-RU" sz="2400" b="1" dirty="0">
                <a:solidFill>
                  <a:srgbClr val="035B7A"/>
                </a:solidFill>
              </a:rPr>
              <a:t>С</a:t>
            </a:r>
            <a:r>
              <a:rPr lang="ru-RU" sz="2400" b="1" baseline="-25000" dirty="0">
                <a:solidFill>
                  <a:srgbClr val="035B7A"/>
                </a:solidFill>
              </a:rPr>
              <a:t>2</a:t>
            </a:r>
            <a:r>
              <a:rPr lang="ru-RU" sz="2400" b="1" dirty="0">
                <a:solidFill>
                  <a:srgbClr val="035B7A"/>
                </a:solidFill>
              </a:rPr>
              <a:t> | </a:t>
            </a:r>
            <a:r>
              <a:rPr lang="ru-RU" sz="2400" b="1" u="sng" dirty="0" err="1">
                <a:solidFill>
                  <a:srgbClr val="035B7A"/>
                </a:solidFill>
              </a:rPr>
              <a:t>if</a:t>
            </a:r>
            <a:r>
              <a:rPr lang="ru-RU" sz="2400" b="1" dirty="0">
                <a:solidFill>
                  <a:srgbClr val="035B7A"/>
                </a:solidFill>
              </a:rPr>
              <a:t> В </a:t>
            </a:r>
            <a:r>
              <a:rPr lang="en-US" sz="2400" b="1" u="sng" dirty="0">
                <a:solidFill>
                  <a:srgbClr val="035B7A"/>
                </a:solidFill>
              </a:rPr>
              <a:t>then</a:t>
            </a:r>
            <a:r>
              <a:rPr lang="en-US" sz="2400" b="1" dirty="0">
                <a:solidFill>
                  <a:srgbClr val="035B7A"/>
                </a:solidFill>
              </a:rPr>
              <a:t> </a:t>
            </a:r>
            <a:r>
              <a:rPr lang="ru-RU" sz="2400" b="1" dirty="0" err="1">
                <a:solidFill>
                  <a:srgbClr val="035B7A"/>
                </a:solidFill>
              </a:rPr>
              <a:t>C</a:t>
            </a:r>
            <a:r>
              <a:rPr lang="ru-RU" sz="2400" b="1" baseline="-25000" dirty="0" err="1">
                <a:solidFill>
                  <a:srgbClr val="035B7A"/>
                </a:solidFill>
              </a:rPr>
              <a:t>l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en-US" sz="2400" b="1" u="sng" dirty="0">
                <a:solidFill>
                  <a:srgbClr val="035B7A"/>
                </a:solidFill>
              </a:rPr>
              <a:t>else</a:t>
            </a:r>
            <a:r>
              <a:rPr lang="en-US" sz="2400" b="1" dirty="0">
                <a:solidFill>
                  <a:srgbClr val="035B7A"/>
                </a:solidFill>
              </a:rPr>
              <a:t> </a:t>
            </a:r>
            <a:r>
              <a:rPr lang="ru-RU" sz="2400" b="1" dirty="0">
                <a:solidFill>
                  <a:srgbClr val="035B7A"/>
                </a:solidFill>
              </a:rPr>
              <a:t>С</a:t>
            </a:r>
            <a:r>
              <a:rPr lang="ru-RU" sz="2400" b="1" baseline="-25000" dirty="0">
                <a:solidFill>
                  <a:srgbClr val="035B7A"/>
                </a:solidFill>
              </a:rPr>
              <a:t>2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ru-RU" sz="2400" b="1" u="sng" dirty="0" err="1">
                <a:solidFill>
                  <a:srgbClr val="035B7A"/>
                </a:solidFill>
              </a:rPr>
              <a:t>fi</a:t>
            </a:r>
            <a:r>
              <a:rPr lang="ru-RU" sz="2400" b="1" dirty="0">
                <a:solidFill>
                  <a:srgbClr val="035B7A"/>
                </a:solidFill>
              </a:rPr>
              <a:t> | </a:t>
            </a:r>
            <a:r>
              <a:rPr lang="en-US" sz="2400" b="1" u="sng" dirty="0">
                <a:solidFill>
                  <a:srgbClr val="035B7A"/>
                </a:solidFill>
              </a:rPr>
              <a:t>while</a:t>
            </a:r>
            <a:r>
              <a:rPr lang="en-US" sz="2400" b="1" dirty="0">
                <a:solidFill>
                  <a:srgbClr val="035B7A"/>
                </a:solidFill>
              </a:rPr>
              <a:t> </a:t>
            </a:r>
            <a:r>
              <a:rPr lang="ru-RU" sz="2400" b="1" dirty="0">
                <a:solidFill>
                  <a:srgbClr val="035B7A"/>
                </a:solidFill>
              </a:rPr>
              <a:t>В </a:t>
            </a:r>
            <a:r>
              <a:rPr lang="ru-RU" sz="2400" b="1" u="sng" dirty="0" err="1">
                <a:solidFill>
                  <a:srgbClr val="035B7A"/>
                </a:solidFill>
              </a:rPr>
              <a:t>do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en-US" sz="2400" b="1" dirty="0" err="1">
                <a:solidFill>
                  <a:srgbClr val="035B7A"/>
                </a:solidFill>
              </a:rPr>
              <a:t>C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ru-RU" sz="2400" b="1" u="sng" dirty="0" err="1">
                <a:solidFill>
                  <a:srgbClr val="035B7A"/>
                </a:solidFill>
              </a:rPr>
              <a:t>od</a:t>
            </a:r>
            <a:endParaRPr lang="ru-RU" sz="2400" b="1" u="sng" dirty="0">
              <a:solidFill>
                <a:srgbClr val="035B7A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</a:rPr>
              <a:t>При задании синтаксических конструкций языка </a:t>
            </a:r>
            <a:r>
              <a:rPr lang="en-US" sz="2400" b="1" dirty="0">
                <a:solidFill>
                  <a:schemeClr val="tx2"/>
                </a:solidFill>
              </a:rPr>
              <a:t>L</a:t>
            </a:r>
            <a:r>
              <a:rPr lang="ru-RU" sz="2400" dirty="0">
                <a:solidFill>
                  <a:schemeClr val="tx2"/>
                </a:solidFill>
              </a:rPr>
              <a:t> перевернутое слово (</a:t>
            </a:r>
            <a:r>
              <a:rPr lang="en-US" sz="2400" b="1" dirty="0">
                <a:solidFill>
                  <a:schemeClr val="tx2"/>
                </a:solidFill>
              </a:rPr>
              <a:t>od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en-US" sz="2400" b="1" dirty="0">
                <a:solidFill>
                  <a:schemeClr val="tx2"/>
                </a:solidFill>
              </a:rPr>
              <a:t>fi</a:t>
            </a:r>
            <a:r>
              <a:rPr lang="ru-RU" sz="2400" dirty="0">
                <a:solidFill>
                  <a:schemeClr val="tx2"/>
                </a:solidFill>
              </a:rPr>
              <a:t>) используется для обозначения конца действия соответствующего оператора (</a:t>
            </a:r>
            <a:r>
              <a:rPr lang="en-US" sz="2400" b="1" dirty="0">
                <a:solidFill>
                  <a:schemeClr val="tx2"/>
                </a:solidFill>
              </a:rPr>
              <a:t>do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en-US" sz="2400" b="1" dirty="0">
                <a:solidFill>
                  <a:schemeClr val="tx2"/>
                </a:solidFill>
              </a:rPr>
              <a:t>if</a:t>
            </a:r>
            <a:r>
              <a:rPr lang="ru-RU" sz="2400" dirty="0">
                <a:solidFill>
                  <a:schemeClr val="tx2"/>
                </a:solidFill>
              </a:rPr>
              <a:t>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</a:rPr>
              <a:t>Под состоянием абстрактной машины мы будем понимать вектор состояния (</a:t>
            </a:r>
            <a:r>
              <a:rPr lang="en-US" sz="2400" b="1" dirty="0">
                <a:solidFill>
                  <a:schemeClr val="tx2"/>
                </a:solidFill>
              </a:rPr>
              <a:t>𝜎</a:t>
            </a:r>
            <a:r>
              <a:rPr lang="ru-RU" sz="2400" dirty="0">
                <a:solidFill>
                  <a:schemeClr val="tx2"/>
                </a:solidFill>
              </a:rPr>
              <a:t>), сопоставляющий переменным программы значения из области их значений. Таким образом, вектор состояния может рассматриваться как функция, которая сопоставляет каждой переменной программы значение из некоторой области значений.</a:t>
            </a:r>
          </a:p>
        </p:txBody>
      </p:sp>
    </p:spTree>
    <p:extLst>
      <p:ext uri="{BB962C8B-B14F-4D97-AF65-F5344CB8AC3E}">
        <p14:creationId xmlns:p14="http://schemas.microsoft.com/office/powerpoint/2010/main" val="76939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11</a:t>
            </a:fld>
            <a:endParaRPr lang="ru-RU" sz="14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95400" y="211668"/>
            <a:ext cx="9601200" cy="5221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операции абстрактной машины</a:t>
            </a:r>
            <a:endParaRPr lang="ru-RU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832556" y="889000"/>
            <a:ext cx="10541000" cy="5009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</a:rPr>
              <a:t>В качестве операций абстрактной машины определим две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операции: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</a:rPr>
              <a:t>– операция </a:t>
            </a:r>
            <a:r>
              <a:rPr lang="en-US" sz="2400" b="1" dirty="0">
                <a:solidFill>
                  <a:schemeClr val="tx2"/>
                </a:solidFill>
              </a:rPr>
              <a:t>Out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определяет заключительное состояние конечной последовательности состояний, т.е. 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35B7A"/>
                </a:solidFill>
              </a:rPr>
              <a:t>Out </a:t>
            </a:r>
            <a:r>
              <a:rPr lang="ru-RU" sz="2400" b="1" cap="small" dirty="0">
                <a:solidFill>
                  <a:srgbClr val="035B7A"/>
                </a:solidFill>
              </a:rPr>
              <a:t>(</a:t>
            </a:r>
            <a:r>
              <a:rPr lang="en-US" sz="2400" b="1" dirty="0">
                <a:solidFill>
                  <a:srgbClr val="035B7A"/>
                </a:solidFill>
              </a:rPr>
              <a:t>𝜎</a:t>
            </a:r>
            <a:r>
              <a:rPr lang="ru-RU" sz="2400" b="1" baseline="-25000" dirty="0">
                <a:solidFill>
                  <a:srgbClr val="035B7A"/>
                </a:solidFill>
              </a:rPr>
              <a:t>1</a:t>
            </a:r>
            <a:r>
              <a:rPr lang="en-US" sz="2400" dirty="0">
                <a:solidFill>
                  <a:srgbClr val="035B7A"/>
                </a:solidFill>
              </a:rPr>
              <a:t>^</a:t>
            </a:r>
            <a:r>
              <a:rPr lang="en-US" sz="2400" b="1" dirty="0">
                <a:solidFill>
                  <a:srgbClr val="035B7A"/>
                </a:solidFill>
              </a:rPr>
              <a:t>𝜎</a:t>
            </a:r>
            <a:r>
              <a:rPr lang="ru-RU" sz="2400" b="1" baseline="-25000" dirty="0">
                <a:solidFill>
                  <a:srgbClr val="035B7A"/>
                </a:solidFill>
              </a:rPr>
              <a:t>2</a:t>
            </a:r>
            <a:r>
              <a:rPr lang="en-US" sz="2400" dirty="0">
                <a:solidFill>
                  <a:srgbClr val="035B7A"/>
                </a:solidFill>
              </a:rPr>
              <a:t>^ </a:t>
            </a:r>
            <a:r>
              <a:rPr lang="ru-RU" sz="2400" b="1" dirty="0">
                <a:solidFill>
                  <a:srgbClr val="035B7A"/>
                </a:solidFill>
              </a:rPr>
              <a:t>... </a:t>
            </a:r>
            <a:r>
              <a:rPr lang="en-US" sz="2400" dirty="0">
                <a:solidFill>
                  <a:srgbClr val="035B7A"/>
                </a:solidFill>
              </a:rPr>
              <a:t>^</a:t>
            </a:r>
            <a:r>
              <a:rPr lang="en-US" sz="2400" b="1" dirty="0">
                <a:solidFill>
                  <a:srgbClr val="035B7A"/>
                </a:solidFill>
              </a:rPr>
              <a:t>𝜎</a:t>
            </a:r>
            <a:r>
              <a:rPr lang="en-US" sz="2400" b="1" baseline="-25000" dirty="0">
                <a:solidFill>
                  <a:srgbClr val="035B7A"/>
                </a:solidFill>
              </a:rPr>
              <a:t>n</a:t>
            </a:r>
            <a:r>
              <a:rPr lang="ru-RU" sz="2400" b="1" dirty="0">
                <a:solidFill>
                  <a:srgbClr val="035B7A"/>
                </a:solidFill>
              </a:rPr>
              <a:t>) = </a:t>
            </a:r>
            <a:r>
              <a:rPr lang="en-US" sz="2400" b="1" dirty="0">
                <a:solidFill>
                  <a:srgbClr val="035B7A"/>
                </a:solidFill>
              </a:rPr>
              <a:t>𝜎</a:t>
            </a:r>
            <a:r>
              <a:rPr lang="en-US" sz="2400" b="1" baseline="-25000" dirty="0">
                <a:solidFill>
                  <a:srgbClr val="035B7A"/>
                </a:solidFill>
              </a:rPr>
              <a:t>n</a:t>
            </a:r>
            <a:r>
              <a:rPr lang="en-US" sz="2400" b="1" dirty="0">
                <a:solidFill>
                  <a:srgbClr val="035B7A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</a:rPr>
              <a:t>где символ</a:t>
            </a:r>
            <a:r>
              <a:rPr lang="en-US" sz="2400" dirty="0">
                <a:solidFill>
                  <a:schemeClr val="tx2"/>
                </a:solidFill>
              </a:rPr>
              <a:t> “</a:t>
            </a:r>
            <a:r>
              <a:rPr lang="en-US" sz="2400" b="1" dirty="0">
                <a:solidFill>
                  <a:schemeClr val="tx2"/>
                </a:solidFill>
              </a:rPr>
              <a:t>^</a:t>
            </a:r>
            <a:r>
              <a:rPr lang="en-US" sz="2400" dirty="0">
                <a:solidFill>
                  <a:schemeClr val="tx2"/>
                </a:solidFill>
              </a:rPr>
              <a:t>”</a:t>
            </a:r>
            <a:r>
              <a:rPr lang="ru-RU" sz="2400" dirty="0">
                <a:solidFill>
                  <a:schemeClr val="tx2"/>
                </a:solidFill>
              </a:rPr>
              <a:t> используется для обозначения конкатенации последовательности состояний. 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</a:rPr>
              <a:t>Функция </a:t>
            </a:r>
            <a:r>
              <a:rPr lang="en-US" sz="2400" b="1" dirty="0">
                <a:solidFill>
                  <a:schemeClr val="tx2"/>
                </a:solidFill>
              </a:rPr>
              <a:t>Out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не определена, если последовательность бесконечна.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</a:rPr>
              <a:t>– операция </a:t>
            </a:r>
            <a:r>
              <a:rPr lang="en-US" sz="2400" b="1" dirty="0" err="1">
                <a:solidFill>
                  <a:schemeClr val="tx2"/>
                </a:solidFill>
              </a:rPr>
              <a:t>Eval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определяет значение выражения, соответствующего текущему состоянию.</a:t>
            </a:r>
          </a:p>
        </p:txBody>
      </p:sp>
    </p:spTree>
    <p:extLst>
      <p:ext uri="{BB962C8B-B14F-4D97-AF65-F5344CB8AC3E}">
        <p14:creationId xmlns:p14="http://schemas.microsoft.com/office/powerpoint/2010/main" val="78930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12</a:t>
            </a:fld>
            <a:endParaRPr lang="ru-RU" sz="14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95400" y="211668"/>
            <a:ext cx="9601200" cy="5221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Дополнительные Соглашения</a:t>
            </a:r>
            <a:endParaRPr lang="ru-RU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2"/>
              <p:cNvSpPr txBox="1">
                <a:spLocks/>
              </p:cNvSpPr>
              <p:nvPr/>
            </p:nvSpPr>
            <p:spPr>
              <a:xfrm>
                <a:off x="832556" y="889000"/>
                <a:ext cx="10541000" cy="50094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7432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9436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34440" indent="-22860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-22860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28800" indent="-22860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03120" indent="-22860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77440" indent="-22860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51760" indent="-22860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dirty="0">
                    <a:solidFill>
                      <a:schemeClr val="tx2"/>
                    </a:solidFill>
                  </a:rPr>
                  <a:t>1) Через 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𝜎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{х}</a:t>
                </a:r>
                <a:r>
                  <a:rPr lang="ru-RU" sz="2400" dirty="0">
                    <a:solidFill>
                      <a:schemeClr val="tx2"/>
                    </a:solidFill>
                  </a:rPr>
                  <a:t> будем обозначать значение переменной 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х</a:t>
                </a:r>
                <a:r>
                  <a:rPr lang="ru-RU" sz="2400" dirty="0">
                    <a:solidFill>
                      <a:schemeClr val="tx2"/>
                    </a:solidFill>
                  </a:rPr>
                  <a:t> в состоянии 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𝜎</a:t>
                </a:r>
                <a:r>
                  <a:rPr lang="ru-RU" sz="2400" dirty="0">
                    <a:solidFill>
                      <a:schemeClr val="tx2"/>
                    </a:solidFill>
                  </a:rPr>
                  <a:t>;</a:t>
                </a:r>
              </a:p>
              <a:p>
                <a:pPr marL="0" lv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2400" dirty="0">
                  <a:solidFill>
                    <a:schemeClr val="tx2"/>
                  </a:solidFill>
                </a:endParaRPr>
              </a:p>
              <a:p>
                <a:pPr marL="0" lv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dirty="0">
                    <a:solidFill>
                      <a:schemeClr val="tx2"/>
                    </a:solidFill>
                  </a:rPr>
                  <a:t>2) Если 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v</a:t>
                </a: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:r>
                  <a:rPr lang="ru-RU" sz="2400" dirty="0">
                    <a:solidFill>
                      <a:schemeClr val="tx2"/>
                    </a:solidFill>
                  </a:rPr>
                  <a:t>– некоторое значение и 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х</a:t>
                </a:r>
                <a:r>
                  <a:rPr lang="ru-RU" sz="2400" dirty="0">
                    <a:solidFill>
                      <a:schemeClr val="tx2"/>
                    </a:solidFill>
                  </a:rPr>
                  <a:t> – переменная, то через 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𝜎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[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v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/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x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]</a:t>
                </a:r>
                <a:r>
                  <a:rPr lang="ru-RU" sz="2400" dirty="0">
                    <a:solidFill>
                      <a:schemeClr val="tx2"/>
                    </a:solidFill>
                  </a:rPr>
                  <a:t> будем обозначать подстановку значения 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v</a:t>
                </a: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:r>
                  <a:rPr lang="ru-RU" sz="2400" dirty="0">
                    <a:solidFill>
                      <a:schemeClr val="tx2"/>
                    </a:solidFill>
                  </a:rPr>
                  <a:t>в вектор 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𝜎</a:t>
                </a:r>
                <a:r>
                  <a:rPr lang="ru-RU" sz="2400" dirty="0">
                    <a:solidFill>
                      <a:schemeClr val="tx2"/>
                    </a:solidFill>
                  </a:rPr>
                  <a:t> вместо 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х</a:t>
                </a:r>
                <a:r>
                  <a:rPr lang="ru-RU" sz="2400" dirty="0">
                    <a:solidFill>
                      <a:schemeClr val="tx2"/>
                    </a:solidFill>
                  </a:rPr>
                  <a:t>, определяемую следующим образом: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b="1" dirty="0">
                    <a:solidFill>
                      <a:schemeClr val="tx2"/>
                    </a:solidFill>
                  </a:rPr>
                  <a:t>				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𝜎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[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v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/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x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]{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x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} = 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v</a:t>
                </a:r>
                <a:r>
                  <a:rPr lang="ru-RU" sz="2400" dirty="0">
                    <a:solidFill>
                      <a:schemeClr val="tx2"/>
                    </a:solidFill>
                  </a:rPr>
                  <a:t>,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b="1" dirty="0">
                    <a:solidFill>
                      <a:schemeClr val="tx2"/>
                    </a:solidFill>
                  </a:rPr>
                  <a:t>				𝜎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[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v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/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x]{y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}</a:t>
                </a:r>
                <a:r>
                  <a:rPr lang="ru-RU" sz="2400" dirty="0">
                    <a:solidFill>
                      <a:schemeClr val="tx2"/>
                    </a:solidFill>
                  </a:rPr>
                  <a:t> 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= 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𝜎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{у}</a:t>
                </a:r>
                <a:r>
                  <a:rPr lang="ru-RU" sz="2400" dirty="0">
                    <a:solidFill>
                      <a:schemeClr val="tx2"/>
                    </a:solidFill>
                  </a:rPr>
                  <a:t> для всех 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у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≠ 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х</a:t>
                </a:r>
                <a:r>
                  <a:rPr lang="ru-RU" sz="2400" dirty="0">
                    <a:solidFill>
                      <a:schemeClr val="tx2"/>
                    </a:solidFill>
                  </a:rPr>
                  <a:t>.</a:t>
                </a:r>
              </a:p>
              <a:p>
                <a:pPr marL="0" lv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2400" dirty="0">
                  <a:solidFill>
                    <a:schemeClr val="tx2"/>
                  </a:solidFill>
                </a:endParaRPr>
              </a:p>
              <a:p>
                <a:pPr marL="0" lv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dirty="0">
                    <a:solidFill>
                      <a:schemeClr val="tx2"/>
                    </a:solidFill>
                  </a:rPr>
                  <a:t>3) Условное выражение 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р 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→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e</a:t>
                </a:r>
                <a:r>
                  <a:rPr lang="ru-RU" sz="2400" b="1" baseline="-25000" dirty="0">
                    <a:solidFill>
                      <a:schemeClr val="tx2"/>
                    </a:solidFill>
                  </a:rPr>
                  <a:t>1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,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e</a:t>
                </a:r>
                <a:r>
                  <a:rPr lang="ru-RU" sz="2400" b="1" baseline="-25000" dirty="0">
                    <a:solidFill>
                      <a:schemeClr val="tx2"/>
                    </a:solidFill>
                  </a:rPr>
                  <a:t>2</a:t>
                </a:r>
                <a:r>
                  <a:rPr lang="ru-RU" sz="2400" dirty="0">
                    <a:solidFill>
                      <a:schemeClr val="tx2"/>
                    </a:solidFill>
                  </a:rPr>
                  <a:t>, где 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р</a:t>
                </a:r>
                <a:r>
                  <a:rPr lang="ru-RU" sz="2400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</a:rPr>
                  <a:t>–</a:t>
                </a:r>
                <a:r>
                  <a:rPr lang="ru-RU" sz="2400" dirty="0">
                    <a:solidFill>
                      <a:schemeClr val="tx2"/>
                    </a:solidFill>
                  </a:rPr>
                  <a:t> всюду определенное условие, </a:t>
                </a:r>
                <a:br>
                  <a:rPr lang="en-US" sz="2400" dirty="0">
                    <a:solidFill>
                      <a:schemeClr val="tx2"/>
                    </a:solidFill>
                  </a:rPr>
                </a:br>
                <a:r>
                  <a:rPr lang="en-US" sz="2400" b="1" dirty="0">
                    <a:solidFill>
                      <a:schemeClr val="tx2"/>
                    </a:solidFill>
                  </a:rPr>
                  <a:t>e</a:t>
                </a:r>
                <a:r>
                  <a:rPr lang="ru-RU" sz="2400" b="1" baseline="-25000" dirty="0">
                    <a:solidFill>
                      <a:schemeClr val="tx2"/>
                    </a:solidFill>
                  </a:rPr>
                  <a:t>1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,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e</a:t>
                </a:r>
                <a:r>
                  <a:rPr lang="ru-RU" sz="2400" b="1" baseline="-25000" dirty="0">
                    <a:solidFill>
                      <a:schemeClr val="tx2"/>
                    </a:solidFill>
                  </a:rPr>
                  <a:t>2</a:t>
                </a:r>
                <a:r>
                  <a:rPr lang="ru-RU" sz="2400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</a:rPr>
                  <a:t>–</a:t>
                </a:r>
                <a:r>
                  <a:rPr lang="ru-RU" sz="2400" dirty="0">
                    <a:solidFill>
                      <a:schemeClr val="tx2"/>
                    </a:solidFill>
                  </a:rPr>
                  <a:t> выражения, определяется следующим образом:</a:t>
                </a:r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lv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2400" dirty="0">
                  <a:solidFill>
                    <a:schemeClr val="tx2"/>
                  </a:solidFill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400" b="1" dirty="0">
                          <a:solidFill>
                            <a:schemeClr val="tx2"/>
                          </a:solidFill>
                        </a:rPr>
                        <m:t>р 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2"/>
                          </a:solidFill>
                        </a:rPr>
                        <m:t>→</m:t>
                      </m:r>
                      <m:r>
                        <m:rPr>
                          <m:nor/>
                        </m:rPr>
                        <a:rPr lang="ru-RU" sz="2400" b="1" dirty="0">
                          <a:solidFill>
                            <a:schemeClr val="tx2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2"/>
                          </a:solidFill>
                        </a:rPr>
                        <m:t>e</m:t>
                      </m:r>
                      <m:r>
                        <m:rPr>
                          <m:nor/>
                        </m:rPr>
                        <a:rPr lang="ru-RU" sz="2400" b="1" baseline="-25000" dirty="0">
                          <a:solidFill>
                            <a:schemeClr val="tx2"/>
                          </a:solidFill>
                        </a:rPr>
                        <m:t>1</m:t>
                      </m:r>
                      <m:r>
                        <m:rPr>
                          <m:nor/>
                        </m:rPr>
                        <a:rPr lang="ru-RU" sz="2400" b="1" dirty="0">
                          <a:solidFill>
                            <a:schemeClr val="tx2"/>
                          </a:solidFill>
                        </a:rPr>
                        <m:t>,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2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2"/>
                          </a:solidFill>
                        </a:rPr>
                        <m:t>e</m:t>
                      </m:r>
                      <m:r>
                        <m:rPr>
                          <m:nor/>
                        </m:rPr>
                        <a:rPr lang="ru-RU" sz="2400" b="1" baseline="-25000" dirty="0">
                          <a:solidFill>
                            <a:schemeClr val="tx2"/>
                          </a:solidFill>
                        </a:rPr>
                        <m:t>2</m:t>
                      </m:r>
                      <m:r>
                        <a:rPr lang="mr-IN" sz="2400" b="1" i="1" dirty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mr-IN" sz="24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sz="2400" b="1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ru-RU" sz="2400" b="1" dirty="0">
                                  <a:solidFill>
                                    <a:schemeClr val="tx2"/>
                                  </a:solidFill>
                                </a:rPr>
                                <m:t>е</m:t>
                              </m:r>
                              <m:r>
                                <m:rPr>
                                  <m:nor/>
                                </m:rPr>
                                <a:rPr lang="ru-RU" sz="2400" b="1" baseline="-25000" dirty="0">
                                  <a:solidFill>
                                    <a:schemeClr val="tx2"/>
                                  </a:solidFill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ru-RU" sz="2400" dirty="0">
                                  <a:solidFill>
                                    <a:schemeClr val="tx2"/>
                                  </a:solidFill>
                                </a:rPr>
                                <m:t>, если значение </m:t>
                              </m:r>
                              <m:r>
                                <m:rPr>
                                  <m:nor/>
                                </m:rPr>
                                <a:rPr lang="ru-RU" sz="2400" b="1" dirty="0">
                                  <a:solidFill>
                                    <a:schemeClr val="tx2"/>
                                  </a:solidFill>
                                </a:rPr>
                                <m:t>р</m:t>
                              </m:r>
                              <m:r>
                                <m:rPr>
                                  <m:nor/>
                                </m:rPr>
                                <a:rPr lang="ru-RU" sz="2400" dirty="0">
                                  <a:solidFill>
                                    <a:schemeClr val="tx2"/>
                                  </a:solidFill>
                                </a:rPr>
                                <m:t> истинно,</m:t>
                              </m:r>
                            </m:e>
                            <m:e>
                              <m:r>
                                <a:rPr lang="mr-IN" sz="2400" b="1" i="1" dirty="0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&amp;</m:t>
                              </m:r>
                              <m:r>
                                <m:rPr>
                                  <m:nor/>
                                </m:rPr>
                                <a:rPr lang="ru-RU" sz="2400" b="1" dirty="0">
                                  <a:solidFill>
                                    <a:schemeClr val="tx2"/>
                                  </a:solidFill>
                                </a:rPr>
                                <m:t>е</m:t>
                              </m:r>
                              <m:r>
                                <m:rPr>
                                  <m:nor/>
                                </m:rPr>
                                <a:rPr lang="en-US" sz="2400" b="1" i="0" baseline="-25000" dirty="0" smtClean="0">
                                  <a:solidFill>
                                    <a:schemeClr val="tx2"/>
                                  </a:solidFill>
                                </a:rPr>
                                <m:t>2</m:t>
                              </m:r>
                              <m:r>
                                <a:rPr lang="ru-RU" sz="2400" i="1" dirty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,в противном случае.</m:t>
                              </m:r>
                              <m:r>
                                <a:rPr lang="en-US" sz="2400" b="1" i="1" dirty="0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56" y="889000"/>
                <a:ext cx="10541000" cy="5009443"/>
              </a:xfrm>
              <a:prstGeom prst="rect">
                <a:avLst/>
              </a:prstGeom>
              <a:blipFill>
                <a:blip r:embed="rId2"/>
                <a:stretch>
                  <a:fillRect l="-842" t="-1013" r="-842" b="-52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40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13</a:t>
            </a:fld>
            <a:endParaRPr lang="ru-RU" sz="14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95400" y="211668"/>
            <a:ext cx="9601200" cy="5221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операционное определение языка </a:t>
            </a:r>
            <a:r>
              <a:rPr lang="ru-RU" dirty="0" err="1">
                <a:effectLst/>
              </a:rPr>
              <a:t>L</a:t>
            </a:r>
            <a:endParaRPr lang="ru-RU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832556" y="889000"/>
            <a:ext cx="10541000" cy="5009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</a:rPr>
              <a:t>Зададим теперь операционное определение языка </a:t>
            </a:r>
            <a:r>
              <a:rPr lang="en-US" sz="2400" b="1" dirty="0">
                <a:solidFill>
                  <a:schemeClr val="tx2"/>
                </a:solidFill>
              </a:rPr>
              <a:t>L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с помощью функции </a:t>
            </a:r>
            <a:r>
              <a:rPr lang="ru-RU" sz="2400" b="1" dirty="0">
                <a:solidFill>
                  <a:schemeClr val="tx2"/>
                </a:solidFill>
              </a:rPr>
              <a:t>О</a:t>
            </a:r>
            <a:r>
              <a:rPr lang="ru-RU" sz="2400" dirty="0">
                <a:solidFill>
                  <a:schemeClr val="tx2"/>
                </a:solidFill>
              </a:rPr>
              <a:t> от двух аргументов – </a:t>
            </a:r>
            <a:r>
              <a:rPr lang="ru-RU" sz="2400" b="1" dirty="0">
                <a:solidFill>
                  <a:schemeClr val="tx2"/>
                </a:solidFill>
              </a:rPr>
              <a:t>текста программы</a:t>
            </a:r>
            <a:r>
              <a:rPr lang="ru-RU" sz="2400" dirty="0">
                <a:solidFill>
                  <a:schemeClr val="tx2"/>
                </a:solidFill>
              </a:rPr>
              <a:t> и </a:t>
            </a:r>
            <a:r>
              <a:rPr lang="ru-RU" sz="2400" b="1" dirty="0">
                <a:solidFill>
                  <a:schemeClr val="tx2"/>
                </a:solidFill>
              </a:rPr>
              <a:t>вектора состояния</a:t>
            </a:r>
            <a:r>
              <a:rPr lang="ru-RU" sz="2400" dirty="0">
                <a:solidFill>
                  <a:schemeClr val="tx2"/>
                </a:solidFill>
              </a:rPr>
              <a:t>, представляющего текущее состояние вычислений.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</a:rPr>
              <a:t>Функция </a:t>
            </a:r>
            <a:r>
              <a:rPr lang="en-US" sz="2400" b="1" dirty="0">
                <a:solidFill>
                  <a:schemeClr val="tx2"/>
                </a:solidFill>
              </a:rPr>
              <a:t>O</a:t>
            </a:r>
            <a:r>
              <a:rPr lang="ru-RU" sz="2400" dirty="0">
                <a:solidFill>
                  <a:schemeClr val="tx2"/>
                </a:solidFill>
              </a:rPr>
              <a:t> имеет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следующий вид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chemeClr val="tx2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35B7A"/>
                </a:solidFill>
              </a:rPr>
              <a:t>0:</a:t>
            </a:r>
            <a:r>
              <a:rPr lang="ru-RU" sz="2400" dirty="0">
                <a:solidFill>
                  <a:srgbClr val="035B7A"/>
                </a:solidFill>
              </a:rPr>
              <a:t> </a:t>
            </a:r>
            <a:r>
              <a:rPr lang="en-US" sz="2400" b="1" dirty="0">
                <a:solidFill>
                  <a:srgbClr val="035B7A"/>
                </a:solidFill>
              </a:rPr>
              <a:t>Com ×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en-US" sz="2400" b="1" dirty="0">
                <a:solidFill>
                  <a:srgbClr val="035B7A"/>
                </a:solidFill>
              </a:rPr>
              <a:t>S →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en-US" sz="2400" b="1" dirty="0">
                <a:solidFill>
                  <a:srgbClr val="035B7A"/>
                </a:solidFill>
              </a:rPr>
              <a:t>S</a:t>
            </a:r>
            <a:r>
              <a:rPr lang="ru-RU" sz="2400" b="1" dirty="0">
                <a:solidFill>
                  <a:srgbClr val="035B7A"/>
                </a:solidFill>
              </a:rPr>
              <a:t>*</a:t>
            </a:r>
            <a:r>
              <a:rPr lang="ru-RU" sz="2400" dirty="0">
                <a:solidFill>
                  <a:srgbClr val="035B7A"/>
                </a:solidFill>
              </a:rPr>
              <a:t>,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</a:rPr>
              <a:t>где </a:t>
            </a:r>
            <a:r>
              <a:rPr lang="en-US" sz="2400" b="1" dirty="0">
                <a:solidFill>
                  <a:schemeClr val="tx2"/>
                </a:solidFill>
              </a:rPr>
              <a:t>S</a:t>
            </a:r>
            <a:r>
              <a:rPr lang="en-US" sz="2400" dirty="0">
                <a:solidFill>
                  <a:schemeClr val="tx2"/>
                </a:solidFill>
              </a:rPr>
              <a:t> –</a:t>
            </a:r>
            <a:r>
              <a:rPr lang="ru-RU" sz="2400" dirty="0">
                <a:solidFill>
                  <a:schemeClr val="tx2"/>
                </a:solidFill>
              </a:rPr>
              <a:t> множество состояний, </a:t>
            </a:r>
            <a:r>
              <a:rPr lang="en-US" sz="2400" b="1" dirty="0">
                <a:solidFill>
                  <a:schemeClr val="tx2"/>
                </a:solidFill>
              </a:rPr>
              <a:t>S</a:t>
            </a:r>
            <a:r>
              <a:rPr lang="ru-RU" sz="2400" b="1" dirty="0">
                <a:solidFill>
                  <a:schemeClr val="tx2"/>
                </a:solidFill>
              </a:rPr>
              <a:t>*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–</a:t>
            </a:r>
            <a:r>
              <a:rPr lang="ru-RU" sz="2400" dirty="0">
                <a:solidFill>
                  <a:schemeClr val="tx2"/>
                </a:solidFill>
              </a:rPr>
              <a:t> множество последовательностей (возможно, бесконечных) состояний.</a:t>
            </a:r>
          </a:p>
        </p:txBody>
      </p:sp>
    </p:spTree>
    <p:extLst>
      <p:ext uri="{BB962C8B-B14F-4D97-AF65-F5344CB8AC3E}">
        <p14:creationId xmlns:p14="http://schemas.microsoft.com/office/powerpoint/2010/main" val="197999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14</a:t>
            </a:fld>
            <a:endParaRPr lang="ru-RU" sz="14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95400" y="211668"/>
            <a:ext cx="9601200" cy="5221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операционное определение языка </a:t>
            </a:r>
            <a:r>
              <a:rPr lang="ru-RU" dirty="0" err="1">
                <a:effectLst/>
              </a:rPr>
              <a:t>L</a:t>
            </a:r>
            <a:endParaRPr lang="ru-RU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56356" y="889000"/>
            <a:ext cx="10737144" cy="5009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</a:rPr>
              <a:t>Для задания операционной семантики языка </a:t>
            </a:r>
            <a:r>
              <a:rPr lang="en-US" sz="2400" b="1" dirty="0">
                <a:solidFill>
                  <a:schemeClr val="tx2"/>
                </a:solidFill>
              </a:rPr>
              <a:t>L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достаточно определить функцию </a:t>
            </a:r>
            <a:r>
              <a:rPr lang="en-US" sz="2400" b="1" dirty="0">
                <a:solidFill>
                  <a:schemeClr val="tx2"/>
                </a:solidFill>
              </a:rPr>
              <a:t>O</a:t>
            </a:r>
            <a:r>
              <a:rPr lang="ru-RU" sz="2400" dirty="0">
                <a:solidFill>
                  <a:schemeClr val="tx2"/>
                </a:solidFill>
              </a:rPr>
              <a:t> для всех пунктов определения языка </a:t>
            </a:r>
            <a:r>
              <a:rPr lang="en-US" sz="2400" b="1" dirty="0">
                <a:solidFill>
                  <a:schemeClr val="tx2"/>
                </a:solidFill>
              </a:rPr>
              <a:t>L</a:t>
            </a:r>
            <a:r>
              <a:rPr lang="en-US" sz="2400" dirty="0">
                <a:solidFill>
                  <a:schemeClr val="tx2"/>
                </a:solidFill>
              </a:rPr>
              <a:t>: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b="1" dirty="0">
                <a:solidFill>
                  <a:srgbClr val="035B7A"/>
                </a:solidFill>
              </a:rPr>
              <a:t>O</a:t>
            </a:r>
            <a:r>
              <a:rPr lang="ru-RU" sz="2200" b="1" dirty="0">
                <a:solidFill>
                  <a:srgbClr val="035B7A"/>
                </a:solidFill>
              </a:rPr>
              <a:t>(х:</a:t>
            </a:r>
            <a:r>
              <a:rPr lang="en-US" sz="2200" b="1" dirty="0">
                <a:solidFill>
                  <a:srgbClr val="035B7A"/>
                </a:solidFill>
              </a:rPr>
              <a:t>=</a:t>
            </a:r>
            <a:r>
              <a:rPr lang="ru-RU" sz="2200" b="1" dirty="0">
                <a:solidFill>
                  <a:srgbClr val="035B7A"/>
                </a:solidFill>
              </a:rPr>
              <a:t>Е)(</a:t>
            </a:r>
            <a:r>
              <a:rPr lang="en-US" sz="2200" b="1" dirty="0">
                <a:solidFill>
                  <a:srgbClr val="035B7A"/>
                </a:solidFill>
              </a:rPr>
              <a:t>𝜎</a:t>
            </a:r>
            <a:r>
              <a:rPr lang="ru-RU" sz="2200" b="1" dirty="0">
                <a:solidFill>
                  <a:srgbClr val="035B7A"/>
                </a:solidFill>
              </a:rPr>
              <a:t>) = </a:t>
            </a:r>
            <a:r>
              <a:rPr lang="en-US" sz="2200" b="1" dirty="0">
                <a:solidFill>
                  <a:srgbClr val="035B7A"/>
                </a:solidFill>
              </a:rPr>
              <a:t>𝜎[</a:t>
            </a:r>
            <a:r>
              <a:rPr lang="en-US" sz="2200" b="1" dirty="0" err="1">
                <a:solidFill>
                  <a:srgbClr val="035B7A"/>
                </a:solidFill>
              </a:rPr>
              <a:t>Eval</a:t>
            </a:r>
            <a:r>
              <a:rPr lang="ru-RU" sz="2200" b="1" dirty="0">
                <a:solidFill>
                  <a:srgbClr val="035B7A"/>
                </a:solidFill>
              </a:rPr>
              <a:t>(Е)(</a:t>
            </a:r>
            <a:r>
              <a:rPr lang="en-US" sz="2200" b="1" dirty="0">
                <a:solidFill>
                  <a:srgbClr val="035B7A"/>
                </a:solidFill>
              </a:rPr>
              <a:t>𝜎</a:t>
            </a:r>
            <a:r>
              <a:rPr lang="ru-RU" sz="2200" b="1" dirty="0">
                <a:solidFill>
                  <a:srgbClr val="035B7A"/>
                </a:solidFill>
              </a:rPr>
              <a:t>)/х ]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b="1" dirty="0">
                <a:solidFill>
                  <a:srgbClr val="035B7A"/>
                </a:solidFill>
              </a:rPr>
              <a:t>O</a:t>
            </a:r>
            <a:r>
              <a:rPr lang="ru-RU" sz="2200" b="1" dirty="0">
                <a:solidFill>
                  <a:srgbClr val="035B7A"/>
                </a:solidFill>
              </a:rPr>
              <a:t>(С</a:t>
            </a:r>
            <a:r>
              <a:rPr lang="en-US" sz="2200" b="1" baseline="-25000" dirty="0">
                <a:solidFill>
                  <a:srgbClr val="035B7A"/>
                </a:solidFill>
              </a:rPr>
              <a:t>1</a:t>
            </a:r>
            <a:r>
              <a:rPr lang="ru-RU" sz="2200" b="1" dirty="0">
                <a:solidFill>
                  <a:srgbClr val="035B7A"/>
                </a:solidFill>
              </a:rPr>
              <a:t>;</a:t>
            </a:r>
            <a:r>
              <a:rPr lang="en-US" sz="2200" b="1" dirty="0">
                <a:solidFill>
                  <a:srgbClr val="035B7A"/>
                </a:solidFill>
              </a:rPr>
              <a:t> </a:t>
            </a:r>
            <a:r>
              <a:rPr lang="ru-RU" sz="2200" b="1" dirty="0">
                <a:solidFill>
                  <a:srgbClr val="035B7A"/>
                </a:solidFill>
              </a:rPr>
              <a:t>С</a:t>
            </a:r>
            <a:r>
              <a:rPr lang="en-US" sz="2200" b="1" baseline="-25000" dirty="0">
                <a:solidFill>
                  <a:srgbClr val="035B7A"/>
                </a:solidFill>
              </a:rPr>
              <a:t>2</a:t>
            </a:r>
            <a:r>
              <a:rPr lang="ru-RU" sz="2200" b="1" dirty="0">
                <a:solidFill>
                  <a:srgbClr val="035B7A"/>
                </a:solidFill>
              </a:rPr>
              <a:t>)(</a:t>
            </a:r>
            <a:r>
              <a:rPr lang="en-US" sz="2200" b="1" dirty="0">
                <a:solidFill>
                  <a:srgbClr val="035B7A"/>
                </a:solidFill>
              </a:rPr>
              <a:t>𝜎</a:t>
            </a:r>
            <a:r>
              <a:rPr lang="ru-RU" sz="2200" b="1" dirty="0">
                <a:solidFill>
                  <a:srgbClr val="035B7A"/>
                </a:solidFill>
              </a:rPr>
              <a:t>) =</a:t>
            </a:r>
            <a:r>
              <a:rPr lang="en-US" sz="2200" b="1" dirty="0">
                <a:solidFill>
                  <a:srgbClr val="035B7A"/>
                </a:solidFill>
              </a:rPr>
              <a:t> O</a:t>
            </a:r>
            <a:r>
              <a:rPr lang="ru-RU" sz="2200" b="1" dirty="0">
                <a:solidFill>
                  <a:srgbClr val="035B7A"/>
                </a:solidFill>
              </a:rPr>
              <a:t>(С</a:t>
            </a:r>
            <a:r>
              <a:rPr lang="en-US" sz="2200" b="1" baseline="-25000" dirty="0">
                <a:solidFill>
                  <a:srgbClr val="035B7A"/>
                </a:solidFill>
              </a:rPr>
              <a:t>1</a:t>
            </a:r>
            <a:r>
              <a:rPr lang="ru-RU" sz="2200" b="1" dirty="0">
                <a:solidFill>
                  <a:srgbClr val="035B7A"/>
                </a:solidFill>
              </a:rPr>
              <a:t>)(</a:t>
            </a:r>
            <a:r>
              <a:rPr lang="en-US" sz="2200" b="1" dirty="0">
                <a:solidFill>
                  <a:srgbClr val="035B7A"/>
                </a:solidFill>
              </a:rPr>
              <a:t>𝜎</a:t>
            </a:r>
            <a:r>
              <a:rPr lang="ru-RU" sz="2200" b="1" dirty="0">
                <a:solidFill>
                  <a:srgbClr val="035B7A"/>
                </a:solidFill>
              </a:rPr>
              <a:t>)</a:t>
            </a:r>
            <a:r>
              <a:rPr lang="en-US" sz="2200" b="1" dirty="0">
                <a:solidFill>
                  <a:srgbClr val="035B7A"/>
                </a:solidFill>
              </a:rPr>
              <a:t>^O</a:t>
            </a:r>
            <a:r>
              <a:rPr lang="ru-RU" sz="2200" b="1" dirty="0">
                <a:solidFill>
                  <a:srgbClr val="035B7A"/>
                </a:solidFill>
              </a:rPr>
              <a:t>(С</a:t>
            </a:r>
            <a:r>
              <a:rPr lang="ru-RU" sz="2200" b="1" baseline="-25000" dirty="0">
                <a:solidFill>
                  <a:srgbClr val="035B7A"/>
                </a:solidFill>
              </a:rPr>
              <a:t>2</a:t>
            </a:r>
            <a:r>
              <a:rPr lang="ru-RU" sz="2200" b="1" dirty="0">
                <a:solidFill>
                  <a:srgbClr val="035B7A"/>
                </a:solidFill>
              </a:rPr>
              <a:t>)(</a:t>
            </a:r>
            <a:r>
              <a:rPr lang="en-US" sz="2200" b="1" dirty="0">
                <a:solidFill>
                  <a:srgbClr val="035B7A"/>
                </a:solidFill>
              </a:rPr>
              <a:t>Out</a:t>
            </a:r>
            <a:r>
              <a:rPr lang="ru-RU" sz="2200" b="1" dirty="0">
                <a:solidFill>
                  <a:srgbClr val="035B7A"/>
                </a:solidFill>
              </a:rPr>
              <a:t>(</a:t>
            </a:r>
            <a:r>
              <a:rPr lang="en-US" sz="2200" b="1" dirty="0">
                <a:solidFill>
                  <a:srgbClr val="035B7A"/>
                </a:solidFill>
              </a:rPr>
              <a:t>O</a:t>
            </a:r>
            <a:r>
              <a:rPr lang="ru-RU" sz="2200" b="1" dirty="0">
                <a:solidFill>
                  <a:srgbClr val="035B7A"/>
                </a:solidFill>
              </a:rPr>
              <a:t>(</a:t>
            </a:r>
            <a:r>
              <a:rPr lang="en-US" sz="2200" b="1" dirty="0">
                <a:solidFill>
                  <a:srgbClr val="035B7A"/>
                </a:solidFill>
              </a:rPr>
              <a:t>C</a:t>
            </a:r>
            <a:r>
              <a:rPr lang="ru-RU" sz="2200" b="1" baseline="-25000" dirty="0">
                <a:solidFill>
                  <a:srgbClr val="035B7A"/>
                </a:solidFill>
              </a:rPr>
              <a:t>1</a:t>
            </a:r>
            <a:r>
              <a:rPr lang="ru-RU" sz="2200" b="1" dirty="0">
                <a:solidFill>
                  <a:srgbClr val="035B7A"/>
                </a:solidFill>
              </a:rPr>
              <a:t>)</a:t>
            </a:r>
            <a:r>
              <a:rPr lang="en-US" sz="2200" b="1" dirty="0">
                <a:solidFill>
                  <a:srgbClr val="035B7A"/>
                </a:solidFill>
              </a:rPr>
              <a:t>(𝜎</a:t>
            </a:r>
            <a:r>
              <a:rPr lang="ru-RU" sz="2200" b="1" dirty="0">
                <a:solidFill>
                  <a:srgbClr val="035B7A"/>
                </a:solidFill>
              </a:rPr>
              <a:t>)))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b="1" dirty="0">
                <a:solidFill>
                  <a:srgbClr val="035B7A"/>
                </a:solidFill>
              </a:rPr>
              <a:t>O(</a:t>
            </a:r>
            <a:r>
              <a:rPr lang="en-US" sz="2200" b="1" u="sng" dirty="0">
                <a:solidFill>
                  <a:srgbClr val="035B7A"/>
                </a:solidFill>
              </a:rPr>
              <a:t>if</a:t>
            </a:r>
            <a:r>
              <a:rPr lang="en-US" sz="2200" b="1" dirty="0">
                <a:solidFill>
                  <a:srgbClr val="035B7A"/>
                </a:solidFill>
              </a:rPr>
              <a:t> </a:t>
            </a:r>
            <a:r>
              <a:rPr lang="ru-RU" sz="2200" b="1" dirty="0">
                <a:solidFill>
                  <a:srgbClr val="035B7A"/>
                </a:solidFill>
              </a:rPr>
              <a:t>В </a:t>
            </a:r>
            <a:r>
              <a:rPr lang="en-US" sz="2200" b="1" u="sng" dirty="0">
                <a:solidFill>
                  <a:srgbClr val="035B7A"/>
                </a:solidFill>
              </a:rPr>
              <a:t>then</a:t>
            </a:r>
            <a:r>
              <a:rPr lang="en-US" sz="2200" b="1" dirty="0">
                <a:solidFill>
                  <a:srgbClr val="035B7A"/>
                </a:solidFill>
              </a:rPr>
              <a:t> C</a:t>
            </a:r>
            <a:r>
              <a:rPr lang="en-US" sz="2200" b="1" baseline="-25000" dirty="0">
                <a:solidFill>
                  <a:srgbClr val="035B7A"/>
                </a:solidFill>
              </a:rPr>
              <a:t>1</a:t>
            </a:r>
            <a:r>
              <a:rPr lang="en-US" sz="2200" b="1" dirty="0">
                <a:solidFill>
                  <a:srgbClr val="035B7A"/>
                </a:solidFill>
              </a:rPr>
              <a:t> </a:t>
            </a:r>
            <a:r>
              <a:rPr lang="en-US" sz="2200" b="1" u="sng" dirty="0">
                <a:solidFill>
                  <a:srgbClr val="035B7A"/>
                </a:solidFill>
              </a:rPr>
              <a:t>else</a:t>
            </a:r>
            <a:r>
              <a:rPr lang="en-US" sz="2200" b="1" dirty="0">
                <a:solidFill>
                  <a:srgbClr val="035B7A"/>
                </a:solidFill>
              </a:rPr>
              <a:t> C</a:t>
            </a:r>
            <a:r>
              <a:rPr lang="en-US" sz="2200" b="1" baseline="-25000" dirty="0">
                <a:solidFill>
                  <a:srgbClr val="035B7A"/>
                </a:solidFill>
              </a:rPr>
              <a:t>2</a:t>
            </a:r>
            <a:r>
              <a:rPr lang="en-US" sz="2200" b="1" dirty="0">
                <a:solidFill>
                  <a:srgbClr val="035B7A"/>
                </a:solidFill>
              </a:rPr>
              <a:t> </a:t>
            </a:r>
            <a:r>
              <a:rPr lang="en-US" sz="2200" b="1" u="sng" dirty="0">
                <a:solidFill>
                  <a:srgbClr val="035B7A"/>
                </a:solidFill>
              </a:rPr>
              <a:t>fi</a:t>
            </a:r>
            <a:r>
              <a:rPr lang="en-US" sz="2200" b="1" dirty="0">
                <a:solidFill>
                  <a:srgbClr val="035B7A"/>
                </a:solidFill>
              </a:rPr>
              <a:t>)(𝜎) = </a:t>
            </a:r>
            <a:r>
              <a:rPr lang="en-US" sz="2200" b="1" dirty="0" err="1">
                <a:solidFill>
                  <a:srgbClr val="035B7A"/>
                </a:solidFill>
              </a:rPr>
              <a:t>Eval</a:t>
            </a:r>
            <a:r>
              <a:rPr lang="en-US" sz="2200" b="1" dirty="0">
                <a:solidFill>
                  <a:srgbClr val="035B7A"/>
                </a:solidFill>
              </a:rPr>
              <a:t> (B)(𝜎) → O(C</a:t>
            </a:r>
            <a:r>
              <a:rPr lang="en-US" sz="2200" b="1" baseline="-25000" dirty="0">
                <a:solidFill>
                  <a:srgbClr val="035B7A"/>
                </a:solidFill>
              </a:rPr>
              <a:t>1</a:t>
            </a:r>
            <a:r>
              <a:rPr lang="en-US" sz="2200" b="1" dirty="0">
                <a:solidFill>
                  <a:srgbClr val="035B7A"/>
                </a:solidFill>
              </a:rPr>
              <a:t>)(𝜎), </a:t>
            </a:r>
            <a:r>
              <a:rPr lang="ru-RU" sz="2200" b="1" dirty="0">
                <a:solidFill>
                  <a:srgbClr val="035B7A"/>
                </a:solidFill>
              </a:rPr>
              <a:t>О</a:t>
            </a:r>
            <a:r>
              <a:rPr lang="en-US" sz="2200" b="1" dirty="0">
                <a:solidFill>
                  <a:srgbClr val="035B7A"/>
                </a:solidFill>
              </a:rPr>
              <a:t>(</a:t>
            </a:r>
            <a:r>
              <a:rPr lang="ru-RU" sz="2200" b="1" dirty="0">
                <a:solidFill>
                  <a:srgbClr val="035B7A"/>
                </a:solidFill>
              </a:rPr>
              <a:t>С</a:t>
            </a:r>
            <a:r>
              <a:rPr lang="en-US" sz="2200" b="1" baseline="-25000" dirty="0">
                <a:solidFill>
                  <a:srgbClr val="035B7A"/>
                </a:solidFill>
              </a:rPr>
              <a:t>2</a:t>
            </a:r>
            <a:r>
              <a:rPr lang="en-US" sz="2200" b="1" dirty="0">
                <a:solidFill>
                  <a:srgbClr val="035B7A"/>
                </a:solidFill>
              </a:rPr>
              <a:t>)(𝜎)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b="1" dirty="0">
                <a:solidFill>
                  <a:srgbClr val="035B7A"/>
                </a:solidFill>
              </a:rPr>
              <a:t>O(</a:t>
            </a:r>
            <a:r>
              <a:rPr lang="en-US" sz="2200" b="1" u="sng" dirty="0">
                <a:solidFill>
                  <a:srgbClr val="035B7A"/>
                </a:solidFill>
              </a:rPr>
              <a:t>while</a:t>
            </a:r>
            <a:r>
              <a:rPr lang="en-US" sz="2200" b="1" dirty="0">
                <a:solidFill>
                  <a:srgbClr val="035B7A"/>
                </a:solidFill>
              </a:rPr>
              <a:t> </a:t>
            </a:r>
            <a:r>
              <a:rPr lang="ru-RU" sz="2200" b="1" dirty="0">
                <a:solidFill>
                  <a:srgbClr val="035B7A"/>
                </a:solidFill>
              </a:rPr>
              <a:t>В </a:t>
            </a:r>
            <a:r>
              <a:rPr lang="en-US" sz="2200" b="1" u="sng" dirty="0">
                <a:solidFill>
                  <a:srgbClr val="035B7A"/>
                </a:solidFill>
              </a:rPr>
              <a:t>do</a:t>
            </a:r>
            <a:r>
              <a:rPr lang="en-US" sz="2200" b="1" dirty="0">
                <a:solidFill>
                  <a:srgbClr val="035B7A"/>
                </a:solidFill>
              </a:rPr>
              <a:t> </a:t>
            </a:r>
            <a:r>
              <a:rPr lang="ru-RU" sz="2200" b="1" dirty="0">
                <a:solidFill>
                  <a:srgbClr val="035B7A"/>
                </a:solidFill>
              </a:rPr>
              <a:t>С </a:t>
            </a:r>
            <a:r>
              <a:rPr lang="en-US" sz="2200" b="1" u="sng" dirty="0">
                <a:solidFill>
                  <a:srgbClr val="035B7A"/>
                </a:solidFill>
              </a:rPr>
              <a:t>od</a:t>
            </a:r>
            <a:r>
              <a:rPr lang="en-US" sz="2200" b="1" dirty="0">
                <a:solidFill>
                  <a:srgbClr val="035B7A"/>
                </a:solidFill>
              </a:rPr>
              <a:t>)(𝜎) = </a:t>
            </a:r>
            <a:r>
              <a:rPr lang="en-US" sz="2200" b="1" dirty="0" err="1">
                <a:solidFill>
                  <a:srgbClr val="035B7A"/>
                </a:solidFill>
              </a:rPr>
              <a:t>Eval</a:t>
            </a:r>
            <a:r>
              <a:rPr lang="en-US" sz="2200" b="1" dirty="0">
                <a:solidFill>
                  <a:srgbClr val="035B7A"/>
                </a:solidFill>
              </a:rPr>
              <a:t>(B)(𝜎) → O(C)(𝜎)^</a:t>
            </a:r>
            <a:r>
              <a:rPr lang="ru-RU" sz="2200" b="1" dirty="0">
                <a:solidFill>
                  <a:srgbClr val="035B7A"/>
                </a:solidFill>
              </a:rPr>
              <a:t>О</a:t>
            </a:r>
            <a:r>
              <a:rPr lang="en-US" sz="2200" b="1" dirty="0">
                <a:solidFill>
                  <a:srgbClr val="035B7A"/>
                </a:solidFill>
              </a:rPr>
              <a:t>(</a:t>
            </a:r>
            <a:r>
              <a:rPr lang="en-US" sz="2200" b="1" u="sng" dirty="0">
                <a:solidFill>
                  <a:srgbClr val="035B7A"/>
                </a:solidFill>
              </a:rPr>
              <a:t>while</a:t>
            </a:r>
            <a:r>
              <a:rPr lang="en-US" sz="2200" b="1" dirty="0">
                <a:solidFill>
                  <a:srgbClr val="035B7A"/>
                </a:solidFill>
              </a:rPr>
              <a:t> </a:t>
            </a:r>
            <a:r>
              <a:rPr lang="ru-RU" sz="2200" b="1" dirty="0">
                <a:solidFill>
                  <a:srgbClr val="035B7A"/>
                </a:solidFill>
              </a:rPr>
              <a:t>В</a:t>
            </a:r>
            <a:r>
              <a:rPr lang="en-US" sz="2200" b="1" dirty="0">
                <a:solidFill>
                  <a:srgbClr val="035B7A"/>
                </a:solidFill>
              </a:rPr>
              <a:t> </a:t>
            </a:r>
            <a:r>
              <a:rPr lang="en-US" sz="2200" b="1" u="sng" dirty="0">
                <a:solidFill>
                  <a:srgbClr val="035B7A"/>
                </a:solidFill>
              </a:rPr>
              <a:t>do</a:t>
            </a:r>
            <a:r>
              <a:rPr lang="en-US" sz="2200" b="1" dirty="0">
                <a:solidFill>
                  <a:srgbClr val="035B7A"/>
                </a:solidFill>
              </a:rPr>
              <a:t> C </a:t>
            </a:r>
            <a:r>
              <a:rPr lang="en-US" sz="2200" b="1" u="sng" dirty="0">
                <a:solidFill>
                  <a:srgbClr val="035B7A"/>
                </a:solidFill>
              </a:rPr>
              <a:t>od</a:t>
            </a:r>
            <a:r>
              <a:rPr lang="ru-RU" sz="2200" b="1" dirty="0">
                <a:solidFill>
                  <a:srgbClr val="035B7A"/>
                </a:solidFill>
              </a:rPr>
              <a:t>) (</a:t>
            </a:r>
            <a:r>
              <a:rPr lang="en-US" sz="2200" b="1" dirty="0">
                <a:solidFill>
                  <a:srgbClr val="035B7A"/>
                </a:solidFill>
              </a:rPr>
              <a:t>Out</a:t>
            </a:r>
            <a:r>
              <a:rPr lang="ru-RU" sz="2200" b="1" dirty="0">
                <a:solidFill>
                  <a:srgbClr val="035B7A"/>
                </a:solidFill>
              </a:rPr>
              <a:t>(</a:t>
            </a:r>
            <a:r>
              <a:rPr lang="en-US" sz="2200" b="1" dirty="0">
                <a:solidFill>
                  <a:srgbClr val="035B7A"/>
                </a:solidFill>
              </a:rPr>
              <a:t>O</a:t>
            </a:r>
            <a:r>
              <a:rPr lang="ru-RU" sz="2200" b="1" dirty="0">
                <a:solidFill>
                  <a:srgbClr val="035B7A"/>
                </a:solidFill>
              </a:rPr>
              <a:t>(</a:t>
            </a:r>
            <a:r>
              <a:rPr lang="en-US" sz="2200" b="1" dirty="0">
                <a:solidFill>
                  <a:srgbClr val="035B7A"/>
                </a:solidFill>
              </a:rPr>
              <a:t>C</a:t>
            </a:r>
            <a:r>
              <a:rPr lang="ru-RU" sz="2200" b="1" dirty="0">
                <a:solidFill>
                  <a:srgbClr val="035B7A"/>
                </a:solidFill>
              </a:rPr>
              <a:t>)(</a:t>
            </a:r>
            <a:r>
              <a:rPr lang="en-US" sz="2200" b="1" dirty="0">
                <a:solidFill>
                  <a:srgbClr val="035B7A"/>
                </a:solidFill>
              </a:rPr>
              <a:t>𝜎</a:t>
            </a:r>
            <a:r>
              <a:rPr lang="ru-RU" sz="2200" b="1" dirty="0">
                <a:solidFill>
                  <a:srgbClr val="035B7A"/>
                </a:solidFill>
              </a:rPr>
              <a:t>))), </a:t>
            </a:r>
            <a:r>
              <a:rPr lang="en-US" sz="2200" b="1" dirty="0">
                <a:solidFill>
                  <a:srgbClr val="035B7A"/>
                </a:solidFill>
              </a:rPr>
              <a:t>𝜎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2400" dirty="0">
                <a:solidFill>
                  <a:schemeClr val="tx2"/>
                </a:solidFill>
              </a:rPr>
              <a:t>В этом определении </a:t>
            </a:r>
            <a:r>
              <a:rPr lang="en-US" sz="2400" b="1" dirty="0">
                <a:solidFill>
                  <a:schemeClr val="tx2"/>
                </a:solidFill>
              </a:rPr>
              <a:t>O</a:t>
            </a:r>
            <a:r>
              <a:rPr lang="ru-RU" sz="2400" b="1" dirty="0">
                <a:solidFill>
                  <a:schemeClr val="tx2"/>
                </a:solidFill>
              </a:rPr>
              <a:t>(С)(</a:t>
            </a:r>
            <a:r>
              <a:rPr lang="en-US" sz="2400" b="1" dirty="0">
                <a:solidFill>
                  <a:schemeClr val="tx2"/>
                </a:solidFill>
              </a:rPr>
              <a:t>𝜎</a:t>
            </a:r>
            <a:r>
              <a:rPr lang="ru-RU" sz="2400" b="1" dirty="0">
                <a:solidFill>
                  <a:schemeClr val="tx2"/>
                </a:solidFill>
              </a:rPr>
              <a:t>) </a:t>
            </a:r>
            <a:r>
              <a:rPr lang="ru-RU" sz="2400" dirty="0">
                <a:solidFill>
                  <a:schemeClr val="tx2"/>
                </a:solidFill>
              </a:rPr>
              <a:t>означает, что функция </a:t>
            </a:r>
            <a:r>
              <a:rPr lang="ru-RU" sz="2400" b="1" dirty="0">
                <a:solidFill>
                  <a:schemeClr val="tx2"/>
                </a:solidFill>
              </a:rPr>
              <a:t>О</a:t>
            </a:r>
            <a:r>
              <a:rPr lang="ru-RU" sz="2400" dirty="0">
                <a:solidFill>
                  <a:schemeClr val="tx2"/>
                </a:solidFill>
              </a:rPr>
              <a:t> применяется к аргументам 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dirty="0">
                <a:solidFill>
                  <a:schemeClr val="tx2"/>
                </a:solidFill>
              </a:rPr>
              <a:t> и </a:t>
            </a:r>
            <a:r>
              <a:rPr lang="en-US" sz="2400" b="1" dirty="0">
                <a:solidFill>
                  <a:schemeClr val="tx2"/>
                </a:solidFill>
              </a:rPr>
              <a:t>𝜎</a:t>
            </a:r>
            <a:r>
              <a:rPr lang="ru-RU" sz="2400" dirty="0">
                <a:solidFill>
                  <a:schemeClr val="tx2"/>
                </a:solidFill>
              </a:rPr>
              <a:t>, являющимися типичными представителями множеств </a:t>
            </a:r>
            <a:r>
              <a:rPr lang="ru-RU" sz="2400" b="1" dirty="0">
                <a:solidFill>
                  <a:schemeClr val="tx2"/>
                </a:solidFill>
              </a:rPr>
              <a:t>Со</a:t>
            </a:r>
            <a:r>
              <a:rPr lang="en-US" sz="2400" b="1" dirty="0">
                <a:solidFill>
                  <a:schemeClr val="tx2"/>
                </a:solidFill>
              </a:rPr>
              <a:t>m</a:t>
            </a:r>
            <a:r>
              <a:rPr lang="ru-RU" sz="2400" dirty="0">
                <a:solidFill>
                  <a:schemeClr val="tx2"/>
                </a:solidFill>
              </a:rPr>
              <a:t> и </a:t>
            </a:r>
            <a:r>
              <a:rPr lang="en-US" sz="2400" b="1" dirty="0">
                <a:solidFill>
                  <a:schemeClr val="tx2"/>
                </a:solidFill>
              </a:rPr>
              <a:t>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соответственно. В дальнейшем будем опускать скобки аргумента </a:t>
            </a:r>
            <a:r>
              <a:rPr lang="en-US" sz="2400" b="1" dirty="0">
                <a:solidFill>
                  <a:schemeClr val="tx2"/>
                </a:solidFill>
              </a:rPr>
              <a:t>𝜎</a:t>
            </a:r>
            <a:r>
              <a:rPr lang="ru-RU" sz="2400" dirty="0">
                <a:solidFill>
                  <a:schemeClr val="tx2"/>
                </a:solidFill>
              </a:rPr>
              <a:t> там, где это не будет вызывать недоразумения, т.е. вместо </a:t>
            </a:r>
            <a:r>
              <a:rPr lang="en-US" sz="2400" b="1" dirty="0">
                <a:solidFill>
                  <a:schemeClr val="tx2"/>
                </a:solidFill>
              </a:rPr>
              <a:t>O</a:t>
            </a:r>
            <a:r>
              <a:rPr lang="ru-RU" sz="2400" b="1" dirty="0">
                <a:solidFill>
                  <a:schemeClr val="tx2"/>
                </a:solidFill>
              </a:rPr>
              <a:t>(С)(</a:t>
            </a:r>
            <a:r>
              <a:rPr lang="en-US" sz="2400" b="1" dirty="0">
                <a:solidFill>
                  <a:schemeClr val="tx2"/>
                </a:solidFill>
              </a:rPr>
              <a:t>𝜎</a:t>
            </a:r>
            <a:r>
              <a:rPr lang="ru-RU" sz="2400" b="1" dirty="0">
                <a:solidFill>
                  <a:schemeClr val="tx2"/>
                </a:solidFill>
              </a:rPr>
              <a:t>)</a:t>
            </a:r>
            <a:r>
              <a:rPr lang="ru-RU" sz="2400" dirty="0">
                <a:solidFill>
                  <a:schemeClr val="tx2"/>
                </a:solidFill>
              </a:rPr>
              <a:t> будем писать </a:t>
            </a:r>
            <a:r>
              <a:rPr lang="en-US" sz="2400" b="1" dirty="0">
                <a:solidFill>
                  <a:schemeClr val="tx2"/>
                </a:solidFill>
              </a:rPr>
              <a:t>O</a:t>
            </a:r>
            <a:r>
              <a:rPr lang="ru-RU" sz="2400" b="1" dirty="0">
                <a:solidFill>
                  <a:schemeClr val="tx2"/>
                </a:solidFill>
              </a:rPr>
              <a:t>(С)</a:t>
            </a:r>
            <a:r>
              <a:rPr lang="en-US" sz="2400" b="1" dirty="0">
                <a:solidFill>
                  <a:schemeClr val="tx2"/>
                </a:solidFill>
              </a:rPr>
              <a:t>𝜎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</a:rPr>
              <a:t>Приведенное определение </a:t>
            </a:r>
            <a:r>
              <a:rPr lang="ru-RU" sz="2400" b="1" dirty="0">
                <a:solidFill>
                  <a:schemeClr val="tx2"/>
                </a:solidFill>
              </a:rPr>
              <a:t>О</a:t>
            </a:r>
            <a:r>
              <a:rPr lang="ru-RU" sz="2400" dirty="0">
                <a:solidFill>
                  <a:schemeClr val="tx2"/>
                </a:solidFill>
              </a:rPr>
              <a:t> согласуется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с обычным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операционным пониманием того, как вычислять команды.</a:t>
            </a:r>
          </a:p>
        </p:txBody>
      </p:sp>
    </p:spTree>
    <p:extLst>
      <p:ext uri="{BB962C8B-B14F-4D97-AF65-F5344CB8AC3E}">
        <p14:creationId xmlns:p14="http://schemas.microsoft.com/office/powerpoint/2010/main" val="8055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1668"/>
            <a:ext cx="9601200" cy="522111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ЦЕЛИ И ЗАДАЧИ ОСВОЕНИЯ ДИСЦИПЛИНЫ</a:t>
            </a:r>
            <a:endParaRPr lang="ru-RU" sz="28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009443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200" b="1" dirty="0">
                <a:solidFill>
                  <a:srgbClr val="035B7A"/>
                </a:solidFill>
              </a:rPr>
              <a:t>Целью освоения дисциплины</a:t>
            </a:r>
            <a:r>
              <a:rPr lang="ru-RU" sz="2200" dirty="0"/>
              <a:t> является: </a:t>
            </a:r>
          </a:p>
          <a:p>
            <a:pPr marL="0" lvl="8" indent="-36000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Font typeface="Arial" charset="0"/>
              <a:buChar char="•"/>
            </a:pPr>
            <a:r>
              <a:rPr lang="ru-RU" sz="2200" dirty="0">
                <a:solidFill>
                  <a:schemeClr val="tx2"/>
                </a:solidFill>
              </a:rPr>
              <a:t>формирование способности к проведению рассуждений о программах; </a:t>
            </a:r>
          </a:p>
          <a:p>
            <a:pPr marL="0" lvl="8" indent="-36000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Font typeface="Arial" charset="0"/>
              <a:buChar char="•"/>
            </a:pPr>
            <a:r>
              <a:rPr lang="ru-RU" sz="2200" dirty="0">
                <a:solidFill>
                  <a:schemeClr val="tx2"/>
                </a:solidFill>
              </a:rPr>
              <a:t>изучение конструкций, определяющих семантику программ;</a:t>
            </a:r>
          </a:p>
          <a:p>
            <a:pPr marL="0" lvl="8" indent="-36000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Font typeface="Arial" charset="0"/>
              <a:buChar char="•"/>
            </a:pPr>
            <a:r>
              <a:rPr lang="ru-RU" sz="2200" dirty="0">
                <a:solidFill>
                  <a:schemeClr val="tx2"/>
                </a:solidFill>
              </a:rPr>
              <a:t>обучение способам анализа программ, включая верификацию программ, распознавание свойств программ (</a:t>
            </a:r>
            <a:r>
              <a:rPr lang="ru-RU" sz="2200" dirty="0" err="1">
                <a:solidFill>
                  <a:schemeClr val="tx2"/>
                </a:solidFill>
              </a:rPr>
              <a:t>завершаемость</a:t>
            </a:r>
            <a:r>
              <a:rPr lang="ru-RU" sz="2200" dirty="0">
                <a:solidFill>
                  <a:schemeClr val="tx2"/>
                </a:solidFill>
              </a:rPr>
              <a:t>, эквивалентность, зацикливание);</a:t>
            </a:r>
          </a:p>
          <a:p>
            <a:pPr marL="0" lvl="8" indent="-36000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Font typeface="Arial" charset="0"/>
              <a:buChar char="•"/>
            </a:pPr>
            <a:r>
              <a:rPr lang="ru-RU" sz="2200" dirty="0">
                <a:solidFill>
                  <a:schemeClr val="tx2"/>
                </a:solidFill>
              </a:rPr>
              <a:t>изучение операционной семантики программ;</a:t>
            </a:r>
          </a:p>
          <a:p>
            <a:pPr marL="0" lvl="8" indent="-36000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Font typeface="Arial" charset="0"/>
              <a:buChar char="•"/>
            </a:pPr>
            <a:r>
              <a:rPr lang="ru-RU" sz="2200" dirty="0">
                <a:solidFill>
                  <a:schemeClr val="tx2"/>
                </a:solidFill>
              </a:rPr>
              <a:t>изучение </a:t>
            </a:r>
            <a:r>
              <a:rPr lang="ru-RU" sz="2200" dirty="0" err="1">
                <a:solidFill>
                  <a:schemeClr val="tx2"/>
                </a:solidFill>
              </a:rPr>
              <a:t>денотационной</a:t>
            </a:r>
            <a:r>
              <a:rPr lang="ru-RU" sz="2200" dirty="0">
                <a:solidFill>
                  <a:schemeClr val="tx2"/>
                </a:solidFill>
              </a:rPr>
              <a:t> семантики программ.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endParaRPr lang="ru-RU" sz="800" b="1" dirty="0">
              <a:solidFill>
                <a:srgbClr val="035B7A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200" b="1" dirty="0">
                <a:solidFill>
                  <a:srgbClr val="035B7A"/>
                </a:solidFill>
              </a:rPr>
              <a:t>Задачи дисциплины</a:t>
            </a:r>
            <a:r>
              <a:rPr lang="ru-RU" sz="2200" dirty="0">
                <a:solidFill>
                  <a:schemeClr val="tx2"/>
                </a:solidFill>
              </a:rPr>
              <a:t>:</a:t>
            </a:r>
            <a:r>
              <a:rPr lang="ru-RU" sz="2200" b="1" dirty="0">
                <a:solidFill>
                  <a:srgbClr val="035B7A"/>
                </a:solidFill>
              </a:rPr>
              <a:t> </a:t>
            </a:r>
          </a:p>
          <a:p>
            <a:pPr marL="0" lvl="8" indent="-36000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Font typeface="Arial" charset="0"/>
              <a:buChar char="•"/>
            </a:pPr>
            <a:r>
              <a:rPr lang="ru-RU" sz="2200" dirty="0">
                <a:solidFill>
                  <a:schemeClr val="tx2"/>
                </a:solidFill>
              </a:rPr>
              <a:t>освоение основ теории семантики программ;</a:t>
            </a:r>
          </a:p>
          <a:p>
            <a:pPr marL="0" lvl="8" indent="-36000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Font typeface="Arial" charset="0"/>
              <a:buChar char="•"/>
            </a:pPr>
            <a:r>
              <a:rPr lang="ru-RU" sz="2200" dirty="0">
                <a:solidFill>
                  <a:schemeClr val="tx2"/>
                </a:solidFill>
              </a:rPr>
              <a:t>изучение операционной семантики программ;</a:t>
            </a:r>
          </a:p>
          <a:p>
            <a:pPr marL="0" lvl="8" indent="-36000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Font typeface="Arial" charset="0"/>
              <a:buChar char="•"/>
            </a:pPr>
            <a:r>
              <a:rPr lang="ru-RU" sz="2200" dirty="0">
                <a:solidFill>
                  <a:schemeClr val="tx2"/>
                </a:solidFill>
              </a:rPr>
              <a:t>изучение </a:t>
            </a:r>
            <a:r>
              <a:rPr lang="ru-RU" sz="2200" dirty="0" err="1">
                <a:solidFill>
                  <a:schemeClr val="tx2"/>
                </a:solidFill>
              </a:rPr>
              <a:t>денотационной</a:t>
            </a:r>
            <a:r>
              <a:rPr lang="ru-RU" sz="2200" dirty="0">
                <a:solidFill>
                  <a:schemeClr val="tx2"/>
                </a:solidFill>
              </a:rPr>
              <a:t> семантики программ;</a:t>
            </a:r>
          </a:p>
          <a:p>
            <a:pPr marL="0" lvl="8" indent="-36000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Font typeface="Arial" charset="0"/>
              <a:buChar char="•"/>
            </a:pPr>
            <a:r>
              <a:rPr lang="ru-RU" sz="2200" dirty="0">
                <a:solidFill>
                  <a:schemeClr val="tx2"/>
                </a:solidFill>
              </a:rPr>
              <a:t>приобретение навыков описания </a:t>
            </a:r>
            <a:r>
              <a:rPr lang="ru-RU" sz="2200" dirty="0" err="1">
                <a:solidFill>
                  <a:schemeClr val="tx2"/>
                </a:solidFill>
              </a:rPr>
              <a:t>денотационной</a:t>
            </a:r>
            <a:r>
              <a:rPr lang="ru-RU" sz="2200" dirty="0">
                <a:solidFill>
                  <a:schemeClr val="tx2"/>
                </a:solidFill>
              </a:rPr>
              <a:t> семантики программ, решения задач анализа программ (верификация, распознавание завершенности программы, эквивалентность программ).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2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68837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1668"/>
            <a:ext cx="9601200" cy="522111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Рекомендуемая литература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009443"/>
          </a:xfrm>
        </p:spPr>
        <p:txBody>
          <a:bodyPr>
            <a:noAutofit/>
          </a:bodyPr>
          <a:lstStyle/>
          <a:p>
            <a:pPr marL="428580" lvl="7" indent="-342900" algn="just">
              <a:lnSpc>
                <a:spcPct val="100000"/>
              </a:lnSpc>
              <a:spcBef>
                <a:spcPts val="600"/>
              </a:spcBef>
              <a:buClr>
                <a:srgbClr val="A85229"/>
              </a:buClr>
              <a:buFont typeface="+mj-lt"/>
              <a:buAutoNum type="arabicPeriod"/>
            </a:pPr>
            <a:r>
              <a:rPr lang="ru-RU" sz="2000" b="1" dirty="0" err="1">
                <a:solidFill>
                  <a:schemeClr val="tx2"/>
                </a:solidFill>
              </a:rPr>
              <a:t>Кораблин</a:t>
            </a:r>
            <a:r>
              <a:rPr lang="ru-RU" sz="2000" b="1" dirty="0">
                <a:solidFill>
                  <a:schemeClr val="tx2"/>
                </a:solidFill>
              </a:rPr>
              <a:t> Ю.П. Семантические методы анализа программ : учебное пособие по курсу "Семантика языков программирования" по направлению 01.03.02 "Прикладная математика и информатика" / Ю.П. </a:t>
            </a:r>
            <a:r>
              <a:rPr lang="ru-RU" sz="2000" b="1" dirty="0" err="1">
                <a:solidFill>
                  <a:schemeClr val="tx2"/>
                </a:solidFill>
              </a:rPr>
              <a:t>Кораблин</a:t>
            </a:r>
            <a:r>
              <a:rPr lang="ru-RU" sz="2000" b="1" dirty="0">
                <a:solidFill>
                  <a:schemeClr val="tx2"/>
                </a:solidFill>
              </a:rPr>
              <a:t>, Нац. </a:t>
            </a:r>
            <a:r>
              <a:rPr lang="ru-RU" sz="2000" b="1" dirty="0" err="1">
                <a:solidFill>
                  <a:schemeClr val="tx2"/>
                </a:solidFill>
              </a:rPr>
              <a:t>исслед</a:t>
            </a:r>
            <a:r>
              <a:rPr lang="ru-RU" sz="2000" b="1" dirty="0">
                <a:solidFill>
                  <a:schemeClr val="tx2"/>
                </a:solidFill>
              </a:rPr>
              <a:t>. ун-т "МЭИ" (НИУ"МЭИ") . –М.: Изд-во МЭИ, 2019. – 68 с.</a:t>
            </a:r>
            <a:endParaRPr lang="en-US" sz="2000" b="1" dirty="0">
              <a:solidFill>
                <a:schemeClr val="tx2"/>
              </a:solidFill>
            </a:endParaRPr>
          </a:p>
          <a:p>
            <a:pPr marL="428580" lvl="7" indent="-342900" algn="just">
              <a:lnSpc>
                <a:spcPct val="100000"/>
              </a:lnSpc>
              <a:spcBef>
                <a:spcPts val="600"/>
              </a:spcBef>
              <a:buClr>
                <a:srgbClr val="A85229"/>
              </a:buClr>
              <a:buFont typeface="+mj-lt"/>
              <a:buAutoNum type="arabicPeriod"/>
            </a:pPr>
            <a:r>
              <a:rPr lang="ru-RU" sz="2000" dirty="0" err="1">
                <a:solidFill>
                  <a:schemeClr val="tx2"/>
                </a:solidFill>
              </a:rPr>
              <a:t>Кораблин</a:t>
            </a:r>
            <a:r>
              <a:rPr lang="ru-RU" sz="2000" dirty="0">
                <a:solidFill>
                  <a:schemeClr val="tx2"/>
                </a:solidFill>
              </a:rPr>
              <a:t> Ю.П. Семантика языков программирования: Учебное пособие. – М.: Изд-во МЭИ, 1992. – 100 с. </a:t>
            </a:r>
          </a:p>
          <a:p>
            <a:pPr marL="428580" lvl="7" indent="-342900" algn="just">
              <a:lnSpc>
                <a:spcPct val="100000"/>
              </a:lnSpc>
              <a:spcBef>
                <a:spcPts val="600"/>
              </a:spcBef>
              <a:buClr>
                <a:srgbClr val="A85229"/>
              </a:buClr>
              <a:buFont typeface="+mj-lt"/>
              <a:buAutoNum type="arabicPeriod"/>
            </a:pPr>
            <a:r>
              <a:rPr lang="ru-RU" sz="2000" dirty="0" err="1">
                <a:solidFill>
                  <a:schemeClr val="tx2"/>
                </a:solidFill>
              </a:rPr>
              <a:t>Кораблин</a:t>
            </a:r>
            <a:r>
              <a:rPr lang="ru-RU" sz="2000" dirty="0">
                <a:solidFill>
                  <a:schemeClr val="tx2"/>
                </a:solidFill>
              </a:rPr>
              <a:t> Ю.П. Семантика языков распределенного программирования: Учебное пособие. – М.: Изд-во МЭИ, 1996. – 102 с.  </a:t>
            </a:r>
          </a:p>
          <a:p>
            <a:pPr marL="428580" lvl="7" indent="-342900" algn="just">
              <a:lnSpc>
                <a:spcPct val="100000"/>
              </a:lnSpc>
              <a:spcBef>
                <a:spcPts val="600"/>
              </a:spcBef>
              <a:buClr>
                <a:srgbClr val="A85229"/>
              </a:buClr>
              <a:buFont typeface="+mj-lt"/>
              <a:buAutoNum type="arabicPeriod"/>
            </a:pPr>
            <a:r>
              <a:rPr lang="ru-RU" sz="2000" dirty="0">
                <a:solidFill>
                  <a:schemeClr val="tx2"/>
                </a:solidFill>
              </a:rPr>
              <a:t>В. Н. Вагин, Е. Ю. Головина, А. А. Загорянская, М. В. Фомина- "Достоверный и правдоподобный вывод в интеллектуальных системах", (2-е изд., </a:t>
            </a:r>
            <a:r>
              <a:rPr lang="ru-RU" sz="2000" dirty="0" err="1">
                <a:solidFill>
                  <a:schemeClr val="tx2"/>
                </a:solidFill>
              </a:rPr>
              <a:t>испр</a:t>
            </a:r>
            <a:r>
              <a:rPr lang="ru-RU" sz="2000" dirty="0">
                <a:solidFill>
                  <a:schemeClr val="tx2"/>
                </a:solidFill>
              </a:rPr>
              <a:t>. и доп.), Издательство: "</a:t>
            </a:r>
            <a:r>
              <a:rPr lang="ru-RU" sz="2000" dirty="0" err="1">
                <a:solidFill>
                  <a:schemeClr val="tx2"/>
                </a:solidFill>
              </a:rPr>
              <a:t>Физматлит</a:t>
            </a:r>
            <a:r>
              <a:rPr lang="ru-RU" sz="2000" dirty="0">
                <a:solidFill>
                  <a:schemeClr val="tx2"/>
                </a:solidFill>
              </a:rPr>
              <a:t>", Москва, 2008 - (712 с.)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3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4170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1668"/>
            <a:ext cx="9601200" cy="522111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Введение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009443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В теории языков программирования </a:t>
            </a:r>
            <a:r>
              <a:rPr lang="ru-RU" sz="2400" b="1" dirty="0">
                <a:solidFill>
                  <a:schemeClr val="tx2"/>
                </a:solidFill>
              </a:rPr>
              <a:t>семантика</a:t>
            </a:r>
            <a:r>
              <a:rPr lang="ru-RU" sz="2400" dirty="0">
                <a:solidFill>
                  <a:schemeClr val="tx2"/>
                </a:solidFill>
              </a:rPr>
              <a:t> – это область, связанная с математическим изучением смысла программ. 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Смысл программы заключается в формальном описании процесса вычисления по программе с помощью математической модели (вычислительного автомата) как «абстрактной машины». 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Формальная семантика помогает при разработке интерпретаторов и компиляторов для языков программирования. 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Знание семантики способствует лучшему пониманию процесса вычисления по программе. Поскольку формальная семантика оперирует математическими объектами, становится возможным математический анализ программ, включающий доказательство корректности и получение асимптотических оценок вычислительной сложности программы.</a:t>
            </a:r>
            <a:endParaRPr lang="ru-RU" sz="2400" b="0" i="0" dirty="0">
              <a:solidFill>
                <a:schemeClr val="tx2"/>
              </a:solidFill>
              <a:latin typeface="Cambria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4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1541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1668"/>
            <a:ext cx="9601200" cy="522111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Общее представление о семантике программ 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009443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Имеется различные подходы к определению семантики программ:  </a:t>
            </a:r>
          </a:p>
          <a:p>
            <a:pPr marL="0" lvl="7" indent="0" algn="just">
              <a:lnSpc>
                <a:spcPct val="100000"/>
              </a:lnSpc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Операционный подход </a:t>
            </a:r>
            <a:r>
              <a:rPr lang="ru-RU" sz="2400" dirty="0">
                <a:solidFill>
                  <a:schemeClr val="tx2"/>
                </a:solidFill>
              </a:rPr>
              <a:t>полезен для реализации языков. В данном случае исполнение программы описывается непосредственно как процесс вычисления на абстрактном автомате, а не путем трансляции.</a:t>
            </a:r>
          </a:p>
          <a:p>
            <a:pPr marL="0" lvl="7" indent="0" algn="just">
              <a:lnSpc>
                <a:spcPct val="100000"/>
              </a:lnSpc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400" b="1" dirty="0" err="1">
                <a:solidFill>
                  <a:schemeClr val="tx2"/>
                </a:solidFill>
              </a:rPr>
              <a:t>Денотационный</a:t>
            </a:r>
            <a:r>
              <a:rPr lang="ru-RU" sz="2400" b="1" dirty="0">
                <a:solidFill>
                  <a:schemeClr val="tx2"/>
                </a:solidFill>
              </a:rPr>
              <a:t> подход </a:t>
            </a:r>
            <a:r>
              <a:rPr lang="ru-RU" sz="2400" dirty="0">
                <a:solidFill>
                  <a:schemeClr val="tx2"/>
                </a:solidFill>
              </a:rPr>
              <a:t>предполагает, что фразы программы интерпретируются как денотаты, т.е. математические объекты, определенным образом связанные друг с другом. Денотаты описываются с помощью математической нотации, которая в свою очередь формализуется как </a:t>
            </a:r>
            <a:r>
              <a:rPr lang="ru-RU" sz="2400" dirty="0" err="1">
                <a:solidFill>
                  <a:schemeClr val="tx2"/>
                </a:solidFill>
              </a:rPr>
              <a:t>денотационный</a:t>
            </a:r>
            <a:r>
              <a:rPr lang="ru-RU" sz="2400" dirty="0">
                <a:solidFill>
                  <a:schemeClr val="tx2"/>
                </a:solidFill>
              </a:rPr>
              <a:t> метаязык. </a:t>
            </a:r>
            <a:r>
              <a:rPr lang="ru-RU" sz="2400" dirty="0" err="1">
                <a:solidFill>
                  <a:schemeClr val="tx2"/>
                </a:solidFill>
              </a:rPr>
              <a:t>Денотационные</a:t>
            </a:r>
            <a:r>
              <a:rPr lang="ru-RU" sz="2400" dirty="0">
                <a:solidFill>
                  <a:schemeClr val="tx2"/>
                </a:solidFill>
              </a:rPr>
              <a:t> семантические описания могут представлять трансляции с языка программирования в </a:t>
            </a:r>
            <a:r>
              <a:rPr lang="ru-RU" sz="2400" dirty="0" err="1">
                <a:solidFill>
                  <a:schemeClr val="tx2"/>
                </a:solidFill>
              </a:rPr>
              <a:t>денотационный</a:t>
            </a:r>
            <a:r>
              <a:rPr lang="ru-RU" sz="2400" dirty="0">
                <a:solidFill>
                  <a:schemeClr val="tx2"/>
                </a:solidFill>
              </a:rPr>
              <a:t> метаязык. Такие описания используются как основа для построения интерпретаторов и компиляторов.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5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92840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1668"/>
            <a:ext cx="9601200" cy="522111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Общее представление о семантике программ 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009443"/>
          </a:xfrm>
        </p:spPr>
        <p:txBody>
          <a:bodyPr>
            <a:noAutofit/>
          </a:bodyPr>
          <a:lstStyle/>
          <a:p>
            <a:pPr marL="0" lvl="7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Аксиоматический подход</a:t>
            </a:r>
            <a:r>
              <a:rPr lang="ru-RU" sz="2400" dirty="0">
                <a:solidFill>
                  <a:schemeClr val="tx2"/>
                </a:solidFill>
              </a:rPr>
              <a:t> полезен для разработки программ. При аксиоматическом подходе с программой связываются  логические аксиомы. Используя процесс логического вывода, доказывают различные свойства процесса вычисления по программе такие, как завершенность процесса вычисления, корректность отношения «вход–выход»  и другие свойства. </a:t>
            </a:r>
          </a:p>
          <a:p>
            <a:pPr marL="0" lvl="7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endParaRPr lang="ru-RU" dirty="0">
              <a:solidFill>
                <a:schemeClr val="tx2"/>
              </a:solidFill>
            </a:endParaRPr>
          </a:p>
          <a:p>
            <a:pPr marL="0" lvl="7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Алгебраический подход</a:t>
            </a:r>
            <a:r>
              <a:rPr lang="ru-RU" sz="2400" dirty="0">
                <a:solidFill>
                  <a:schemeClr val="tx2"/>
                </a:solidFill>
              </a:rPr>
              <a:t> полезен на теоретическом уровне. Он обеспечивает общий фундамент для теории языков программирования, позволяя на единой математической модели рассматривать такие различные концепции как синтаксис, семантика и типы данных.</a:t>
            </a:r>
          </a:p>
          <a:p>
            <a:pPr marL="0" lvl="7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7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6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60582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1668"/>
            <a:ext cx="9601200" cy="522111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формальная семантика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009443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Необходимость формальной семантики была обнаружена в середине прошлого века. В середине 60-х годов прошлого века венская лаборатория IBM разработала первый технический язык описания семантики, получивший название </a:t>
            </a:r>
            <a:r>
              <a:rPr lang="ru-RU" sz="2400" b="1" dirty="0">
                <a:solidFill>
                  <a:schemeClr val="tx2"/>
                </a:solidFill>
              </a:rPr>
              <a:t>VDL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ru-RU" sz="2400" b="1" dirty="0" err="1">
                <a:solidFill>
                  <a:schemeClr val="tx2"/>
                </a:solidFill>
              </a:rPr>
              <a:t>Vienna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Definition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Language</a:t>
            </a:r>
            <a:r>
              <a:rPr lang="ru-RU" sz="2400" b="1" dirty="0">
                <a:solidFill>
                  <a:schemeClr val="tx2"/>
                </a:solidFill>
              </a:rPr>
              <a:t>)</a:t>
            </a:r>
            <a:r>
              <a:rPr lang="ru-RU" sz="24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VDL позволяет задавать операционную семантику, где язык программирования описывается посредством гипотетического выполнения на некоторой абстрактной машине. Такое описание может быть точным и полным, но оно довольно сложное, что затрудняет его понимание.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Сложность описания языка в VDL отражает не столько сложность реальной реализации, как сложность абстрактной машины, VDL был использован в ряде проектов и, в частности, для описания семантики языков </a:t>
            </a:r>
            <a:r>
              <a:rPr lang="ru-RU" sz="2400" i="1" dirty="0">
                <a:solidFill>
                  <a:schemeClr val="tx2"/>
                </a:solidFill>
              </a:rPr>
              <a:t>Алгол-60 </a:t>
            </a:r>
            <a:r>
              <a:rPr lang="ru-RU" sz="2400" dirty="0">
                <a:solidFill>
                  <a:schemeClr val="tx2"/>
                </a:solidFill>
              </a:rPr>
              <a:t>и </a:t>
            </a:r>
            <a:r>
              <a:rPr lang="ru-RU" sz="2400" i="1" dirty="0">
                <a:solidFill>
                  <a:schemeClr val="tx2"/>
                </a:solidFill>
              </a:rPr>
              <a:t>PL-1</a:t>
            </a:r>
            <a:r>
              <a:rPr lang="ru-RU" sz="2400" dirty="0">
                <a:solidFill>
                  <a:schemeClr val="tx2"/>
                </a:solidFill>
              </a:rPr>
              <a:t>. Эти попытки доказали возможность формального описания семантики языков программирования.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7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0165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1668"/>
            <a:ext cx="9601200" cy="522111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ОПЕРАЦИОННЫЙ ПОДХОД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009443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При задании операционной семантики языка программирования предварительно определяется «абстрактная машина», которая характеризуется множеством состояний и набором простейших команд. 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Машина может быть определена спецификацией того, как изменяется ее состояние каждой командой из заданного набора команд. Затем семантика конкретного языка программирования определяется в терминах этой машины, т.е. семантическое описание языка программирования определяет трансляцию конструкций языка в коды этой машины. 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Гипотетическое выполнение этого кода на абстрактной машине, находящейся вначале в исходном состоянии, позволяет получить точный результат.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8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40411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491068"/>
            <a:ext cx="9601200" cy="522111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Пример операционного определения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языка программирования 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1054100"/>
            <a:ext cx="10541000" cy="500944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</a:rPr>
              <a:t>Зафиксируем вначале некоторый простой язык программирования, который назовем языком </a:t>
            </a:r>
            <a:r>
              <a:rPr lang="en-US" sz="2400" b="1" dirty="0">
                <a:solidFill>
                  <a:schemeClr val="tx2"/>
                </a:solidFill>
              </a:rPr>
              <a:t>L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</a:rPr>
              <a:t>При задании синтаксиса языка </a:t>
            </a:r>
            <a:r>
              <a:rPr lang="en-US" sz="2400" b="1" dirty="0">
                <a:solidFill>
                  <a:schemeClr val="tx2"/>
                </a:solidFill>
              </a:rPr>
              <a:t>L</a:t>
            </a:r>
            <a:r>
              <a:rPr lang="ru-RU" sz="2400" dirty="0">
                <a:solidFill>
                  <a:schemeClr val="tx2"/>
                </a:solidFill>
              </a:rPr>
              <a:t> будем использовать следующие обозначения</a:t>
            </a:r>
            <a:r>
              <a:rPr lang="en-US" sz="2400" dirty="0">
                <a:solidFill>
                  <a:schemeClr val="tx2"/>
                </a:solidFill>
              </a:rPr>
              <a:t>:</a:t>
            </a:r>
            <a:r>
              <a:rPr lang="ru-RU" sz="2400" dirty="0">
                <a:solidFill>
                  <a:schemeClr val="tx2"/>
                </a:solidFill>
              </a:rPr>
              <a:t>  </a:t>
            </a:r>
            <a:endParaRPr lang="en-US" sz="2400" dirty="0">
              <a:solidFill>
                <a:schemeClr val="tx2"/>
              </a:solidFill>
            </a:endParaRPr>
          </a:p>
          <a:p>
            <a:pPr marL="24003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Ехр</a:t>
            </a:r>
            <a:r>
              <a:rPr lang="en-US" sz="2400" dirty="0">
                <a:solidFill>
                  <a:schemeClr val="tx2"/>
                </a:solidFill>
              </a:rPr>
              <a:t> – </a:t>
            </a:r>
            <a:r>
              <a:rPr lang="ru-RU" sz="2400" dirty="0">
                <a:solidFill>
                  <a:schemeClr val="tx2"/>
                </a:solidFill>
              </a:rPr>
              <a:t>множество выражений</a:t>
            </a:r>
            <a:r>
              <a:rPr lang="en-US" sz="2400" dirty="0">
                <a:solidFill>
                  <a:schemeClr val="tx2"/>
                </a:solidFill>
              </a:rPr>
              <a:t>;</a:t>
            </a:r>
          </a:p>
          <a:p>
            <a:pPr marL="24003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Вехр</a:t>
            </a:r>
            <a:r>
              <a:rPr lang="en-US" sz="2400" dirty="0">
                <a:solidFill>
                  <a:schemeClr val="tx2"/>
                </a:solidFill>
              </a:rPr>
              <a:t> – </a:t>
            </a:r>
            <a:r>
              <a:rPr lang="ru-RU" sz="2400" dirty="0">
                <a:solidFill>
                  <a:schemeClr val="tx2"/>
                </a:solidFill>
              </a:rPr>
              <a:t> множество булевых выражений</a:t>
            </a:r>
            <a:r>
              <a:rPr lang="en-US" sz="2400" dirty="0">
                <a:solidFill>
                  <a:schemeClr val="tx2"/>
                </a:solidFill>
              </a:rPr>
              <a:t>;</a:t>
            </a:r>
          </a:p>
          <a:p>
            <a:pPr marL="24003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tx2"/>
                </a:solidFill>
              </a:rPr>
              <a:t>Com</a:t>
            </a:r>
            <a:r>
              <a:rPr lang="en-US" sz="2400" dirty="0">
                <a:solidFill>
                  <a:schemeClr val="tx2"/>
                </a:solidFill>
              </a:rPr>
              <a:t> –</a:t>
            </a:r>
            <a:r>
              <a:rPr lang="ru-RU" sz="2400" dirty="0">
                <a:solidFill>
                  <a:schemeClr val="tx2"/>
                </a:solidFill>
              </a:rPr>
              <a:t> множество команд (программ)</a:t>
            </a:r>
            <a:r>
              <a:rPr lang="en-US" sz="2400" dirty="0">
                <a:solidFill>
                  <a:schemeClr val="tx2"/>
                </a:solidFill>
              </a:rPr>
              <a:t>;</a:t>
            </a:r>
          </a:p>
          <a:p>
            <a:pPr marL="24003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tx2"/>
                </a:solidFill>
              </a:rPr>
              <a:t>X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– множество переменных.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</a:rPr>
              <a:t>Через </a:t>
            </a:r>
            <a:r>
              <a:rPr lang="ru-RU" sz="2400" b="1" dirty="0">
                <a:solidFill>
                  <a:schemeClr val="tx2"/>
                </a:solidFill>
              </a:rPr>
              <a:t>Е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en-US" sz="2400" b="1" dirty="0">
                <a:solidFill>
                  <a:schemeClr val="tx2"/>
                </a:solidFill>
              </a:rPr>
              <a:t>B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ru-RU" sz="2400" b="1" dirty="0">
                <a:solidFill>
                  <a:schemeClr val="tx2"/>
                </a:solidFill>
              </a:rPr>
              <a:t>х</a:t>
            </a:r>
            <a:r>
              <a:rPr lang="ru-RU" sz="2400" dirty="0">
                <a:solidFill>
                  <a:schemeClr val="tx2"/>
                </a:solidFill>
              </a:rPr>
              <a:t>, возможно с индексами, обозначаются типичные представители соответствующих множеств, т.е. </a:t>
            </a:r>
            <a:r>
              <a:rPr lang="en-US" sz="2400" b="1" dirty="0" err="1">
                <a:solidFill>
                  <a:schemeClr val="tx2"/>
                </a:solidFill>
              </a:rPr>
              <a:t>Е</a:t>
            </a:r>
            <a:r>
              <a:rPr lang="en-US" sz="2400" b="1" dirty="0">
                <a:solidFill>
                  <a:schemeClr val="tx2"/>
                </a:solidFill>
              </a:rPr>
              <a:t> ∈ </a:t>
            </a:r>
            <a:r>
              <a:rPr lang="en-US" sz="2400" b="1" dirty="0" err="1">
                <a:solidFill>
                  <a:schemeClr val="tx2"/>
                </a:solidFill>
              </a:rPr>
              <a:t>Ехр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b="1" dirty="0" err="1">
                <a:solidFill>
                  <a:schemeClr val="tx2"/>
                </a:solidFill>
              </a:rPr>
              <a:t>В</a:t>
            </a:r>
            <a:r>
              <a:rPr lang="en-US" sz="2400" b="1" dirty="0">
                <a:solidFill>
                  <a:schemeClr val="tx2"/>
                </a:solidFill>
              </a:rPr>
              <a:t> ∈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Bехр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∈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Com</a:t>
            </a:r>
            <a:r>
              <a:rPr lang="ru-RU" sz="2400" i="1" dirty="0">
                <a:solidFill>
                  <a:schemeClr val="tx2"/>
                </a:solidFill>
              </a:rPr>
              <a:t>,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х</a:t>
            </a:r>
            <a:r>
              <a:rPr lang="en-US" sz="2400" b="1" dirty="0">
                <a:solidFill>
                  <a:schemeClr val="tx2"/>
                </a:solidFill>
              </a:rPr>
              <a:t> ∈ X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9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79266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1531</Words>
  <Application>Microsoft Office PowerPoint</Application>
  <PresentationFormat>Широкоэкранный</PresentationFormat>
  <Paragraphs>126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Cambria</vt:lpstr>
      <vt:lpstr>Cambria Math</vt:lpstr>
      <vt:lpstr>Red Line Business 16x9</vt:lpstr>
      <vt:lpstr>Семантика языков программирования (СЯП)</vt:lpstr>
      <vt:lpstr>ЦЕЛИ И ЗАДАЧИ ОСВОЕНИЯ ДИСЦИПЛИНЫ</vt:lpstr>
      <vt:lpstr>Рекомендуемая литература</vt:lpstr>
      <vt:lpstr>Введение</vt:lpstr>
      <vt:lpstr>Общее представление о семантике программ </vt:lpstr>
      <vt:lpstr>Общее представление о семантике программ </vt:lpstr>
      <vt:lpstr>формальная семантика</vt:lpstr>
      <vt:lpstr>ОПЕРАЦИОННЫЙ ПОДХОД</vt:lpstr>
      <vt:lpstr>Пример операционного определения  языка программирования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Семантика языков программирования (СЯП)</dc:title>
  <dc:creator/>
  <cp:keywords/>
  <cp:lastModifiedBy/>
  <cp:revision>2</cp:revision>
  <dcterms:created xsi:type="dcterms:W3CDTF">2015-05-11T08:18:54Z</dcterms:created>
  <dcterms:modified xsi:type="dcterms:W3CDTF">2023-03-02T08:13:30Z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