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8" r:id="rId5"/>
    <p:sldId id="267" r:id="rId6"/>
    <p:sldId id="269" r:id="rId7"/>
  </p:sldIdLst>
  <p:sldSz cx="12192000" cy="6858000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8" d="100"/>
          <a:sy n="108" d="100"/>
        </p:scale>
        <p:origin x="67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F8274-B4C8-4177-AE1F-773B5CE66238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0815"/>
            <a:ext cx="5438775" cy="38871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77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77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FE447-904F-489C-878D-DF5C3F00FB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15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:notes"/>
          <p:cNvSpPr txBox="1">
            <a:spLocks noGrp="1"/>
          </p:cNvSpPr>
          <p:nvPr>
            <p:ph type="body" idx="1"/>
          </p:nvPr>
        </p:nvSpPr>
        <p:spPr>
          <a:xfrm>
            <a:off x="679450" y="4750815"/>
            <a:ext cx="5438775" cy="388717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0728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:notes"/>
          <p:cNvSpPr txBox="1">
            <a:spLocks noGrp="1"/>
          </p:cNvSpPr>
          <p:nvPr>
            <p:ph type="body" idx="1"/>
          </p:nvPr>
        </p:nvSpPr>
        <p:spPr>
          <a:xfrm>
            <a:off x="679450" y="4750815"/>
            <a:ext cx="5438775" cy="388717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93331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7:notes"/>
          <p:cNvSpPr txBox="1">
            <a:spLocks noGrp="1"/>
          </p:cNvSpPr>
          <p:nvPr>
            <p:ph type="body" idx="1"/>
          </p:nvPr>
        </p:nvSpPr>
        <p:spPr>
          <a:xfrm>
            <a:off x="679450" y="4750815"/>
            <a:ext cx="5438775" cy="3887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7:notes"/>
          <p:cNvSpPr txBox="1">
            <a:spLocks noGrp="1"/>
          </p:cNvSpPr>
          <p:nvPr>
            <p:ph type="sldNum" idx="12"/>
          </p:nvPr>
        </p:nvSpPr>
        <p:spPr>
          <a:xfrm>
            <a:off x="3849688" y="9378477"/>
            <a:ext cx="2946400" cy="494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3474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:notes"/>
          <p:cNvSpPr txBox="1">
            <a:spLocks noGrp="1"/>
          </p:cNvSpPr>
          <p:nvPr>
            <p:ph type="body" idx="1"/>
          </p:nvPr>
        </p:nvSpPr>
        <p:spPr>
          <a:xfrm>
            <a:off x="679450" y="4750815"/>
            <a:ext cx="5438775" cy="388717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708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95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90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45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63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52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09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63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75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72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001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70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DB6F6-FE63-46FE-BF7C-155AC651A4DB}" type="datetimeFigureOut">
              <a:rPr lang="ru-RU" smtClean="0"/>
              <a:t>17.11.2022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FEA50-9AC7-419E-A5F5-35C490915C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30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alekhinrv@mpei.ru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mailto:kozhevnikovav@mpei.ru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mailto:ionovatv@mpei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"/>
          <p:cNvSpPr txBox="1">
            <a:spLocks noGrp="1"/>
          </p:cNvSpPr>
          <p:nvPr>
            <p:ph type="subTitle" idx="1"/>
          </p:nvPr>
        </p:nvSpPr>
        <p:spPr>
          <a:xfrm>
            <a:off x="994299" y="943513"/>
            <a:ext cx="9851579" cy="133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ts val="1800"/>
            </a:pPr>
            <a:r>
              <a:rPr lang="ru-RU" sz="1800" b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Дополнительное профессиональное образование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ru-RU" sz="1800" b="1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ru-RU" sz="1800" i="1" dirty="0">
                <a:latin typeface="Arial" panose="020B0604020202020204" pitchFamily="34" charset="0"/>
                <a:ea typeface="Proxima Nova"/>
                <a:cs typeface="Arial" panose="020B0604020202020204" pitchFamily="34" charset="0"/>
                <a:sym typeface="Proxima Nova"/>
              </a:rPr>
              <a:t>Программа повышения квалификации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lang="ru-RU" sz="1800" i="1" dirty="0">
              <a:highlight>
                <a:srgbClr val="DDEAF6"/>
              </a:highlight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SzPts val="1800"/>
            </a:pP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Язык </a:t>
            </a:r>
            <a:r>
              <a:rPr lang="en-US" sz="3500" b="1" dirty="0">
                <a:latin typeface="Arial" panose="020B0604020202020204" pitchFamily="34" charset="0"/>
                <a:cs typeface="Arial" panose="020B0604020202020204" pitchFamily="34" charset="0"/>
              </a:rPr>
              <a:t>Python </a:t>
            </a:r>
            <a:r>
              <a:rPr lang="ru-RU" sz="3500" b="1" dirty="0">
                <a:latin typeface="Arial" panose="020B0604020202020204" pitchFamily="34" charset="0"/>
                <a:cs typeface="Arial" panose="020B0604020202020204" pitchFamily="34" charset="0"/>
              </a:rPr>
              <a:t>и возможности машинного обучения</a:t>
            </a:r>
            <a:endParaRPr sz="3500" b="1" dirty="0">
              <a:latin typeface="Arial" panose="020B0604020202020204" pitchFamily="34" charset="0"/>
              <a:ea typeface="Proxima Nova"/>
              <a:cs typeface="Arial" panose="020B0604020202020204" pitchFamily="34" charset="0"/>
              <a:sym typeface="Proxima Nova"/>
            </a:endParaRPr>
          </a:p>
        </p:txBody>
      </p:sp>
      <p:sp>
        <p:nvSpPr>
          <p:cNvPr id="143" name="Google Shape;143;p1"/>
          <p:cNvSpPr txBox="1"/>
          <p:nvPr/>
        </p:nvSpPr>
        <p:spPr>
          <a:xfrm>
            <a:off x="748532" y="3458450"/>
            <a:ext cx="3975868" cy="659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Формат обучения: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Онлайн</a:t>
            </a:r>
            <a:endParaRPr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  <p:sp>
        <p:nvSpPr>
          <p:cNvPr id="144" name="Google Shape;144;p1"/>
          <p:cNvSpPr txBox="1"/>
          <p:nvPr/>
        </p:nvSpPr>
        <p:spPr>
          <a:xfrm>
            <a:off x="748532" y="4138967"/>
            <a:ext cx="5222774" cy="607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Длительность обучения: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</a:b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72 академических часа</a:t>
            </a:r>
            <a:endParaRPr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  <p:sp>
        <p:nvSpPr>
          <p:cNvPr id="145" name="Google Shape;145;p1"/>
          <p:cNvSpPr txBox="1"/>
          <p:nvPr/>
        </p:nvSpPr>
        <p:spPr>
          <a:xfrm>
            <a:off x="748532" y="4776740"/>
            <a:ext cx="11155694" cy="1125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Аттестация: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При успешной сдаче электронных тестов повышение квалификации по результатам обучения подтверждается удостоверением о повышении квалификации НИУ МЭИ</a:t>
            </a:r>
            <a:endParaRPr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  <p:sp>
        <p:nvSpPr>
          <p:cNvPr id="146" name="Google Shape;146;p1"/>
          <p:cNvSpPr txBox="1"/>
          <p:nvPr/>
        </p:nvSpPr>
        <p:spPr>
          <a:xfrm>
            <a:off x="748533" y="6046002"/>
            <a:ext cx="3975867" cy="524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Стоимость курса: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</a:b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32 000 руб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.</a:t>
            </a:r>
            <a:endParaRPr sz="2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  <p:pic>
        <p:nvPicPr>
          <p:cNvPr id="1026" name="Picture 2" descr="Por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3" y="274871"/>
            <a:ext cx="324802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7851" y="8404"/>
            <a:ext cx="1476375" cy="12287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8532" y="2336574"/>
            <a:ext cx="110416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Программа рассчитана на:  </a:t>
            </a:r>
          </a:p>
          <a:p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Специалистов, желающих освоить язык программирования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получить базовое представление о возможностях машинного обучения (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Machine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46780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43;p1"/>
          <p:cNvSpPr txBox="1"/>
          <p:nvPr/>
        </p:nvSpPr>
        <p:spPr>
          <a:xfrm>
            <a:off x="577077" y="1539065"/>
            <a:ext cx="10742085" cy="2062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Цели: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1800"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lvl="0" algn="just"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Проведение программы повышения квалификации в рамках дополнительного профессионального образования направлена на приобретение у слушателей профессиональных знаний и умений в области применения языка программирования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Python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 в анализе данных и машинном обучении.</a:t>
            </a:r>
            <a:endParaRPr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  <p:sp>
        <p:nvSpPr>
          <p:cNvPr id="9" name="Google Shape;143;p1"/>
          <p:cNvSpPr txBox="1"/>
          <p:nvPr/>
        </p:nvSpPr>
        <p:spPr>
          <a:xfrm>
            <a:off x="577077" y="3522478"/>
            <a:ext cx="10742085" cy="2732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Результаты:</a:t>
            </a:r>
          </a:p>
          <a:p>
            <a:pPr lvl="0">
              <a:lnSpc>
                <a:spcPct val="90000"/>
              </a:lnSpc>
              <a:buClr>
                <a:schemeClr val="dk1"/>
              </a:buClr>
              <a:buSzPts val="1800"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lvl="0" algn="just">
              <a:lnSpc>
                <a:spcPct val="90000"/>
              </a:lnSpc>
              <a:buClr>
                <a:schemeClr val="dk1"/>
              </a:buClr>
              <a:buSzPts val="1800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После окончания программы Вы приобретете профессиональные компетенции:</a:t>
            </a:r>
          </a:p>
          <a:p>
            <a:pPr marL="342900" lvl="0" indent="-34290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научитесь выполнять статистический анализ данных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и применять методы машинного обучения;</a:t>
            </a:r>
          </a:p>
          <a:p>
            <a:pPr marL="342900" lvl="0" indent="-34290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освоите с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пециализированные инструменты и библиотеки языка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Python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обработки массивов данных: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y,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andas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342900" lvl="0" indent="-34290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сможете делать визуализацию результатов анализа данных с помощью Jupyter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Notebook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atplotlib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endParaRPr lang="en-US" sz="16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  <p:pic>
        <p:nvPicPr>
          <p:cNvPr id="10" name="Picture 2" descr="Por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3" y="274871"/>
            <a:ext cx="324802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7851" y="8404"/>
            <a:ext cx="147637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7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or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3" y="274871"/>
            <a:ext cx="324802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7851" y="8404"/>
            <a:ext cx="1476375" cy="1228725"/>
          </a:xfrm>
          <a:prstGeom prst="rect">
            <a:avLst/>
          </a:prstGeom>
        </p:spPr>
      </p:pic>
      <p:sp>
        <p:nvSpPr>
          <p:cNvPr id="9" name="Google Shape;143;p1"/>
          <p:cNvSpPr txBox="1"/>
          <p:nvPr/>
        </p:nvSpPr>
        <p:spPr>
          <a:xfrm>
            <a:off x="500377" y="951345"/>
            <a:ext cx="10167623" cy="4829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Конкурентные преимущества: 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Современные и новаторские технологии обучения в сочетании с классическими методами преподавания способствуют мотивации и приобретению практического опыта в процессе решения реальных задач, имеющих научное и практическое значение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Обучение по программам мировых лидеров в области информационных технологий способствуют формированию необходимых компетенций в рамках профессионального роста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Гибкое обучение: равный подход к начинающим, продвинутым и опытным участникам курса, в результате которого все получают способность применять современные технологии в своей профессиональной сфере деятельности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;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lvl="0" indent="-285750" algn="just">
              <a:lnSpc>
                <a:spcPct val="90000"/>
              </a:lnSpc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Высокий уровень преподавательского состава, имеющих теоретический и практический опыт в реализации проектов в области информационных и информационно-коммуникационных технологий. </a:t>
            </a:r>
            <a:endParaRPr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01273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Por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3" y="274871"/>
            <a:ext cx="324802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851" y="8404"/>
            <a:ext cx="1476375" cy="1228725"/>
          </a:xfrm>
          <a:prstGeom prst="rect">
            <a:avLst/>
          </a:prstGeom>
        </p:spPr>
      </p:pic>
      <p:sp>
        <p:nvSpPr>
          <p:cNvPr id="9" name="Google Shape;143;p1"/>
          <p:cNvSpPr txBox="1"/>
          <p:nvPr/>
        </p:nvSpPr>
        <p:spPr>
          <a:xfrm>
            <a:off x="666897" y="1016000"/>
            <a:ext cx="10167623" cy="5523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Рабочая программа курса повышения квалификации: </a:t>
            </a:r>
          </a:p>
          <a:p>
            <a:pPr marL="285750" lvl="0" indent="-285750"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Модуль: Язык Python и возможности машинного обучения</a:t>
            </a:r>
            <a:b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</a:b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indent="-285750"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Цель модуля: сформировать у слушателей базовое представление о машинном обучении (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Machine Learning),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 возможностях машинного обучения, способах применения и реализации с помощью языка программирования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Python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285750" indent="-285750">
              <a:buClr>
                <a:schemeClr val="dk1"/>
              </a:buClr>
              <a:buSzPts val="1800"/>
              <a:buFontTx/>
              <a:buChar char="-"/>
            </a:pPr>
            <a:endParaRPr lang="ru-RU" sz="2000" i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lvl="0">
              <a:buClr>
                <a:schemeClr val="dk1"/>
              </a:buClr>
              <a:buSzPts val="1800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Содержание модуля:</a:t>
            </a:r>
          </a:p>
          <a:p>
            <a:pPr marL="742950" lvl="1" indent="-285750" algn="just"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Тема 1. 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Программирование на Python 3.0, базовые конструкции.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742950" lvl="1" indent="-285750" algn="just"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2. Структурное программирование на Python. Основные принципы объектно-ориентированного программирования (ООП).</a:t>
            </a:r>
          </a:p>
          <a:p>
            <a:pPr marL="742950" lvl="1" indent="-285750" algn="just"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3. Хранение и обработка массивов данных, статистический анализ.</a:t>
            </a:r>
          </a:p>
          <a:p>
            <a:pPr marL="742950" lvl="1" indent="-285750" algn="just"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4. Специализированные инструменты для обработки массивов данных: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y,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andas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5. Визуализация результатов анализа данных с помощью Jupyter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Notebook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en-GB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atplotlib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just">
              <a:buClr>
                <a:schemeClr val="dk1"/>
              </a:buClr>
              <a:buSzPts val="1800"/>
              <a:buFontTx/>
              <a:buChar char="-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6. Машинное обучение с помощью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scikit-learn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задачи классификации и регрессии. Метод на основе деревьев решений. Метод линейной регрессии.</a:t>
            </a:r>
          </a:p>
          <a:p>
            <a:pPr marL="285750" indent="-285750">
              <a:buClr>
                <a:schemeClr val="dk1"/>
              </a:buClr>
              <a:buSzPts val="1800"/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lvl="1">
              <a:buClr>
                <a:schemeClr val="dk1"/>
              </a:buClr>
              <a:buSzPts val="1800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1823215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1"/>
          <p:cNvSpPr txBox="1"/>
          <p:nvPr/>
        </p:nvSpPr>
        <p:spPr>
          <a:xfrm>
            <a:off x="990600" y="3091743"/>
            <a:ext cx="4779579" cy="36012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br>
              <a:rPr lang="ru-RU" sz="1600" dirty="0">
                <a:solidFill>
                  <a:schemeClr val="dk1"/>
                </a:solidFill>
                <a:highlight>
                  <a:srgbClr val="DDEAF6"/>
                </a:highlight>
                <a:latin typeface="Proxima Nova"/>
                <a:ea typeface="Proxima Nova"/>
                <a:cs typeface="Proxima Nova"/>
                <a:sym typeface="Proxima Nova"/>
              </a:rPr>
            </a:br>
            <a:endParaRPr lang="ru-RU" sz="16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6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6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6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6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br>
              <a:rPr lang="ru-RU" sz="1200" dirty="0">
                <a:solidFill>
                  <a:schemeClr val="dk1"/>
                </a:solidFill>
                <a:highlight>
                  <a:srgbClr val="DDEAF6"/>
                </a:highlight>
                <a:latin typeface="Proxima Nova"/>
                <a:ea typeface="Proxima Nova"/>
                <a:cs typeface="Proxima Nova"/>
                <a:sym typeface="Proxima Nova"/>
              </a:rPr>
            </a:br>
            <a:br>
              <a:rPr lang="ru-RU" sz="1200" dirty="0">
                <a:solidFill>
                  <a:schemeClr val="dk1"/>
                </a:solidFill>
                <a:highlight>
                  <a:srgbClr val="DDEAF6"/>
                </a:highlight>
                <a:latin typeface="Proxima Nova"/>
                <a:ea typeface="Proxima Nova"/>
                <a:cs typeface="Proxima Nova"/>
                <a:sym typeface="Proxima Nova"/>
              </a:rPr>
            </a:br>
            <a:endParaRPr lang="en-US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1200" b="1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Алехин Роман Викторович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12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старший преподаватель кафедры ПМИИ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12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hlinkClick r:id="rId3"/>
              </a:rPr>
              <a:t>alekhinrv@mpei.ru</a:t>
            </a:r>
            <a:endParaRPr lang="ru-RU" sz="1200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en-US" sz="1200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en-US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01BC42D-60F6-0D19-715B-6C55277799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3575" y="2805525"/>
            <a:ext cx="1566047" cy="2016741"/>
          </a:xfrm>
          <a:prstGeom prst="rect">
            <a:avLst/>
          </a:prstGeom>
        </p:spPr>
      </p:pic>
      <p:sp>
        <p:nvSpPr>
          <p:cNvPr id="227" name="Google Shape;227;p11"/>
          <p:cNvSpPr txBox="1">
            <a:spLocks noGrp="1"/>
          </p:cNvSpPr>
          <p:nvPr>
            <p:ph type="title"/>
          </p:nvPr>
        </p:nvSpPr>
        <p:spPr>
          <a:xfrm>
            <a:off x="838200" y="1127123"/>
            <a:ext cx="10296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ru-RU" dirty="0">
                <a:latin typeface="Proxima Nova"/>
                <a:ea typeface="Proxima Nova"/>
                <a:cs typeface="Proxima Nova"/>
                <a:sym typeface="Proxima Nova"/>
              </a:rPr>
              <a:t>Команда преподавателей и тренеров проекта</a:t>
            </a:r>
            <a:endParaRPr dirty="0"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28" name="Google Shape;228;p11"/>
          <p:cNvSpPr txBox="1"/>
          <p:nvPr/>
        </p:nvSpPr>
        <p:spPr>
          <a:xfrm>
            <a:off x="6416564" y="3091743"/>
            <a:ext cx="4635063" cy="3459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br>
              <a:rPr lang="ru-RU" sz="1600" dirty="0">
                <a:solidFill>
                  <a:schemeClr val="dk1"/>
                </a:solidFill>
                <a:highlight>
                  <a:srgbClr val="DDEAF6"/>
                </a:highlight>
                <a:latin typeface="Proxima Nova"/>
                <a:ea typeface="Proxima Nova"/>
                <a:cs typeface="Proxima Nova"/>
                <a:sym typeface="Proxima Nova"/>
              </a:rPr>
            </a:br>
            <a:br>
              <a:rPr lang="ru-RU" sz="1200" dirty="0">
                <a:solidFill>
                  <a:schemeClr val="dk1"/>
                </a:solidFill>
                <a:highlight>
                  <a:srgbClr val="DDEAF6"/>
                </a:highlight>
                <a:latin typeface="Proxima Nova"/>
                <a:ea typeface="Proxima Nova"/>
                <a:cs typeface="Proxima Nova"/>
                <a:sym typeface="Proxima Nova"/>
              </a:rPr>
            </a:b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ru-RU" sz="1200" dirty="0">
              <a:solidFill>
                <a:schemeClr val="dk1"/>
              </a:solidFill>
              <a:highlight>
                <a:srgbClr val="DDEAF6"/>
              </a:highlight>
              <a:latin typeface="Proxima Nova"/>
              <a:ea typeface="Proxima Nova"/>
              <a:cs typeface="Proxima Nova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1200" b="1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Кожевников Антон Вадимович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ru-RU" sz="12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к.т.н., доцент кафедры ПМИИ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1200" dirty="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  <a:hlinkClick r:id="rId5"/>
              </a:rPr>
              <a:t>kozhevnikovav@mpei.ru</a:t>
            </a:r>
            <a:endParaRPr lang="ru-RU" sz="1200" dirty="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" name="Picture 2" descr="Porta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3" y="274871"/>
            <a:ext cx="324802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27851" y="8404"/>
            <a:ext cx="1476375" cy="122872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379" y="3091743"/>
            <a:ext cx="1463432" cy="1749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1B4214-8A21-FB51-075F-47B7129E70E3}"/>
              </a:ext>
            </a:extLst>
          </p:cNvPr>
          <p:cNvSpPr txBox="1"/>
          <p:nvPr/>
        </p:nvSpPr>
        <p:spPr>
          <a:xfrm>
            <a:off x="2188097" y="5730877"/>
            <a:ext cx="75968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/>
              <a:t>Команда преподавателей и тренеров проекта имеет огромный опыт </a:t>
            </a:r>
            <a:br>
              <a:rPr lang="en-US" sz="1600" dirty="0"/>
            </a:br>
            <a:r>
              <a:rPr lang="ru-RU" sz="1600" dirty="0"/>
              <a:t>программной разработки и управления проектами в сфере </a:t>
            </a:r>
            <a:r>
              <a:rPr lang="en-US" sz="1600" dirty="0"/>
              <a:t>IT </a:t>
            </a:r>
            <a:r>
              <a:rPr lang="ru-RU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7156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r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3" y="274871"/>
            <a:ext cx="3248025" cy="58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7851" y="8404"/>
            <a:ext cx="1476375" cy="1228725"/>
          </a:xfrm>
          <a:prstGeom prst="rect">
            <a:avLst/>
          </a:prstGeom>
        </p:spPr>
      </p:pic>
      <p:sp>
        <p:nvSpPr>
          <p:cNvPr id="8" name="Google Shape;143;p1"/>
          <p:cNvSpPr txBox="1"/>
          <p:nvPr/>
        </p:nvSpPr>
        <p:spPr>
          <a:xfrm>
            <a:off x="2142837" y="1227349"/>
            <a:ext cx="7287490" cy="407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Для участия в программе обучения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пишите и звоните: </a:t>
            </a:r>
          </a:p>
        </p:txBody>
      </p:sp>
      <p:sp>
        <p:nvSpPr>
          <p:cNvPr id="9" name="Google Shape;143;p1"/>
          <p:cNvSpPr txBox="1"/>
          <p:nvPr/>
        </p:nvSpPr>
        <p:spPr>
          <a:xfrm>
            <a:off x="3826963" y="4898222"/>
            <a:ext cx="5026092" cy="1207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Руководитель программы ДПО: доцент кафедры ПМИИ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Ионова Татьяна Витальевна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  <a:hlinkClick r:id="rId4"/>
              </a:rPr>
              <a:t>ionovatv@mpei.ru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  <a:sym typeface="Proxima Nova"/>
              </a:rPr>
              <a:t>+7(985)172-19-15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Proxima Nova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5A83E91-0707-8281-6D5F-575E477D17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842" y="1783371"/>
            <a:ext cx="2200128" cy="273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535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484</Words>
  <Application>Microsoft Office PowerPoint</Application>
  <PresentationFormat>Широкоэкранный</PresentationFormat>
  <Paragraphs>71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Proxima Nova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Команда преподавателей и тренеров проекта</vt:lpstr>
      <vt:lpstr>Презентация PowerPoint</vt:lpstr>
    </vt:vector>
  </TitlesOfParts>
  <Company>НИУ ВШЭ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Орехов Александр Алексеевич</dc:creator>
  <cp:lastModifiedBy>Павел Р. Варшавский</cp:lastModifiedBy>
  <cp:revision>85</cp:revision>
  <cp:lastPrinted>2022-11-17T06:38:59Z</cp:lastPrinted>
  <dcterms:created xsi:type="dcterms:W3CDTF">2021-12-07T15:04:15Z</dcterms:created>
  <dcterms:modified xsi:type="dcterms:W3CDTF">2022-11-17T06:42:30Z</dcterms:modified>
</cp:coreProperties>
</file>