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673" r:id="rId2"/>
    <p:sldId id="674" r:id="rId3"/>
    <p:sldId id="675" r:id="rId4"/>
    <p:sldId id="678" r:id="rId5"/>
    <p:sldId id="679" r:id="rId6"/>
    <p:sldId id="680" r:id="rId7"/>
    <p:sldId id="681" r:id="rId8"/>
    <p:sldId id="682" r:id="rId9"/>
    <p:sldId id="683" r:id="rId10"/>
  </p:sldIdLst>
  <p:sldSz cx="12192000" cy="6858000"/>
  <p:notesSz cx="6797675" cy="9872663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0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9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D0434-5893-463F-8F92-4C62D5FF4EE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530A3-5151-4493-8D70-4E14B0820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691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3:notes"/>
          <p:cNvSpPr txBox="1">
            <a:spLocks noGrp="1"/>
          </p:cNvSpPr>
          <p:nvPr>
            <p:ph type="body" idx="1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7" name="Google Shape;30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812877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5:notes"/>
          <p:cNvSpPr txBox="1">
            <a:spLocks noGrp="1"/>
          </p:cNvSpPr>
          <p:nvPr>
            <p:ph type="body" idx="1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2" name="Google Shape;32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948570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7:notes"/>
          <p:cNvSpPr txBox="1">
            <a:spLocks noGrp="1"/>
          </p:cNvSpPr>
          <p:nvPr>
            <p:ph type="body" idx="1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7" name="Google Shape;33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07280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9:notes"/>
          <p:cNvSpPr txBox="1">
            <a:spLocks noGrp="1"/>
          </p:cNvSpPr>
          <p:nvPr>
            <p:ph type="body" idx="1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60" name="Google Shape;36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02487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10:notes"/>
          <p:cNvSpPr txBox="1">
            <a:spLocks noGrp="1"/>
          </p:cNvSpPr>
          <p:nvPr>
            <p:ph type="body" idx="1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68" name="Google Shape;36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894844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13:notes"/>
          <p:cNvSpPr txBox="1">
            <a:spLocks noGrp="1"/>
          </p:cNvSpPr>
          <p:nvPr>
            <p:ph type="body" idx="1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4" name="Google Shape;38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9780683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14:notes"/>
          <p:cNvSpPr txBox="1">
            <a:spLocks noGrp="1"/>
          </p:cNvSpPr>
          <p:nvPr>
            <p:ph type="body" idx="1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92" name="Google Shape;392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81854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00" name="Google Shape;400;p15:notes"/>
          <p:cNvSpPr txBox="1">
            <a:spLocks noGrp="1"/>
          </p:cNvSpPr>
          <p:nvPr>
            <p:ph type="body" idx="1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01" name="Google Shape;401;p15:notes"/>
          <p:cNvSpPr txBox="1">
            <a:spLocks noGrp="1"/>
          </p:cNvSpPr>
          <p:nvPr>
            <p:ph type="sldNum" idx="12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ru-RU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643140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12:notes"/>
          <p:cNvSpPr txBox="1">
            <a:spLocks noGrp="1"/>
          </p:cNvSpPr>
          <p:nvPr>
            <p:ph type="body" idx="1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09" name="Google Shape;40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71744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5241-D1DC-44BE-8C6F-82FBA24BDDE3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FBF-2F9E-41F5-A62C-E7B00B644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052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5241-D1DC-44BE-8C6F-82FBA24BDDE3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FBF-2F9E-41F5-A62C-E7B00B644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569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5241-D1DC-44BE-8C6F-82FBA24BDDE3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FBF-2F9E-41F5-A62C-E7B00B644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259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5241-D1DC-44BE-8C6F-82FBA24BDDE3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FBF-2F9E-41F5-A62C-E7B00B644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557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5241-D1DC-44BE-8C6F-82FBA24BDDE3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FBF-2F9E-41F5-A62C-E7B00B644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686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5241-D1DC-44BE-8C6F-82FBA24BDDE3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FBF-2F9E-41F5-A62C-E7B00B644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012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5241-D1DC-44BE-8C6F-82FBA24BDDE3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FBF-2F9E-41F5-A62C-E7B00B644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075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5241-D1DC-44BE-8C6F-82FBA24BDDE3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FBF-2F9E-41F5-A62C-E7B00B644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346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5241-D1DC-44BE-8C6F-82FBA24BDDE3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FBF-2F9E-41F5-A62C-E7B00B644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41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5241-D1DC-44BE-8C6F-82FBA24BDDE3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FBF-2F9E-41F5-A62C-E7B00B644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08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5241-D1DC-44BE-8C6F-82FBA24BDDE3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FBF-2F9E-41F5-A62C-E7B00B644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23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5241-D1DC-44BE-8C6F-82FBA24BDDE3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E4FBF-2F9E-41F5-A62C-E7B00B644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041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3"/>
          <p:cNvSpPr/>
          <p:nvPr/>
        </p:nvSpPr>
        <p:spPr>
          <a:xfrm>
            <a:off x="1005775" y="1365379"/>
            <a:ext cx="10202779" cy="217175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ru-RU" sz="32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Бизнес-план создания и продвижения программы ДПО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ru-RU" sz="2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</a:t>
            </a:r>
            <a:r>
              <a:rPr lang="ru-RU" sz="2400" b="1" i="0" u="sng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Язык </a:t>
            </a:r>
            <a:r>
              <a:rPr lang="en-US" sz="2400" b="1" i="0" u="sng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Python </a:t>
            </a:r>
            <a:r>
              <a:rPr lang="ru-RU" sz="2400" b="1" i="0" u="sng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 возможности машинного обучения</a:t>
            </a:r>
            <a:r>
              <a:rPr lang="ru-RU" sz="2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»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-RU" sz="1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название программы ДПО</a:t>
            </a:r>
            <a:endParaRPr sz="32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0" name="Google Shape;310;p3"/>
          <p:cNvSpPr/>
          <p:nvPr/>
        </p:nvSpPr>
        <p:spPr>
          <a:xfrm>
            <a:off x="1156211" y="3667447"/>
            <a:ext cx="9719160" cy="2406469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-RU" sz="1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Команда проекта: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-RU" sz="1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800" b="0" i="0" u="sng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Ионова Т.В.            </a:t>
            </a:r>
            <a:r>
              <a:rPr lang="ru-RU" sz="1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ru-RU" sz="1800" b="0" i="0" u="sng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к.ф.-м.н., доцент             ,</a:t>
            </a:r>
            <a:r>
              <a:rPr lang="ru-RU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кафедра ПМИИ          </a:t>
            </a:r>
            <a:r>
              <a:rPr lang="ru-RU" u="sng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-RU" sz="1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ФИО		       уч. степень, звание, должность	подразделение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-RU" sz="1800" b="0" i="0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800" b="0" i="0" u="sng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Кожевников А.В.        </a:t>
            </a:r>
            <a:r>
              <a:rPr lang="ru-RU" sz="1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ru-RU" sz="1800" b="0" i="0" u="sng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к.т.н., доцент                   ,</a:t>
            </a:r>
            <a:r>
              <a:rPr lang="ru-RU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кафедра ПМИИ          </a:t>
            </a:r>
            <a:r>
              <a:rPr lang="ru-RU" u="sng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lang="ru-RU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-RU" sz="1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ФИО		       уч. степень, звание, должность	подразделение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lang="ru-RU"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-RU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800" b="0" i="0" u="sng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Алехин Р.В.           </a:t>
            </a:r>
            <a:r>
              <a:rPr lang="ru-RU" sz="1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ru-RU" sz="1800" b="0" i="0" u="sng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старший преподаватель.       ,</a:t>
            </a:r>
            <a:r>
              <a:rPr lang="ru-RU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кафедра ПМИИ          </a:t>
            </a:r>
            <a:r>
              <a:rPr lang="ru-RU" u="sng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lang="ru-RU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-RU" sz="1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ФИО		       уч. степень, звание, должность	подразделение</a:t>
            </a:r>
            <a:endParaRPr lang="ru-RU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" name="Picture 2" descr="Port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73" y="274871"/>
            <a:ext cx="3248025" cy="581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27851" y="8404"/>
            <a:ext cx="1476375" cy="122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490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5"/>
          <p:cNvSpPr txBox="1">
            <a:spLocks noGrp="1"/>
          </p:cNvSpPr>
          <p:nvPr>
            <p:ph type="body" idx="1"/>
          </p:nvPr>
        </p:nvSpPr>
        <p:spPr>
          <a:xfrm>
            <a:off x="184559" y="1361100"/>
            <a:ext cx="11634362" cy="496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546100" lvl="0" indent="-4318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roxima Nova"/>
              <a:buChar char="•"/>
            </a:pPr>
            <a:r>
              <a:rPr lang="ru-RU" sz="2000" dirty="0"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Назовите проблему заказчика (корпорации/гражданина), которую решает   предлагаемое обучение.</a:t>
            </a:r>
            <a:endParaRPr sz="2000" dirty="0">
              <a:latin typeface="Arial" panose="020B0604020202020204" pitchFamily="34" charset="0"/>
              <a:ea typeface="Proxima Nova"/>
              <a:cs typeface="Arial" panose="020B0604020202020204" pitchFamily="34" charset="0"/>
              <a:sym typeface="Proxima Nova"/>
            </a:endParaRPr>
          </a:p>
          <a:p>
            <a:pPr marL="88900" lvl="0" indent="0" algn="just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Отсутствие необходимой квалификации и цифровых компетенций у сотрудников/граждан для применения современных методов машинного обучения с использованием средств языка программирования 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Python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 для решения задач в своей профессиональной деятельности </a:t>
            </a:r>
            <a:endParaRPr sz="2000" dirty="0">
              <a:latin typeface="Arial" panose="020B0604020202020204" pitchFamily="34" charset="0"/>
              <a:ea typeface="Proxima Nova"/>
              <a:cs typeface="Arial" panose="020B0604020202020204" pitchFamily="34" charset="0"/>
              <a:sym typeface="Proxima Nova"/>
            </a:endParaRPr>
          </a:p>
          <a:p>
            <a:pPr marL="546100" lvl="0" indent="-4318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roxima Nova"/>
              <a:buChar char="•"/>
            </a:pPr>
            <a:r>
              <a:rPr lang="ru-RU" sz="2000" dirty="0"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Какое изменение должно возникнуть у Заказчика в результате обучения. В чем вновь создаваемая ценность, за которую он платит. Используйте для сравнения метафоры.</a:t>
            </a:r>
            <a:endParaRPr sz="2000" dirty="0">
              <a:latin typeface="Arial" panose="020B0604020202020204" pitchFamily="34" charset="0"/>
              <a:ea typeface="Proxima Nova"/>
              <a:cs typeface="Arial" panose="020B0604020202020204" pitchFamily="34" charset="0"/>
              <a:sym typeface="Proxima Nova"/>
            </a:endParaRPr>
          </a:p>
          <a:p>
            <a:pPr marL="88900" lvl="0" indent="0" algn="just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Освоение сотрудниками/гражданами теоретических основ машинного обучения и приобретение умений практического применения средств машинного обучения на языке программирования 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Python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 открывает широкие возможности по повышению производительности труда за счёт автоматизации рабочих процессов в профессиональной деятельности с применение современных цифровых технологий (машинного обучения и интеллектуального анализа данных).</a:t>
            </a:r>
            <a:endParaRPr sz="2000" u="sng" dirty="0">
              <a:latin typeface="Arial" panose="020B0604020202020204" pitchFamily="34" charset="0"/>
              <a:ea typeface="Proxima Nova"/>
              <a:cs typeface="Arial" panose="020B0604020202020204" pitchFamily="34" charset="0"/>
              <a:sym typeface="Proxima Nova"/>
            </a:endParaRPr>
          </a:p>
          <a:p>
            <a:pPr marL="546100" lvl="0" indent="-4318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roxima Nova"/>
              <a:buChar char="•"/>
            </a:pPr>
            <a:r>
              <a:rPr lang="ru-RU" sz="2000" dirty="0"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Слоган и визуализация результатов Программы. </a:t>
            </a:r>
            <a:endParaRPr sz="2000" dirty="0">
              <a:latin typeface="Arial" panose="020B0604020202020204" pitchFamily="34" charset="0"/>
              <a:ea typeface="Proxima Nova"/>
              <a:cs typeface="Arial" panose="020B0604020202020204" pitchFamily="34" charset="0"/>
              <a:sym typeface="Proxima Nova"/>
            </a:endParaRPr>
          </a:p>
          <a:p>
            <a:pPr marL="8890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Слоганы: Ученье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-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свет, а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неученье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-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тьма (</a:t>
            </a:r>
            <a:r>
              <a:rPr lang="ru-RU" sz="1600" i="1" dirty="0">
                <a:solidFill>
                  <a:srgbClr val="FF000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Ученье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-обучение, повышение квалификации</a:t>
            </a:r>
            <a:r>
              <a:rPr lang="en-US" sz="1600" i="1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;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 </a:t>
            </a:r>
            <a:r>
              <a:rPr lang="ru-RU" sz="1600" i="1" dirty="0">
                <a:solidFill>
                  <a:srgbClr val="FF000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Свет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 – энергия, МЭИ)</a:t>
            </a:r>
          </a:p>
          <a:p>
            <a:pPr marL="8890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ea typeface="Proxima Nova"/>
              <a:cs typeface="Arial" panose="020B0604020202020204" pitchFamily="34" charset="0"/>
              <a:sym typeface="Proxima Nova"/>
            </a:endParaRPr>
          </a:p>
          <a:p>
            <a:pPr marL="8890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		Как научить машину 		решать наши задачи!</a:t>
            </a:r>
            <a:endParaRPr sz="2000" dirty="0">
              <a:solidFill>
                <a:srgbClr val="002060"/>
              </a:solidFill>
              <a:latin typeface="Arial" panose="020B0604020202020204" pitchFamily="34" charset="0"/>
              <a:ea typeface="Proxima Nova"/>
              <a:cs typeface="Arial" panose="020B0604020202020204" pitchFamily="34" charset="0"/>
              <a:sym typeface="Proxima Nova"/>
            </a:endParaRPr>
          </a:p>
          <a:p>
            <a:pPr marL="546100" lvl="0" indent="-2794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000" b="1" u="sng" dirty="0">
              <a:solidFill>
                <a:srgbClr val="002060"/>
              </a:solidFill>
              <a:latin typeface="Arial" panose="020B0604020202020204" pitchFamily="34" charset="0"/>
              <a:ea typeface="Proxima Nova"/>
              <a:cs typeface="Arial" panose="020B0604020202020204" pitchFamily="34" charset="0"/>
              <a:sym typeface="Proxima Nova"/>
            </a:endParaRPr>
          </a:p>
        </p:txBody>
      </p:sp>
      <p:sp>
        <p:nvSpPr>
          <p:cNvPr id="325" name="Google Shape;325;p5"/>
          <p:cNvSpPr txBox="1"/>
          <p:nvPr/>
        </p:nvSpPr>
        <p:spPr>
          <a:xfrm>
            <a:off x="833630" y="21810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lang="ru-RU" sz="3600" b="1" i="0" u="none" strike="noStrike" cap="none" dirty="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Решение проблемы Заказчика</a:t>
            </a:r>
            <a:endParaRPr sz="1400" i="0" u="none" strike="noStrike" cap="none" dirty="0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29E3707-5F0A-1B43-683C-2D98DE047E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0337" y="5270603"/>
            <a:ext cx="778635" cy="105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032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7"/>
          <p:cNvSpPr txBox="1">
            <a:spLocks noGrp="1"/>
          </p:cNvSpPr>
          <p:nvPr>
            <p:ph type="body" idx="1"/>
          </p:nvPr>
        </p:nvSpPr>
        <p:spPr>
          <a:xfrm>
            <a:off x="433475" y="1023000"/>
            <a:ext cx="11288262" cy="571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88900" lvl="0" indent="14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628"/>
              <a:buNone/>
            </a:pPr>
            <a:r>
              <a:rPr lang="ru-RU" sz="2000" i="1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endParaRPr sz="1600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546100" lvl="0" indent="-433069" algn="l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000"/>
              <a:buFont typeface="Proxima Nova"/>
              <a:buChar char="•"/>
            </a:pPr>
            <a:r>
              <a:rPr lang="ru-RU" sz="1600" dirty="0">
                <a:latin typeface="Proxima Nova"/>
                <a:ea typeface="Proxima Nova"/>
                <a:cs typeface="Proxima Nova"/>
                <a:sym typeface="Proxima Nova"/>
              </a:rPr>
              <a:t>Назовите целевую группу потенциальных заказчиков /потребителя Вашей программы. </a:t>
            </a:r>
            <a:endParaRPr sz="1600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88900" lvl="0" indent="0" algn="just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170"/>
              <a:buNone/>
            </a:pPr>
            <a:r>
              <a:rPr lang="en-GB" sz="16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IT </a:t>
            </a:r>
            <a:r>
              <a:rPr lang="ru-RU" sz="16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специалисты (программисты, разработчики, аналитики данных и др.); преподаватели высших и средних учебных заведений;</a:t>
            </a:r>
            <a:r>
              <a:rPr lang="en-US" sz="16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студенты старших курсов, ориентированные на получение цифровых компетенций </a:t>
            </a:r>
          </a:p>
          <a:p>
            <a:pPr marL="88900" lvl="0" indent="0" algn="l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170"/>
              <a:buNone/>
            </a:pPr>
            <a:endParaRPr lang="ru-RU" sz="1600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374650" indent="-28575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170"/>
            </a:pPr>
            <a:r>
              <a:rPr lang="ru-RU" sz="1600" dirty="0">
                <a:latin typeface="Proxima Nova"/>
                <a:ea typeface="Proxima Nova"/>
                <a:cs typeface="Proxima Nova"/>
                <a:sym typeface="Proxima Nova"/>
              </a:rPr>
              <a:t>Оцените потенциально возможный объем продаж</a:t>
            </a:r>
            <a:endParaRPr sz="1600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88900" lvl="0" indent="0" algn="l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170"/>
              <a:buNone/>
            </a:pPr>
            <a:r>
              <a:rPr lang="ru-RU" sz="16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50 человек в группе; длительность курса 72 </a:t>
            </a:r>
            <a:r>
              <a:rPr lang="ru-RU" sz="1600" dirty="0" err="1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ак.ч</a:t>
            </a:r>
            <a:r>
              <a:rPr lang="ru-RU" sz="16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. </a:t>
            </a:r>
            <a:r>
              <a:rPr lang="en-US" sz="16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(8 </a:t>
            </a:r>
            <a:r>
              <a:rPr lang="ru-RU" sz="16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недель</a:t>
            </a:r>
            <a:r>
              <a:rPr lang="en-US" sz="16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)</a:t>
            </a:r>
            <a:endParaRPr lang="ru-RU" sz="1600" dirty="0">
              <a:solidFill>
                <a:srgbClr val="00206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88900" lvl="0" indent="0" algn="l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170"/>
              <a:buNone/>
            </a:pPr>
            <a:r>
              <a:rPr lang="ru-RU" sz="16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1 набор в квартал = 200 человек в год</a:t>
            </a:r>
          </a:p>
          <a:p>
            <a:pPr marL="88900" lvl="0" indent="0" algn="l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170"/>
              <a:buNone/>
            </a:pPr>
            <a:endParaRPr sz="1600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546100" lvl="0" indent="-433069" algn="l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000"/>
              <a:buFont typeface="Proxima Nova"/>
              <a:buChar char="•"/>
            </a:pPr>
            <a:r>
              <a:rPr lang="ru-RU" sz="1600" dirty="0">
                <a:latin typeface="Proxima Nova"/>
                <a:ea typeface="Proxima Nova"/>
                <a:cs typeface="Proxima Nova"/>
                <a:sym typeface="Proxima Nova"/>
              </a:rPr>
              <a:t>Кто принимает решение о покупке программы</a:t>
            </a:r>
            <a:endParaRPr sz="1600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88900" lvl="0" indent="0" algn="just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170"/>
              <a:buNone/>
            </a:pPr>
            <a:r>
              <a:rPr lang="ru-RU" sz="16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Руководители и </a:t>
            </a:r>
            <a:r>
              <a:rPr lang="en-US" sz="16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HR-</a:t>
            </a:r>
            <a:r>
              <a:rPr lang="ru-RU" sz="16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отделы </a:t>
            </a:r>
            <a:r>
              <a:rPr lang="en-US" sz="16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IT </a:t>
            </a:r>
            <a:r>
              <a:rPr lang="ru-RU" sz="16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компаний и банков, руководители высших и средних учебных заведений, профессиональных заведений, директора институтов, заведующие кафедр, слушатели самостоятельно</a:t>
            </a:r>
          </a:p>
          <a:p>
            <a:pPr marL="88900" lvl="0" indent="0" algn="l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170"/>
              <a:buNone/>
            </a:pPr>
            <a:endParaRPr sz="1600" dirty="0">
              <a:solidFill>
                <a:srgbClr val="00206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546100" lvl="0" indent="-433069" algn="l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000"/>
              <a:buFont typeface="Proxima Nova"/>
              <a:buChar char="•"/>
            </a:pPr>
            <a:r>
              <a:rPr lang="ru-RU" sz="1600" dirty="0">
                <a:latin typeface="Proxima Nova"/>
                <a:ea typeface="Proxima Nova"/>
                <a:cs typeface="Proxima Nova"/>
                <a:sym typeface="Proxima Nova"/>
              </a:rPr>
              <a:t>Укажите  причины, по которым он будет приобретать именно ваш продукт</a:t>
            </a:r>
            <a:r>
              <a:rPr lang="ru-RU" sz="1600" u="sng" dirty="0"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endParaRPr sz="1600" u="sng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88900" lvl="0" indent="0" algn="l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170"/>
              <a:buNone/>
            </a:pPr>
            <a:r>
              <a:rPr lang="ru-RU" sz="16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Доступная цена программы (возможны скидки для студентов),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 удобный дистанционный формат, высокий уровень преподавательского состава </a:t>
            </a:r>
            <a:r>
              <a:rPr lang="ru-RU" sz="16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</a:p>
          <a:p>
            <a:pPr marL="88900" lvl="0" indent="0" algn="l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170"/>
              <a:buNone/>
            </a:pPr>
            <a:endParaRPr lang="ru-RU" sz="1600" dirty="0">
              <a:solidFill>
                <a:srgbClr val="00206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374650" lvl="0" indent="-285750" algn="l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170"/>
            </a:pPr>
            <a:r>
              <a:rPr lang="ru-RU" sz="1600" dirty="0">
                <a:latin typeface="Proxima Nova"/>
                <a:ea typeface="Proxima Nova"/>
                <a:cs typeface="Proxima Nova"/>
                <a:sym typeface="Proxima Nova"/>
              </a:rPr>
              <a:t>Укажите категорию обучаемых. Что они получают в результате обучения и как это связано с целями компании</a:t>
            </a:r>
            <a:endParaRPr sz="1600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88900" indent="0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170"/>
              <a:buNone/>
            </a:pPr>
            <a:r>
              <a:rPr lang="ru-RU" sz="16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Сотрудники </a:t>
            </a:r>
            <a:r>
              <a:rPr lang="en-GB" sz="16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IT </a:t>
            </a:r>
            <a:r>
              <a:rPr lang="ru-RU" sz="16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компаний и </a:t>
            </a:r>
            <a:r>
              <a:rPr lang="en-GB" sz="16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IT </a:t>
            </a:r>
            <a:r>
              <a:rPr lang="ru-RU" sz="16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отделов банковского сектора, сотрудники высших и средних учебных заведений, студенты старших курсов, программисты, разработчики и аналитики повышают свою квалификацию, приобретая новые знания и умения в области современных средств программирования, анализа данных, машинного обучения с целью повышения эффективности своей работы в профессиональной сфере деятельности</a:t>
            </a:r>
            <a:endParaRPr lang="ru-RU" sz="1600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889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</a:pPr>
            <a:endParaRPr sz="1600" dirty="0">
              <a:solidFill>
                <a:srgbClr val="00206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889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</a:pPr>
            <a:endParaRPr sz="2000"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40" name="Google Shape;340;p7"/>
          <p:cNvSpPr/>
          <p:nvPr/>
        </p:nvSpPr>
        <p:spPr>
          <a:xfrm>
            <a:off x="223375" y="160350"/>
            <a:ext cx="2508000" cy="924900"/>
          </a:xfrm>
          <a:prstGeom prst="homePlate">
            <a:avLst>
              <a:gd name="adj" fmla="val 50000"/>
            </a:avLst>
          </a:prstGeom>
          <a:solidFill>
            <a:srgbClr val="DDEAF6"/>
          </a:solidFill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Google Shape;341;p7"/>
          <p:cNvSpPr txBox="1"/>
          <p:nvPr/>
        </p:nvSpPr>
        <p:spPr>
          <a:xfrm>
            <a:off x="300775" y="222600"/>
            <a:ext cx="25080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>
                <a:latin typeface="Proxima Nova"/>
                <a:ea typeface="Proxima Nova"/>
                <a:cs typeface="Proxima Nova"/>
                <a:sym typeface="Proxima Nova"/>
              </a:rPr>
              <a:t>Маркетинговый план</a:t>
            </a:r>
            <a:endParaRPr sz="2000"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42" name="Google Shape;342;p7"/>
          <p:cNvSpPr txBox="1"/>
          <p:nvPr/>
        </p:nvSpPr>
        <p:spPr>
          <a:xfrm>
            <a:off x="2730174" y="287250"/>
            <a:ext cx="8871799" cy="56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500" b="1" dirty="0">
                <a:latin typeface="Proxima Nova"/>
                <a:ea typeface="Proxima Nova"/>
                <a:cs typeface="Proxima Nova"/>
                <a:sym typeface="Proxima Nova"/>
              </a:rPr>
              <a:t>Анализ емкости рынка, формирование портрета ЦА</a:t>
            </a:r>
            <a:endParaRPr sz="2500" b="1"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1197058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9"/>
          <p:cNvSpPr/>
          <p:nvPr/>
        </p:nvSpPr>
        <p:spPr>
          <a:xfrm>
            <a:off x="319575" y="190200"/>
            <a:ext cx="2508000" cy="924900"/>
          </a:xfrm>
          <a:prstGeom prst="homePlate">
            <a:avLst>
              <a:gd name="adj" fmla="val 50000"/>
            </a:avLst>
          </a:prstGeom>
          <a:solidFill>
            <a:srgbClr val="DDEAF6"/>
          </a:solidFill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Маркетинговый план</a:t>
            </a:r>
            <a:endParaRPr/>
          </a:p>
        </p:txBody>
      </p:sp>
      <p:sp>
        <p:nvSpPr>
          <p:cNvPr id="362" name="Google Shape;362;p9"/>
          <p:cNvSpPr/>
          <p:nvPr/>
        </p:nvSpPr>
        <p:spPr>
          <a:xfrm>
            <a:off x="737883" y="516104"/>
            <a:ext cx="11264820" cy="757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3" name="Google Shape;363;p9"/>
          <p:cNvSpPr/>
          <p:nvPr/>
        </p:nvSpPr>
        <p:spPr>
          <a:xfrm>
            <a:off x="1540136" y="342600"/>
            <a:ext cx="10719900" cy="6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ru-RU" sz="3400" b="1" i="0" u="none" strike="noStrike" cap="none" dirty="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Ана</a:t>
            </a:r>
            <a:r>
              <a:rPr lang="ru-RU" sz="3400" b="1" dirty="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лиз конкурентов </a:t>
            </a:r>
            <a:r>
              <a:rPr lang="ru-RU" sz="3400" b="1" i="0" u="none" strike="noStrike" cap="none" dirty="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(</a:t>
            </a:r>
            <a:r>
              <a:rPr lang="ru-RU" sz="3400" b="1" i="0" u="none" strike="noStrike" cap="none" dirty="0" err="1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бенчмарки</a:t>
            </a:r>
            <a:r>
              <a:rPr lang="ru-RU" sz="3400" b="1" i="0" u="none" strike="noStrike" cap="none" dirty="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) </a:t>
            </a:r>
            <a:endParaRPr sz="3400" b="1" i="0" u="none" strike="noStrike" cap="none" dirty="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graphicFrame>
        <p:nvGraphicFramePr>
          <p:cNvPr id="364" name="Google Shape;364;p9"/>
          <p:cNvGraphicFramePr/>
          <p:nvPr>
            <p:extLst>
              <p:ext uri="{D42A27DB-BD31-4B8C-83A1-F6EECF244321}">
                <p14:modId xmlns:p14="http://schemas.microsoft.com/office/powerpoint/2010/main" val="2413551585"/>
              </p:ext>
            </p:extLst>
          </p:nvPr>
        </p:nvGraphicFramePr>
        <p:xfrm>
          <a:off x="618051" y="910811"/>
          <a:ext cx="11118148" cy="5889118"/>
        </p:xfrm>
        <a:graphic>
          <a:graphicData uri="http://schemas.openxmlformats.org/drawingml/2006/table">
            <a:tbl>
              <a:tblPr firstRow="1">
                <a:noFill/>
              </a:tblPr>
              <a:tblGrid>
                <a:gridCol w="2612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3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0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19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263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2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Наименование критерия</a:t>
                      </a:r>
                      <a:endParaRPr sz="1200" u="none" strike="noStrike" cap="none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Ваша программа</a:t>
                      </a:r>
                      <a:endParaRPr sz="1200" u="none" strike="noStrike" cap="none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Программа 1</a:t>
                      </a:r>
                      <a:endParaRPr sz="1200" u="none" strike="noStrike" cap="none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2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Программа 2</a:t>
                      </a:r>
                      <a:endParaRPr sz="1200" u="none" strike="noStrike" cap="none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63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200" b="1" i="1" u="none" strike="noStrike" cap="none" dirty="0">
                          <a:highlight>
                            <a:schemeClr val="lt1"/>
                          </a:highlight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Наименование программы</a:t>
                      </a:r>
                      <a:endParaRPr sz="1200" b="1" i="1" u="none" strike="noStrike" cap="none" dirty="0">
                        <a:highlight>
                          <a:schemeClr val="lt1"/>
                        </a:highlight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200" kern="1200" dirty="0">
                          <a:solidFill>
                            <a:srgbClr val="002060"/>
                          </a:solidFill>
                          <a:latin typeface="Proxima Nova"/>
                          <a:cs typeface="Arial" panose="020B0604020202020204" pitchFamily="34" charset="0"/>
                        </a:rPr>
                        <a:t>Язык </a:t>
                      </a:r>
                      <a:r>
                        <a:rPr lang="en-US" sz="1200" kern="1200" dirty="0">
                          <a:solidFill>
                            <a:srgbClr val="002060"/>
                          </a:solidFill>
                          <a:latin typeface="Proxima Nova"/>
                          <a:cs typeface="Arial" panose="020B0604020202020204" pitchFamily="34" charset="0"/>
                        </a:rPr>
                        <a:t>Python </a:t>
                      </a:r>
                      <a:r>
                        <a:rPr lang="ru-RU" sz="1200" kern="1200" dirty="0">
                          <a:solidFill>
                            <a:srgbClr val="002060"/>
                          </a:solidFill>
                          <a:latin typeface="Proxima Nova"/>
                          <a:cs typeface="Arial" panose="020B0604020202020204" pitchFamily="34" charset="0"/>
                        </a:rPr>
                        <a:t>и возможности машинного обучения</a:t>
                      </a:r>
                      <a:endParaRPr sz="1200" kern="1200" dirty="0">
                        <a:solidFill>
                          <a:srgbClr val="00206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F5496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ru-RU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Машинное обучение</a:t>
                      </a:r>
                      <a:endParaRPr sz="1200" u="none" strike="noStrike" cap="none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Python Basic</a:t>
                      </a:r>
                      <a:endParaRPr sz="1200" u="none" strike="noStrike" cap="none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71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200" b="1" i="1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Организация /ссылка на страницу описания</a:t>
                      </a:r>
                      <a:endParaRPr sz="1200" b="1" i="1" u="none" strike="noStrike" cap="none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200" kern="1200" dirty="0">
                          <a:solidFill>
                            <a:srgbClr val="00206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НИУ «МЭИ» кафедра ПМИИ, страница в разработке </a:t>
                      </a:r>
                      <a:r>
                        <a:rPr lang="en-US" sz="1200" kern="1200" dirty="0">
                          <a:solidFill>
                            <a:srgbClr val="00206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http://</a:t>
                      </a:r>
                      <a:r>
                        <a:rPr lang="en-US" sz="1200" kern="1200" dirty="0" err="1">
                          <a:solidFill>
                            <a:srgbClr val="00206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www.appmat.ru</a:t>
                      </a:r>
                      <a:r>
                        <a:rPr lang="en-US" sz="1200" kern="1200" dirty="0">
                          <a:solidFill>
                            <a:srgbClr val="00206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/</a:t>
                      </a:r>
                      <a:r>
                        <a:rPr lang="ru-RU" sz="1200" kern="1200" dirty="0">
                          <a:solidFill>
                            <a:srgbClr val="00206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ДПО/</a:t>
                      </a:r>
                      <a:endParaRPr sz="1200" kern="1200" dirty="0">
                        <a:solidFill>
                          <a:srgbClr val="00206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r>
                        <a:rPr lang="ru-RU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ООО «</a:t>
                      </a:r>
                      <a:r>
                        <a:rPr lang="en-US" sz="1200" u="none" strike="noStrike" cap="none" baseline="0" dirty="0" err="1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Skillfactory</a:t>
                      </a:r>
                      <a:r>
                        <a:rPr lang="ru-RU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», </a:t>
                      </a:r>
                      <a:r>
                        <a:rPr lang="en-US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https://skillfactory.ru/machine-learning#form</a:t>
                      </a:r>
                    </a:p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Платформа </a:t>
                      </a:r>
                      <a:r>
                        <a:rPr lang="en-US" sz="1200" u="none" strike="noStrike" cap="none" dirty="0" err="1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skillbox</a:t>
                      </a:r>
                      <a:r>
                        <a:rPr lang="en-GB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,</a:t>
                      </a:r>
                      <a:r>
                        <a:rPr lang="en-GB" sz="12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Graphik"/>
                          <a:ea typeface="Proxima Nova"/>
                          <a:cs typeface="Proxima Nova"/>
                          <a:sym typeface="Proxima Nova"/>
                        </a:rPr>
                        <a:t> </a:t>
                      </a:r>
                      <a:r>
                        <a:rPr lang="en-US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https://skillbox.ru/course/python-basic/</a:t>
                      </a:r>
                      <a:endParaRPr sz="1200" u="none" strike="noStrike" cap="none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571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ru-RU" sz="1200" b="1" i="1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Целевая аудитория</a:t>
                      </a:r>
                      <a:endParaRPr sz="1200" b="1" i="1" u="none" strike="noStrike" cap="none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F5496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ru-RU" sz="1200" kern="1200" dirty="0">
                          <a:solidFill>
                            <a:srgbClr val="00206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Специалистам в сфере </a:t>
                      </a:r>
                      <a:r>
                        <a:rPr lang="en-US" sz="1200" kern="1200" dirty="0">
                          <a:solidFill>
                            <a:srgbClr val="00206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IT</a:t>
                      </a:r>
                      <a:r>
                        <a:rPr lang="en-GB" sz="1200" kern="1200" dirty="0">
                          <a:solidFill>
                            <a:srgbClr val="00206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 (программисты, аналитики данных), со</a:t>
                      </a:r>
                      <a:r>
                        <a:rPr lang="ru-RU" sz="1200" kern="1200" dirty="0">
                          <a:solidFill>
                            <a:srgbClr val="00206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трудники высших и </a:t>
                      </a:r>
                      <a:r>
                        <a:rPr lang="en-GB" sz="1200" kern="1200" dirty="0">
                          <a:solidFill>
                            <a:srgbClr val="00206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средних</a:t>
                      </a:r>
                      <a:r>
                        <a:rPr lang="ru-RU" sz="1200" kern="1200" dirty="0">
                          <a:solidFill>
                            <a:srgbClr val="00206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 учебных заведений</a:t>
                      </a:r>
                      <a:r>
                        <a:rPr lang="en-GB" sz="1200" kern="1200" dirty="0">
                          <a:solidFill>
                            <a:srgbClr val="00206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, студенты старших курсов</a:t>
                      </a:r>
                      <a:r>
                        <a:rPr lang="ru-RU" sz="1200" kern="1200" dirty="0">
                          <a:solidFill>
                            <a:srgbClr val="00206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 </a:t>
                      </a:r>
                      <a:endParaRPr sz="1200" kern="1200" dirty="0">
                        <a:solidFill>
                          <a:srgbClr val="00206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F5496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ru-RU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Программисты, аналитики</a:t>
                      </a:r>
                      <a:endParaRPr sz="1200" u="none" strike="noStrike" cap="none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F5496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ru-RU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Специалистам в сфере </a:t>
                      </a:r>
                      <a:r>
                        <a:rPr lang="en-US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IT,</a:t>
                      </a:r>
                      <a:r>
                        <a:rPr lang="en-US" sz="1200" u="none" strike="noStrike" cap="none" baseline="0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 </a:t>
                      </a:r>
                      <a:endParaRPr lang="ru-RU" sz="1200" u="none" strike="noStrike" cap="none" baseline="0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F5496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ru-RU" sz="1200" u="none" strike="noStrike" cap="none" baseline="0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начинающие </a:t>
                      </a:r>
                      <a:r>
                        <a:rPr lang="en-US" sz="1200" u="none" strike="noStrike" cap="none" baseline="0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Python-</a:t>
                      </a:r>
                      <a:r>
                        <a:rPr lang="ru-RU" sz="1200" u="none" strike="noStrike" cap="none" baseline="0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разработчики</a:t>
                      </a:r>
                      <a:endParaRPr sz="1200" u="none" strike="noStrike" cap="none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48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ru-RU" sz="1200" b="1" i="1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Длительность, час</a:t>
                      </a:r>
                      <a:endParaRPr sz="1200" b="1" i="1" u="none" strike="noStrike" cap="none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200" kern="1200" dirty="0">
                          <a:solidFill>
                            <a:srgbClr val="00206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72 </a:t>
                      </a:r>
                      <a:r>
                        <a:rPr lang="ru-RU" sz="1200" kern="1200" dirty="0" err="1">
                          <a:solidFill>
                            <a:srgbClr val="00206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ак.ч</a:t>
                      </a:r>
                      <a:r>
                        <a:rPr lang="ru-RU" sz="1200" kern="1200" dirty="0">
                          <a:solidFill>
                            <a:srgbClr val="00206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. </a:t>
                      </a:r>
                      <a:r>
                        <a:rPr lang="en-US" sz="1200" kern="1200" dirty="0">
                          <a:solidFill>
                            <a:srgbClr val="00206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(2 </a:t>
                      </a:r>
                      <a:r>
                        <a:rPr lang="ru-RU" sz="1200" kern="1200" dirty="0">
                          <a:solidFill>
                            <a:srgbClr val="00206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месяца</a:t>
                      </a:r>
                      <a:r>
                        <a:rPr lang="en-US" sz="1200" kern="1200" dirty="0">
                          <a:solidFill>
                            <a:srgbClr val="00206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)</a:t>
                      </a:r>
                      <a:endParaRPr sz="1200" kern="1200" dirty="0">
                        <a:solidFill>
                          <a:srgbClr val="00206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 </a:t>
                      </a:r>
                      <a:r>
                        <a:rPr lang="ru-RU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месяца</a:t>
                      </a:r>
                      <a:endParaRPr sz="1200" u="none" strike="noStrike" cap="none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4 месяца</a:t>
                      </a:r>
                      <a:endParaRPr sz="1200" u="none" strike="noStrike" cap="none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571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ru-RU" sz="1200" b="1" i="1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Передаваемые компетенции</a:t>
                      </a:r>
                      <a:endParaRPr sz="1200" b="1" i="1" u="none" strike="noStrike" cap="none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F5496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ru-RU" sz="1200" kern="1200" dirty="0">
                          <a:solidFill>
                            <a:srgbClr val="002060"/>
                          </a:solidFill>
                          <a:latin typeface="Proxima Nova"/>
                          <a:cs typeface="Arial" panose="020B0604020202020204" pitchFamily="34" charset="0"/>
                          <a:sym typeface="Proxima Nova"/>
                        </a:rPr>
                        <a:t>базовое представление о машинном обучении (</a:t>
                      </a:r>
                      <a:r>
                        <a:rPr lang="en-US" sz="1200" kern="1200" dirty="0">
                          <a:solidFill>
                            <a:srgbClr val="002060"/>
                          </a:solidFill>
                          <a:latin typeface="Proxima Nova"/>
                          <a:cs typeface="Arial" panose="020B0604020202020204" pitchFamily="34" charset="0"/>
                          <a:sym typeface="Proxima Nova"/>
                        </a:rPr>
                        <a:t>Machine Learning),</a:t>
                      </a:r>
                      <a:r>
                        <a:rPr lang="ru-RU" sz="1200" kern="1200" dirty="0">
                          <a:solidFill>
                            <a:srgbClr val="002060"/>
                          </a:solidFill>
                          <a:latin typeface="Proxima Nova"/>
                          <a:cs typeface="Arial" panose="020B0604020202020204" pitchFamily="34" charset="0"/>
                          <a:sym typeface="Proxima Nova"/>
                        </a:rPr>
                        <a:t> возможности машинного обучения, способы применения и реализации с помощью языка программирования </a:t>
                      </a:r>
                      <a:r>
                        <a:rPr lang="en-US" sz="1200" kern="1200" dirty="0">
                          <a:solidFill>
                            <a:srgbClr val="002060"/>
                          </a:solidFill>
                          <a:latin typeface="Proxima Nova"/>
                          <a:cs typeface="Arial" panose="020B0604020202020204" pitchFamily="34" charset="0"/>
                          <a:sym typeface="Proxima Nova"/>
                        </a:rPr>
                        <a:t>Python</a:t>
                      </a:r>
                      <a:endParaRPr sz="1200" kern="1200" dirty="0">
                        <a:solidFill>
                          <a:srgbClr val="00206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принципы математических алгоритмов, современные библиотеки, </a:t>
                      </a:r>
                      <a:r>
                        <a:rPr lang="ru-RU" sz="1200" u="none" strike="noStrike" cap="none" dirty="0" err="1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feature</a:t>
                      </a:r>
                      <a:r>
                        <a:rPr lang="ru-RU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 </a:t>
                      </a:r>
                      <a:r>
                        <a:rPr lang="ru-RU" sz="1200" u="none" strike="noStrike" cap="none" dirty="0" err="1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engineering</a:t>
                      </a:r>
                      <a:r>
                        <a:rPr lang="ru-RU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 и оценку моделей</a:t>
                      </a:r>
                      <a:endParaRPr sz="1200" u="none" strike="noStrike" cap="none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алгоритмы и структуры данных, работа с сетью, код </a:t>
                      </a:r>
                      <a:r>
                        <a:rPr lang="en-US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Python, </a:t>
                      </a:r>
                      <a:endParaRPr sz="1200" u="none" strike="noStrike" cap="none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263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ru-RU" sz="1200" b="1" i="1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Стоимость, тыс. руб. /чел</a:t>
                      </a:r>
                      <a:endParaRPr sz="1200" b="1" i="1" u="none" strike="noStrike" cap="none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200" kern="1200" dirty="0">
                          <a:solidFill>
                            <a:srgbClr val="00206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32 000р.</a:t>
                      </a:r>
                      <a:r>
                        <a:rPr lang="en-GB" sz="1200" kern="1200" dirty="0">
                          <a:solidFill>
                            <a:srgbClr val="00206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 (действует скидка студентам)</a:t>
                      </a:r>
                      <a:endParaRPr sz="1200" kern="1200" dirty="0">
                        <a:solidFill>
                          <a:srgbClr val="00206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105 000р. (действует скидка 36 900р.)</a:t>
                      </a:r>
                      <a:endParaRPr sz="1200" u="none" strike="noStrike" cap="none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8 368р./</a:t>
                      </a:r>
                      <a:r>
                        <a:rPr lang="ru-RU" sz="1200" u="none" strike="noStrike" cap="none" dirty="0" err="1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мес</a:t>
                      </a:r>
                      <a:r>
                        <a:rPr lang="ru-RU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 (действует скидка 5 439р./</a:t>
                      </a:r>
                      <a:r>
                        <a:rPr lang="ru-RU" sz="1200" u="none" strike="noStrike" cap="none" dirty="0" err="1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мес</a:t>
                      </a:r>
                      <a:r>
                        <a:rPr lang="ru-RU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)</a:t>
                      </a:r>
                      <a:endParaRPr sz="1200" u="none" strike="noStrike" cap="none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579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200" b="1" i="1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Наличие специального оборудования</a:t>
                      </a:r>
                      <a:endParaRPr sz="1200" b="1" i="1" u="none" strike="noStrike" cap="none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F5496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GB" sz="1200" kern="1200" dirty="0">
                          <a:solidFill>
                            <a:srgbClr val="00206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ПК, </a:t>
                      </a:r>
                      <a:r>
                        <a:rPr lang="ru-RU" sz="1200" kern="1200" dirty="0">
                          <a:solidFill>
                            <a:srgbClr val="00206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ноутбук</a:t>
                      </a:r>
                      <a:endParaRPr sz="1200" kern="1200" dirty="0">
                        <a:solidFill>
                          <a:srgbClr val="00206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  <a:tabLst/>
                        <a:defRPr/>
                      </a:pPr>
                      <a:r>
                        <a:rPr lang="en-GB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ПК, </a:t>
                      </a:r>
                      <a:r>
                        <a:rPr lang="ru-RU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ноутбук</a:t>
                      </a:r>
                    </a:p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200" u="none" strike="noStrike" cap="none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  <a:tabLst/>
                        <a:defRPr/>
                      </a:pPr>
                      <a:r>
                        <a:rPr lang="en-GB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ПК, </a:t>
                      </a:r>
                      <a:r>
                        <a:rPr lang="ru-RU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ноутбук</a:t>
                      </a:r>
                    </a:p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200" u="none" strike="noStrike" cap="none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8532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200" b="1" i="1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Каналы продвижения</a:t>
                      </a:r>
                      <a:endParaRPr sz="1200" b="1" u="none" strike="noStrike" cap="none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F5496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ru-RU" sz="1200" kern="1200" dirty="0">
                          <a:solidFill>
                            <a:srgbClr val="00206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сайт МЭИ</a:t>
                      </a:r>
                      <a:r>
                        <a:rPr lang="en-GB" sz="1200" kern="1200" dirty="0">
                          <a:solidFill>
                            <a:srgbClr val="00206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 и кафедры</a:t>
                      </a:r>
                      <a:r>
                        <a:rPr lang="ru-RU" sz="1200" kern="1200" dirty="0">
                          <a:solidFill>
                            <a:srgbClr val="00206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; социальные сети, день открытых дверей МЭИ; информационные стенды; выставки, форумы, программы развития.</a:t>
                      </a:r>
                    </a:p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F5496"/>
                        </a:buClr>
                        <a:buSzPts val="1600"/>
                        <a:buFont typeface="Times New Roman"/>
                        <a:buNone/>
                      </a:pPr>
                      <a:endParaRPr sz="1200" kern="1200" dirty="0">
                        <a:solidFill>
                          <a:srgbClr val="00206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Интернет</a:t>
                      </a:r>
                      <a:r>
                        <a:rPr lang="ru-RU" sz="1200" u="none" strike="noStrike" cap="none" baseline="0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 (</a:t>
                      </a:r>
                      <a:r>
                        <a:rPr lang="en-US" sz="1200" u="none" strike="noStrike" cap="none" baseline="0" dirty="0" err="1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Skillfactory</a:t>
                      </a:r>
                      <a:r>
                        <a:rPr lang="en-US" sz="1200" u="none" strike="noStrike" cap="none" baseline="0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)</a:t>
                      </a:r>
                      <a:endParaRPr sz="1200" u="none" strike="noStrike" cap="none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  <a:tabLst/>
                        <a:defRPr/>
                      </a:pPr>
                      <a:r>
                        <a:rPr lang="ru-RU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Интернет</a:t>
                      </a:r>
                      <a:r>
                        <a:rPr lang="ru-RU" sz="1200" u="none" strike="noStrike" cap="none" baseline="0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 (</a:t>
                      </a:r>
                      <a:r>
                        <a:rPr lang="en-US" sz="1200" u="none" strike="noStrike" cap="none" baseline="0" dirty="0" err="1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Skillbox</a:t>
                      </a:r>
                      <a:r>
                        <a:rPr lang="en-US" sz="1200" u="none" strike="noStrike" cap="none" baseline="0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)</a:t>
                      </a:r>
                      <a:endParaRPr lang="en-US" sz="1200" u="none" strike="noStrike" cap="none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200" u="none" strike="noStrike" cap="none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571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200" b="1" i="1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Другие </a:t>
                      </a:r>
                      <a:r>
                        <a:rPr lang="ru-RU" sz="1200" b="1" i="1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в</a:t>
                      </a:r>
                      <a:r>
                        <a:rPr lang="ru-RU" sz="1200" b="1" i="1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ажные особенности</a:t>
                      </a:r>
                      <a:endParaRPr sz="1200" b="1" i="1" u="none" strike="noStrike" cap="none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F5496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ru-RU" sz="1200" kern="1200" dirty="0">
                          <a:solidFill>
                            <a:srgbClr val="00206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Онлайн обучение</a:t>
                      </a:r>
                      <a:endParaRPr sz="1200" kern="1200" dirty="0">
                        <a:solidFill>
                          <a:srgbClr val="00206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F5496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ru-RU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Онлайн обучение, помощь в трудоустройстве</a:t>
                      </a:r>
                      <a:endParaRPr sz="1200" u="none" strike="noStrike" cap="none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2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Онлайн</a:t>
                      </a:r>
                      <a:r>
                        <a:rPr lang="ru-RU" sz="1200" u="none" strike="noStrike" cap="none" baseline="0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 обучение, готовый проект по окончании курса (</a:t>
                      </a:r>
                      <a:r>
                        <a:rPr lang="ru-RU" sz="1200" u="none" strike="noStrike" cap="none" baseline="0" dirty="0" err="1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телеграм</a:t>
                      </a:r>
                      <a:r>
                        <a:rPr lang="ru-RU" sz="1200" u="none" strike="noStrike" cap="none" baseline="0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 бот), доступ к видео курсу.</a:t>
                      </a:r>
                      <a:endParaRPr sz="1200" u="none" strike="noStrike" cap="none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9033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10"/>
          <p:cNvSpPr txBox="1">
            <a:spLocks noGrp="1"/>
          </p:cNvSpPr>
          <p:nvPr>
            <p:ph type="title"/>
          </p:nvPr>
        </p:nvSpPr>
        <p:spPr>
          <a:xfrm>
            <a:off x="143339" y="274638"/>
            <a:ext cx="11439061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lang="ru-RU" sz="3600" b="1" dirty="0">
                <a:latin typeface="Proxima Nova"/>
                <a:ea typeface="Proxima Nova"/>
                <a:cs typeface="Proxima Nova"/>
                <a:sym typeface="Proxima Nova"/>
              </a:rPr>
              <a:t>Выход на рынок</a:t>
            </a:r>
            <a:endParaRPr sz="3600" b="1"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71" name="Google Shape;371;p10"/>
          <p:cNvSpPr txBox="1">
            <a:spLocks noGrp="1"/>
          </p:cNvSpPr>
          <p:nvPr>
            <p:ph type="body" idx="1"/>
          </p:nvPr>
        </p:nvSpPr>
        <p:spPr>
          <a:xfrm>
            <a:off x="143350" y="1025100"/>
            <a:ext cx="11854200" cy="55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88900" lvl="0" indent="1428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</a:pPr>
            <a:endParaRPr sz="1400" dirty="0">
              <a:solidFill>
                <a:srgbClr val="002060"/>
              </a:solidFill>
              <a:latin typeface="Arial" panose="020B0604020202020204" pitchFamily="34" charset="0"/>
              <a:ea typeface="Proxima Nova"/>
              <a:cs typeface="Arial" panose="020B0604020202020204" pitchFamily="34" charset="0"/>
              <a:sym typeface="Proxima Nova"/>
            </a:endParaRPr>
          </a:p>
          <a:p>
            <a:pPr marL="88900" lvl="0" indent="14287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ru-RU" sz="1400" b="1" dirty="0"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Как вы продвигаете программу и информируете потребителя?</a:t>
            </a:r>
            <a:endParaRPr lang="en-US" sz="1400" b="1" dirty="0">
              <a:latin typeface="Arial" panose="020B0604020202020204" pitchFamily="34" charset="0"/>
              <a:ea typeface="Proxima Nova"/>
              <a:cs typeface="Arial" panose="020B0604020202020204" pitchFamily="34" charset="0"/>
              <a:sym typeface="Proxima Nova"/>
            </a:endParaRPr>
          </a:p>
          <a:p>
            <a:pPr marL="88900" lvl="0" indent="14287" algn="just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Интернет: сайт МЭИ</a:t>
            </a:r>
            <a:r>
              <a:rPr lang="en-GB" sz="1400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 и кафедры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;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социальные сети (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Вконтакте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Телеграм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,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Watsapp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,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Youtube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ЯндексДзен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, Одноклассники,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RuTube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)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, день открытых дверей МЭИ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;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информационные стенды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;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выставки, форумы, программы развития.</a:t>
            </a:r>
            <a:endParaRPr sz="1400" dirty="0">
              <a:solidFill>
                <a:srgbClr val="002060"/>
              </a:solidFill>
              <a:latin typeface="Arial" panose="020B0604020202020204" pitchFamily="34" charset="0"/>
              <a:ea typeface="Proxima Nova"/>
              <a:cs typeface="Arial" panose="020B0604020202020204" pitchFamily="34" charset="0"/>
              <a:sym typeface="Proxima Nova"/>
            </a:endParaRPr>
          </a:p>
          <a:p>
            <a:pPr marL="88900" lvl="0" indent="14287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ru-RU" sz="1400" b="1" dirty="0">
              <a:latin typeface="Arial" panose="020B0604020202020204" pitchFamily="34" charset="0"/>
              <a:ea typeface="Proxima Nova"/>
              <a:cs typeface="Arial" panose="020B0604020202020204" pitchFamily="34" charset="0"/>
              <a:sym typeface="Proxima Nova"/>
            </a:endParaRPr>
          </a:p>
          <a:p>
            <a:pPr marL="88900" lvl="0" indent="14287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ru-RU" sz="1400" b="1" dirty="0"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Как лица, принимающие решение о покупке узнают о вашей программе?</a:t>
            </a:r>
            <a:endParaRPr sz="1400" b="1" dirty="0">
              <a:latin typeface="Arial" panose="020B0604020202020204" pitchFamily="34" charset="0"/>
              <a:ea typeface="Proxima Nova"/>
              <a:cs typeface="Arial" panose="020B0604020202020204" pitchFamily="34" charset="0"/>
              <a:sym typeface="Proxima Nova"/>
            </a:endParaRPr>
          </a:p>
          <a:p>
            <a:pPr marL="88900" lvl="0" indent="14287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Почтовая рассылка, новости на сайте МЭИ, новости в соцсетях</a:t>
            </a:r>
          </a:p>
          <a:p>
            <a:pPr marL="114300" indent="0">
              <a:lnSpc>
                <a:spcPct val="80000"/>
              </a:lnSpc>
              <a:buSzPts val="2000"/>
              <a:buNone/>
            </a:pPr>
            <a:endParaRPr lang="ru-RU" sz="1400" b="1" dirty="0">
              <a:latin typeface="Arial" panose="020B0604020202020204" pitchFamily="34" charset="0"/>
              <a:ea typeface="Proxima Nova"/>
              <a:cs typeface="Arial" panose="020B0604020202020204" pitchFamily="34" charset="0"/>
              <a:sym typeface="Proxima Nova"/>
            </a:endParaRPr>
          </a:p>
          <a:p>
            <a:pPr marL="114300" indent="0">
              <a:lnSpc>
                <a:spcPct val="80000"/>
              </a:lnSpc>
              <a:buSzPts val="2000"/>
              <a:buNone/>
            </a:pPr>
            <a:r>
              <a:rPr lang="ru-RU" sz="1400" b="1" dirty="0"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Прямой маркетинг</a:t>
            </a:r>
            <a:r>
              <a:rPr lang="ru-RU" sz="1400" dirty="0"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: </a:t>
            </a:r>
          </a:p>
          <a:p>
            <a:pPr marL="546100" lvl="0" indent="-431800" algn="just">
              <a:lnSpc>
                <a:spcPct val="80000"/>
              </a:lnSpc>
              <a:buSzPts val="2000"/>
              <a:buFont typeface="Proxima Nova"/>
              <a:buChar char="•"/>
            </a:pPr>
            <a:r>
              <a:rPr lang="ru-RU" sz="1400" b="1" dirty="0"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Список рассылки (потенциальные Заказчики) </a:t>
            </a:r>
            <a:r>
              <a:rPr lang="ru-RU" sz="1400" i="1" dirty="0"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для рассылки презентации о программе: </a:t>
            </a:r>
            <a:r>
              <a:rPr lang="ru-RU" sz="14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lang="en-US" sz="14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HR-</a:t>
            </a:r>
            <a:r>
              <a:rPr lang="ru-RU" sz="14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отделы </a:t>
            </a:r>
            <a:r>
              <a:rPr lang="en-US" sz="14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IT </a:t>
            </a:r>
            <a:r>
              <a:rPr lang="ru-RU" sz="14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компаний и банков</a:t>
            </a:r>
            <a:r>
              <a:rPr lang="en-GB" sz="14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, д</a:t>
            </a:r>
            <a:r>
              <a:rPr lang="ru-RU" sz="1400" dirty="0" err="1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иректора</a:t>
            </a:r>
            <a:r>
              <a:rPr lang="ru-RU" sz="14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 институтов, заведующие кафедр</a:t>
            </a:r>
          </a:p>
          <a:p>
            <a:pPr marL="546100" lvl="0" indent="-431800">
              <a:lnSpc>
                <a:spcPct val="80000"/>
              </a:lnSpc>
              <a:buSzPts val="2000"/>
              <a:buFont typeface="Proxima Nova"/>
              <a:buChar char="•"/>
            </a:pPr>
            <a:r>
              <a:rPr lang="ru-RU" sz="1400" b="1" dirty="0"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Список каналов</a:t>
            </a:r>
            <a:r>
              <a:rPr lang="ru-RU" sz="1400" i="1" dirty="0"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, в которые разместите объявление о программе: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Вконтакте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Телеграм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,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Watsapp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ea typeface="Proxima Nova"/>
              <a:cs typeface="Arial" panose="020B0604020202020204" pitchFamily="34" charset="0"/>
              <a:sym typeface="Proxima Nova"/>
            </a:endParaRPr>
          </a:p>
          <a:p>
            <a:pPr marL="546100" indent="-431800" algn="just">
              <a:lnSpc>
                <a:spcPct val="80000"/>
              </a:lnSpc>
              <a:buSzPts val="2000"/>
              <a:buFont typeface="Proxima Nova"/>
              <a:buChar char="•"/>
            </a:pPr>
            <a:r>
              <a:rPr lang="ru-RU" sz="1400" b="1" dirty="0"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Реклама</a:t>
            </a:r>
            <a:r>
              <a:rPr lang="ru-RU" sz="1400" dirty="0"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: </a:t>
            </a:r>
            <a:r>
              <a:rPr lang="ru-RU" sz="1400" i="1" dirty="0"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объявления, стенды, каталоги, СМИ, соцсети, вирусный маркетинг, попутная реклама, др.: 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объявления на сайте МЭИ</a:t>
            </a:r>
            <a:r>
              <a:rPr lang="en-GB" sz="1400" i="1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 и кафедры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, в соцсетях МЭИ, почтовая рассылка </a:t>
            </a:r>
            <a:r>
              <a:rPr lang="ru-RU" sz="14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директорам институтов, заведующим кафедр, </a:t>
            </a:r>
            <a:r>
              <a:rPr lang="en-US" sz="14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HR-</a:t>
            </a:r>
            <a:r>
              <a:rPr lang="ru-RU" sz="14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отделы </a:t>
            </a:r>
            <a:r>
              <a:rPr lang="en-US" sz="14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IT </a:t>
            </a:r>
            <a:r>
              <a:rPr lang="ru-RU" sz="1400" dirty="0">
                <a:solidFill>
                  <a:srgbClr val="002060"/>
                </a:solidFill>
                <a:latin typeface="Proxima Nova"/>
                <a:ea typeface="Proxima Nova"/>
                <a:cs typeface="Proxima Nova"/>
                <a:sym typeface="Proxima Nova"/>
              </a:rPr>
              <a:t>компаний и банков</a:t>
            </a:r>
          </a:p>
          <a:p>
            <a:pPr marL="546100" lvl="0" indent="-4318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Proxima Nova"/>
              <a:buChar char="•"/>
            </a:pPr>
            <a:r>
              <a:rPr lang="ru-RU" sz="1400" b="1" dirty="0"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Мероприятия и контакты</a:t>
            </a:r>
            <a:r>
              <a:rPr lang="ru-RU" sz="1400" dirty="0"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: </a:t>
            </a:r>
            <a:r>
              <a:rPr lang="ru-RU" sz="1400" i="1" dirty="0"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ярмарки,  выставки, презентации, переговорный процесс, другие мероприятия (какие именно, где):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день открытых дверей, выставки </a:t>
            </a:r>
          </a:p>
          <a:p>
            <a:pPr marL="546100" lvl="0" indent="-431800" algn="just">
              <a:lnSpc>
                <a:spcPct val="80000"/>
              </a:lnSpc>
              <a:buSzPts val="2000"/>
              <a:buFont typeface="Proxima Nova"/>
              <a:buChar char="•"/>
            </a:pPr>
            <a:r>
              <a:rPr lang="ru-RU" sz="1400" b="1" dirty="0"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Стимулирование сбыта</a:t>
            </a:r>
            <a:r>
              <a:rPr lang="ru-RU" sz="1400" dirty="0"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: </a:t>
            </a:r>
            <a:r>
              <a:rPr lang="ru-RU" sz="1400" i="1" dirty="0"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сувениры, бонусы, скидки, пробный (демо) доступ: 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скидка </a:t>
            </a:r>
            <a:r>
              <a:rPr lang="en-GB" sz="1400" i="1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д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л</a:t>
            </a:r>
            <a:r>
              <a:rPr lang="en-GB" sz="1400" i="1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я студентов</a:t>
            </a:r>
            <a:r>
              <a:rPr lang="en-US" sz="1400" i="1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, 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дополнительные консультации по </a:t>
            </a:r>
            <a:r>
              <a:rPr lang="en-US" sz="1400" i="1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Python 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и по машинному обучению</a:t>
            </a:r>
          </a:p>
          <a:p>
            <a:pPr marL="546100" lvl="0" indent="-431800" algn="just">
              <a:lnSpc>
                <a:spcPct val="80000"/>
              </a:lnSpc>
              <a:buSzPts val="2000"/>
              <a:buFont typeface="Proxima Nova"/>
              <a:buChar char="•"/>
            </a:pPr>
            <a:r>
              <a:rPr lang="ru-RU" sz="1400" b="1" dirty="0"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Связи с общественностью</a:t>
            </a:r>
            <a:r>
              <a:rPr lang="ru-RU" sz="1400" dirty="0"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 </a:t>
            </a:r>
            <a:r>
              <a:rPr lang="ru-RU" sz="1400" i="1" dirty="0"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(мероприятия и </a:t>
            </a:r>
            <a:r>
              <a:rPr lang="ru-RU" sz="1400" i="1" dirty="0" err="1"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инфоповоды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): выставки, форумы, дни открытых дверей, информационные стенды, брошюры, буклеты.</a:t>
            </a:r>
          </a:p>
          <a:p>
            <a:pPr marL="8890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ru-RU" sz="1400" b="1" dirty="0">
              <a:latin typeface="Arial" panose="020B0604020202020204" pitchFamily="34" charset="0"/>
              <a:ea typeface="Proxima Nova"/>
              <a:cs typeface="Arial" panose="020B0604020202020204" pitchFamily="34" charset="0"/>
              <a:sym typeface="Proxima Nova"/>
            </a:endParaRPr>
          </a:p>
          <a:p>
            <a:pPr marL="8890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1400" dirty="0">
              <a:latin typeface="Arial" panose="020B0604020202020204" pitchFamily="34" charset="0"/>
              <a:ea typeface="Proxima Nova"/>
              <a:cs typeface="Arial" panose="020B0604020202020204" pitchFamily="34" charset="0"/>
              <a:sym typeface="Proxima Nova"/>
            </a:endParaRPr>
          </a:p>
        </p:txBody>
      </p:sp>
      <p:sp>
        <p:nvSpPr>
          <p:cNvPr id="372" name="Google Shape;372;p10"/>
          <p:cNvSpPr/>
          <p:nvPr/>
        </p:nvSpPr>
        <p:spPr>
          <a:xfrm>
            <a:off x="385388" y="316350"/>
            <a:ext cx="2508000" cy="924900"/>
          </a:xfrm>
          <a:prstGeom prst="homePlate">
            <a:avLst>
              <a:gd name="adj" fmla="val 50000"/>
            </a:avLst>
          </a:prstGeom>
          <a:solidFill>
            <a:srgbClr val="DDEAF6"/>
          </a:solidFill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3" name="Google Shape;373;p10"/>
          <p:cNvSpPr txBox="1"/>
          <p:nvPr/>
        </p:nvSpPr>
        <p:spPr>
          <a:xfrm>
            <a:off x="479475" y="532500"/>
            <a:ext cx="23328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>
                <a:latin typeface="Proxima Nova"/>
                <a:ea typeface="Proxima Nova"/>
                <a:cs typeface="Proxima Nova"/>
                <a:sym typeface="Proxima Nova"/>
              </a:rPr>
              <a:t>Продажи</a:t>
            </a:r>
            <a:endParaRPr sz="22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1769406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6" name="Google Shape;386;p13"/>
          <p:cNvGraphicFramePr/>
          <p:nvPr>
            <p:extLst>
              <p:ext uri="{D42A27DB-BD31-4B8C-83A1-F6EECF244321}">
                <p14:modId xmlns:p14="http://schemas.microsoft.com/office/powerpoint/2010/main" val="2399583263"/>
              </p:ext>
            </p:extLst>
          </p:nvPr>
        </p:nvGraphicFramePr>
        <p:xfrm>
          <a:off x="1154545" y="2262428"/>
          <a:ext cx="10086100" cy="110453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087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63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5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6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b="1" i="0" u="none" strike="noStrike" cap="none">
                        <a:solidFill>
                          <a:srgbClr val="FFFFFF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625" marR="3625" marT="36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ru-RU" sz="2400" b="1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Статья доходов</a:t>
                      </a:r>
                      <a:endParaRPr sz="2400" b="1" i="0" u="none" strike="noStrike" cap="none">
                        <a:solidFill>
                          <a:srgbClr val="FFFFFF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625" marR="3625" marT="36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ru-RU" sz="2400" b="1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Сумма, руб.</a:t>
                      </a:r>
                      <a:endParaRPr sz="2400" b="1" i="0" u="none" strike="noStrike" cap="none">
                        <a:solidFill>
                          <a:srgbClr val="FFFFFF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625" marR="3625" marT="36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9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ru-RU" sz="2400" i="0" u="none" strike="noStrike" cap="none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ИТОГО доход:</a:t>
                      </a:r>
                      <a:endParaRPr sz="2400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625" marR="3625" marT="36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ru-RU" sz="2400" i="0" u="none" strike="noStrike" cap="none" dirty="0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 </a:t>
                      </a:r>
                      <a:r>
                        <a:rPr lang="ru-RU" sz="2400" i="0" u="none" strike="noStrike" cap="none" dirty="0">
                          <a:solidFill>
                            <a:srgbClr val="00206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оплата за обучение (32 000р./чел., 200 человек/год)</a:t>
                      </a:r>
                      <a:endParaRPr sz="2400" i="0" u="none" strike="noStrike" cap="none" dirty="0">
                        <a:solidFill>
                          <a:srgbClr val="00206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625" marR="3625" marT="36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ru-RU" sz="24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6 400 000</a:t>
                      </a:r>
                      <a:endParaRPr sz="2400" i="0" u="none" strike="noStrike" cap="none" dirty="0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625" marR="3625" marT="36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87" name="Google Shape;387;p13"/>
          <p:cNvSpPr/>
          <p:nvPr/>
        </p:nvSpPr>
        <p:spPr>
          <a:xfrm>
            <a:off x="3142598" y="565524"/>
            <a:ext cx="8802000" cy="536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ru-RU" sz="2700" b="1" i="0" u="none" strike="noStrike" cap="none" dirty="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Бюджет продукта ДПО на 1 год</a:t>
            </a:r>
            <a:endParaRPr sz="500" b="1" i="0" u="none" strike="noStrike" cap="none" dirty="0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88" name="Google Shape;388;p13"/>
          <p:cNvSpPr/>
          <p:nvPr/>
        </p:nvSpPr>
        <p:spPr>
          <a:xfrm>
            <a:off x="467775" y="353975"/>
            <a:ext cx="2508000" cy="960000"/>
          </a:xfrm>
          <a:prstGeom prst="homePlate">
            <a:avLst>
              <a:gd name="adj" fmla="val 50000"/>
            </a:avLst>
          </a:prstGeom>
          <a:solidFill>
            <a:srgbClr val="DDEAF6"/>
          </a:solidFill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9" name="Google Shape;389;p13"/>
          <p:cNvSpPr txBox="1"/>
          <p:nvPr/>
        </p:nvSpPr>
        <p:spPr>
          <a:xfrm>
            <a:off x="467775" y="605088"/>
            <a:ext cx="23328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>
                <a:latin typeface="Proxima Nova"/>
                <a:ea typeface="Proxima Nova"/>
                <a:cs typeface="Proxima Nova"/>
                <a:sym typeface="Proxima Nova"/>
              </a:rPr>
              <a:t>Финансовый план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2975949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14"/>
          <p:cNvSpPr/>
          <p:nvPr/>
        </p:nvSpPr>
        <p:spPr>
          <a:xfrm>
            <a:off x="239175" y="49175"/>
            <a:ext cx="2508000" cy="960000"/>
          </a:xfrm>
          <a:prstGeom prst="homePlate">
            <a:avLst>
              <a:gd name="adj" fmla="val 50000"/>
            </a:avLst>
          </a:prstGeom>
          <a:solidFill>
            <a:srgbClr val="DDEAF6"/>
          </a:solidFill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14"/>
          <p:cNvSpPr txBox="1"/>
          <p:nvPr/>
        </p:nvSpPr>
        <p:spPr>
          <a:xfrm>
            <a:off x="239175" y="300288"/>
            <a:ext cx="23328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>
                <a:latin typeface="Proxima Nova"/>
                <a:ea typeface="Proxima Nova"/>
                <a:cs typeface="Proxima Nova"/>
                <a:sym typeface="Proxima Nova"/>
              </a:rPr>
              <a:t>Финансовый план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graphicFrame>
        <p:nvGraphicFramePr>
          <p:cNvPr id="396" name="Google Shape;396;p14"/>
          <p:cNvGraphicFramePr/>
          <p:nvPr>
            <p:extLst>
              <p:ext uri="{D42A27DB-BD31-4B8C-83A1-F6EECF244321}">
                <p14:modId xmlns:p14="http://schemas.microsoft.com/office/powerpoint/2010/main" val="1172220438"/>
              </p:ext>
            </p:extLst>
          </p:nvPr>
        </p:nvGraphicFramePr>
        <p:xfrm>
          <a:off x="721487" y="1063466"/>
          <a:ext cx="10749025" cy="573834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072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11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269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b="1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№ п/п</a:t>
                      </a:r>
                      <a:endParaRPr sz="1400" b="1" i="0" u="none" strike="noStrike" cap="none">
                        <a:solidFill>
                          <a:srgbClr val="FFFFFF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b="1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Статья расходов</a:t>
                      </a:r>
                      <a:endParaRPr sz="1400" b="1" i="0" u="none" strike="noStrike" cap="none">
                        <a:solidFill>
                          <a:srgbClr val="FFFFFF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b="1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Сумма общая, руб.</a:t>
                      </a:r>
                      <a:endParaRPr sz="1400" b="1" i="0" u="none" strike="noStrike" cap="none">
                        <a:solidFill>
                          <a:srgbClr val="FFFFFF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b="1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Сумма на 1 слушателя, руб.</a:t>
                      </a:r>
                      <a:endParaRPr sz="1400" b="1" i="0" u="none" strike="noStrike" cap="none" dirty="0">
                        <a:solidFill>
                          <a:srgbClr val="FFFFFF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508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1.</a:t>
                      </a:r>
                      <a:endParaRPr sz="1400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Заработная плата преподавателей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Расходы на оплату преподавателя, час = 2222,2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Длительность программы = 72 </a:t>
                      </a:r>
                      <a:r>
                        <a:rPr lang="ru-RU" sz="1400" u="none" strike="noStrike" cap="none" dirty="0" err="1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ак.ч</a:t>
                      </a:r>
                      <a:r>
                        <a:rPr lang="ru-RU" sz="14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. = 2 месяца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Зарплата 1 преподавателя, месяц = 80000 руб. (2 преподавателя на группу)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  <a:tabLst/>
                        <a:defRPr/>
                      </a:pPr>
                      <a:r>
                        <a:rPr lang="ru-RU" sz="14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Зарплата 1 преподавателя, за всю программу = 160000 руб.</a:t>
                      </a: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ru-RU" sz="1400" i="0" u="none" strike="noStrike" cap="none" dirty="0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1280000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ru-RU" sz="1400" u="none" strike="noStrike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6400</a:t>
                      </a:r>
                    </a:p>
                  </a:txBody>
                  <a:tcPr marL="3700" marR="3700" marT="37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21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2.</a:t>
                      </a:r>
                      <a:endParaRPr sz="1400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Начисления на заработную плату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ru-RU" sz="1400" i="0" u="none" strike="noStrike" cap="none" dirty="0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386560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ru-RU" sz="1400" u="none" strike="noStrike" cap="none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1932,8</a:t>
                      </a:r>
                      <a:endParaRPr lang="ru-RU" sz="1400" u="none" strike="noStrike" cap="none" dirty="0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700" marR="3700" marT="37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66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3.</a:t>
                      </a:r>
                      <a:endParaRPr sz="1400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Заработная плата адм.-хоз. персонала</a:t>
                      </a:r>
                      <a:endParaRPr sz="1400" u="none" strike="noStrike" cap="none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ru-RU" sz="1400" i="0" u="none" strike="noStrike" cap="none" dirty="0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0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ru-RU" sz="1400" u="none" strike="noStrike" cap="none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0</a:t>
                      </a:r>
                      <a:endParaRPr lang="ru-RU" sz="1400" u="none" strike="noStrike" cap="none" dirty="0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700" marR="3700" marT="37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16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4.</a:t>
                      </a:r>
                      <a:endParaRPr sz="1400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Начисления на заработную плату адм.-хоз. персонала</a:t>
                      </a:r>
                      <a:endParaRPr sz="1400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ru-RU" sz="1400" i="0" u="none" strike="noStrike" cap="none" dirty="0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0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ru-RU" sz="14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0</a:t>
                      </a:r>
                      <a:endParaRPr lang="ru-RU" sz="1400" u="none" strike="noStrike" cap="none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700" marR="3700" marT="37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431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5.</a:t>
                      </a:r>
                      <a:endParaRPr sz="1400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Материалы на учебный процесс</a:t>
                      </a:r>
                      <a:endParaRPr sz="1400" u="none" strike="noStrike" cap="none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ru-RU" sz="1400" i="0" u="none" strike="noStrike" cap="none" dirty="0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0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ru-RU" sz="14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0</a:t>
                      </a:r>
                      <a:endParaRPr lang="ru-RU" sz="1400" u="none" strike="noStrike" cap="none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700" marR="3700" marT="37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66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6.</a:t>
                      </a:r>
                      <a:endParaRPr sz="1400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Текущие расходы</a:t>
                      </a:r>
                      <a:endParaRPr sz="1400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  <a:tabLst/>
                        <a:defRPr/>
                      </a:pPr>
                      <a:r>
                        <a:rPr lang="ru-RU" sz="14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150000</a:t>
                      </a:r>
                    </a:p>
                  </a:txBody>
                  <a:tcPr marL="3900" marR="3900" marT="3900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ru-RU" sz="14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750</a:t>
                      </a: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66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6.1.</a:t>
                      </a:r>
                      <a:endParaRPr sz="1400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ВКС</a:t>
                      </a:r>
                      <a:endParaRPr sz="1400" u="none" strike="noStrike" cap="none" dirty="0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ru-RU" sz="14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150000</a:t>
                      </a:r>
                      <a:endParaRPr sz="1400" u="none" strike="noStrike" cap="none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ru-RU" sz="14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750</a:t>
                      </a: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821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7.</a:t>
                      </a:r>
                      <a:endParaRPr sz="1400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Накладные расходы </a:t>
                      </a:r>
                      <a:endParaRPr sz="1400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ru-RU" sz="1400" i="0" u="none" strike="noStrike" cap="none" dirty="0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1920000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ru-RU" sz="1400" u="none" strike="noStrike" cap="none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9600</a:t>
                      </a:r>
                      <a:endParaRPr lang="ru-RU" sz="1400" u="none" strike="noStrike" cap="none" dirty="0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7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b="1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ИТОГО расходов</a:t>
                      </a:r>
                      <a:endParaRPr sz="1400" b="1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 </a:t>
                      </a:r>
                      <a:endParaRPr sz="1400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ru-RU" sz="1400" u="none" strike="noStrike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4186560</a:t>
                      </a:r>
                      <a:endParaRPr sz="1400" u="none" strike="noStrike" cap="none" dirty="0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625" marR="3625" marT="36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ru-RU" sz="1400" u="none" strike="noStrike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18682,8</a:t>
                      </a:r>
                    </a:p>
                  </a:txBody>
                  <a:tcPr marL="3700" marR="3700" marT="37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85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b="1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ИТОГО доходов</a:t>
                      </a:r>
                      <a:endParaRPr sz="1400" b="1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 </a:t>
                      </a:r>
                      <a:endParaRPr sz="1400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ru-RU" sz="1400" u="none" strike="noStrike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6400000</a:t>
                      </a:r>
                      <a:endParaRPr sz="1400" u="none" strike="noStrike" cap="none" dirty="0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625" marR="3625" marT="36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ru-RU" sz="1400" u="none" strike="noStrike" cap="none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32000</a:t>
                      </a:r>
                      <a:endParaRPr lang="ru-RU" sz="1400" u="none" strike="noStrike" cap="none" dirty="0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700" marR="3700" marT="37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821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b="1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Прибыль</a:t>
                      </a:r>
                      <a:endParaRPr sz="1400" b="1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 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ru-RU" sz="1400" u="none" strike="noStrike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2663440</a:t>
                      </a:r>
                      <a:endParaRPr sz="1400" u="none" strike="noStrike" cap="none" dirty="0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625" marR="3625" marT="36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ru-RU" sz="1400" u="none" strike="noStrike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13317,2</a:t>
                      </a:r>
                    </a:p>
                  </a:txBody>
                  <a:tcPr marL="3700" marR="3700" marT="370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347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b="1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Маржинальность (%)</a:t>
                      </a:r>
                      <a:endParaRPr sz="1400" b="1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 </a:t>
                      </a:r>
                      <a:endParaRPr sz="1400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  <a:tabLst/>
                        <a:defRPr/>
                      </a:pPr>
                      <a:r>
                        <a:rPr lang="ru-RU" sz="1400" u="none" strike="noStrike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41,62</a:t>
                      </a:r>
                      <a:endParaRPr sz="1400" u="none" strike="noStrike" cap="none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900" marR="3900" marT="39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ru-RU" sz="1400" u="none" strike="noStrike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41,62</a:t>
                      </a:r>
                      <a:endParaRPr sz="1400" u="none" strike="noStrike" cap="none" dirty="0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3700" marR="3700" marT="370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97" name="Google Shape;397;p14"/>
          <p:cNvSpPr/>
          <p:nvPr/>
        </p:nvSpPr>
        <p:spPr>
          <a:xfrm>
            <a:off x="2571976" y="242557"/>
            <a:ext cx="9319200" cy="569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ru-RU" sz="2900" b="1" i="0" u="none" strike="noStrike" cap="none" dirty="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Бюджет продукта ДПО (доход 6,4 </a:t>
            </a:r>
            <a:r>
              <a:rPr lang="ru-RU" sz="2900" b="1" i="0" u="none" strike="noStrike" cap="none" dirty="0" err="1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млн.руб</a:t>
            </a:r>
            <a:r>
              <a:rPr lang="ru-RU" sz="2900" b="1" i="0" u="none" strike="noStrike" cap="none" dirty="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.)</a:t>
            </a:r>
            <a:endParaRPr sz="700" i="0" u="none" strike="noStrike" cap="none" dirty="0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3957722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15"/>
          <p:cNvSpPr/>
          <p:nvPr/>
        </p:nvSpPr>
        <p:spPr>
          <a:xfrm>
            <a:off x="239175" y="125375"/>
            <a:ext cx="2508000" cy="960000"/>
          </a:xfrm>
          <a:prstGeom prst="homePlate">
            <a:avLst>
              <a:gd name="adj" fmla="val 50000"/>
            </a:avLst>
          </a:prstGeom>
          <a:solidFill>
            <a:srgbClr val="DDEAF6"/>
          </a:solidFill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15"/>
          <p:cNvSpPr txBox="1"/>
          <p:nvPr/>
        </p:nvSpPr>
        <p:spPr>
          <a:xfrm>
            <a:off x="239175" y="376488"/>
            <a:ext cx="23328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>
                <a:latin typeface="Proxima Nova"/>
                <a:ea typeface="Proxima Nova"/>
                <a:cs typeface="Proxima Nova"/>
                <a:sym typeface="Proxima Nova"/>
              </a:rPr>
              <a:t>Финансовый план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405" name="Google Shape;405;p15"/>
          <p:cNvSpPr/>
          <p:nvPr/>
        </p:nvSpPr>
        <p:spPr>
          <a:xfrm>
            <a:off x="2636210" y="315772"/>
            <a:ext cx="9435547" cy="553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ru-RU" sz="2800" b="1" i="0" u="none" strike="noStrike" cap="none" dirty="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Бюджет продукта ДПО (на 1 группу слушателей)</a:t>
            </a:r>
            <a:endParaRPr sz="2800" b="1" i="0" u="none" strike="noStrike" cap="none" dirty="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graphicFrame>
        <p:nvGraphicFramePr>
          <p:cNvPr id="406" name="Google Shape;406;p15"/>
          <p:cNvGraphicFramePr/>
          <p:nvPr>
            <p:extLst>
              <p:ext uri="{D42A27DB-BD31-4B8C-83A1-F6EECF244321}">
                <p14:modId xmlns:p14="http://schemas.microsoft.com/office/powerpoint/2010/main" val="219254545"/>
              </p:ext>
            </p:extLst>
          </p:nvPr>
        </p:nvGraphicFramePr>
        <p:xfrm>
          <a:off x="1053202" y="1179778"/>
          <a:ext cx="10305492" cy="563824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8577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8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9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899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№ п/п</a:t>
                      </a:r>
                      <a:endParaRPr sz="1400" b="1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Статьи доходов</a:t>
                      </a:r>
                      <a:endParaRPr sz="1400" b="1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1400" b="1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99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 </a:t>
                      </a:r>
                      <a:endParaRPr sz="1400" u="none" strike="noStrike" cap="none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Плановая численность группы</a:t>
                      </a:r>
                      <a:endParaRPr sz="1400" u="none" strike="noStrike" cap="none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i="0" u="none" strike="noStrike" cap="none" dirty="0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50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24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b="1" u="none" strike="noStrike" cap="none">
                          <a:solidFill>
                            <a:srgbClr val="FF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точка безубыточности</a:t>
                      </a:r>
                      <a:endParaRPr sz="1400" u="none" strike="noStrike" cap="none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Нормативная численность группы</a:t>
                      </a:r>
                      <a:endParaRPr sz="1400" u="none" strike="noStrike" cap="none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i="0" u="none" strike="noStrike" cap="none" dirty="0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30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99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b="1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 </a:t>
                      </a:r>
                      <a:endParaRPr sz="1400" b="1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b="1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Статья расходов</a:t>
                      </a:r>
                      <a:endParaRPr sz="1400" b="1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025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1.</a:t>
                      </a:r>
                      <a:endParaRPr sz="1400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Заработная плата преподавателей (2 преподавателя на группу)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Расходы на оплату преподавателя, час = 2222,2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Длительность программы = 72 </a:t>
                      </a:r>
                      <a:r>
                        <a:rPr lang="ru-RU" sz="1400" u="none" strike="noStrike" cap="none" dirty="0" err="1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ак.ч</a:t>
                      </a:r>
                      <a:r>
                        <a:rPr lang="ru-RU" sz="14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. = 2 месяца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Зарплата 1 преподавателя, месяц = 80000 руб. (2 преподавателя = 160000)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  <a:tabLst/>
                        <a:defRPr/>
                      </a:pPr>
                      <a:r>
                        <a:rPr lang="ru-RU" sz="14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Зарплата 1 преподавателя, за всю программу = 160000 руб. (2 преподавателя = 320000 руб.)</a:t>
                      </a: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i="0" u="none" strike="noStrike" cap="none" dirty="0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320000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899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2.</a:t>
                      </a:r>
                      <a:endParaRPr sz="1400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Начисления на заработную плату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i="0" u="none" strike="noStrike" cap="none" dirty="0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96640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364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3.</a:t>
                      </a:r>
                      <a:endParaRPr sz="1400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Заработная плата адм.-хоз. персонала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i="0" u="none" strike="noStrike" cap="none" dirty="0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0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21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4.</a:t>
                      </a:r>
                      <a:endParaRPr sz="1400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Начисления на заработную плату адм.-хоз. персонала</a:t>
                      </a:r>
                      <a:endParaRPr sz="1400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i="0" u="none" strike="noStrike" cap="none" dirty="0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0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450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5.</a:t>
                      </a:r>
                      <a:endParaRPr sz="1400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Материалы на учебный процесс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i="0" u="none" strike="noStrike" cap="none" dirty="0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0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899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6.</a:t>
                      </a:r>
                      <a:endParaRPr sz="1400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Текущие расходы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i="0" u="none" strike="noStrike" cap="none" dirty="0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37500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806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6.1.</a:t>
                      </a:r>
                      <a:endParaRPr sz="1400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i="0" u="none" strike="noStrike" cap="none" dirty="0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ВКС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i="0" u="none" strike="noStrike" cap="none" dirty="0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37500</a:t>
                      </a: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899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7.</a:t>
                      </a:r>
                      <a:endParaRPr sz="1400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Накладные расходы 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i="0" u="none" strike="noStrike" cap="none" dirty="0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480000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899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ИТОГО расходов</a:t>
                      </a:r>
                      <a:endParaRPr sz="1400" b="1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 </a:t>
                      </a:r>
                      <a:endParaRPr sz="1400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i="0" u="none" strike="noStrike" cap="none" dirty="0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934140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899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ИТОГО доходов</a:t>
                      </a:r>
                      <a:endParaRPr sz="1400" b="1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 </a:t>
                      </a:r>
                      <a:endParaRPr sz="1400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i="0" u="none" strike="noStrike" cap="none" dirty="0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1600000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899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Прибыль</a:t>
                      </a:r>
                      <a:endParaRPr sz="1400" b="1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 </a:t>
                      </a:r>
                      <a:endParaRPr sz="1400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i="0" u="none" strike="noStrike" cap="none" dirty="0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665860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1324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Маржинальность (%)</a:t>
                      </a:r>
                      <a:endParaRPr sz="1400" b="1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u="none" strike="noStrike" cap="none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 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i="0" u="none" strike="noStrike" cap="none" dirty="0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41,62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4950" marR="4950" marT="495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3002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1" name="Google Shape;411;p12"/>
          <p:cNvGraphicFramePr/>
          <p:nvPr>
            <p:extLst>
              <p:ext uri="{D42A27DB-BD31-4B8C-83A1-F6EECF244321}">
                <p14:modId xmlns:p14="http://schemas.microsoft.com/office/powerpoint/2010/main" val="2963039167"/>
              </p:ext>
            </p:extLst>
          </p:nvPr>
        </p:nvGraphicFramePr>
        <p:xfrm>
          <a:off x="184024" y="653469"/>
          <a:ext cx="11823950" cy="603573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681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2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149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300" b="1" i="0" u="none" strike="noStrike" cap="none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1. Название программы и краткое (2-3 предложения) описание ее конкурентных преимуществ</a:t>
                      </a:r>
                      <a:endParaRPr sz="1300" b="1" u="none" strike="noStrike" cap="none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2925" marR="2925" marT="2925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100" i="0" u="none" strike="noStrike" kern="1200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Язык </a:t>
                      </a:r>
                      <a:r>
                        <a:rPr lang="ru-RU" sz="1100" i="0" u="none" strike="noStrike" kern="1200" cap="none" dirty="0" err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Python</a:t>
                      </a:r>
                      <a:r>
                        <a:rPr lang="ru-RU" sz="1100" i="0" u="none" strike="noStrike" kern="1200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 и возможности машинного обучения</a:t>
                      </a:r>
                    </a:p>
                    <a:p>
                      <a:pPr marL="0" marR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100" i="0" u="none" strike="noStrike" kern="1200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Преимущества: </a:t>
                      </a:r>
                      <a:r>
                        <a:rPr lang="ru-RU" sz="1100" i="0" u="none" strike="noStrike" kern="1200" cap="none" dirty="0" err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востребованность</a:t>
                      </a:r>
                      <a:r>
                        <a:rPr lang="en-GB" sz="1100" i="0" u="none" strike="noStrike" kern="1200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 в сфере цифровых технологий</a:t>
                      </a:r>
                      <a:r>
                        <a:rPr lang="ru-RU" sz="1100" i="0" u="none" strike="noStrike" kern="1200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, преподаватели с </a:t>
                      </a:r>
                      <a:r>
                        <a:rPr lang="en-GB" sz="1100" i="0" u="none" strike="noStrike" kern="1200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практическим </a:t>
                      </a:r>
                      <a:r>
                        <a:rPr lang="ru-RU" sz="1100" i="0" u="none" strike="noStrike" kern="1200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опытом работы, </a:t>
                      </a:r>
                      <a:r>
                        <a:rPr lang="en-GB" sz="1100" i="0" u="none" strike="noStrike" kern="1200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полностью дистанционная программа</a:t>
                      </a:r>
                      <a:r>
                        <a:rPr lang="ru-RU" sz="1100" i="0" u="none" strike="noStrike" kern="1200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, удостоверение ведущего вуза страны</a:t>
                      </a:r>
                      <a:endParaRPr sz="1100" i="0" u="none" strike="noStrike" kern="1200" cap="none" dirty="0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2925" marR="2925" marT="2925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300" b="1" i="0" u="none" strike="noStrike" cap="none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2. Программа открытого набора или корпоративная (исходя из того, кто заказчик)</a:t>
                      </a:r>
                      <a:endParaRPr sz="1300" b="1" u="none" strike="noStrike" cap="none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2925" marR="2925" marT="2925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100" i="0" u="none" strike="noStrike" kern="1200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 двойного назначения</a:t>
                      </a:r>
                      <a:r>
                        <a:rPr lang="en-US" sz="1100" i="0" u="none" strike="noStrike" kern="1200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: </a:t>
                      </a:r>
                      <a:r>
                        <a:rPr lang="ru-RU" sz="1100" i="0" u="none" strike="noStrike" kern="1200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корпоративная </a:t>
                      </a:r>
                      <a:r>
                        <a:rPr lang="en-US" sz="1100" i="0" u="none" strike="noStrike" kern="1200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(</a:t>
                      </a:r>
                      <a:r>
                        <a:rPr lang="ru-RU" sz="1100" i="0" u="none" strike="noStrike" kern="1200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для внутреннего потребления – повышение квалификации преподавателей МЭИ по </a:t>
                      </a:r>
                      <a:r>
                        <a:rPr lang="en-US" sz="1100" i="0" u="none" strike="noStrike" kern="1200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IT</a:t>
                      </a:r>
                      <a:r>
                        <a:rPr lang="en-GB" sz="1100" i="0" u="none" strike="noStrike" kern="1200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 и студентов старших курсов</a:t>
                      </a:r>
                      <a:r>
                        <a:rPr lang="en-US" sz="1100" i="0" u="none" strike="noStrike" kern="1200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); </a:t>
                      </a:r>
                      <a:r>
                        <a:rPr lang="ru-RU" sz="1100" i="0" u="none" strike="noStrike" kern="1200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открытая (организации, заинтересованные в повышении квалификации сотрудников в сфере </a:t>
                      </a:r>
                      <a:r>
                        <a:rPr lang="en-GB" sz="1100" i="0" u="none" strike="noStrike" kern="1200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IT, </a:t>
                      </a:r>
                      <a:r>
                        <a:rPr lang="ru-RU" sz="1100" i="0" u="none" strike="noStrike" kern="1200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анализа данных и бизнес-аналитики)</a:t>
                      </a:r>
                      <a:endParaRPr sz="1100" i="0" u="none" strike="noStrike" kern="1200" cap="none" dirty="0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2925" marR="2925" marT="2925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95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300" b="1" i="0" u="none" strike="noStrike" cap="none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3. Целевая аудитория (менеджеры /линейное, среднее, высшее звено; специалисты / функциональная область; иное, уточнить)</a:t>
                      </a:r>
                      <a:endParaRPr sz="1300" b="1" u="none" strike="noStrike" cap="none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2925" marR="2925" marT="2925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  <a:tabLst/>
                        <a:defRPr/>
                      </a:pPr>
                      <a:r>
                        <a:rPr lang="ru-RU" sz="1100" i="0" u="none" strike="noStrike" kern="1200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программисты, разработчики, аналитики</a:t>
                      </a:r>
                      <a:r>
                        <a:rPr lang="en-GB" sz="1100" i="0" u="none" strike="noStrike" kern="1200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, </a:t>
                      </a:r>
                      <a:r>
                        <a:rPr lang="ru-RU" sz="1100" i="0" u="none" strike="noStrike" kern="1200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сотрудники высших и средних учебных заведений, студенты старших курсов</a:t>
                      </a:r>
                    </a:p>
                    <a:p>
                      <a:pPr marL="0" marR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100" i="0" u="none" strike="noStrike" kern="1200" cap="none" dirty="0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2925" marR="2925" marT="2925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300" b="1" i="0" u="none" strike="noStrike" cap="none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4. Нормативная численность группы</a:t>
                      </a:r>
                      <a:endParaRPr sz="1300" b="1" u="none" strike="noStrike" cap="none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2925" marR="2925" marT="2925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100" i="0" u="none" strike="noStrike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30</a:t>
                      </a:r>
                      <a:endParaRPr sz="1100" i="0" u="none" strike="noStrike" cap="none" dirty="0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2925" marR="2925" marT="2925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300" b="1" i="0" u="none" strike="noStrike" cap="none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5. Стоимость обучения на программе</a:t>
                      </a:r>
                      <a:endParaRPr sz="1300" b="1" u="none" strike="noStrike" cap="none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2925" marR="2925" marT="2925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100" i="0" u="none" strike="noStrike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32 000 </a:t>
                      </a:r>
                      <a:r>
                        <a:rPr lang="ru-RU" sz="1100" i="0" u="none" strike="noStrike" cap="none" dirty="0" err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руб</a:t>
                      </a:r>
                      <a:endParaRPr sz="1100" i="0" u="none" strike="noStrike" cap="none" dirty="0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2925" marR="2925" marT="2925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300" b="1" i="0" u="none" strike="noStrike" cap="none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6. Продолжительность общая (месяцы)</a:t>
                      </a:r>
                      <a:endParaRPr sz="1300" b="1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2925" marR="2925" marT="2925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i="0" u="none" strike="noStrike" cap="none" baseline="0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</a:t>
                      </a:r>
                      <a:r>
                        <a:rPr lang="ru-RU" sz="1100" i="0" u="none" strike="noStrike" cap="none" baseline="0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 месяца </a:t>
                      </a:r>
                      <a:endParaRPr sz="1100" i="0" u="none" strike="noStrike" cap="none" dirty="0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2925" marR="2925" marT="2925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300" b="1" i="0" u="none" strike="noStrike" cap="none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7. Трудоёмкость: зач.ед/ак.час./ауд.час.</a:t>
                      </a:r>
                      <a:endParaRPr sz="1300" b="1" u="none" strike="noStrike" cap="none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2925" marR="2925" marT="2925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  <a:tabLst/>
                        <a:defRPr/>
                      </a:pPr>
                      <a:r>
                        <a:rPr lang="ru-RU" sz="1100" i="0" u="none" strike="noStrike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72 </a:t>
                      </a:r>
                      <a:r>
                        <a:rPr lang="ru-RU" sz="1100" i="0" u="none" strike="noStrike" cap="none" dirty="0" err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ак.ч</a:t>
                      </a:r>
                      <a:r>
                        <a:rPr lang="ru-RU" sz="1100" i="0" u="none" strike="noStrike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.</a:t>
                      </a:r>
                    </a:p>
                  </a:txBody>
                  <a:tcPr marL="2925" marR="2925" marT="2925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7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300" b="1" i="0" u="none" strike="noStrike" cap="none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8. Использование ДОТ (количество часов в общей трудоемкости)</a:t>
                      </a:r>
                      <a:endParaRPr sz="1300" b="1" u="none" strike="noStrike" cap="none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2925" marR="2925" marT="2925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i="0" u="none" strike="noStrike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72 </a:t>
                      </a:r>
                      <a:r>
                        <a:rPr lang="ru-RU" sz="1100" i="0" u="none" strike="noStrike" cap="none" dirty="0" err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ак.ч</a:t>
                      </a:r>
                      <a:r>
                        <a:rPr lang="ru-RU" sz="1100" i="0" u="none" strike="noStrike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.</a:t>
                      </a:r>
                      <a:endParaRPr sz="1100" i="0" u="none" strike="noStrike" cap="none" dirty="0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2925" marR="2925" marT="2925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97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300" b="1" i="0" u="none" strike="noStrike" cap="none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9. Доля штатных сотрудников среди преподавателей программы</a:t>
                      </a:r>
                      <a:endParaRPr sz="1300" b="1" u="none" strike="noStrike" cap="none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2925" marR="2925" marT="2925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100" i="0" u="none" strike="noStrike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100%</a:t>
                      </a:r>
                      <a:endParaRPr sz="1100" i="0" u="none" strike="noStrike" cap="none" dirty="0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2925" marR="2925" marT="2925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7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300" b="1" i="0" u="none" strike="noStrike" cap="none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10. Наличие и доля проектной работы (если да, конкретизировать)</a:t>
                      </a:r>
                      <a:endParaRPr sz="1300" b="1" u="none" strike="noStrike" cap="none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2925" marR="2925" marT="2925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100" i="0" u="none" strike="noStrike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нет</a:t>
                      </a:r>
                      <a:endParaRPr sz="1100" i="0" u="none" strike="noStrike" cap="none" dirty="0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2925" marR="2925" marT="2925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1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300" b="1" i="0" u="none" strike="noStrike" cap="none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11. Планируемый доход программы</a:t>
                      </a:r>
                      <a:endParaRPr sz="1300" b="1" u="none" strike="noStrike" cap="none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2925" marR="2925" marT="2925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100" i="0" u="none" strike="noStrike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6 400 000руб</a:t>
                      </a:r>
                      <a:endParaRPr sz="1100" i="0" u="none" strike="noStrike" cap="none" dirty="0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2925" marR="2925" marT="2925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1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300" b="1" i="0" u="none" strike="noStrike" cap="none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12. Процент отчисления в Университет</a:t>
                      </a:r>
                      <a:endParaRPr sz="1300" b="1" i="0" u="none" strike="noStrike" cap="none">
                        <a:solidFill>
                          <a:srgbClr val="0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2925" marR="2925" marT="2925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100" i="0" u="none" strike="noStrike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23%</a:t>
                      </a:r>
                      <a:endParaRPr sz="1100" i="0" u="none" strike="noStrike" cap="none" dirty="0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2925" marR="2925" marT="2925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26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300" b="1" i="0" u="none" strike="noStrike" cap="none">
                          <a:solidFill>
                            <a:srgbClr val="0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13. Доля оплаты труда ППС в общих расходах программы (включая штатных и привлеченных преподавателей)</a:t>
                      </a:r>
                      <a:endParaRPr sz="1300" b="1" u="none" strike="noStrike" cap="none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2925" marR="2925" marT="2925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100" i="0" u="none" strike="noStrike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60%</a:t>
                      </a:r>
                      <a:endParaRPr sz="1100" i="0" u="none" strike="noStrike" cap="none" dirty="0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2925" marR="2925" marT="2925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1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300" b="1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14. Маржинальность (программы рассчитывается в процентах, как отношение: (прибыль * 100) / доход)</a:t>
                      </a:r>
                      <a:endParaRPr sz="1300" u="none" strike="noStrike" cap="none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2925" marR="2925" marT="2925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100" i="0" u="none" strike="noStrike" cap="none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41,62%</a:t>
                      </a:r>
                      <a:endParaRPr sz="1100" i="0" u="none" strike="noStrike" cap="none" dirty="0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2925" marR="2925" marT="2925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12" name="Google Shape;412;p12"/>
          <p:cNvSpPr/>
          <p:nvPr/>
        </p:nvSpPr>
        <p:spPr>
          <a:xfrm>
            <a:off x="1848011" y="-4"/>
            <a:ext cx="7968900" cy="6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ru-RU" sz="3600" b="1" i="0" u="none" strike="noStrike" cap="non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Паспорт программы</a:t>
            </a:r>
            <a:endParaRPr sz="1400" i="0" u="none" strike="noStrike" cap="none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42432838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5be7899257154fcffbf51179f4f6c09c1e6f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1563</TotalTime>
  <Words>1645</Words>
  <Application>Microsoft Office PowerPoint</Application>
  <PresentationFormat>Широкоэкранный</PresentationFormat>
  <Paragraphs>247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Graphik</vt:lpstr>
      <vt:lpstr>Proxima Nova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Выход на рынок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Павел Р. Варшавский</cp:lastModifiedBy>
  <cp:revision>148</cp:revision>
  <cp:lastPrinted>2022-11-17T06:38:40Z</cp:lastPrinted>
  <dcterms:created xsi:type="dcterms:W3CDTF">2019-06-29T07:12:41Z</dcterms:created>
  <dcterms:modified xsi:type="dcterms:W3CDTF">2022-11-17T06:42:32Z</dcterms:modified>
</cp:coreProperties>
</file>