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7" r:id="rId4"/>
    <p:sldMasterId id="2147483700" r:id="rId5"/>
  </p:sldMasterIdLst>
  <p:notesMasterIdLst>
    <p:notesMasterId r:id="rId15"/>
  </p:notesMasterIdLst>
  <p:handoutMasterIdLst>
    <p:handoutMasterId r:id="rId16"/>
  </p:handoutMasterIdLst>
  <p:sldIdLst>
    <p:sldId id="257" r:id="rId6"/>
    <p:sldId id="258" r:id="rId7"/>
    <p:sldId id="259" r:id="rId8"/>
    <p:sldId id="265" r:id="rId9"/>
    <p:sldId id="266" r:id="rId10"/>
    <p:sldId id="267" r:id="rId11"/>
    <p:sldId id="260" r:id="rId12"/>
    <p:sldId id="261" r:id="rId13"/>
    <p:sldId id="262" r:id="rId14"/>
  </p:sldIdLst>
  <p:sldSz cx="9144000" cy="5143500" type="screen16x9"/>
  <p:notesSz cx="6858000" cy="9144000"/>
  <p:embeddedFontLst>
    <p:embeddedFont>
      <p:font typeface="Avenir Next Cyr" panose="020B0503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88488" autoAdjust="0"/>
  </p:normalViewPr>
  <p:slideViewPr>
    <p:cSldViewPr showGuides="1">
      <p:cViewPr>
        <p:scale>
          <a:sx n="120" d="100"/>
          <a:sy n="120" d="100"/>
        </p:scale>
        <p:origin x="744" y="184"/>
      </p:cViewPr>
      <p:guideLst>
        <p:guide orient="horz" pos="17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Павел Варшавский" userId="91946b8a62b4c8f5" providerId="LiveId" clId="{36ED8454-44E5-8C40-94C9-66EBA962CE82}"/>
    <pc:docChg chg="undo custSel delSld modSld">
      <pc:chgData name="Павел Варшавский" userId="91946b8a62b4c8f5" providerId="LiveId" clId="{36ED8454-44E5-8C40-94C9-66EBA962CE82}" dt="2021-09-16T20:26:18.123" v="82" actId="20577"/>
      <pc:docMkLst>
        <pc:docMk/>
      </pc:docMkLst>
      <pc:sldChg chg="modSp">
        <pc:chgData name="Павел Варшавский" userId="91946b8a62b4c8f5" providerId="LiveId" clId="{36ED8454-44E5-8C40-94C9-66EBA962CE82}" dt="2021-09-16T20:11:45.936" v="71" actId="20577"/>
        <pc:sldMkLst>
          <pc:docMk/>
          <pc:sldMk cId="3953947848" sldId="258"/>
        </pc:sldMkLst>
        <pc:spChg chg="mod">
          <ac:chgData name="Павел Варшавский" userId="91946b8a62b4c8f5" providerId="LiveId" clId="{36ED8454-44E5-8C40-94C9-66EBA962CE82}" dt="2021-09-16T20:11:45.936" v="71" actId="20577"/>
          <ac:spMkLst>
            <pc:docMk/>
            <pc:sldMk cId="3953947848" sldId="258"/>
            <ac:spMk id="4" creationId="{161790AA-6EF3-9942-A9E5-F0D81707B2D1}"/>
          </ac:spMkLst>
        </pc:spChg>
      </pc:sldChg>
      <pc:sldChg chg="modSp">
        <pc:chgData name="Павел Варшавский" userId="91946b8a62b4c8f5" providerId="LiveId" clId="{36ED8454-44E5-8C40-94C9-66EBA962CE82}" dt="2021-09-16T20:26:18.123" v="82" actId="20577"/>
        <pc:sldMkLst>
          <pc:docMk/>
          <pc:sldMk cId="107113122" sldId="261"/>
        </pc:sldMkLst>
        <pc:spChg chg="mod">
          <ac:chgData name="Павел Варшавский" userId="91946b8a62b4c8f5" providerId="LiveId" clId="{36ED8454-44E5-8C40-94C9-66EBA962CE82}" dt="2021-09-16T20:26:18.123" v="82" actId="20577"/>
          <ac:spMkLst>
            <pc:docMk/>
            <pc:sldMk cId="107113122" sldId="261"/>
            <ac:spMk id="4" creationId="{161790AA-6EF3-9942-A9E5-F0D81707B2D1}"/>
          </ac:spMkLst>
        </pc:spChg>
      </pc:sldChg>
      <pc:sldChg chg="del">
        <pc:chgData name="Павел Варшавский" userId="91946b8a62b4c8f5" providerId="LiveId" clId="{36ED8454-44E5-8C40-94C9-66EBA962CE82}" dt="2021-09-16T20:11:58.128" v="72" actId="2696"/>
        <pc:sldMkLst>
          <pc:docMk/>
          <pc:sldMk cId="1452424082" sldId="264"/>
        </pc:sldMkLst>
      </pc:sldChg>
      <pc:sldChg chg="addSp modSp">
        <pc:chgData name="Павел Варшавский" userId="91946b8a62b4c8f5" providerId="LiveId" clId="{36ED8454-44E5-8C40-94C9-66EBA962CE82}" dt="2021-09-16T20:03:55.123" v="48" actId="20577"/>
        <pc:sldMkLst>
          <pc:docMk/>
          <pc:sldMk cId="3177883617" sldId="267"/>
        </pc:sldMkLst>
        <pc:spChg chg="mod">
          <ac:chgData name="Павел Варшавский" userId="91946b8a62b4c8f5" providerId="LiveId" clId="{36ED8454-44E5-8C40-94C9-66EBA962CE82}" dt="2021-09-16T19:54:28.390" v="31" actId="14100"/>
          <ac:spMkLst>
            <pc:docMk/>
            <pc:sldMk cId="3177883617" sldId="267"/>
            <ac:spMk id="4" creationId="{161790AA-6EF3-9942-A9E5-F0D81707B2D1}"/>
          </ac:spMkLst>
        </pc:spChg>
        <pc:spChg chg="add mod">
          <ac:chgData name="Павел Варшавский" userId="91946b8a62b4c8f5" providerId="LiveId" clId="{36ED8454-44E5-8C40-94C9-66EBA962CE82}" dt="2021-09-16T20:03:55.123" v="48" actId="20577"/>
          <ac:spMkLst>
            <pc:docMk/>
            <pc:sldMk cId="3177883617" sldId="267"/>
            <ac:spMk id="9" creationId="{4B443DEC-4FF4-974A-BDDC-67D4780FC9E5}"/>
          </ac:spMkLst>
        </pc:spChg>
        <pc:picChg chg="add mod">
          <ac:chgData name="Павел Варшавский" userId="91946b8a62b4c8f5" providerId="LiveId" clId="{36ED8454-44E5-8C40-94C9-66EBA962CE82}" dt="2021-09-16T19:54:59.695" v="36" actId="1076"/>
          <ac:picMkLst>
            <pc:docMk/>
            <pc:sldMk cId="3177883617" sldId="267"/>
            <ac:picMk id="5" creationId="{C4227369-84DA-5B4F-AB83-496139AD1A2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4A596-72E5-4419-88E9-EE3CFB326DBD}" type="datetimeFigureOut">
              <a:rPr lang="ru-RU" smtClean="0"/>
              <a:pPr/>
              <a:t>16.09.2021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B172B-CDA0-46C0-A298-0ACFB08CDA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731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6BE67-D6CA-4878-BC73-6D05902676FE}" type="datetimeFigureOut">
              <a:rPr lang="ru-RU" smtClean="0"/>
              <a:pPr/>
              <a:t>16.09.2021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35D96-F751-4184-AD8F-F1BDDB583F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53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bg>
      <p:bgPr>
        <a:blipFill dpi="0" rotWithShape="1">
          <a:blip r:embed="rId2" cstate="print">
            <a:lum/>
          </a:blip>
          <a:srcRect/>
          <a:tile tx="0" ty="0" sx="38000" sy="38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(слайд-бампер)">
    <p:bg>
      <p:bgPr>
        <a:blipFill dpi="0" rotWithShape="1">
          <a:blip r:embed="rId2" cstate="print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2638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 (слайд-бампер)">
    <p:bg>
      <p:bgPr>
        <a:blipFill dpi="0" rotWithShape="1">
          <a:blip r:embed="rId2" cstate="print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3292474"/>
            <a:ext cx="4895850" cy="1439515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609538" indent="0">
              <a:buFontTx/>
              <a:buNone/>
              <a:defRPr sz="1600"/>
            </a:lvl2pPr>
            <a:lvl3pPr marL="1219076" indent="0">
              <a:buFontTx/>
              <a:buNone/>
              <a:defRPr sz="1600"/>
            </a:lvl3pPr>
            <a:lvl4pPr marL="1828616" indent="0">
              <a:buFontTx/>
              <a:buNone/>
              <a:defRPr sz="1600"/>
            </a:lvl4pPr>
            <a:lvl5pPr marL="2438155" indent="0">
              <a:buFontTx/>
              <a:buNone/>
              <a:defRPr sz="1600"/>
            </a:lvl5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98086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print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04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bg>
      <p:bgPr>
        <a:blipFill dpi="0" rotWithShape="1">
          <a:blip r:embed="rId2" cstate="print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5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 слева">
    <p:bg>
      <p:bgPr>
        <a:blipFill dpi="0" rotWithShape="1">
          <a:blip r:embed="rId2" cstate="print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51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объекта">
    <p:bg>
      <p:bgPr>
        <a:blipFill dpi="0" rotWithShape="1">
          <a:blip r:embed="rId2" cstate="print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0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Четыре объекта">
    <p:bg>
      <p:bgPr>
        <a:blipFill dpi="0" rotWithShape="1">
          <a:blip r:embed="rId2" cstate="print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20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Четыре объекта">
    <p:bg>
      <p:bgPr>
        <a:blipFill dpi="0" rotWithShape="1">
          <a:blip r:embed="rId2" cstate="print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99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Четыре объекта">
    <p:bg>
      <p:bgPr>
        <a:blipFill dpi="0" rotWithShape="1">
          <a:blip r:embed="rId2" cstate="print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79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Четыре объекта">
    <p:bg>
      <p:bgPr>
        <a:blipFill dpi="0" rotWithShape="1">
          <a:blip r:embed="rId2" cstate="print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9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60240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 Группа/должность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4732010"/>
            <a:ext cx="1221916" cy="287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374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Четыре объекта">
    <p:bg>
      <p:bgPr>
        <a:blipFill dpi="0" rotWithShape="1">
          <a:blip r:embed="rId2" cstate="print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3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Четыре объекта">
    <p:bg>
      <p:bgPr>
        <a:blipFill dpi="0" rotWithShape="1">
          <a:blip r:embed="rId2" cstate="print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20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Четыре объекта">
    <p:bg>
      <p:bgPr>
        <a:blipFill dpi="0" rotWithShape="1">
          <a:blip r:embed="rId2" cstate="print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0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Четыре объекта">
    <p:bg>
      <p:bgPr>
        <a:blipFill dpi="0" rotWithShape="1">
          <a:blip r:embed="rId2" cstate="print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45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Четыре объекта">
    <p:bg>
      <p:bgPr>
        <a:blipFill dpi="0" rotWithShape="1">
          <a:blip r:embed="rId2" cstate="print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5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Четыре объекта">
    <p:bg>
      <p:bgPr>
        <a:blipFill dpi="0" rotWithShape="1">
          <a:blip r:embed="rId2" cstate="print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99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 (доп)">
    <p:bg>
      <p:bgPr>
        <a:blipFill dpi="0" rotWithShape="1">
          <a:blip r:embed="rId2" cstate="print">
            <a:lum/>
          </a:blip>
          <a:srcRect/>
          <a:tile tx="0" ty="0" sx="38000" sy="38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5050904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 marL="1219076" indent="0">
              <a:buNone/>
              <a:defRPr sz="2400"/>
            </a:lvl3pPr>
            <a:lvl4pPr marL="1828616" indent="0">
              <a:buNone/>
              <a:defRPr sz="2000"/>
            </a:lvl4pPr>
            <a:lvl5pPr marL="2438155" indent="0"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029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 cstate="print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480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bg>
      <p:bgPr>
        <a:blipFill dpi="0" rotWithShape="1">
          <a:blip r:embed="rId2" cstate="print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71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700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011910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301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bg>
      <p:bgPr>
        <a:blipFill dpi="0" rotWithShape="1">
          <a:blip r:embed="rId2" cstate="print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556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bg>
      <p:bgPr>
        <a:blipFill dpi="0" rotWithShape="1">
          <a:blip r:embed="rId2" cstate="print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494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етыре объекта">
    <p:bg>
      <p:bgPr>
        <a:blipFill dpi="0" rotWithShape="1">
          <a:blip r:embed="rId2" cstate="print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37012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Четыре объекта">
    <p:bg>
      <p:bgPr>
        <a:blipFill dpi="0" rotWithShape="1">
          <a:blip r:embed="rId2" cstate="print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94070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Четыре объекта">
    <p:bg>
      <p:bgPr>
        <a:blipFill dpi="0" rotWithShape="1">
          <a:blip r:embed="rId2" cstate="print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22202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Четыре объекта">
    <p:bg>
      <p:bgPr>
        <a:blipFill dpi="0" rotWithShape="1">
          <a:blip r:embed="rId2" cstate="print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8530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Четыре объекта">
    <p:bg>
      <p:bgPr>
        <a:blipFill dpi="0" rotWithShape="1">
          <a:blip r:embed="rId2" cstate="print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29914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Четыре объекта">
    <p:bg>
      <p:bgPr>
        <a:blipFill dpi="0" rotWithShape="1">
          <a:blip r:embed="rId2" cstate="print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348211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34821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89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22818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228184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67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Четыре объекта">
    <p:bg>
      <p:bgPr>
        <a:blipFill dpi="0" rotWithShape="1">
          <a:blip r:embed="rId2" cstate="print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469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Четыре объекта">
    <p:bg>
      <p:bgPr>
        <a:blipFill dpi="0" rotWithShape="1">
          <a:blip r:embed="rId2" cstate="print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71708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 cstate="print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745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Четыре объекта">
    <p:bg>
      <p:bgPr>
        <a:blipFill dpi="0" rotWithShape="1">
          <a:blip r:embed="rId2" cstate="print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044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Четыре объекта">
    <p:bg>
      <p:bgPr>
        <a:blipFill dpi="0" rotWithShape="1">
          <a:blip r:embed="rId2" cstate="print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621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print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278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707674"/>
            <a:ext cx="7772400" cy="1102519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6600" b="1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5800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Группа</a:t>
            </a:r>
            <a:r>
              <a:rPr lang="en-US" dirty="0"/>
              <a:t>/</a:t>
            </a:r>
            <a:r>
              <a:rPr lang="en-US" dirty="0" err="1"/>
              <a:t>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755663" y="4732010"/>
            <a:ext cx="1152055" cy="287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err="1"/>
              <a:t>Дд.мм.гггг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487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 cstate="print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8"/>
            <a:ext cx="4834880" cy="7095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3851928" y="1131591"/>
            <a:ext cx="4824413" cy="360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4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73741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 cstate="print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239138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доп. верия (слайд-бампер)">
    <p:bg>
      <p:bgPr>
        <a:blipFill dpi="0" rotWithShape="1">
          <a:blip r:embed="rId2" cstate="print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0784598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388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92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 cstate="print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443958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4154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017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blipFill dpi="0" rotWithShape="1">
          <a:blip r:embed="rId2" cstate="print">
            <a:lum/>
          </a:blip>
          <a:srcRect/>
          <a:tile tx="0" ty="0" sx="51000" sy="51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4978896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38" indent="0">
              <a:buNone/>
              <a:defRPr sz="2800"/>
            </a:lvl2pPr>
            <a:lvl3pPr marL="1219076" indent="0">
              <a:buNone/>
              <a:defRPr sz="2000"/>
            </a:lvl3pPr>
            <a:lvl4pPr marL="1828616" indent="0">
              <a:buNone/>
              <a:defRPr sz="1800"/>
            </a:lvl4pPr>
            <a:lvl5pPr marL="2438155" indent="0"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5988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9" y="1131888"/>
            <a:ext cx="2530623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42" y="1131888"/>
            <a:ext cx="2506585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3" y="1131888"/>
            <a:ext cx="2520279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8378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3016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47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 cstate="print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38868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bg>
      <p:bgPr>
        <a:blipFill dpi="0" rotWithShape="1">
          <a:blip r:embed="rId2" cstate="print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9"/>
            <a:ext cx="4834880" cy="4935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3851928" y="843559"/>
            <a:ext cx="4824413" cy="3888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 cstate="print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 (слайд-бампер)">
    <p:bg>
      <p:bgPr>
        <a:blipFill dpi="0" rotWithShape="1">
          <a:blip r:embed="rId2" cstate="print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99592" y="3291830"/>
            <a:ext cx="4896544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609538" indent="0">
              <a:buFontTx/>
              <a:buNone/>
              <a:defRPr sz="1200"/>
            </a:lvl2pPr>
            <a:lvl3pPr marL="1219076" indent="0">
              <a:buFontTx/>
              <a:buNone/>
              <a:defRPr sz="1200"/>
            </a:lvl3pPr>
            <a:lvl4pPr marL="1828616" indent="0">
              <a:buFontTx/>
              <a:buNone/>
              <a:defRPr sz="1200"/>
            </a:lvl4pPr>
            <a:lvl5pPr marL="2438155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4770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15" r:id="rId3"/>
    <p:sldLayoutId id="2147483717" r:id="rId4"/>
    <p:sldLayoutId id="2147483716" r:id="rId5"/>
    <p:sldLayoutId id="2147483718" r:id="rId6"/>
    <p:sldLayoutId id="2147483690" r:id="rId7"/>
    <p:sldLayoutId id="2147483691" r:id="rId8"/>
    <p:sldLayoutId id="2147483720" r:id="rId9"/>
    <p:sldLayoutId id="2147483719" r:id="rId10"/>
    <p:sldLayoutId id="2147483721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697" r:id="rId26"/>
    <p:sldLayoutId id="2147483692" r:id="rId27"/>
    <p:sldLayoutId id="2147483693" r:id="rId28"/>
    <p:sldLayoutId id="2147483694" r:id="rId29"/>
    <p:sldLayoutId id="2147483695" r:id="rId30"/>
    <p:sldLayoutId id="2147483699" r:id="rId31"/>
    <p:sldLayoutId id="2147483722" r:id="rId32"/>
    <p:sldLayoutId id="2147483728" r:id="rId33"/>
    <p:sldLayoutId id="2147483732" r:id="rId34"/>
    <p:sldLayoutId id="2147483725" r:id="rId35"/>
    <p:sldLayoutId id="2147483729" r:id="rId36"/>
    <p:sldLayoutId id="2147483727" r:id="rId37"/>
    <p:sldLayoutId id="2147483730" r:id="rId38"/>
    <p:sldLayoutId id="2147483724" r:id="rId39"/>
    <p:sldLayoutId id="2147483726" r:id="rId40"/>
    <p:sldLayoutId id="2147483731" r:id="rId41"/>
    <p:sldLayoutId id="2147483698" r:id="rId4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10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14" r:id="rId5"/>
    <p:sldLayoutId id="2147483705" r:id="rId6"/>
    <p:sldLayoutId id="2147483706" r:id="rId7"/>
    <p:sldLayoutId id="2147483707" r:id="rId8"/>
    <p:sldLayoutId id="2147483712" r:id="rId9"/>
    <p:sldLayoutId id="2147483709" r:id="rId10"/>
    <p:sldLayoutId id="2147483710" r:id="rId11"/>
    <p:sldLayoutId id="2147483711" r:id="rId1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904EA-2C16-7A4E-A8E2-6566875A6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286" y="2139702"/>
            <a:ext cx="5637890" cy="1728192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accent1"/>
                </a:solidFill>
              </a:rPr>
              <a:t>НАУЧНО-ИССЛЕДОВАТЕЛЬСКАЯ РАБОТА </a:t>
            </a:r>
            <a:br>
              <a:rPr lang="ru-RU" sz="2000" dirty="0">
                <a:solidFill>
                  <a:schemeClr val="accent1"/>
                </a:solidFill>
              </a:rPr>
            </a:br>
            <a:br>
              <a:rPr lang="ru-RU" sz="2000" dirty="0">
                <a:solidFill>
                  <a:schemeClr val="accent1"/>
                </a:solidFill>
              </a:rPr>
            </a:br>
            <a:r>
              <a:rPr lang="ru-RU" sz="2000" dirty="0">
                <a:solidFill>
                  <a:schemeClr val="accent1"/>
                </a:solidFill>
              </a:rPr>
              <a:t>НАУЧНЫЕ ГРУППЫ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022FB96-24D7-554A-BCAB-F97BF96A8DAA}"/>
              </a:ext>
            </a:extLst>
          </p:cNvPr>
          <p:cNvSpPr txBox="1">
            <a:spLocks/>
          </p:cNvSpPr>
          <p:nvPr/>
        </p:nvSpPr>
        <p:spPr>
          <a:xfrm>
            <a:off x="1952285" y="682753"/>
            <a:ext cx="6660740" cy="827408"/>
          </a:xfrm>
          <a:prstGeom prst="rect">
            <a:avLst/>
          </a:prstGeom>
        </p:spPr>
        <p:txBody>
          <a:bodyPr anchor="ctr" anchorCtr="0">
            <a:normAutofit fontScale="90000"/>
          </a:bodyPr>
          <a:lstStyle>
            <a:lvl1pPr algn="l" defTabSz="1219078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2"/>
                </a:solidFill>
              </a:rPr>
              <a:t>КАФЕДРА ПРИКЛАДНОЙ МАТЕМАТИКИ </a:t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>И ИСКУССТВЕННОГО ИНТЕЛЛЕКТА (ПМИИ)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CFE44E-2593-9B4D-9EBA-65B5B0DAB9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82" y="417516"/>
            <a:ext cx="1357883" cy="1357883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32B1CCD-5BCF-4745-A19A-ADDB3FE57D14}"/>
              </a:ext>
            </a:extLst>
          </p:cNvPr>
          <p:cNvCxnSpPr/>
          <p:nvPr/>
        </p:nvCxnSpPr>
        <p:spPr>
          <a:xfrm>
            <a:off x="971600" y="2967110"/>
            <a:ext cx="47525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226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91BAF-CFA4-1742-AC4C-F84A112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33982"/>
            <a:ext cx="6696744" cy="637579"/>
          </a:xfrm>
        </p:spPr>
        <p:txBody>
          <a:bodyPr anchor="ctr"/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Содержание презентации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B781208-9163-124D-B89F-85042149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1790AA-6EF3-9942-A9E5-F0D81707B2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0050" y="1629370"/>
            <a:ext cx="8474437" cy="25922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Направления подготовки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НИР кафедры ПМИИ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НИЛ и научные группы кафедры ПМИИ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Научные руководители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F1AF35-C466-3944-B13D-DA538B147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29" y="151491"/>
            <a:ext cx="637579" cy="63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4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91BAF-CFA4-1742-AC4C-F84A112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33982"/>
            <a:ext cx="6696744" cy="637579"/>
          </a:xfrm>
        </p:spPr>
        <p:txBody>
          <a:bodyPr anchor="ctr"/>
          <a:lstStyle/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Направления подготовки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B781208-9163-124D-B89F-85042149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1790AA-6EF3-9942-A9E5-F0D81707B2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0051" y="127560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Направление подготовки бакалавров </a:t>
            </a:r>
          </a:p>
          <a:p>
            <a:pPr algn="ctr"/>
            <a:r>
              <a:rPr lang="ru-RU" sz="2000" b="1" dirty="0"/>
              <a:t>01.03.02 «Прикладная математика и информатика»</a:t>
            </a:r>
            <a:endParaRPr lang="en-US" sz="2000" b="1" dirty="0"/>
          </a:p>
          <a:p>
            <a:endParaRPr lang="en-US" sz="2000" b="1" dirty="0"/>
          </a:p>
          <a:p>
            <a:endParaRPr lang="ru-RU" sz="20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F1AF35-C466-3944-B13D-DA538B147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29" y="151491"/>
            <a:ext cx="637579" cy="637579"/>
          </a:xfrm>
          <a:prstGeom prst="rect">
            <a:avLst/>
          </a:prstGeom>
        </p:spPr>
      </p:pic>
      <p:sp>
        <p:nvSpPr>
          <p:cNvPr id="7" name="Объект 3">
            <a:extLst>
              <a:ext uri="{FF2B5EF4-FFF2-40B4-BE49-F238E27FC236}">
                <a16:creationId xmlns:a16="http://schemas.microsoft.com/office/drawing/2014/main" id="{82CF8BB0-0985-8040-8F39-D8B342DC1E51}"/>
              </a:ext>
            </a:extLst>
          </p:cNvPr>
          <p:cNvSpPr txBox="1">
            <a:spLocks/>
          </p:cNvSpPr>
          <p:nvPr/>
        </p:nvSpPr>
        <p:spPr>
          <a:xfrm>
            <a:off x="457200" y="2695240"/>
            <a:ext cx="3826768" cy="13886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219078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1219078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38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926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3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accent2"/>
                </a:solidFill>
              </a:rPr>
              <a:t>Математическое и программное обеспечение вычислительных машин и компьютерных сетей</a:t>
            </a:r>
          </a:p>
          <a:p>
            <a:pPr algn="ctr"/>
            <a:endParaRPr lang="en-US" sz="2000" b="1" dirty="0"/>
          </a:p>
          <a:p>
            <a:endParaRPr lang="en-US" sz="2000" b="1" dirty="0"/>
          </a:p>
          <a:p>
            <a:endParaRPr lang="ru-RU" sz="2000" b="1" dirty="0"/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C00316B5-B8C9-1D4A-A4F2-4DBBE9D14C17}"/>
              </a:ext>
            </a:extLst>
          </p:cNvPr>
          <p:cNvSpPr txBox="1">
            <a:spLocks/>
          </p:cNvSpPr>
          <p:nvPr/>
        </p:nvSpPr>
        <p:spPr>
          <a:xfrm>
            <a:off x="4777680" y="2695239"/>
            <a:ext cx="3826768" cy="13886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219078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1219078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38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926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3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accent1"/>
                </a:solidFill>
              </a:rPr>
              <a:t>Искусственный интеллект и интеллектуальные системы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DC78C2D-9579-FC43-8878-21B946CF7125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2370584" y="2067694"/>
            <a:ext cx="2234267" cy="62754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616074E-327E-474B-A461-116D3CC988F5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4604851" y="2067694"/>
            <a:ext cx="2086213" cy="6275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848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91BAF-CFA4-1742-AC4C-F84A112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33982"/>
            <a:ext cx="6696744" cy="637579"/>
          </a:xfrm>
        </p:spPr>
        <p:txBody>
          <a:bodyPr anchor="ctr"/>
          <a:lstStyle/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Направления подготовки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B781208-9163-124D-B89F-85042149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1790AA-6EF3-9942-A9E5-F0D81707B2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0051" y="127560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Направление подготовки магистров </a:t>
            </a:r>
          </a:p>
          <a:p>
            <a:pPr algn="ctr"/>
            <a:r>
              <a:rPr lang="ru-RU" sz="2000" b="1" dirty="0"/>
              <a:t>01.03.02 «Прикладная математика и информатика»</a:t>
            </a:r>
            <a:endParaRPr lang="en-US" sz="2000" b="1" dirty="0"/>
          </a:p>
          <a:p>
            <a:endParaRPr lang="en-US" sz="2000" b="1" dirty="0"/>
          </a:p>
          <a:p>
            <a:endParaRPr lang="ru-RU" sz="20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F1AF35-C466-3944-B13D-DA538B147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29" y="151491"/>
            <a:ext cx="637579" cy="637579"/>
          </a:xfrm>
          <a:prstGeom prst="rect">
            <a:avLst/>
          </a:prstGeom>
        </p:spPr>
      </p:pic>
      <p:sp>
        <p:nvSpPr>
          <p:cNvPr id="7" name="Объект 3">
            <a:extLst>
              <a:ext uri="{FF2B5EF4-FFF2-40B4-BE49-F238E27FC236}">
                <a16:creationId xmlns:a16="http://schemas.microsoft.com/office/drawing/2014/main" id="{82CF8BB0-0985-8040-8F39-D8B342DC1E51}"/>
              </a:ext>
            </a:extLst>
          </p:cNvPr>
          <p:cNvSpPr txBox="1">
            <a:spLocks/>
          </p:cNvSpPr>
          <p:nvPr/>
        </p:nvSpPr>
        <p:spPr>
          <a:xfrm>
            <a:off x="457200" y="2695239"/>
            <a:ext cx="3826768" cy="20588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219078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1219078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38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926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3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accent2"/>
                </a:solidFill>
              </a:rPr>
              <a:t>Математическое и программное обеспечение вычислительных машин и компьютерных сетей</a:t>
            </a:r>
          </a:p>
          <a:p>
            <a:pPr algn="ctr"/>
            <a:r>
              <a:rPr lang="ru-RU" sz="2000" b="1" dirty="0">
                <a:solidFill>
                  <a:schemeClr val="accent2"/>
                </a:solidFill>
              </a:rPr>
              <a:t>А-13м</a:t>
            </a:r>
          </a:p>
          <a:p>
            <a:pPr algn="ctr"/>
            <a:endParaRPr lang="en-US" sz="2000" b="1" dirty="0"/>
          </a:p>
          <a:p>
            <a:endParaRPr lang="en-US" sz="2000" b="1" dirty="0"/>
          </a:p>
          <a:p>
            <a:endParaRPr lang="ru-RU" sz="2000" b="1" dirty="0"/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C00316B5-B8C9-1D4A-A4F2-4DBBE9D14C17}"/>
              </a:ext>
            </a:extLst>
          </p:cNvPr>
          <p:cNvSpPr txBox="1">
            <a:spLocks/>
          </p:cNvSpPr>
          <p:nvPr/>
        </p:nvSpPr>
        <p:spPr>
          <a:xfrm>
            <a:off x="4777680" y="2695239"/>
            <a:ext cx="3826768" cy="13886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219078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1219078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38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926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3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accent1"/>
                </a:solidFill>
              </a:rPr>
              <a:t>Искусственный интеллект</a:t>
            </a:r>
          </a:p>
          <a:p>
            <a:pPr algn="ctr"/>
            <a:r>
              <a:rPr lang="ru-RU" sz="2000" b="1" dirty="0">
                <a:solidFill>
                  <a:schemeClr val="accent1"/>
                </a:solidFill>
              </a:rPr>
              <a:t>А-05м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DC78C2D-9579-FC43-8878-21B946CF7125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2370584" y="2067694"/>
            <a:ext cx="2234267" cy="6275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616074E-327E-474B-A461-116D3CC988F5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4604851" y="2067694"/>
            <a:ext cx="2086213" cy="6275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609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91BAF-CFA4-1742-AC4C-F84A112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33982"/>
            <a:ext cx="6696744" cy="637579"/>
          </a:xfrm>
        </p:spPr>
        <p:txBody>
          <a:bodyPr anchor="ctr"/>
          <a:lstStyle/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Направления подготовки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B781208-9163-124D-B89F-85042149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1790AA-6EF3-9942-A9E5-F0D81707B2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0051" y="127560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Направление подготовки в аспирантуре </a:t>
            </a:r>
          </a:p>
          <a:p>
            <a:pPr algn="ctr"/>
            <a:r>
              <a:rPr lang="ru-RU" sz="2000" b="1" dirty="0"/>
              <a:t>09.06.01 «Информатика и вычислительная техника»</a:t>
            </a:r>
            <a:endParaRPr lang="en-US" sz="2000" b="1" dirty="0"/>
          </a:p>
          <a:p>
            <a:endParaRPr lang="en-US" sz="2000" b="1" dirty="0"/>
          </a:p>
          <a:p>
            <a:endParaRPr lang="ru-RU" sz="20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F1AF35-C466-3944-B13D-DA538B147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29" y="151491"/>
            <a:ext cx="637579" cy="637579"/>
          </a:xfrm>
          <a:prstGeom prst="rect">
            <a:avLst/>
          </a:prstGeom>
        </p:spPr>
      </p:pic>
      <p:sp>
        <p:nvSpPr>
          <p:cNvPr id="7" name="Объект 3">
            <a:extLst>
              <a:ext uri="{FF2B5EF4-FFF2-40B4-BE49-F238E27FC236}">
                <a16:creationId xmlns:a16="http://schemas.microsoft.com/office/drawing/2014/main" id="{82CF8BB0-0985-8040-8F39-D8B342DC1E51}"/>
              </a:ext>
            </a:extLst>
          </p:cNvPr>
          <p:cNvSpPr txBox="1">
            <a:spLocks/>
          </p:cNvSpPr>
          <p:nvPr/>
        </p:nvSpPr>
        <p:spPr>
          <a:xfrm>
            <a:off x="457200" y="2695239"/>
            <a:ext cx="3826768" cy="20588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219078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1219078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38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926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3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accent2"/>
                </a:solidFill>
              </a:rPr>
              <a:t>Математическое и программное обеспечение вычислительных машин, комплексов и компьютерных сетей</a:t>
            </a:r>
          </a:p>
          <a:p>
            <a:pPr algn="ctr"/>
            <a:endParaRPr lang="ru-RU" sz="2000" b="1" dirty="0">
              <a:solidFill>
                <a:schemeClr val="accent2"/>
              </a:solidFill>
            </a:endParaRPr>
          </a:p>
          <a:p>
            <a:pPr algn="ctr"/>
            <a:endParaRPr lang="en-US" sz="2000" b="1" dirty="0"/>
          </a:p>
          <a:p>
            <a:endParaRPr lang="en-US" sz="2000" b="1" dirty="0"/>
          </a:p>
          <a:p>
            <a:endParaRPr lang="ru-RU" sz="2000" b="1" dirty="0"/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C00316B5-B8C9-1D4A-A4F2-4DBBE9D14C17}"/>
              </a:ext>
            </a:extLst>
          </p:cNvPr>
          <p:cNvSpPr txBox="1">
            <a:spLocks/>
          </p:cNvSpPr>
          <p:nvPr/>
        </p:nvSpPr>
        <p:spPr>
          <a:xfrm>
            <a:off x="4777680" y="2695239"/>
            <a:ext cx="3826768" cy="13886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219078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1219078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38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926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3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Теоретические основы информатики</a:t>
            </a:r>
          </a:p>
          <a:p>
            <a:pPr algn="ctr"/>
            <a:endParaRPr lang="ru-RU" sz="2000" b="1" dirty="0">
              <a:solidFill>
                <a:schemeClr val="accent1"/>
              </a:solidFill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DC78C2D-9579-FC43-8878-21B946CF7125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2370584" y="2067694"/>
            <a:ext cx="2234267" cy="6275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616074E-327E-474B-A461-116D3CC988F5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4604851" y="2067694"/>
            <a:ext cx="2086213" cy="6275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388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91BAF-CFA4-1742-AC4C-F84A112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33982"/>
            <a:ext cx="6696744" cy="637579"/>
          </a:xfrm>
        </p:spPr>
        <p:txBody>
          <a:bodyPr anchor="ctr"/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НИЛ кафедры ПМИИ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B781208-9163-124D-B89F-85042149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1790AA-6EF3-9942-A9E5-F0D81707B2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258836"/>
            <a:ext cx="5139791" cy="2262933"/>
          </a:xfrm>
        </p:spPr>
        <p:txBody>
          <a:bodyPr>
            <a:noAutofit/>
          </a:bodyPr>
          <a:lstStyle/>
          <a:p>
            <a:r>
              <a:rPr lang="ru-RU" sz="1800" b="1" dirty="0"/>
              <a:t>Лабораторная база кафедры:</a:t>
            </a:r>
          </a:p>
          <a:p>
            <a:r>
              <a:rPr lang="ru-RU" sz="1800" dirty="0"/>
              <a:t>• 2 учебные лаборатории (компьютерные классы);</a:t>
            </a:r>
          </a:p>
          <a:p>
            <a:r>
              <a:rPr lang="ru-RU" sz="1800" dirty="0"/>
              <a:t>• 1 научно-исследовательская лаборатория им. Д.А. Поспелова</a:t>
            </a:r>
          </a:p>
          <a:p>
            <a:r>
              <a:rPr lang="ru-RU" sz="1800" dirty="0"/>
              <a:t>(заведующий лабораторией д.т.н., проф. А.П. Еремеев).</a:t>
            </a:r>
          </a:p>
          <a:p>
            <a:endParaRPr lang="ru-RU" sz="1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F1AF35-C466-3944-B13D-DA538B147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29" y="151491"/>
            <a:ext cx="637579" cy="6375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227369-84DA-5B4F-AB83-496139AD1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784" y="1258836"/>
            <a:ext cx="3093507" cy="2062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443DEC-4FF4-974A-BDDC-67D4780FC9E5}"/>
              </a:ext>
            </a:extLst>
          </p:cNvPr>
          <p:cNvSpPr txBox="1"/>
          <p:nvPr/>
        </p:nvSpPr>
        <p:spPr>
          <a:xfrm>
            <a:off x="457199" y="3469145"/>
            <a:ext cx="82296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282828"/>
                </a:solidFill>
                <a:effectLst/>
              </a:rPr>
              <a:t>Участие в научной работе под руководством известных ученых дает возможность нашим студентам и аспирантам выходить на передовые рубежи самых перспективных направлений в области информационных технологий.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883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91BAF-CFA4-1742-AC4C-F84A112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33982"/>
            <a:ext cx="6696744" cy="637579"/>
          </a:xfrm>
        </p:spPr>
        <p:txBody>
          <a:bodyPr anchor="ctr"/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НИР кафедры ПМИИ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B781208-9163-124D-B89F-85042149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1790AA-6EF3-9942-A9E5-F0D81707B2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258836"/>
            <a:ext cx="8229600" cy="3689178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b="1" dirty="0"/>
              <a:t>Системы искусственного интеллекта, принятия решений, обработки знаний. Методы интеллектуального анализа данных, машинного обучения, </a:t>
            </a:r>
            <a:r>
              <a:rPr lang="ru-RU" b="1" dirty="0" err="1"/>
              <a:t>нейросетевые</a:t>
            </a:r>
            <a:r>
              <a:rPr lang="ru-RU" b="1" dirty="0"/>
              <a:t> и когнитивные технологии.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/>
              <a:t>Технология программирования, базы данных.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/>
              <a:t>Параллельные и распределенные системы, использование кластеров, высокопроизводительные и облачные вычисления.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b="1" dirty="0"/>
              <a:t>WEB-</a:t>
            </a:r>
            <a:r>
              <a:rPr lang="ru-RU" b="1" dirty="0"/>
              <a:t>программирование и сетевые технологии.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/>
              <a:t>Средства и методы защиты данных.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/>
              <a:t>Компьютерная графика, разработка интерфейсов.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/>
              <a:t>Компьютерное моделирование, методы оптимизации, средства компьютерного обучения.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/>
              <a:t>Дискретная математика, теория графов.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F1AF35-C466-3944-B13D-DA538B147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29" y="151491"/>
            <a:ext cx="637579" cy="63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87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91BAF-CFA4-1742-AC4C-F84A112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33982"/>
            <a:ext cx="6696744" cy="637579"/>
          </a:xfrm>
        </p:spPr>
        <p:txBody>
          <a:bodyPr anchor="ctr"/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Научные группы кафедры ПМИИ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B781208-9163-124D-B89F-85042149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1790AA-6EF3-9942-A9E5-F0D81707B2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520" y="1145778"/>
            <a:ext cx="8686800" cy="3689178"/>
          </a:xfrm>
        </p:spPr>
        <p:txBody>
          <a:bodyPr>
            <a:noAutofit/>
          </a:bodyPr>
          <a:lstStyle/>
          <a:p>
            <a:r>
              <a:rPr lang="ru-RU" b="1" dirty="0"/>
              <a:t>«Интеллектуальные системы поддержки принятия решений реального времени»</a:t>
            </a:r>
          </a:p>
          <a:p>
            <a:r>
              <a:rPr lang="ru-RU" dirty="0"/>
              <a:t>Руководитель: д.т.н., профессор Еремеев А.П.</a:t>
            </a:r>
          </a:p>
          <a:p>
            <a:r>
              <a:rPr lang="ru-RU" dirty="0"/>
              <a:t>Члены научной группы: 	к.т.н., доцент Варшавский П.Р.</a:t>
            </a:r>
          </a:p>
          <a:p>
            <a:r>
              <a:rPr lang="ru-RU" dirty="0"/>
              <a:t>		к.т.н., доцент Куриленко И.Е.</a:t>
            </a:r>
          </a:p>
          <a:p>
            <a:r>
              <a:rPr lang="ru-RU" dirty="0"/>
              <a:t>		старший преподаватель Алехин Р.В.</a:t>
            </a:r>
          </a:p>
          <a:p>
            <a:r>
              <a:rPr lang="ru-RU" dirty="0"/>
              <a:t>		к.т.н. Ивлиев С.А.</a:t>
            </a:r>
          </a:p>
          <a:p>
            <a:r>
              <a:rPr lang="ru-RU" dirty="0"/>
              <a:t>		к.т.н. Кожевников А.В.</a:t>
            </a:r>
            <a:endParaRPr lang="ru-RU" b="1" dirty="0"/>
          </a:p>
          <a:p>
            <a:r>
              <a:rPr lang="ru-RU" b="1" dirty="0"/>
              <a:t>«Системы моделирования рассуждений интеллектуального агента»</a:t>
            </a:r>
          </a:p>
          <a:p>
            <a:r>
              <a:rPr lang="ru-RU" dirty="0"/>
              <a:t>Руководитель: д.т.н., профессор Фоминых И.Б.</a:t>
            </a:r>
          </a:p>
          <a:p>
            <a:r>
              <a:rPr lang="ru-RU" dirty="0"/>
              <a:t>Члены научной группы: 	к.ф.-м.н., доцент </a:t>
            </a:r>
            <a:r>
              <a:rPr lang="ru-RU" dirty="0" err="1"/>
              <a:t>Плесневич</a:t>
            </a:r>
            <a:r>
              <a:rPr lang="ru-RU" dirty="0"/>
              <a:t> Г.С.</a:t>
            </a:r>
          </a:p>
          <a:p>
            <a:r>
              <a:rPr lang="ru-RU" dirty="0"/>
              <a:t>		к.т.н. Михайлов И.С.</a:t>
            </a:r>
          </a:p>
          <a:p>
            <a:r>
              <a:rPr lang="ru-RU" dirty="0"/>
              <a:t>		к.т.</a:t>
            </a:r>
            <a:r>
              <a:rPr lang="ru-RU"/>
              <a:t>н. Моросин </a:t>
            </a:r>
            <a:r>
              <a:rPr lang="ru-RU" dirty="0"/>
              <a:t>О.Л.</a:t>
            </a:r>
            <a:endParaRPr lang="ru-RU" b="1" dirty="0"/>
          </a:p>
          <a:p>
            <a:endParaRPr 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F1AF35-C466-3944-B13D-DA538B147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29" y="151491"/>
            <a:ext cx="637579" cy="63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3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91BAF-CFA4-1742-AC4C-F84A112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33982"/>
            <a:ext cx="6696744" cy="637579"/>
          </a:xfrm>
        </p:spPr>
        <p:txBody>
          <a:bodyPr anchor="ctr"/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Научные руководители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B781208-9163-124D-B89F-85042149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1790AA-6EF3-9942-A9E5-F0D81707B2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544" y="1080119"/>
            <a:ext cx="8280920" cy="3939903"/>
          </a:xfrm>
        </p:spPr>
        <p:txBody>
          <a:bodyPr numCol="2" spcCol="144000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150" b="1" dirty="0">
                <a:solidFill>
                  <a:schemeClr val="accent1"/>
                </a:solidFill>
              </a:rPr>
              <a:t>Системы искусственного интеллекта, принятия решений, обработки знаний. Методы интеллектуального анализа данных, машинного обучения, </a:t>
            </a:r>
            <a:r>
              <a:rPr lang="ru-RU" sz="1150" b="1" dirty="0" err="1">
                <a:solidFill>
                  <a:schemeClr val="accent1"/>
                </a:solidFill>
              </a:rPr>
              <a:t>нейросетевые</a:t>
            </a:r>
            <a:r>
              <a:rPr lang="ru-RU" sz="1150" b="1" dirty="0">
                <a:solidFill>
                  <a:schemeClr val="accent1"/>
                </a:solidFill>
              </a:rPr>
              <a:t> и когнитивные технологии.</a:t>
            </a:r>
            <a:endParaRPr lang="en-US" sz="1150" b="1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br>
              <a:rPr lang="ru-RU" sz="1150" b="1" dirty="0">
                <a:solidFill>
                  <a:schemeClr val="accent1"/>
                </a:solidFill>
              </a:rPr>
            </a:br>
            <a:r>
              <a:rPr lang="ru-RU" sz="1150" b="1" dirty="0">
                <a:solidFill>
                  <a:schemeClr val="accent1"/>
                </a:solidFill>
              </a:rPr>
              <a:t>Технология программирования, базы данных</a:t>
            </a:r>
            <a:br>
              <a:rPr lang="en-US" sz="1150" b="1" dirty="0">
                <a:solidFill>
                  <a:schemeClr val="accent1"/>
                </a:solidFill>
              </a:rPr>
            </a:br>
            <a:endParaRPr lang="ru-RU" sz="1150" b="1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br>
              <a:rPr lang="ru-RU" sz="1150" b="1" dirty="0">
                <a:solidFill>
                  <a:schemeClr val="accent1"/>
                </a:solidFill>
              </a:rPr>
            </a:br>
            <a:r>
              <a:rPr lang="ru-RU" sz="1150" b="1" dirty="0">
                <a:solidFill>
                  <a:schemeClr val="accent1"/>
                </a:solidFill>
              </a:rPr>
              <a:t>Параллельные и распределенные системы, использование кластеров, высокопроизводительные и облачные вычисления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150" b="1" dirty="0">
                <a:solidFill>
                  <a:schemeClr val="accent1"/>
                </a:solidFill>
              </a:rPr>
              <a:t>WEB-</a:t>
            </a:r>
            <a:r>
              <a:rPr lang="ru-RU" sz="1150" b="1" dirty="0">
                <a:solidFill>
                  <a:schemeClr val="accent1"/>
                </a:solidFill>
              </a:rPr>
              <a:t>программирование и сетевые технологии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150" b="1" dirty="0">
                <a:solidFill>
                  <a:schemeClr val="accent1"/>
                </a:solidFill>
              </a:rPr>
              <a:t>Средства и методы защиты данных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150" b="1" dirty="0">
                <a:solidFill>
                  <a:schemeClr val="accent1"/>
                </a:solidFill>
              </a:rPr>
              <a:t>Компьютерная графика, разработка интерфейсов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150" b="1" dirty="0">
                <a:solidFill>
                  <a:schemeClr val="accent1"/>
                </a:solidFill>
              </a:rPr>
              <a:t>Компьютерное моделирование, методы оптимизации, средства компьютерного обучения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br>
              <a:rPr lang="ru-RU" sz="1150" b="1" dirty="0">
                <a:solidFill>
                  <a:schemeClr val="accent1"/>
                </a:solidFill>
              </a:rPr>
            </a:br>
            <a:r>
              <a:rPr lang="ru-RU" sz="1150" b="1" dirty="0">
                <a:solidFill>
                  <a:schemeClr val="accent1"/>
                </a:solidFill>
              </a:rPr>
              <a:t>Дискретная математика, теория графов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1150" b="1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1150" b="1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1150" b="1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1150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150" b="1" dirty="0"/>
              <a:t>Профессора: </a:t>
            </a:r>
            <a:r>
              <a:rPr lang="ru-RU" sz="1150" b="1" dirty="0">
                <a:solidFill>
                  <a:schemeClr val="accent2"/>
                </a:solidFill>
              </a:rPr>
              <a:t>Еремеев А.П., Фоминых И.Б., </a:t>
            </a:r>
            <a:r>
              <a:rPr lang="ru-RU" sz="1150" b="1" dirty="0" err="1">
                <a:solidFill>
                  <a:schemeClr val="accent2"/>
                </a:solidFill>
              </a:rPr>
              <a:t>Плесневич</a:t>
            </a:r>
            <a:r>
              <a:rPr lang="ru-RU" sz="1150" b="1" dirty="0">
                <a:solidFill>
                  <a:schemeClr val="accent2"/>
                </a:solidFill>
              </a:rPr>
              <a:t> Г.С., </a:t>
            </a:r>
            <a:r>
              <a:rPr lang="ru-RU" sz="1150" b="1" dirty="0" err="1">
                <a:solidFill>
                  <a:schemeClr val="accent2"/>
                </a:solidFill>
              </a:rPr>
              <a:t>Гданский</a:t>
            </a:r>
            <a:r>
              <a:rPr lang="ru-RU" sz="1150" b="1" dirty="0">
                <a:solidFill>
                  <a:schemeClr val="accent2"/>
                </a:solidFill>
              </a:rPr>
              <a:t> Н.И.</a:t>
            </a:r>
            <a:br>
              <a:rPr lang="en-US" sz="1150" b="1" dirty="0">
                <a:solidFill>
                  <a:schemeClr val="accent2"/>
                </a:solidFill>
              </a:rPr>
            </a:br>
            <a:r>
              <a:rPr lang="ru-RU" sz="1150" b="1" dirty="0"/>
              <a:t>Доценты: </a:t>
            </a:r>
            <a:r>
              <a:rPr lang="ru-RU" sz="1150" b="1" dirty="0">
                <a:solidFill>
                  <a:schemeClr val="accent2"/>
                </a:solidFill>
              </a:rPr>
              <a:t>Варшавский П.Р., Куриленко И.Е.,</a:t>
            </a:r>
            <a:r>
              <a:rPr lang="en-US" sz="1150" b="1" dirty="0">
                <a:solidFill>
                  <a:schemeClr val="accent2"/>
                </a:solidFill>
              </a:rPr>
              <a:t> </a:t>
            </a:r>
            <a:r>
              <a:rPr lang="ru-RU" sz="1150" b="1" dirty="0">
                <a:solidFill>
                  <a:schemeClr val="accent2"/>
                </a:solidFill>
              </a:rPr>
              <a:t>Михайлов И.С., </a:t>
            </a:r>
            <a:r>
              <a:rPr lang="ru-RU" sz="1150" b="1" dirty="0" err="1">
                <a:solidFill>
                  <a:schemeClr val="accent2"/>
                </a:solidFill>
              </a:rPr>
              <a:t>Моросин</a:t>
            </a:r>
            <a:r>
              <a:rPr lang="ru-RU" sz="1150" b="1" dirty="0">
                <a:solidFill>
                  <a:schemeClr val="accent2"/>
                </a:solidFill>
              </a:rPr>
              <a:t> О.Л., </a:t>
            </a:r>
            <a:r>
              <a:rPr lang="ru-RU" sz="1150" b="1" dirty="0" err="1">
                <a:solidFill>
                  <a:schemeClr val="accent2"/>
                </a:solidFill>
              </a:rPr>
              <a:t>Ройзензон</a:t>
            </a:r>
            <a:r>
              <a:rPr lang="ru-RU" sz="1150" b="1" dirty="0">
                <a:solidFill>
                  <a:schemeClr val="accent2"/>
                </a:solidFill>
              </a:rPr>
              <a:t> Г.В.</a:t>
            </a:r>
            <a:r>
              <a:rPr lang="en-US" sz="1150" b="1" dirty="0">
                <a:solidFill>
                  <a:schemeClr val="accent2"/>
                </a:solidFill>
              </a:rPr>
              <a:t>, </a:t>
            </a:r>
            <a:r>
              <a:rPr lang="ru-RU" sz="1150" b="1" dirty="0" err="1">
                <a:solidFill>
                  <a:schemeClr val="accent2"/>
                </a:solidFill>
              </a:rPr>
              <a:t>Кружилов</a:t>
            </a:r>
            <a:r>
              <a:rPr lang="ru-RU" sz="1150" b="1" dirty="0">
                <a:solidFill>
                  <a:schemeClr val="accent2"/>
                </a:solidFill>
              </a:rPr>
              <a:t> И.С.</a:t>
            </a:r>
            <a:endParaRPr lang="en-US" sz="1150" b="1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150" b="1" dirty="0"/>
              <a:t>Профессор: </a:t>
            </a:r>
            <a:r>
              <a:rPr lang="ru-RU" sz="1150" b="1" dirty="0">
                <a:solidFill>
                  <a:schemeClr val="accent2"/>
                </a:solidFill>
              </a:rPr>
              <a:t>Фальк В.Н. </a:t>
            </a:r>
            <a:br>
              <a:rPr lang="ru-RU" sz="1150" b="1" dirty="0">
                <a:solidFill>
                  <a:schemeClr val="accent2"/>
                </a:solidFill>
              </a:rPr>
            </a:br>
            <a:r>
              <a:rPr lang="ru-RU" sz="1150" b="1" dirty="0"/>
              <a:t>Доценты: </a:t>
            </a:r>
            <a:r>
              <a:rPr lang="ru-RU" sz="1150" b="1" dirty="0">
                <a:solidFill>
                  <a:schemeClr val="accent2"/>
                </a:solidFill>
              </a:rPr>
              <a:t>Маран М.М.</a:t>
            </a:r>
            <a:r>
              <a:rPr lang="en-US" sz="1150" b="1" dirty="0">
                <a:solidFill>
                  <a:schemeClr val="accent2"/>
                </a:solidFill>
              </a:rPr>
              <a:t>,</a:t>
            </a:r>
            <a:r>
              <a:rPr lang="ru-RU" sz="1150" b="1" dirty="0"/>
              <a:t> </a:t>
            </a:r>
            <a:r>
              <a:rPr lang="ru-RU" sz="1150" b="1" dirty="0">
                <a:solidFill>
                  <a:schemeClr val="accent2"/>
                </a:solidFill>
              </a:rPr>
              <a:t>Меньшикова К.Г., Михайлов И.С.</a:t>
            </a:r>
            <a:r>
              <a:rPr lang="en-US" sz="1150" b="1" dirty="0">
                <a:solidFill>
                  <a:schemeClr val="accent2"/>
                </a:solidFill>
              </a:rPr>
              <a:t>,</a:t>
            </a:r>
            <a:r>
              <a:rPr lang="ru-RU" sz="1150" b="1" dirty="0"/>
              <a:t> </a:t>
            </a:r>
            <a:r>
              <a:rPr lang="ru-RU" sz="1150" b="1" dirty="0">
                <a:solidFill>
                  <a:schemeClr val="accent2"/>
                </a:solidFill>
              </a:rPr>
              <a:t>Сидорова Н.П.</a:t>
            </a:r>
            <a:r>
              <a:rPr lang="en-US" sz="1150" b="1" dirty="0">
                <a:solidFill>
                  <a:schemeClr val="accent2"/>
                </a:solidFill>
              </a:rPr>
              <a:t>, </a:t>
            </a:r>
            <a:r>
              <a:rPr lang="ru-RU" sz="1150" b="1" dirty="0">
                <a:solidFill>
                  <a:schemeClr val="accent2"/>
                </a:solidFill>
              </a:rPr>
              <a:t>Чернов П.Л.</a:t>
            </a:r>
            <a:r>
              <a:rPr lang="en-US" sz="1150" b="1" dirty="0">
                <a:solidFill>
                  <a:schemeClr val="accent2"/>
                </a:solidFill>
              </a:rPr>
              <a:t>, </a:t>
            </a:r>
            <a:r>
              <a:rPr lang="ru-RU" sz="1150" b="1" dirty="0" err="1">
                <a:solidFill>
                  <a:schemeClr val="accent2"/>
                </a:solidFill>
              </a:rPr>
              <a:t>Чибизова</a:t>
            </a:r>
            <a:r>
              <a:rPr lang="ru-RU" sz="1150" b="1" dirty="0">
                <a:solidFill>
                  <a:schemeClr val="accent2"/>
                </a:solidFill>
              </a:rPr>
              <a:t> Н.В.</a:t>
            </a:r>
            <a:endParaRPr lang="en-US" sz="1150" b="1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150" b="1" dirty="0"/>
              <a:t>Профессора: </a:t>
            </a:r>
            <a:r>
              <a:rPr lang="ru-RU" sz="1150" b="1" dirty="0" err="1">
                <a:solidFill>
                  <a:schemeClr val="accent2"/>
                </a:solidFill>
              </a:rPr>
              <a:t>Кутепов</a:t>
            </a:r>
            <a:r>
              <a:rPr lang="ru-RU" sz="1150" b="1" dirty="0">
                <a:solidFill>
                  <a:schemeClr val="accent2"/>
                </a:solidFill>
              </a:rPr>
              <a:t> В.П., Фальк В.Н.</a:t>
            </a:r>
            <a:r>
              <a:rPr lang="en-US" sz="1150" b="1" dirty="0">
                <a:solidFill>
                  <a:schemeClr val="accent2"/>
                </a:solidFill>
              </a:rPr>
              <a:t>, </a:t>
            </a:r>
            <a:br>
              <a:rPr lang="en-US" sz="1150" b="1" dirty="0">
                <a:solidFill>
                  <a:schemeClr val="accent2"/>
                </a:solidFill>
              </a:rPr>
            </a:br>
            <a:r>
              <a:rPr lang="ru-RU" sz="1150" b="1" dirty="0" err="1">
                <a:solidFill>
                  <a:schemeClr val="accent2"/>
                </a:solidFill>
              </a:rPr>
              <a:t>Кораблин</a:t>
            </a:r>
            <a:r>
              <a:rPr lang="ru-RU" sz="1150" b="1" dirty="0">
                <a:solidFill>
                  <a:schemeClr val="accent2"/>
                </a:solidFill>
              </a:rPr>
              <a:t> Ю.П. </a:t>
            </a:r>
            <a:br>
              <a:rPr lang="en-US" sz="1150" b="1" dirty="0">
                <a:solidFill>
                  <a:schemeClr val="accent2"/>
                </a:solidFill>
              </a:rPr>
            </a:br>
            <a:r>
              <a:rPr lang="ru-RU" sz="1150" b="1" dirty="0"/>
              <a:t>Доценты: </a:t>
            </a:r>
            <a:r>
              <a:rPr lang="ru-RU" sz="1150" b="1" dirty="0" err="1">
                <a:solidFill>
                  <a:schemeClr val="accent2"/>
                </a:solidFill>
              </a:rPr>
              <a:t>Шамаева</a:t>
            </a:r>
            <a:r>
              <a:rPr lang="ru-RU" sz="1150" b="1" dirty="0">
                <a:solidFill>
                  <a:schemeClr val="accent2"/>
                </a:solidFill>
              </a:rPr>
              <a:t> О.Ю., Чернецов А.М. </a:t>
            </a:r>
            <a:endParaRPr lang="en-US" sz="1150" b="1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150" b="1" dirty="0"/>
              <a:t>Доценты: </a:t>
            </a:r>
            <a:r>
              <a:rPr lang="ru-RU" sz="1150" b="1" dirty="0">
                <a:solidFill>
                  <a:schemeClr val="accent2"/>
                </a:solidFill>
              </a:rPr>
              <a:t>Чернов П.Л.</a:t>
            </a:r>
            <a:r>
              <a:rPr lang="en-US" sz="1150" b="1" dirty="0">
                <a:solidFill>
                  <a:schemeClr val="accent2"/>
                </a:solidFill>
              </a:rPr>
              <a:t>, </a:t>
            </a:r>
            <a:r>
              <a:rPr lang="ru-RU" sz="1150" b="1" dirty="0" err="1">
                <a:solidFill>
                  <a:schemeClr val="accent2"/>
                </a:solidFill>
              </a:rPr>
              <a:t>Чибизова</a:t>
            </a:r>
            <a:r>
              <a:rPr lang="ru-RU" sz="1150" b="1" dirty="0">
                <a:solidFill>
                  <a:schemeClr val="accent2"/>
                </a:solidFill>
              </a:rPr>
              <a:t> Н.В.</a:t>
            </a:r>
            <a:r>
              <a:rPr lang="en-US" sz="1150" b="1" dirty="0">
                <a:solidFill>
                  <a:schemeClr val="accent2"/>
                </a:solidFill>
              </a:rPr>
              <a:t>, </a:t>
            </a:r>
            <a:r>
              <a:rPr lang="ru-RU" sz="1150" b="1" dirty="0" err="1">
                <a:solidFill>
                  <a:schemeClr val="accent2"/>
                </a:solidFill>
              </a:rPr>
              <a:t>Моросин</a:t>
            </a:r>
            <a:r>
              <a:rPr lang="ru-RU" sz="1150" b="1" dirty="0">
                <a:solidFill>
                  <a:schemeClr val="accent2"/>
                </a:solidFill>
              </a:rPr>
              <a:t> О.Л.</a:t>
            </a:r>
            <a:endParaRPr lang="en-US" sz="1150" b="1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150" b="1" dirty="0"/>
              <a:t>Профессор: </a:t>
            </a:r>
            <a:r>
              <a:rPr lang="ru-RU" sz="1150" b="1" dirty="0" err="1">
                <a:solidFill>
                  <a:schemeClr val="accent2"/>
                </a:solidFill>
              </a:rPr>
              <a:t>Хорев</a:t>
            </a:r>
            <a:r>
              <a:rPr lang="ru-RU" sz="1150" b="1" dirty="0">
                <a:solidFill>
                  <a:schemeClr val="accent2"/>
                </a:solidFill>
              </a:rPr>
              <a:t> П.Б.</a:t>
            </a:r>
            <a:endParaRPr lang="en-US" sz="1150" b="1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150" b="1" dirty="0"/>
              <a:t>Доценты: </a:t>
            </a:r>
            <a:r>
              <a:rPr lang="ru-RU" sz="1150" b="1" dirty="0" err="1">
                <a:solidFill>
                  <a:schemeClr val="accent2"/>
                </a:solidFill>
              </a:rPr>
              <a:t>Бартеньев</a:t>
            </a:r>
            <a:r>
              <a:rPr lang="ru-RU" sz="1150" b="1" dirty="0">
                <a:solidFill>
                  <a:schemeClr val="accent2"/>
                </a:solidFill>
              </a:rPr>
              <a:t> О.В.</a:t>
            </a:r>
            <a:r>
              <a:rPr lang="en-US" sz="1150" b="1" dirty="0">
                <a:solidFill>
                  <a:schemeClr val="accent2"/>
                </a:solidFill>
              </a:rPr>
              <a:t>, </a:t>
            </a:r>
            <a:r>
              <a:rPr lang="ru-RU" sz="1150" b="1" dirty="0" err="1">
                <a:solidFill>
                  <a:schemeClr val="accent2"/>
                </a:solidFill>
              </a:rPr>
              <a:t>Кружилов</a:t>
            </a:r>
            <a:r>
              <a:rPr lang="ru-RU" sz="1150" b="1" dirty="0">
                <a:solidFill>
                  <a:schemeClr val="accent2"/>
                </a:solidFill>
              </a:rPr>
              <a:t> С.И. </a:t>
            </a:r>
            <a:endParaRPr lang="en-US" sz="1150" b="1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150" b="1" dirty="0"/>
              <a:t>Профессор: </a:t>
            </a:r>
            <a:r>
              <a:rPr lang="ru-RU" sz="1150" b="1" dirty="0" err="1">
                <a:solidFill>
                  <a:schemeClr val="accent2"/>
                </a:solidFill>
              </a:rPr>
              <a:t>Ижуткин</a:t>
            </a:r>
            <a:r>
              <a:rPr lang="ru-RU" sz="1150" b="1" dirty="0">
                <a:solidFill>
                  <a:schemeClr val="accent2"/>
                </a:solidFill>
              </a:rPr>
              <a:t> В.С.</a:t>
            </a:r>
            <a:r>
              <a:rPr lang="en-US" sz="1150" b="1" dirty="0">
                <a:solidFill>
                  <a:schemeClr val="accent2"/>
                </a:solidFill>
              </a:rPr>
              <a:t> </a:t>
            </a:r>
            <a:br>
              <a:rPr lang="ru-RU" sz="1150" b="1" dirty="0">
                <a:solidFill>
                  <a:schemeClr val="accent2"/>
                </a:solidFill>
              </a:rPr>
            </a:br>
            <a:r>
              <a:rPr lang="ru-RU" sz="1150" b="1" dirty="0"/>
              <a:t>Доценты: </a:t>
            </a:r>
            <a:r>
              <a:rPr lang="ru-RU" sz="1150" b="1" dirty="0" err="1">
                <a:solidFill>
                  <a:schemeClr val="accent2"/>
                </a:solidFill>
              </a:rPr>
              <a:t>Кружилов</a:t>
            </a:r>
            <a:r>
              <a:rPr lang="ru-RU" sz="1150" b="1" dirty="0">
                <a:solidFill>
                  <a:schemeClr val="accent2"/>
                </a:solidFill>
              </a:rPr>
              <a:t> И.С., Меньшикова К.Г., Чернецов А.М., Варшавский П.Р.</a:t>
            </a:r>
            <a:endParaRPr lang="en-US" sz="1150" b="1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150" b="1" dirty="0"/>
              <a:t>Профессор: </a:t>
            </a:r>
            <a:r>
              <a:rPr lang="ru-RU" sz="1150" b="1" dirty="0" err="1">
                <a:solidFill>
                  <a:schemeClr val="accent2"/>
                </a:solidFill>
              </a:rPr>
              <a:t>Гданский</a:t>
            </a:r>
            <a:r>
              <a:rPr lang="ru-RU" sz="1150" b="1" dirty="0">
                <a:solidFill>
                  <a:schemeClr val="accent2"/>
                </a:solidFill>
              </a:rPr>
              <a:t> Н.И. </a:t>
            </a:r>
            <a:br>
              <a:rPr lang="ru-RU" sz="1150" b="1" dirty="0">
                <a:solidFill>
                  <a:schemeClr val="accent2"/>
                </a:solidFill>
              </a:rPr>
            </a:br>
            <a:r>
              <a:rPr lang="ru-RU" sz="1150" b="1" dirty="0"/>
              <a:t>Доценты: </a:t>
            </a:r>
            <a:r>
              <a:rPr lang="ru-RU" sz="1150" b="1" dirty="0" err="1">
                <a:solidFill>
                  <a:schemeClr val="accent2"/>
                </a:solidFill>
              </a:rPr>
              <a:t>Алексиадис</a:t>
            </a:r>
            <a:r>
              <a:rPr lang="ru-RU" sz="1150" b="1" dirty="0">
                <a:solidFill>
                  <a:schemeClr val="accent2"/>
                </a:solidFill>
              </a:rPr>
              <a:t> Н.Ф., Воробьева И.А.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1150" b="1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1150" b="1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115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F1AF35-C466-3944-B13D-DA538B147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29" y="151491"/>
            <a:ext cx="637579" cy="63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97836"/>
      </p:ext>
    </p:extLst>
  </p:cSld>
  <p:clrMapOvr>
    <a:masterClrMapping/>
  </p:clrMapOvr>
</p:sld>
</file>

<file path=ppt/theme/theme1.xml><?xml version="1.0" encoding="utf-8"?>
<a:theme xmlns:a="http://schemas.openxmlformats.org/drawingml/2006/main" name="mpei_shablon_3000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DF03A726-2A6A-441E-8D13-5334CCCA477A}"/>
    </a:ext>
  </a:extLst>
</a:theme>
</file>

<file path=ppt/theme/theme2.xml><?xml version="1.0" encoding="utf-8"?>
<a:theme xmlns:a="http://schemas.openxmlformats.org/drawingml/2006/main" name="1_alena_shablon">
  <a:themeElements>
    <a:clrScheme name="ФС МЭИ Сине-красный темный">
      <a:dk1>
        <a:srgbClr val="FFFFFF"/>
      </a:dk1>
      <a:lt1>
        <a:srgbClr val="000001"/>
      </a:lt1>
      <a:dk2>
        <a:srgbClr val="FFFFFF"/>
      </a:dk2>
      <a:lt2>
        <a:srgbClr val="000001"/>
      </a:lt2>
      <a:accent1>
        <a:srgbClr val="0202D2"/>
      </a:accent1>
      <a:accent2>
        <a:srgbClr val="2828D8"/>
      </a:accent2>
      <a:accent3>
        <a:srgbClr val="4E4EE0"/>
      </a:accent3>
      <a:accent4>
        <a:srgbClr val="FF0000"/>
      </a:accent4>
      <a:accent5>
        <a:srgbClr val="E42626"/>
      </a:accent5>
      <a:accent6>
        <a:srgbClr val="EF4D4E"/>
      </a:accent6>
      <a:hlink>
        <a:srgbClr val="C0C0F4"/>
      </a:hlink>
      <a:folHlink>
        <a:srgbClr val="F7BFC0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53D96DB0-B1E9-4008-B45A-DAF853BEB47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96D86A82F5AFB4E974E810EA0B07432" ma:contentTypeVersion="1" ma:contentTypeDescription="Создание документа." ma:contentTypeScope="" ma:versionID="bd31308227ac6bc6ac442af8f049f59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8F35B18-82D1-4410-B7F6-B1D6DF3B427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0DD138A-5BDF-4A95-88F8-0B2B911A8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74BC09-7D62-4127-A5E5-4021FFA8E0D6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mpei_shablon_3000</Template>
  <TotalTime>238</TotalTime>
  <Words>721</Words>
  <Application>Microsoft Office PowerPoint</Application>
  <PresentationFormat>Экран (16:9)</PresentationFormat>
  <Paragraphs>67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mpei_shablon_3000</vt:lpstr>
      <vt:lpstr>1_alena_shablon</vt:lpstr>
      <vt:lpstr>НАУЧНО-ИССЛЕДОВАТЕЛЬСКАЯ РАБОТА   НАУЧНЫЕ ГРУППЫ</vt:lpstr>
      <vt:lpstr>Содержание презентации</vt:lpstr>
      <vt:lpstr>Направления подготовки</vt:lpstr>
      <vt:lpstr>Направления подготовки</vt:lpstr>
      <vt:lpstr>Направления подготовки</vt:lpstr>
      <vt:lpstr>НИЛ кафедры ПМИИ</vt:lpstr>
      <vt:lpstr>НИР кафедры ПМИИ</vt:lpstr>
      <vt:lpstr>Научные группы кафедры ПМИИ</vt:lpstr>
      <vt:lpstr>Научные руководители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Варшавский</dc:creator>
  <cp:lastModifiedBy>Павел Варшавский</cp:lastModifiedBy>
  <cp:revision>30</cp:revision>
  <dcterms:created xsi:type="dcterms:W3CDTF">2020-10-14T18:29:17Z</dcterms:created>
  <dcterms:modified xsi:type="dcterms:W3CDTF">2021-09-16T20:26:23Z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0x010100C96D86A82F5AFB4E974E810EA0B07432</vt:lpwstr>
  </property>
</Properties>
</file>