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87" r:id="rId4"/>
    <p:sldMasterId id="2147483700" r:id="rId5"/>
    <p:sldMasterId id="2147483749" r:id="rId6"/>
    <p:sldMasterId id="2147483793" r:id="rId7"/>
  </p:sldMasterIdLst>
  <p:notesMasterIdLst>
    <p:notesMasterId r:id="rId22"/>
  </p:notesMasterIdLst>
  <p:handoutMasterIdLst>
    <p:handoutMasterId r:id="rId23"/>
  </p:handoutMasterIdLst>
  <p:sldIdLst>
    <p:sldId id="257" r:id="rId8"/>
    <p:sldId id="339" r:id="rId9"/>
    <p:sldId id="352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</p:sldIdLst>
  <p:sldSz cx="9144000" cy="6858000" type="screen4x3"/>
  <p:notesSz cx="6858000" cy="9144000"/>
  <p:embeddedFontLst>
    <p:embeddedFont>
      <p:font typeface="Avenir Next Cyr" panose="020B0503020202020204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11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2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9B256B-8F42-9E49-AFFB-76B01E782B88}" v="91" dt="2020-05-19T23:59:22.6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5126" autoAdjust="0"/>
  </p:normalViewPr>
  <p:slideViewPr>
    <p:cSldViewPr showGuides="1">
      <p:cViewPr varScale="1">
        <p:scale>
          <a:sx n="85" d="100"/>
          <a:sy n="85" d="100"/>
        </p:scale>
        <p:origin x="1744" y="176"/>
      </p:cViewPr>
      <p:guideLst>
        <p:guide orient="horz" pos="1711"/>
        <p:guide pos="2880"/>
        <p:guide orient="horz" pos="22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3.fntdata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Павел Варшавский" userId="91946b8a62b4c8f5" providerId="LiveId" clId="{749FC896-0B7E-9A4C-8461-FE5850EE0D51}"/>
    <pc:docChg chg="undo custSel modSld">
      <pc:chgData name="Павел Варшавский" userId="91946b8a62b4c8f5" providerId="LiveId" clId="{749FC896-0B7E-9A4C-8461-FE5850EE0D51}" dt="2020-05-20T06:08:37.811" v="7" actId="20577"/>
      <pc:docMkLst>
        <pc:docMk/>
      </pc:docMkLst>
      <pc:sldChg chg="addSp delSp">
        <pc:chgData name="Павел Варшавский" userId="91946b8a62b4c8f5" providerId="LiveId" clId="{749FC896-0B7E-9A4C-8461-FE5850EE0D51}" dt="2020-05-20T05:57:34.905" v="3" actId="22"/>
        <pc:sldMkLst>
          <pc:docMk/>
          <pc:sldMk cId="3533392466" sldId="350"/>
        </pc:sldMkLst>
        <pc:spChg chg="add del">
          <ac:chgData name="Павел Варшавский" userId="91946b8a62b4c8f5" providerId="LiveId" clId="{749FC896-0B7E-9A4C-8461-FE5850EE0D51}" dt="2020-05-20T05:57:34.905" v="3" actId="22"/>
          <ac:spMkLst>
            <pc:docMk/>
            <pc:sldMk cId="3533392466" sldId="350"/>
            <ac:spMk id="8" creationId="{2F1F7410-6963-E14C-98CE-CB8F0E14AEEE}"/>
          </ac:spMkLst>
        </pc:spChg>
      </pc:sldChg>
      <pc:sldChg chg="modSp">
        <pc:chgData name="Павел Варшавский" userId="91946b8a62b4c8f5" providerId="LiveId" clId="{749FC896-0B7E-9A4C-8461-FE5850EE0D51}" dt="2020-05-20T06:08:37.811" v="7" actId="20577"/>
        <pc:sldMkLst>
          <pc:docMk/>
          <pc:sldMk cId="4290088571" sldId="351"/>
        </pc:sldMkLst>
        <pc:spChg chg="mod">
          <ac:chgData name="Павел Варшавский" userId="91946b8a62b4c8f5" providerId="LiveId" clId="{749FC896-0B7E-9A4C-8461-FE5850EE0D51}" dt="2020-05-20T06:08:37.811" v="7" actId="20577"/>
          <ac:spMkLst>
            <pc:docMk/>
            <pc:sldMk cId="4290088571" sldId="351"/>
            <ac:spMk id="16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4A596-72E5-4419-88E9-EE3CFB326DBD}" type="datetimeFigureOut">
              <a:rPr lang="ru-RU" smtClean="0"/>
              <a:t>20.05.2020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B172B-CDA0-46C0-A298-0ACFB08CDA8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7316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6BE67-D6CA-4878-BC73-6D05902676FE}" type="datetimeFigureOut">
              <a:rPr lang="ru-RU" smtClean="0"/>
              <a:t>20.05.2020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35D96-F751-4184-AD8F-F1BDDB583F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16534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(слайд-бампер)">
    <p:bg>
      <p:bgPr>
        <a:blipFill dpi="0" rotWithShape="1">
          <a:blip r:embed="rId2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263859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2276900"/>
            <a:ext cx="7772400" cy="147002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6600" b="1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58008" cy="3840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Группа</a:t>
            </a:r>
            <a:r>
              <a:rPr lang="en-US" dirty="0"/>
              <a:t>/</a:t>
            </a:r>
            <a:r>
              <a:rPr lang="en-US" dirty="0" err="1"/>
              <a:t>должность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755664" y="6309348"/>
            <a:ext cx="1152055" cy="383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 err="1"/>
              <a:t>Дд.мм.гггг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05611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tile tx="0" ty="0" sx="100000" sy="100000" flip="none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74665"/>
            <a:ext cx="4834880" cy="94611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56352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3851929" y="1508788"/>
            <a:ext cx="4824413" cy="48005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+mj-lt"/>
              <a:buAutoNum type="arabicPeriod"/>
              <a:defRPr sz="24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735371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971600" y="2276873"/>
            <a:ext cx="4320480" cy="2400267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5879600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 доп. верия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971600" y="2276873"/>
            <a:ext cx="4320480" cy="2400267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0728701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  <a:lvl2pPr>
              <a:defRPr sz="36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54676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55341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solidFill>
                  <a:schemeClr val="tx1"/>
                </a:solidFill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59999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Два объекта">
    <p:bg>
      <p:bgPr>
        <a:blipFill dpi="0" rotWithShape="1">
          <a:blip r:embed="rId2">
            <a:lum/>
          </a:blip>
          <a:srcRect/>
          <a:tile tx="0" ty="0" sx="51000" sy="51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66"/>
            <a:ext cx="4978896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787"/>
            <a:ext cx="41148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609538" indent="0">
              <a:buNone/>
              <a:defRPr sz="2800"/>
            </a:lvl2pPr>
            <a:lvl3pPr marL="1219076" indent="0">
              <a:buNone/>
              <a:defRPr sz="2000"/>
            </a:lvl3pPr>
            <a:lvl4pPr marL="1828616" indent="0">
              <a:buNone/>
              <a:defRPr sz="1800"/>
            </a:lvl4pPr>
            <a:lvl5pPr marL="2438155" indent="0">
              <a:buNone/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6023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80" y="1509184"/>
            <a:ext cx="2530623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43" y="1509184"/>
            <a:ext cx="2506585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4" y="1509184"/>
            <a:ext cx="2520279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74086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7322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 (слайд-бампер)">
    <p:bg>
      <p:bgPr>
        <a:blipFill dpi="0" rotWithShape="1">
          <a:blip r:embed="rId2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4365104"/>
            <a:ext cx="4895850" cy="1919353"/>
          </a:xfrm>
          <a:prstGeom prst="rect">
            <a:avLst/>
          </a:prstGeo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609538" indent="0">
              <a:buFontTx/>
              <a:buNone/>
              <a:defRPr sz="1600"/>
            </a:lvl2pPr>
            <a:lvl3pPr marL="1219076" indent="0">
              <a:buFontTx/>
              <a:buNone/>
              <a:defRPr sz="1600"/>
            </a:lvl3pPr>
            <a:lvl4pPr marL="1828616" indent="0">
              <a:buFontTx/>
              <a:buNone/>
              <a:defRPr sz="1600"/>
            </a:lvl4pPr>
            <a:lvl5pPr marL="2438155" indent="0">
              <a:buFontTx/>
              <a:buNone/>
              <a:defRPr sz="1600"/>
            </a:lvl5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0980862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4573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80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18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56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94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2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70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2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60240" cy="384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 Группа/должность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3" y="6309348"/>
            <a:ext cx="1221916" cy="38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374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30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14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2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5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7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9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86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4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1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 (доп)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5050904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340768"/>
            <a:ext cx="4114800" cy="49686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1219076" indent="0">
              <a:buNone/>
              <a:defRPr sz="2400"/>
            </a:lvl3pPr>
            <a:lvl4pPr marL="1828616" indent="0">
              <a:buNone/>
              <a:defRPr sz="2000"/>
            </a:lvl4pPr>
            <a:lvl5pPr marL="2438155" indent="0">
              <a:buNone/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029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982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3789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323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349214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301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 слев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826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6466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100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848258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20591858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6010985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52143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3735363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2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5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30576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704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1745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1342208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4331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82132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75F32-5581-B94C-B49B-EA5F3F2B7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7C2D6C-D6C1-BA4A-BF81-587C5EFDD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7E2074-FCE1-5F41-ACC5-9BCAF297B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76610-ECB9-1D49-B898-0164AFC3CBE3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A2C83-21A7-D343-972E-C82EAA37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094B2B-9E65-BF4C-9970-67C9BD29B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F0AE-ACDA-4973-8FCD-1193426B8B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455210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2787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2276900"/>
            <a:ext cx="7772400" cy="147002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6600" b="1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58008" cy="3840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Группа</a:t>
            </a:r>
            <a:r>
              <a:rPr lang="en-US" dirty="0"/>
              <a:t>/</a:t>
            </a:r>
            <a:r>
              <a:rPr lang="en-US" dirty="0" err="1"/>
              <a:t>должность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755664" y="6309348"/>
            <a:ext cx="1152055" cy="383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 err="1"/>
              <a:t>Дд.мм.гггг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487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74665"/>
            <a:ext cx="4834880" cy="94611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56352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3851929" y="1508788"/>
            <a:ext cx="4824413" cy="48005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+mj-lt"/>
              <a:buAutoNum type="arabicPeriod"/>
              <a:defRPr sz="24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73741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971600" y="2276873"/>
            <a:ext cx="4320480" cy="2400267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239138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  <a:lvl2pPr>
              <a:defRPr sz="36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38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925278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84154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925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solidFill>
                  <a:schemeClr val="tx1"/>
                </a:solidFill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0174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blipFill dpi="0" rotWithShape="1">
          <a:blip r:embed="rId2">
            <a:lum/>
          </a:blip>
          <a:srcRect/>
          <a:tile tx="0" ty="0" sx="51000" sy="51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66"/>
            <a:ext cx="4978896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787"/>
            <a:ext cx="41148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609538" indent="0">
              <a:buNone/>
              <a:defRPr sz="2800"/>
            </a:lvl2pPr>
            <a:lvl3pPr marL="1219076" indent="0">
              <a:buNone/>
              <a:defRPr sz="2000"/>
            </a:lvl3pPr>
            <a:lvl4pPr marL="1828616" indent="0">
              <a:buNone/>
              <a:defRPr sz="1800"/>
            </a:lvl4pPr>
            <a:lvl5pPr marL="2438155" indent="0">
              <a:buNone/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5988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80" y="1509184"/>
            <a:ext cx="2530623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43" y="1509184"/>
            <a:ext cx="2506585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4" y="1509184"/>
            <a:ext cx="2520279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8378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3016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14723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н">
    <p:bg>
      <p:bgPr>
        <a:blipFill dpi="0" rotWithShape="1">
          <a:blip r:embed="rId2">
            <a:lum/>
          </a:blip>
          <a:srcRect/>
          <a:tile tx="0" ty="0" sx="38000" sy="38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6352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60240" cy="384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 Группа/должность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3" y="6309348"/>
            <a:ext cx="1221916" cy="38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85290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323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349214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4473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7656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886861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925278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1168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476452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bg>
      <p:bgPr>
        <a:blipFill dpi="0" rotWithShape="1">
          <a:blip r:embed="rId2">
            <a:lum/>
          </a:blip>
          <a:srcRect/>
          <a:tile tx="0" ty="0" sx="100000" sy="100000" flip="none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74665"/>
            <a:ext cx="4834880" cy="65805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56352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 noChangeAspect="1"/>
          </p:cNvSpPr>
          <p:nvPr>
            <p:ph type="body" sz="quarter" idx="13"/>
          </p:nvPr>
        </p:nvSpPr>
        <p:spPr>
          <a:xfrm>
            <a:off x="3851929" y="1124746"/>
            <a:ext cx="4824413" cy="518458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96577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796819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304775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796819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13" name="Текст 1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899592" y="4389107"/>
            <a:ext cx="4896544" cy="1920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  <a:lvl2pPr marL="609538" indent="0">
              <a:buFontTx/>
              <a:buNone/>
              <a:defRPr sz="1200"/>
            </a:lvl2pPr>
            <a:lvl3pPr marL="1219076" indent="0">
              <a:buFontTx/>
              <a:buNone/>
              <a:defRPr sz="1200"/>
            </a:lvl3pPr>
            <a:lvl4pPr marL="1828616" indent="0">
              <a:buFontTx/>
              <a:buNone/>
              <a:defRPr sz="1200"/>
            </a:lvl4pPr>
            <a:lvl5pPr marL="2438155" indent="0">
              <a:buFontTx/>
              <a:buNone/>
              <a:defRPr sz="12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4197822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796819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851591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796819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900113" y="4389966"/>
            <a:ext cx="4895850" cy="1919353"/>
          </a:xfrm>
          <a:prstGeom prst="rect">
            <a:avLst/>
          </a:prstGeo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609538" indent="0">
              <a:buFontTx/>
              <a:buNone/>
              <a:defRPr sz="1600"/>
            </a:lvl2pPr>
            <a:lvl3pPr marL="1219076" indent="0">
              <a:buFontTx/>
              <a:buNone/>
              <a:defRPr sz="1600"/>
            </a:lvl3pPr>
            <a:lvl4pPr marL="1828616" indent="0">
              <a:buFontTx/>
              <a:buNone/>
              <a:defRPr sz="1600"/>
            </a:lvl4pPr>
            <a:lvl5pPr marL="2438155" indent="0">
              <a:buFontTx/>
              <a:buNone/>
              <a:defRPr sz="1600"/>
            </a:lvl5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540396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737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Два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932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 слев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19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764704"/>
            <a:ext cx="4824536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81328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 noChangeAspect="1"/>
          </p:cNvSpPr>
          <p:nvPr>
            <p:ph type="body" sz="quarter" idx="13"/>
          </p:nvPr>
        </p:nvSpPr>
        <p:spPr>
          <a:xfrm>
            <a:off x="3851929" y="1412776"/>
            <a:ext cx="4824527" cy="48965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ри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757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016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571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58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988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45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6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81043"/>
      </p:ext>
    </p:extLst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96405"/>
      </p:ext>
    </p:extLst>
  </p:cSld>
  <p:clrMapOvr>
    <a:masterClrMapping/>
  </p:clrMapOvr>
  <p:hf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2177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11595"/>
      </p:ext>
    </p:extLst>
  </p:cSld>
  <p:clrMapOvr>
    <a:masterClrMapping/>
  </p:clrMapOvr>
  <p:hf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 слева (доп)">
    <p:bg>
      <p:bgPr>
        <a:blipFill dpi="0" rotWithShape="1">
          <a:blip r:embed="rId2">
            <a:lum/>
          </a:blip>
          <a:srcRect/>
          <a:tile tx="0" ty="0" sx="38000" sy="38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66"/>
            <a:ext cx="5050904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787"/>
            <a:ext cx="41148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1219076" indent="0">
              <a:buNone/>
              <a:defRPr sz="2400"/>
            </a:lvl3pPr>
            <a:lvl4pPr marL="1828616" indent="0">
              <a:buNone/>
              <a:defRPr sz="2000"/>
            </a:lvl4pPr>
            <a:lvl5pPr marL="2438155" indent="0">
              <a:buNone/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4544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6510D5-CE87-2344-97AA-D83E057CF4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006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4AD070-C313-F34B-ADFC-345EC0E99E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007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 слев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DD36A9-BCE9-984D-8101-C8D421A74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541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A209E6-3A65-AB40-BFE8-3CB6113D72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803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579716-1B24-414E-B4BE-C6818C1C28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194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94B40C-4203-C741-9058-D0C0802C22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803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2DDA89B-3AB6-CC44-903A-51E70BF375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17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A1CE51-1248-4446-BEAA-4E11B18C15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32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 (слайд-бампер)">
    <p:bg>
      <p:bgPr>
        <a:blipFill dpi="0" rotWithShape="1">
          <a:blip r:embed="rId2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13" name="Текст 1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467544" y="4365104"/>
            <a:ext cx="4896544" cy="1920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  <a:lvl2pPr marL="609538" indent="0">
              <a:buFontTx/>
              <a:buNone/>
              <a:defRPr sz="1200"/>
            </a:lvl2pPr>
            <a:lvl3pPr marL="1219076" indent="0">
              <a:buFontTx/>
              <a:buNone/>
              <a:defRPr sz="1200"/>
            </a:lvl3pPr>
            <a:lvl4pPr marL="1828616" indent="0">
              <a:buFontTx/>
              <a:buNone/>
              <a:defRPr sz="1200"/>
            </a:lvl4pPr>
            <a:lvl5pPr marL="2438155" indent="0">
              <a:buFontTx/>
              <a:buNone/>
              <a:defRPr sz="12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477044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A6D5F5-3B30-FC41-AA0C-47C2B8DF36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114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ECBA58E-172E-2D4C-9213-512A7766A3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637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2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5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74E744-56C7-994A-BE9E-B78E4EC69E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811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41CDB1-0762-0842-9F46-5D387D5E9A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682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E8DAE80-E258-AD44-9F5E-6383D5B3DB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567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A3E9302-039C-6744-9660-FCA42D4083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612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86633B-E143-6844-95D3-3001F8C426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103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3676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75F32-5581-B94C-B49B-EA5F3F2B7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7C2D6C-D6C1-BA4A-BF81-587C5EFDD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7E2074-FCE1-5F41-ACC5-9BCAF297B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76610-ECB9-1D49-B898-0164AFC3CBE3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A2C83-21A7-D343-972E-C82EAA37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094B2B-9E65-BF4C-9970-67C9BD29B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F0AE-ACDA-4973-8FCD-1193426B8B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86928"/>
      </p:ext>
    </p:extLst>
  </p:cSld>
  <p:clrMapOvr>
    <a:masterClrMapping/>
  </p:clrMapOvr>
  <p:hf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601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9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89.xml"/><Relationship Id="rId42" Type="http://schemas.openxmlformats.org/officeDocument/2006/relationships/slideLayout" Target="../slideLayouts/slideLayout97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41" Type="http://schemas.openxmlformats.org/officeDocument/2006/relationships/slideLayout" Target="../slideLayouts/slideLayout96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87.xml"/><Relationship Id="rId37" Type="http://schemas.openxmlformats.org/officeDocument/2006/relationships/slideLayout" Target="../slideLayouts/slideLayout92.xml"/><Relationship Id="rId40" Type="http://schemas.openxmlformats.org/officeDocument/2006/relationships/slideLayout" Target="../slideLayouts/slideLayout95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36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4" Type="http://schemas.openxmlformats.org/officeDocument/2006/relationships/theme" Target="../theme/theme3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35" Type="http://schemas.openxmlformats.org/officeDocument/2006/relationships/slideLayout" Target="../slideLayouts/slideLayout90.xml"/><Relationship Id="rId43" Type="http://schemas.openxmlformats.org/officeDocument/2006/relationships/slideLayout" Target="../slideLayouts/slideLayout98.xml"/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88.xml"/><Relationship Id="rId38" Type="http://schemas.openxmlformats.org/officeDocument/2006/relationships/slideLayout" Target="../slideLayouts/slideLayout9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53336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715" r:id="rId3"/>
    <p:sldLayoutId id="2147483717" r:id="rId4"/>
    <p:sldLayoutId id="2147483716" r:id="rId5"/>
    <p:sldLayoutId id="2147483718" r:id="rId6"/>
    <p:sldLayoutId id="2147483690" r:id="rId7"/>
    <p:sldLayoutId id="2147483691" r:id="rId8"/>
    <p:sldLayoutId id="2147483720" r:id="rId9"/>
    <p:sldLayoutId id="2147483719" r:id="rId10"/>
    <p:sldLayoutId id="2147483721" r:id="rId11"/>
    <p:sldLayoutId id="2147483692" r:id="rId12"/>
    <p:sldLayoutId id="2147483693" r:id="rId13"/>
    <p:sldLayoutId id="2147483694" r:id="rId14"/>
    <p:sldLayoutId id="2147483695" r:id="rId15"/>
    <p:sldLayoutId id="2147483699" r:id="rId16"/>
    <p:sldLayoutId id="2147483722" r:id="rId17"/>
    <p:sldLayoutId id="2147483728" r:id="rId18"/>
    <p:sldLayoutId id="2147483732" r:id="rId19"/>
    <p:sldLayoutId id="2147483725" r:id="rId20"/>
    <p:sldLayoutId id="2147483729" r:id="rId21"/>
    <p:sldLayoutId id="2147483727" r:id="rId22"/>
    <p:sldLayoutId id="2147483730" r:id="rId23"/>
    <p:sldLayoutId id="2147483724" r:id="rId24"/>
    <p:sldLayoutId id="2147483726" r:id="rId25"/>
    <p:sldLayoutId id="2147483731" r:id="rId26"/>
    <p:sldLayoutId id="2147483697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  <p:sldLayoutId id="2147483740" r:id="rId35"/>
    <p:sldLayoutId id="2147483741" r:id="rId36"/>
    <p:sldLayoutId id="2147483742" r:id="rId37"/>
    <p:sldLayoutId id="2147483743" r:id="rId38"/>
    <p:sldLayoutId id="2147483744" r:id="rId39"/>
    <p:sldLayoutId id="2147483745" r:id="rId40"/>
    <p:sldLayoutId id="2147483746" r:id="rId41"/>
    <p:sldLayoutId id="2147483747" r:id="rId42"/>
    <p:sldLayoutId id="2147483698" r:id="rId43"/>
    <p:sldLayoutId id="2147483748" r:id="rId44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46608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10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12" r:id="rId8"/>
    <p:sldLayoutId id="2147483709" r:id="rId9"/>
    <p:sldLayoutId id="2147483710" r:id="rId10"/>
    <p:sldLayoutId id="2147483711" r:id="rId11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46608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64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773" r:id="rId24"/>
    <p:sldLayoutId id="2147483774" r:id="rId25"/>
    <p:sldLayoutId id="2147483775" r:id="rId26"/>
    <p:sldLayoutId id="2147483776" r:id="rId27"/>
    <p:sldLayoutId id="2147483777" r:id="rId28"/>
    <p:sldLayoutId id="2147483778" r:id="rId29"/>
    <p:sldLayoutId id="2147483779" r:id="rId30"/>
    <p:sldLayoutId id="2147483780" r:id="rId31"/>
    <p:sldLayoutId id="2147483781" r:id="rId32"/>
    <p:sldLayoutId id="2147483782" r:id="rId33"/>
    <p:sldLayoutId id="2147483783" r:id="rId34"/>
    <p:sldLayoutId id="2147483784" r:id="rId35"/>
    <p:sldLayoutId id="2147483785" r:id="rId36"/>
    <p:sldLayoutId id="2147483786" r:id="rId37"/>
    <p:sldLayoutId id="2147483787" r:id="rId38"/>
    <p:sldLayoutId id="2147483788" r:id="rId39"/>
    <p:sldLayoutId id="2147483789" r:id="rId40"/>
    <p:sldLayoutId id="2147483790" r:id="rId41"/>
    <p:sldLayoutId id="2147483791" r:id="rId42"/>
    <p:sldLayoutId id="2147483792" r:id="rId43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46608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678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varp@appmat.ru" TargetMode="External"/><Relationship Id="rId2" Type="http://schemas.openxmlformats.org/officeDocument/2006/relationships/hyperlink" Target="mailto:VarshavskyPR@mpei.ru" TargetMode="Externa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5185C-3F80-7B4F-8DCD-CD672C58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484784"/>
            <a:ext cx="8352928" cy="2304256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chemeClr val="accent1"/>
                </a:solidFill>
              </a:rPr>
              <a:t>КОЛЛЕКТИВНОЕ (ГРУПОВОЕ) ПРИНЯТИЕ РЕШЕНИЙ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9B93F21-EB09-3B49-8FB8-7AC41088CCA1}"/>
              </a:ext>
            </a:extLst>
          </p:cNvPr>
          <p:cNvSpPr txBox="1">
            <a:spLocks/>
          </p:cNvSpPr>
          <p:nvPr/>
        </p:nvSpPr>
        <p:spPr>
          <a:xfrm>
            <a:off x="467544" y="0"/>
            <a:ext cx="8208912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solidFill>
                  <a:schemeClr val="accent1"/>
                </a:solidFill>
                <a:cs typeface="Arial" panose="020B0604020202020204" pitchFamily="34" charset="0"/>
              </a:rPr>
              <a:t>ТЕОРИЯ ПРИНЯТИЯ РЕШЕНИЙ (ТПР)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DA112333-2087-3948-9932-D8B686BE9B97}"/>
              </a:ext>
            </a:extLst>
          </p:cNvPr>
          <p:cNvSpPr txBox="1">
            <a:spLocks/>
          </p:cNvSpPr>
          <p:nvPr/>
        </p:nvSpPr>
        <p:spPr>
          <a:xfrm>
            <a:off x="683568" y="4005064"/>
            <a:ext cx="3096344" cy="230425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457154" indent="-457154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01" indent="-380963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4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38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26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6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3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 b="1" dirty="0">
                <a:cs typeface="Arial" panose="020B0604020202020204" pitchFamily="34" charset="0"/>
              </a:rPr>
              <a:t>Варшавский </a:t>
            </a:r>
            <a:endParaRPr lang="en-US" sz="26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600" b="1" dirty="0">
                <a:cs typeface="Arial" panose="020B0604020202020204" pitchFamily="34" charset="0"/>
              </a:rPr>
              <a:t>Павел </a:t>
            </a:r>
            <a:endParaRPr lang="en-US" sz="26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600" b="1" dirty="0">
                <a:cs typeface="Arial" panose="020B0604020202020204" pitchFamily="34" charset="0"/>
              </a:rPr>
              <a:t>Романович</a:t>
            </a:r>
          </a:p>
          <a:p>
            <a:pPr marL="0" indent="0">
              <a:buNone/>
            </a:pPr>
            <a:r>
              <a:rPr lang="ru-RU" sz="2000" dirty="0">
                <a:cs typeface="Arial" panose="020B0604020202020204" pitchFamily="34" charset="0"/>
              </a:rPr>
              <a:t>доцент кафедры ПМИИ</a:t>
            </a:r>
            <a:endParaRPr lang="en-US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accent2"/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VarshavskyPR@mpei.ru</a:t>
            </a:r>
            <a:endParaRPr lang="en-US" sz="2000" b="1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cs typeface="Arial" panose="020B0604020202020204" pitchFamily="34" charset="0"/>
                <a:hlinkClick r:id="rId3"/>
              </a:rPr>
              <a:t>varp@appmat.ru</a:t>
            </a:r>
            <a:endParaRPr lang="en-US" sz="2000" b="1" dirty="0">
              <a:cs typeface="Arial" panose="020B0604020202020204" pitchFamily="34" charset="0"/>
            </a:endParaRPr>
          </a:p>
          <a:p>
            <a:endParaRPr lang="ru-RU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32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57200" y="1348079"/>
            <a:ext cx="82296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Теорема (О невозможности)</a:t>
            </a:r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600"/>
              </a:spcBef>
            </a:pPr>
            <a:r>
              <a:rPr lang="ru-RU" sz="2000" b="1" dirty="0">
                <a:solidFill>
                  <a:schemeClr val="accent1"/>
                </a:solidFill>
              </a:rPr>
              <a:t>Нельзя построить систему голосования на базе сформулированных аксиом, которая бы удовлетворяла всем трём принципам (демократичности, рациональности, результативности).</a:t>
            </a:r>
            <a:endParaRPr lang="ru-RU" sz="2000" dirty="0">
              <a:solidFill>
                <a:schemeClr val="accent1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ru-RU" sz="2000" dirty="0"/>
              <a:t>Если система голосования удовлетворяет всем аксиомам, то эта система является диктатом. Она навязывает избирателям своё предпочтение. Следовательно, такая система не соответствует  принципу демократичности.</a:t>
            </a:r>
          </a:p>
          <a:p>
            <a:pPr algn="just">
              <a:spcBef>
                <a:spcPts val="600"/>
              </a:spcBef>
            </a:pPr>
            <a:r>
              <a:rPr lang="ru-RU" sz="2000" dirty="0"/>
              <a:t>Предпринимались попытки изменить аксиомы. </a:t>
            </a:r>
          </a:p>
          <a:p>
            <a:pPr algn="just"/>
            <a:r>
              <a:rPr lang="ru-RU" sz="2000" dirty="0"/>
              <a:t>Например, </a:t>
            </a:r>
            <a:r>
              <a:rPr lang="ru-RU" sz="2000" dirty="0" err="1"/>
              <a:t>Амартия</a:t>
            </a:r>
            <a:r>
              <a:rPr lang="ru-RU" sz="2000" dirty="0"/>
              <a:t> Сен в 1970 году предложил </a:t>
            </a:r>
          </a:p>
          <a:p>
            <a:pPr algn="just"/>
            <a:r>
              <a:rPr lang="ru-RU" sz="2000" b="1" dirty="0"/>
              <a:t>Принцип консенсуса</a:t>
            </a:r>
            <a:r>
              <a:rPr lang="ru-RU" sz="2000" dirty="0"/>
              <a:t>: </a:t>
            </a:r>
          </a:p>
          <a:p>
            <a:pPr algn="just"/>
            <a:r>
              <a:rPr lang="ru-RU" sz="2000" dirty="0"/>
              <a:t>Правило транзитивности работает только при строгом предпочтении </a:t>
            </a:r>
            <a:r>
              <a:rPr lang="ru-RU" sz="2000" b="1" dirty="0" err="1"/>
              <a:t>А</a:t>
            </a:r>
            <a:r>
              <a:rPr lang="ru-RU" sz="2000" b="1" dirty="0" err="1">
                <a:sym typeface="Symbol"/>
              </a:rPr>
              <a:t></a:t>
            </a:r>
            <a:r>
              <a:rPr lang="ru-RU" sz="2000" b="1" dirty="0" err="1"/>
              <a:t>С</a:t>
            </a:r>
            <a:r>
              <a:rPr lang="ru-RU" sz="2000" dirty="0"/>
              <a:t>. Иначе </a:t>
            </a:r>
            <a:r>
              <a:rPr lang="ru-RU" sz="2000" b="1" dirty="0"/>
              <a:t>А</a:t>
            </a:r>
            <a:r>
              <a:rPr lang="ru-RU" sz="2000" dirty="0"/>
              <a:t> и </a:t>
            </a:r>
            <a:r>
              <a:rPr lang="ru-RU" sz="2000" b="1" dirty="0"/>
              <a:t>С</a:t>
            </a:r>
            <a:r>
              <a:rPr lang="ru-RU" sz="2000" dirty="0"/>
              <a:t> </a:t>
            </a:r>
            <a:r>
              <a:rPr lang="ru-RU" sz="2000" b="1" dirty="0"/>
              <a:t>равнозначны</a:t>
            </a:r>
            <a:r>
              <a:rPr lang="ru-RU" sz="2000" dirty="0"/>
              <a:t> </a:t>
            </a:r>
            <a:br>
              <a:rPr lang="ru-RU" sz="2000" dirty="0"/>
            </a:br>
            <a:r>
              <a:rPr lang="ru-RU" sz="2000" dirty="0"/>
              <a:t>(коллективное безразличие).</a:t>
            </a:r>
            <a:endParaRPr lang="ru-RU" sz="160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BA0F90E3-404F-4548-B855-DC63387C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8644"/>
            <a:ext cx="9144000" cy="850105"/>
          </a:xfrm>
        </p:spPr>
        <p:txBody>
          <a:bodyPr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ru-RU" b="1" cap="all" dirty="0">
                <a:solidFill>
                  <a:schemeClr val="accent1"/>
                </a:solidFill>
                <a:latin typeface="+mj-lt"/>
              </a:rPr>
              <a:t>Аксиоматическая теория </a:t>
            </a:r>
            <a:r>
              <a:rPr lang="ru-RU" b="1" cap="all" dirty="0" err="1">
                <a:solidFill>
                  <a:schemeClr val="accent1"/>
                </a:solidFill>
                <a:latin typeface="+mj-lt"/>
              </a:rPr>
              <a:t>Эрроу</a:t>
            </a:r>
            <a:r>
              <a:rPr lang="ru-RU" b="1" cap="all" dirty="0">
                <a:solidFill>
                  <a:schemeClr val="accent1"/>
                </a:solidFill>
                <a:latin typeface="+mj-lt"/>
              </a:rPr>
              <a:t> (</a:t>
            </a:r>
            <a:r>
              <a:rPr lang="ru-RU" b="1" cap="all" dirty="0" err="1">
                <a:solidFill>
                  <a:schemeClr val="accent1"/>
                </a:solidFill>
                <a:latin typeface="+mj-lt"/>
              </a:rPr>
              <a:t>Arrow</a:t>
            </a:r>
            <a:r>
              <a:rPr lang="ru-RU" b="1" cap="all" dirty="0">
                <a:solidFill>
                  <a:schemeClr val="accent1"/>
                </a:solidFill>
                <a:latin typeface="+mj-lt"/>
              </a:rPr>
              <a:t>)</a:t>
            </a:r>
            <a:endParaRPr lang="ru-RU" b="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228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>
                <a:solidFill>
                  <a:schemeClr val="accent1"/>
                </a:solidFill>
                <a:latin typeface="+mj-lt"/>
              </a:rPr>
              <a:t>ПРИНЯТИЕ РЕШЕНИЙ В МАЛЫХ ГРУППАХ</a:t>
            </a:r>
            <a:br>
              <a:rPr lang="ru-RU" sz="2400" dirty="0">
                <a:solidFill>
                  <a:schemeClr val="accent1"/>
                </a:solidFill>
                <a:latin typeface="+mj-lt"/>
              </a:rPr>
            </a:br>
            <a:r>
              <a:rPr lang="ru-RU" sz="2400" b="1" dirty="0">
                <a:solidFill>
                  <a:schemeClr val="accent1"/>
                </a:solidFill>
                <a:latin typeface="+mj-lt"/>
              </a:rPr>
              <a:t>ГРУППОВОЕ ПРИНЯТИЕ РЕШЕНИЙ (ГПР)</a:t>
            </a: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83568" y="1443497"/>
            <a:ext cx="77768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Традиционный метод – </a:t>
            </a:r>
            <a:r>
              <a:rPr lang="ru-RU" sz="2000" b="1" dirty="0"/>
              <a:t>совещание</a:t>
            </a:r>
            <a:r>
              <a:rPr lang="ru-RU" sz="2000" dirty="0"/>
              <a:t>.</a:t>
            </a:r>
          </a:p>
          <a:p>
            <a:r>
              <a:rPr lang="ru-RU" sz="2000" dirty="0"/>
              <a:t>	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ru-RU" sz="2000" dirty="0"/>
              <a:t> Каждый может высказать своё мнение.</a:t>
            </a:r>
          </a:p>
          <a:p>
            <a:r>
              <a:rPr lang="ru-RU" sz="2000" dirty="0"/>
              <a:t>	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ru-RU" sz="2000" dirty="0"/>
              <a:t> Каждый может выслушать мнение оппонента.</a:t>
            </a:r>
          </a:p>
          <a:p>
            <a:r>
              <a:rPr lang="ru-RU" sz="2000" dirty="0"/>
              <a:t> </a:t>
            </a:r>
          </a:p>
          <a:p>
            <a:pPr lvl="2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ru-RU" sz="2000" dirty="0"/>
              <a:t> Чрезмерное влияние лидера или группы лидеров.</a:t>
            </a:r>
          </a:p>
          <a:p>
            <a:pPr lvl="2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ru-RU" sz="2000" dirty="0"/>
              <a:t> Большая и неэффективная трата времени, если мнения участвующих существенно расходятся.</a:t>
            </a:r>
          </a:p>
          <a:p>
            <a:pPr lvl="2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ru-RU" sz="2000" dirty="0"/>
              <a:t> Применение принципа большинства, что игнорирует мнение отдельных членов группы.</a:t>
            </a:r>
          </a:p>
          <a:p>
            <a:r>
              <a:rPr lang="ru-RU" sz="2000" dirty="0"/>
              <a:t> </a:t>
            </a:r>
          </a:p>
          <a:p>
            <a:r>
              <a:rPr lang="ru-RU" sz="2000" b="1" dirty="0"/>
              <a:t>Основные направления в области </a:t>
            </a:r>
            <a:r>
              <a:rPr lang="ru-RU" sz="2000" b="1" dirty="0" err="1"/>
              <a:t>ГПР</a:t>
            </a:r>
            <a:r>
              <a:rPr lang="ru-RU" sz="2000" b="1" dirty="0"/>
              <a:t>:</a:t>
            </a:r>
            <a:endParaRPr lang="ru-RU" sz="2000" dirty="0"/>
          </a:p>
          <a:p>
            <a:pPr lvl="0">
              <a:buFont typeface="Wingdings" pitchFamily="2" charset="2"/>
              <a:buChar char="q"/>
            </a:pPr>
            <a:r>
              <a:rPr lang="ru-RU" sz="2000" dirty="0"/>
              <a:t> Использование теории неантагонистических игр (коалиционных)</a:t>
            </a:r>
          </a:p>
          <a:p>
            <a:pPr lvl="0">
              <a:buFont typeface="Wingdings" pitchFamily="2" charset="2"/>
              <a:buChar char="q"/>
            </a:pPr>
            <a:r>
              <a:rPr lang="ru-RU" sz="2000" dirty="0"/>
              <a:t> Привлечение координатора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/>
              <a:t> Разработка систем поддержки принятия групповых решений</a:t>
            </a:r>
          </a:p>
        </p:txBody>
      </p:sp>
    </p:spTree>
    <p:extLst>
      <p:ext uri="{BB962C8B-B14F-4D97-AF65-F5344CB8AC3E}">
        <p14:creationId xmlns:p14="http://schemas.microsoft.com/office/powerpoint/2010/main" val="294642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>
              <a:spcBef>
                <a:spcPts val="600"/>
              </a:spcBef>
            </a:pPr>
            <a:r>
              <a:rPr lang="ru-RU" sz="2400" dirty="0">
                <a:solidFill>
                  <a:schemeClr val="accent1"/>
                </a:solidFill>
              </a:rPr>
              <a:t>ГРУППОВОЕ ПРИНЯТИЕ РЕШЕНИЙ</a:t>
            </a:r>
            <a:endParaRPr lang="ru-RU" sz="2400" b="1" cap="all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39552" y="1502232"/>
            <a:ext cx="82296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/>
              <a:t>Методики разработки итогового группового решения: </a:t>
            </a:r>
            <a:endParaRPr lang="ru-RU" sz="2000" dirty="0"/>
          </a:p>
          <a:p>
            <a:pPr lvl="0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2000" b="1" dirty="0"/>
              <a:t>«консенсус»</a:t>
            </a:r>
            <a:r>
              <a:rPr lang="ru-RU" sz="2000" dirty="0"/>
              <a:t> - путем открытого обсуждения исходных индивидуальных вариантов вырабатывается единое групповое; </a:t>
            </a:r>
          </a:p>
          <a:p>
            <a:pPr lvl="0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2000" b="1" dirty="0"/>
              <a:t>«диалектическая»</a:t>
            </a:r>
            <a:r>
              <a:rPr lang="ru-RU" sz="2000" dirty="0"/>
              <a:t> - обсуждаются не варианты, а факторы, определяющие их; </a:t>
            </a:r>
          </a:p>
          <a:p>
            <a:pPr lvl="0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2000" b="1" dirty="0"/>
              <a:t>«диктатура»</a:t>
            </a:r>
            <a:r>
              <a:rPr lang="ru-RU" sz="2000" dirty="0"/>
              <a:t> - обсуждение заканчивается выбором участника, чье мнение и становится мнением группы; </a:t>
            </a:r>
          </a:p>
          <a:p>
            <a:pPr lvl="0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2000" b="1" dirty="0"/>
              <a:t>метод </a:t>
            </a:r>
            <a:r>
              <a:rPr lang="ru-RU" sz="2000" b="1" dirty="0" err="1"/>
              <a:t>Дельфи</a:t>
            </a:r>
            <a:r>
              <a:rPr lang="ru-RU" sz="2000" dirty="0"/>
              <a:t> - многократное анонимное и изолированное высказывание и обсуждение мнений в письменной форме. За несколько раундов обычно удается прийти к общему решению; 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sz="2000" b="1" dirty="0"/>
              <a:t>«коллективная»</a:t>
            </a:r>
            <a:r>
              <a:rPr lang="ru-RU" sz="2000" dirty="0"/>
              <a:t> методика - усреднение результата, что исключает все индивидуальные влияния.</a:t>
            </a:r>
          </a:p>
          <a:p>
            <a:pPr>
              <a:spcBef>
                <a:spcPts val="600"/>
              </a:spcBef>
            </a:pPr>
            <a:r>
              <a:rPr lang="ru-RU" sz="2000" dirty="0"/>
              <a:t>Наименьшую точность, как правило, дает усреднение результатов, т.е. использование коллективной методики.</a:t>
            </a:r>
          </a:p>
        </p:txBody>
      </p:sp>
    </p:spTree>
    <p:extLst>
      <p:ext uri="{BB962C8B-B14F-4D97-AF65-F5344CB8AC3E}">
        <p14:creationId xmlns:p14="http://schemas.microsoft.com/office/powerpoint/2010/main" val="2112944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>
              <a:spcBef>
                <a:spcPts val="600"/>
              </a:spcBef>
            </a:pPr>
            <a:r>
              <a:rPr lang="ru-RU" sz="2400" dirty="0">
                <a:solidFill>
                  <a:schemeClr val="accent1"/>
                </a:solidFill>
              </a:rPr>
              <a:t>ГРУППОВОЕ ПРИНЯТИЕ РЕШЕНИЙ</a:t>
            </a:r>
            <a:endParaRPr lang="ru-RU" sz="2400" b="1" cap="all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47564" y="1344825"/>
            <a:ext cx="803923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b="1" dirty="0"/>
              <a:t> Метод «мозгового штурма»</a:t>
            </a:r>
            <a:r>
              <a:rPr lang="ru-RU" sz="2000" dirty="0"/>
              <a:t> </a:t>
            </a:r>
          </a:p>
          <a:p>
            <a:pPr>
              <a:buFont typeface="Wingdings" pitchFamily="2" charset="2"/>
              <a:buChar char="q"/>
            </a:pPr>
            <a:r>
              <a:rPr lang="ru-RU" sz="2000" b="1" dirty="0"/>
              <a:t> Морфологический метод и метод анализа круга проблем</a:t>
            </a:r>
            <a:r>
              <a:rPr lang="ru-RU" sz="2000" dirty="0"/>
              <a:t> </a:t>
            </a:r>
          </a:p>
          <a:p>
            <a:pPr>
              <a:buFont typeface="Wingdings" pitchFamily="2" charset="2"/>
              <a:buChar char="q"/>
            </a:pPr>
            <a:r>
              <a:rPr lang="ru-RU" sz="2000" b="1" dirty="0"/>
              <a:t> Метод аналогий </a:t>
            </a:r>
            <a:endParaRPr lang="ru-RU" sz="2000" dirty="0"/>
          </a:p>
          <a:p>
            <a:pPr>
              <a:buFont typeface="Wingdings" pitchFamily="2" charset="2"/>
              <a:buChar char="q"/>
            </a:pPr>
            <a:r>
              <a:rPr lang="ru-RU" sz="2000" b="1" dirty="0"/>
              <a:t> Случайный импульс</a:t>
            </a:r>
            <a:r>
              <a:rPr lang="ru-RU" sz="2000" dirty="0"/>
              <a:t> </a:t>
            </a:r>
          </a:p>
          <a:p>
            <a:pPr>
              <a:buFont typeface="Wingdings" pitchFamily="2" charset="2"/>
              <a:buChar char="q"/>
            </a:pPr>
            <a:r>
              <a:rPr lang="ru-RU" sz="2000" b="1" dirty="0"/>
              <a:t> Метод «635» </a:t>
            </a:r>
            <a:endParaRPr lang="ru-RU" sz="2000" dirty="0"/>
          </a:p>
          <a:p>
            <a:pPr>
              <a:buFont typeface="Wingdings" pitchFamily="2" charset="2"/>
              <a:buChar char="q"/>
            </a:pPr>
            <a:r>
              <a:rPr lang="ru-RU" sz="2000" b="1" dirty="0"/>
              <a:t> Метод </a:t>
            </a:r>
            <a:r>
              <a:rPr lang="ru-RU" sz="2000" b="1" dirty="0" err="1"/>
              <a:t>модераций</a:t>
            </a:r>
            <a:r>
              <a:rPr lang="ru-RU" sz="2000" b="1" dirty="0"/>
              <a:t> </a:t>
            </a:r>
            <a:endParaRPr lang="ru-RU" sz="2000" dirty="0"/>
          </a:p>
          <a:p>
            <a:endParaRPr lang="ru-RU" sz="2000" b="1" dirty="0"/>
          </a:p>
          <a:p>
            <a:r>
              <a:rPr lang="ru-RU" sz="2000" b="1" dirty="0"/>
              <a:t>Модификации процедуры проведения мозгового штурма: </a:t>
            </a:r>
            <a:endParaRPr lang="ru-RU" sz="2000" dirty="0"/>
          </a:p>
          <a:p>
            <a:pPr lvl="1">
              <a:buFont typeface="Wingdings" pitchFamily="2" charset="2"/>
              <a:buChar char="ü"/>
            </a:pPr>
            <a:r>
              <a:rPr lang="ru-RU" sz="2000" dirty="0"/>
              <a:t> Метод индивидуального мозгового штурма </a:t>
            </a:r>
          </a:p>
          <a:p>
            <a:pPr lvl="1">
              <a:buFont typeface="Wingdings" pitchFamily="2" charset="2"/>
              <a:buChar char="ü"/>
            </a:pPr>
            <a:r>
              <a:rPr lang="ru-RU" sz="2000" dirty="0"/>
              <a:t> Письменный мозговой штурм </a:t>
            </a:r>
          </a:p>
          <a:p>
            <a:pPr lvl="1">
              <a:buFont typeface="Wingdings" pitchFamily="2" charset="2"/>
              <a:buChar char="ü"/>
            </a:pPr>
            <a:r>
              <a:rPr lang="ru-RU" sz="2000" dirty="0"/>
              <a:t> Метод прямого мозгового штурма </a:t>
            </a:r>
          </a:p>
          <a:p>
            <a:pPr lvl="1">
              <a:buFont typeface="Wingdings" pitchFamily="2" charset="2"/>
              <a:buChar char="ü"/>
            </a:pPr>
            <a:r>
              <a:rPr lang="ru-RU" sz="2000" dirty="0"/>
              <a:t> Метод массового мозгового штурма </a:t>
            </a:r>
          </a:p>
          <a:p>
            <a:pPr lvl="1">
              <a:buFont typeface="Wingdings" pitchFamily="2" charset="2"/>
              <a:buChar char="ü"/>
            </a:pPr>
            <a:r>
              <a:rPr lang="ru-RU" sz="2000" dirty="0"/>
              <a:t> Метод двойного (парного) мозгового штурма </a:t>
            </a:r>
          </a:p>
          <a:p>
            <a:pPr lvl="1">
              <a:buFont typeface="Wingdings" pitchFamily="2" charset="2"/>
              <a:buChar char="ü"/>
            </a:pPr>
            <a:r>
              <a:rPr lang="ru-RU" sz="2000" dirty="0"/>
              <a:t> Метод мозгового штурма с оценкой идей</a:t>
            </a:r>
          </a:p>
          <a:p>
            <a:pPr lvl="1">
              <a:buFont typeface="Wingdings" pitchFamily="2" charset="2"/>
              <a:buChar char="ü"/>
            </a:pPr>
            <a:r>
              <a:rPr lang="ru-RU" sz="2000" dirty="0"/>
              <a:t> Обратный мозговой штурм </a:t>
            </a:r>
          </a:p>
          <a:p>
            <a:pPr lvl="1">
              <a:buFont typeface="Wingdings" pitchFamily="2" charset="2"/>
              <a:buChar char="ü"/>
            </a:pPr>
            <a:r>
              <a:rPr lang="ru-RU" sz="2000" dirty="0"/>
              <a:t> Метод корабельного совета </a:t>
            </a:r>
          </a:p>
          <a:p>
            <a:pPr lvl="1">
              <a:buFont typeface="Wingdings" pitchFamily="2" charset="2"/>
              <a:buChar char="ü"/>
            </a:pPr>
            <a:r>
              <a:rPr lang="ru-RU" sz="2000" dirty="0"/>
              <a:t> Метод конференции идей </a:t>
            </a:r>
          </a:p>
        </p:txBody>
      </p:sp>
    </p:spTree>
    <p:extLst>
      <p:ext uri="{BB962C8B-B14F-4D97-AF65-F5344CB8AC3E}">
        <p14:creationId xmlns:p14="http://schemas.microsoft.com/office/powerpoint/2010/main" val="3533392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>
              <a:spcBef>
                <a:spcPts val="600"/>
              </a:spcBef>
            </a:pPr>
            <a:r>
              <a:rPr lang="ru-RU" sz="2400" dirty="0">
                <a:solidFill>
                  <a:schemeClr val="accent1"/>
                </a:solidFill>
              </a:rPr>
              <a:t>ГРУППОВОЕ ПРИНЯТИЕ РЕШЕНИЙ</a:t>
            </a:r>
            <a:endParaRPr lang="ru-RU" sz="2400" b="1" cap="all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11560" y="1421994"/>
            <a:ext cx="822960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Типичные ошибки</a:t>
            </a:r>
            <a:r>
              <a:rPr lang="ru-RU" sz="2000" dirty="0"/>
              <a:t> </a:t>
            </a:r>
          </a:p>
          <a:p>
            <a:endParaRPr lang="ru-RU" sz="2000" dirty="0"/>
          </a:p>
          <a:p>
            <a:pPr lvl="0">
              <a:buFont typeface="Wingdings" pitchFamily="2" charset="2"/>
              <a:buChar char="q"/>
            </a:pPr>
            <a:r>
              <a:rPr lang="ru-RU" sz="2000" dirty="0"/>
              <a:t> Превалирование внутренних причин над внешними; </a:t>
            </a:r>
          </a:p>
          <a:p>
            <a:pPr lvl="0">
              <a:buFont typeface="Wingdings" pitchFamily="2" charset="2"/>
              <a:buChar char="q"/>
            </a:pPr>
            <a:r>
              <a:rPr lang="ru-RU" sz="2000" dirty="0"/>
              <a:t> Позиционная атрибуция для успехов и ситуационная для неудач; 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/>
              <a:t> Эффект однородности чужой группы (чужая группа воспринимается как однородная</a:t>
            </a:r>
            <a:r>
              <a:rPr lang="ru-RU" sz="2000"/>
              <a:t>, своя </a:t>
            </a:r>
            <a:r>
              <a:rPr lang="ru-RU" sz="2000" dirty="0"/>
              <a:t>как разнообразная).</a:t>
            </a:r>
          </a:p>
          <a:p>
            <a:endParaRPr lang="ru-RU" sz="2000" dirty="0"/>
          </a:p>
          <a:p>
            <a:r>
              <a:rPr lang="ru-RU" sz="2000" b="1" dirty="0"/>
              <a:t> Негативные эффекты при принятии решений в группе:</a:t>
            </a:r>
            <a:endParaRPr lang="ru-RU" sz="2000" dirty="0"/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/>
              <a:t> Эффект «социальной </a:t>
            </a:r>
            <a:r>
              <a:rPr lang="ru-RU" sz="2000" dirty="0" err="1"/>
              <a:t>фасилитации</a:t>
            </a:r>
            <a:r>
              <a:rPr lang="ru-RU" sz="2000" dirty="0"/>
              <a:t>» 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/>
              <a:t> Эффекты «социальной лености» и «распределения  </a:t>
            </a:r>
            <a:br>
              <a:rPr lang="ru-RU" sz="2000" dirty="0"/>
            </a:br>
            <a:r>
              <a:rPr lang="ru-RU" sz="2000" dirty="0"/>
              <a:t>     ответственности» 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/>
              <a:t> Теория социального сравнения 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/>
              <a:t> Эффект «конформизма» 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/>
              <a:t> Эффект «группового мышления» </a:t>
            </a:r>
          </a:p>
        </p:txBody>
      </p:sp>
    </p:spTree>
    <p:extLst>
      <p:ext uri="{BB962C8B-B14F-4D97-AF65-F5344CB8AC3E}">
        <p14:creationId xmlns:p14="http://schemas.microsoft.com/office/powerpoint/2010/main" val="4290088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14052"/>
          </a:xfrm>
        </p:spPr>
        <p:txBody>
          <a:bodyPr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b="1" cap="all" dirty="0">
                <a:solidFill>
                  <a:schemeClr val="accent1"/>
                </a:solidFill>
                <a:latin typeface="+mj-lt"/>
              </a:rPr>
              <a:t>Коллективное принятие решений</a:t>
            </a:r>
            <a:endParaRPr lang="ru-RU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11560" y="1524136"/>
            <a:ext cx="79208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I</a:t>
            </a:r>
            <a:r>
              <a:rPr lang="ru-RU" sz="2400" b="1" dirty="0"/>
              <a:t>. </a:t>
            </a:r>
            <a:r>
              <a:rPr lang="en-US" sz="2400" b="1" dirty="0"/>
              <a:t> </a:t>
            </a:r>
            <a:r>
              <a:rPr lang="ru-RU" sz="2400" b="1" dirty="0"/>
              <a:t>Принятие решений в больших группах. </a:t>
            </a:r>
            <a:endParaRPr lang="ru-RU" sz="2400" dirty="0"/>
          </a:p>
          <a:p>
            <a:r>
              <a:rPr lang="en-US" sz="2400" b="1" dirty="0"/>
              <a:t>II</a:t>
            </a:r>
            <a:r>
              <a:rPr lang="ru-RU" sz="2400" b="1" dirty="0"/>
              <a:t>. Принятие решений в малых группах.</a:t>
            </a:r>
            <a:endParaRPr lang="ru-RU" sz="2400" dirty="0"/>
          </a:p>
          <a:p>
            <a:r>
              <a:rPr lang="ru-RU" sz="2400" dirty="0"/>
              <a:t> </a:t>
            </a:r>
          </a:p>
          <a:p>
            <a:pPr algn="ctr"/>
            <a:r>
              <a:rPr lang="ru-RU" sz="2400" b="1" dirty="0"/>
              <a:t>Принятие решений в больших группах</a:t>
            </a:r>
            <a:endParaRPr lang="ru-RU" sz="2400" dirty="0"/>
          </a:p>
          <a:p>
            <a:pPr algn="ctr"/>
            <a:r>
              <a:rPr lang="ru-RU" sz="2400" b="1" dirty="0"/>
              <a:t>(системы голосования)</a:t>
            </a:r>
            <a:endParaRPr lang="ru-RU" sz="2400" dirty="0"/>
          </a:p>
          <a:p>
            <a:r>
              <a:rPr lang="ru-RU" sz="2400" b="1" dirty="0"/>
              <a:t> </a:t>
            </a:r>
            <a:endParaRPr lang="ru-RU" sz="2400" dirty="0">
              <a:solidFill>
                <a:schemeClr val="accent1"/>
              </a:solidFill>
            </a:endParaRPr>
          </a:p>
          <a:p>
            <a:pPr lvl="2"/>
            <a:r>
              <a:rPr lang="ru-RU" sz="2400" b="1" u="sng" dirty="0">
                <a:solidFill>
                  <a:schemeClr val="accent1"/>
                </a:solidFill>
              </a:rPr>
              <a:t>Требования</a:t>
            </a:r>
            <a:r>
              <a:rPr lang="ru-RU" sz="2400" dirty="0">
                <a:solidFill>
                  <a:schemeClr val="accent1"/>
                </a:solidFill>
              </a:rPr>
              <a:t>:</a:t>
            </a:r>
          </a:p>
          <a:p>
            <a:pPr lvl="2"/>
            <a:r>
              <a:rPr lang="ru-RU" sz="2400" dirty="0">
                <a:solidFill>
                  <a:schemeClr val="accent1"/>
                </a:solidFill>
              </a:rPr>
              <a:t> </a:t>
            </a:r>
          </a:p>
          <a:p>
            <a:pPr lvl="5">
              <a:buFont typeface="Wingdings" pitchFamily="2" charset="2"/>
              <a:buChar char="q"/>
            </a:pP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ru-RU" sz="2400" b="1" dirty="0">
                <a:solidFill>
                  <a:schemeClr val="accent1"/>
                </a:solidFill>
              </a:rPr>
              <a:t>Демократичность</a:t>
            </a:r>
            <a:endParaRPr lang="ru-RU" sz="2400" dirty="0">
              <a:solidFill>
                <a:schemeClr val="accent1"/>
              </a:solidFill>
            </a:endParaRPr>
          </a:p>
          <a:p>
            <a:pPr lvl="5">
              <a:buFont typeface="Wingdings" pitchFamily="2" charset="2"/>
              <a:buChar char="q"/>
            </a:pP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ru-RU" sz="2400" b="1" dirty="0">
                <a:solidFill>
                  <a:schemeClr val="accent1"/>
                </a:solidFill>
              </a:rPr>
              <a:t>Рациональность</a:t>
            </a:r>
            <a:endParaRPr lang="ru-RU" sz="2400" dirty="0">
              <a:solidFill>
                <a:schemeClr val="accent1"/>
              </a:solidFill>
            </a:endParaRPr>
          </a:p>
          <a:p>
            <a:pPr lvl="5">
              <a:buFont typeface="Wingdings" pitchFamily="2" charset="2"/>
              <a:buChar char="q"/>
            </a:pP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ru-RU" sz="2400" b="1" dirty="0">
                <a:solidFill>
                  <a:schemeClr val="accent1"/>
                </a:solidFill>
              </a:rPr>
              <a:t>Результативность</a:t>
            </a:r>
            <a:endParaRPr lang="ru-RU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9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57200" y="77280"/>
            <a:ext cx="8229600" cy="1191480"/>
          </a:xfrm>
        </p:spPr>
        <p:txBody>
          <a:bodyPr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3200" dirty="0">
                <a:solidFill>
                  <a:schemeClr val="accent1"/>
                </a:solidFill>
              </a:rPr>
              <a:t>ПРИНЦИП КОНДОРСЕ </a:t>
            </a:r>
            <a:br>
              <a:rPr lang="ru-RU" sz="3200" dirty="0">
                <a:solidFill>
                  <a:schemeClr val="accent1"/>
                </a:solidFill>
              </a:rPr>
            </a:br>
            <a:r>
              <a:rPr lang="ru-RU" b="0" dirty="0">
                <a:solidFill>
                  <a:schemeClr val="accent1"/>
                </a:solidFill>
              </a:rPr>
              <a:t>(</a:t>
            </a:r>
            <a:r>
              <a:rPr lang="ru-RU" b="0" i="1" dirty="0">
                <a:solidFill>
                  <a:schemeClr val="accent1"/>
                </a:solidFill>
              </a:rPr>
              <a:t>1785</a:t>
            </a:r>
            <a:r>
              <a:rPr lang="ru-RU" b="0" dirty="0">
                <a:solidFill>
                  <a:schemeClr val="accent1"/>
                </a:solidFill>
              </a:rPr>
              <a:t>, </a:t>
            </a:r>
            <a:r>
              <a:rPr lang="ru-RU" b="0" i="1" dirty="0">
                <a:solidFill>
                  <a:schemeClr val="accent1"/>
                </a:solidFill>
              </a:rPr>
              <a:t>Мари Жан Антуан Никола Кондорсе</a:t>
            </a:r>
            <a:r>
              <a:rPr lang="ru-RU" b="0" dirty="0">
                <a:solidFill>
                  <a:schemeClr val="accent1"/>
                </a:solidFill>
              </a:rPr>
              <a:t>)</a:t>
            </a:r>
            <a:endParaRPr lang="ru-RU" b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87BAFC0-3975-304F-A58D-4B053C03A487}"/>
              </a:ext>
            </a:extLst>
          </p:cNvPr>
          <p:cNvSpPr/>
          <p:nvPr/>
        </p:nvSpPr>
        <p:spPr>
          <a:xfrm>
            <a:off x="457200" y="1456323"/>
            <a:ext cx="821925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Суть принципа </a:t>
            </a:r>
            <a:r>
              <a:rPr lang="ru-RU" sz="2000" dirty="0"/>
              <a:t>– побеждает тот, кто является наилучшим при попарном сравнении с любым кандидатом.</a:t>
            </a:r>
          </a:p>
          <a:p>
            <a:r>
              <a:rPr lang="ru-RU" sz="1000" dirty="0"/>
              <a:t> </a:t>
            </a:r>
          </a:p>
          <a:p>
            <a:r>
              <a:rPr lang="en-US" sz="2000" b="1" i="1" dirty="0"/>
              <a:t>X</a:t>
            </a:r>
            <a:r>
              <a:rPr lang="en-US" sz="2000" i="1" dirty="0"/>
              <a:t> </a:t>
            </a:r>
            <a:r>
              <a:rPr lang="ru-RU" sz="2000" dirty="0"/>
              <a:t>– множество кандидатов (множество решений)</a:t>
            </a:r>
            <a:endParaRPr lang="en-US" sz="2000" dirty="0"/>
          </a:p>
          <a:p>
            <a:r>
              <a:rPr lang="ru-RU" sz="800" dirty="0"/>
              <a:t>	</a:t>
            </a:r>
            <a:r>
              <a:rPr lang="ru-RU" sz="800" i="1" dirty="0"/>
              <a:t> </a:t>
            </a:r>
          </a:p>
          <a:p>
            <a:r>
              <a:rPr lang="ru-RU" sz="2000" b="1" dirty="0">
                <a:sym typeface="Symbol"/>
              </a:rPr>
              <a:t></a:t>
            </a:r>
            <a:r>
              <a:rPr lang="ru-RU" sz="2000" b="1" i="1" dirty="0" err="1"/>
              <a:t>x</a:t>
            </a:r>
            <a:r>
              <a:rPr lang="en-US" sz="2000" b="1" i="1" baseline="-25000" dirty="0"/>
              <a:t>j</a:t>
            </a:r>
            <a:r>
              <a:rPr lang="ru-RU" sz="2000" b="1" dirty="0">
                <a:sym typeface="Symbol"/>
              </a:rPr>
              <a:t></a:t>
            </a:r>
            <a:r>
              <a:rPr lang="en-US" sz="2000" b="1" i="1" dirty="0"/>
              <a:t>X </a:t>
            </a:r>
            <a:r>
              <a:rPr lang="ru-RU" sz="2000" b="1" dirty="0"/>
              <a:t>(</a:t>
            </a:r>
            <a:r>
              <a:rPr lang="ru-RU" sz="2000" b="1" i="1" dirty="0" err="1"/>
              <a:t>x</a:t>
            </a:r>
            <a:r>
              <a:rPr lang="ru-RU" sz="2000" b="1" i="1" baseline="-25000" dirty="0" err="1"/>
              <a:t>i</a:t>
            </a:r>
            <a:r>
              <a:rPr lang="ru-RU" sz="2000" b="1" dirty="0" err="1">
                <a:sym typeface="Symbol"/>
              </a:rPr>
              <a:t></a:t>
            </a:r>
            <a:r>
              <a:rPr lang="ru-RU" sz="2000" b="1" i="1" dirty="0" err="1"/>
              <a:t>x</a:t>
            </a:r>
            <a:r>
              <a:rPr lang="en-US" sz="2000" b="1" i="1" baseline="-25000" dirty="0"/>
              <a:t>j</a:t>
            </a:r>
            <a:r>
              <a:rPr lang="en-US" sz="2000" b="1" dirty="0"/>
              <a:t>, </a:t>
            </a:r>
            <a:r>
              <a:rPr lang="ru-RU" sz="2000" b="1" i="1" dirty="0" err="1"/>
              <a:t>x</a:t>
            </a:r>
            <a:r>
              <a:rPr lang="en-US" sz="2000" b="1" i="1" baseline="-25000" dirty="0" err="1"/>
              <a:t>i</a:t>
            </a:r>
            <a:r>
              <a:rPr lang="ru-RU" sz="2000" b="1" dirty="0">
                <a:sym typeface="Symbol"/>
              </a:rPr>
              <a:t></a:t>
            </a:r>
            <a:r>
              <a:rPr lang="en-US" sz="2000" b="1" i="1" dirty="0"/>
              <a:t>X, </a:t>
            </a:r>
            <a:r>
              <a:rPr lang="en-US" sz="2000" b="1" i="1" dirty="0" err="1"/>
              <a:t>i≠j</a:t>
            </a:r>
            <a:r>
              <a:rPr lang="en-US" sz="2000" b="1" dirty="0"/>
              <a:t>)</a:t>
            </a:r>
            <a:r>
              <a:rPr lang="ru-RU" sz="2000" b="1" i="1" dirty="0"/>
              <a:t> </a:t>
            </a:r>
            <a:r>
              <a:rPr lang="ru-RU" sz="2000" b="1" dirty="0">
                <a:sym typeface="Symbol"/>
              </a:rPr>
              <a:t></a:t>
            </a:r>
            <a:r>
              <a:rPr lang="ru-RU" sz="2000" b="1" i="1" dirty="0"/>
              <a:t> </a:t>
            </a:r>
            <a:r>
              <a:rPr lang="ru-RU" sz="2000" b="1" i="1" dirty="0" err="1"/>
              <a:t>x</a:t>
            </a:r>
            <a:r>
              <a:rPr lang="ru-RU" sz="2000" b="1" i="1" baseline="-25000" dirty="0" err="1"/>
              <a:t>i</a:t>
            </a:r>
            <a:r>
              <a:rPr lang="ru-RU" sz="2000" b="1" dirty="0"/>
              <a:t> – победитель</a:t>
            </a:r>
            <a:endParaRPr lang="en-US" sz="2000" b="1" dirty="0"/>
          </a:p>
          <a:p>
            <a:pPr>
              <a:spcBef>
                <a:spcPts val="600"/>
              </a:spcBef>
            </a:pPr>
            <a:r>
              <a:rPr lang="ru-RU" sz="800" dirty="0"/>
              <a:t>	</a:t>
            </a:r>
            <a:r>
              <a:rPr lang="ru-RU" sz="800" i="1" dirty="0"/>
              <a:t> </a:t>
            </a:r>
          </a:p>
          <a:p>
            <a:pPr>
              <a:spcBef>
                <a:spcPts val="600"/>
              </a:spcBef>
            </a:pPr>
            <a:r>
              <a:rPr lang="ru-RU" sz="2000" b="1" u="sng" dirty="0"/>
              <a:t>Парадокс системы Кондорсе</a:t>
            </a:r>
            <a:r>
              <a:rPr lang="ru-RU" sz="2000" b="1" dirty="0"/>
              <a:t>:</a:t>
            </a:r>
            <a:endParaRPr lang="en-US" sz="2000" b="1" i="1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6E1F5A2-18E2-6842-BCD8-57005F435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381836"/>
              </p:ext>
            </p:extLst>
          </p:nvPr>
        </p:nvGraphicFramePr>
        <p:xfrm>
          <a:off x="480602" y="3819298"/>
          <a:ext cx="3384376" cy="208823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61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3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6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</a:rPr>
                        <a:t>Число избирателей</a:t>
                      </a:r>
                      <a:endParaRPr lang="ru-RU" sz="10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</a:rPr>
                        <a:t>Предпочтения</a:t>
                      </a:r>
                      <a:endParaRPr lang="ru-RU" sz="10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23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17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 pitchFamily="34" charset="0"/>
                        </a:rPr>
                        <a:t>2</a:t>
                      </a:r>
                      <a:endParaRPr lang="ru-RU" sz="1000" b="1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 pitchFamily="34" charset="0"/>
                        </a:rPr>
                        <a:t>10</a:t>
                      </a:r>
                      <a:endParaRPr lang="ru-RU" sz="1000" b="1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 pitchFamily="34" charset="0"/>
                        </a:rPr>
                        <a:t>8</a:t>
                      </a:r>
                      <a:endParaRPr lang="ru-RU" sz="1000" b="1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4577AB5-9C63-3341-9591-07FD4CCF727C}"/>
              </a:ext>
            </a:extLst>
          </p:cNvPr>
          <p:cNvSpPr txBox="1"/>
          <p:nvPr/>
        </p:nvSpPr>
        <p:spPr>
          <a:xfrm>
            <a:off x="4054886" y="3670136"/>
            <a:ext cx="4608512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Проводим сравнение:</a:t>
            </a:r>
          </a:p>
          <a:p>
            <a:r>
              <a:rPr lang="ru-RU" sz="1600" b="1" dirty="0"/>
              <a:t>А и В: 	23+10   </a:t>
            </a:r>
            <a:r>
              <a:rPr lang="en-US" sz="1600" b="1" dirty="0"/>
              <a:t>	</a:t>
            </a:r>
            <a:r>
              <a:rPr lang="ru-RU" sz="1600" b="1" dirty="0"/>
              <a:t>= А(33)</a:t>
            </a:r>
          </a:p>
          <a:p>
            <a:pPr>
              <a:spcAft>
                <a:spcPts val="600"/>
              </a:spcAft>
            </a:pPr>
            <a:r>
              <a:rPr lang="ru-RU" sz="1600" b="1" dirty="0"/>
              <a:t>	17+2+8 </a:t>
            </a:r>
            <a:r>
              <a:rPr lang="en-US" sz="1600" b="1" dirty="0"/>
              <a:t>	</a:t>
            </a:r>
            <a:r>
              <a:rPr lang="ru-RU" sz="1600" b="1" dirty="0"/>
              <a:t>= В(27)	=&gt; </a:t>
            </a:r>
            <a:r>
              <a:rPr lang="ru-RU" sz="1600" b="1" dirty="0" err="1"/>
              <a:t>А</a:t>
            </a:r>
            <a:r>
              <a:rPr lang="ru-RU" sz="1600" b="1" dirty="0" err="1">
                <a:sym typeface="Symbol"/>
              </a:rPr>
              <a:t></a:t>
            </a:r>
            <a:r>
              <a:rPr lang="ru-RU" sz="1600" b="1" dirty="0" err="1"/>
              <a:t>В</a:t>
            </a:r>
            <a:endParaRPr lang="ru-RU" sz="1600" b="1" dirty="0"/>
          </a:p>
          <a:p>
            <a:r>
              <a:rPr lang="ru-RU" sz="1600" b="1" dirty="0"/>
              <a:t>А и С:	23+2       </a:t>
            </a:r>
            <a:r>
              <a:rPr lang="en-US" sz="1600" b="1" dirty="0"/>
              <a:t>	</a:t>
            </a:r>
            <a:r>
              <a:rPr lang="ru-RU" sz="1600" b="1" dirty="0"/>
              <a:t> = А(25)</a:t>
            </a:r>
          </a:p>
          <a:p>
            <a:pPr>
              <a:spcAft>
                <a:spcPts val="600"/>
              </a:spcAft>
            </a:pPr>
            <a:r>
              <a:rPr lang="ru-RU" sz="1600" b="1" dirty="0"/>
              <a:t>	17+10+8 = С(35)	=&gt; С</a:t>
            </a:r>
            <a:r>
              <a:rPr lang="ru-RU" sz="1600" b="1" dirty="0">
                <a:sym typeface="Symbol"/>
              </a:rPr>
              <a:t></a:t>
            </a:r>
            <a:r>
              <a:rPr lang="ru-RU" sz="1600" b="1" dirty="0"/>
              <a:t>А</a:t>
            </a:r>
          </a:p>
          <a:p>
            <a:r>
              <a:rPr lang="ru-RU" sz="1600" b="1" dirty="0"/>
              <a:t>В и С:	23+17+2 = В(42)</a:t>
            </a:r>
          </a:p>
          <a:p>
            <a:pPr>
              <a:spcAft>
                <a:spcPts val="600"/>
              </a:spcAft>
            </a:pPr>
            <a:r>
              <a:rPr lang="ru-RU" sz="1600" b="1" dirty="0"/>
              <a:t>	23+10+8 = С(18) </a:t>
            </a:r>
            <a:r>
              <a:rPr lang="en-US" sz="1600" b="1" dirty="0"/>
              <a:t>	</a:t>
            </a:r>
            <a:r>
              <a:rPr lang="ru-RU" sz="1600" b="1" dirty="0"/>
              <a:t>=&gt; </a:t>
            </a:r>
            <a:r>
              <a:rPr lang="ru-RU" sz="1600" b="1" dirty="0" err="1"/>
              <a:t>В</a:t>
            </a:r>
            <a:r>
              <a:rPr lang="ru-RU" sz="1600" b="1" dirty="0" err="1">
                <a:sym typeface="Symbol"/>
              </a:rPr>
              <a:t></a:t>
            </a:r>
            <a:r>
              <a:rPr lang="ru-RU" sz="1600" b="1" dirty="0" err="1"/>
              <a:t>С</a:t>
            </a:r>
            <a:endParaRPr lang="ru-RU" sz="1600" b="1" dirty="0"/>
          </a:p>
          <a:p>
            <a:r>
              <a:rPr lang="ru-RU" sz="1600" b="1" dirty="0"/>
              <a:t>	</a:t>
            </a:r>
          </a:p>
          <a:p>
            <a:r>
              <a:rPr lang="ru-RU" sz="1600" b="1" dirty="0"/>
              <a:t>	=&gt; А</a:t>
            </a:r>
            <a:r>
              <a:rPr lang="ru-RU" sz="1600" b="1" dirty="0">
                <a:sym typeface="Symbol"/>
              </a:rPr>
              <a:t></a:t>
            </a:r>
            <a:r>
              <a:rPr lang="ru-RU" sz="1600" b="1" dirty="0"/>
              <a:t>В, В</a:t>
            </a:r>
            <a:r>
              <a:rPr lang="ru-RU" sz="1600" b="1" dirty="0">
                <a:sym typeface="Symbol"/>
              </a:rPr>
              <a:t></a:t>
            </a:r>
            <a:r>
              <a:rPr lang="ru-RU" sz="1600" b="1" dirty="0"/>
              <a:t>С, С</a:t>
            </a:r>
            <a:r>
              <a:rPr lang="ru-RU" sz="1600" b="1" dirty="0">
                <a:sym typeface="Symbol"/>
              </a:rPr>
              <a:t></a:t>
            </a:r>
            <a:r>
              <a:rPr lang="ru-RU" sz="1600" b="1" dirty="0"/>
              <a:t>А</a:t>
            </a:r>
          </a:p>
          <a:p>
            <a:pPr>
              <a:spcAft>
                <a:spcPts val="600"/>
              </a:spcAft>
            </a:pPr>
            <a:r>
              <a:rPr lang="ru-RU" sz="1600" dirty="0"/>
              <a:t>нарушается условие транзитивности </a:t>
            </a:r>
            <a:r>
              <a:rPr lang="ru-RU" sz="1600" dirty="0">
                <a:sym typeface="Symbol"/>
              </a:rPr>
              <a:t></a:t>
            </a:r>
            <a:r>
              <a:rPr lang="ru-RU" sz="1600" dirty="0"/>
              <a:t> нарушается требование рациональности.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0DAC50-B514-894F-B3BF-3883604A8ABA}"/>
              </a:ext>
            </a:extLst>
          </p:cNvPr>
          <p:cNvSpPr txBox="1"/>
          <p:nvPr/>
        </p:nvSpPr>
        <p:spPr>
          <a:xfrm>
            <a:off x="498993" y="5989567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А</a:t>
            </a:r>
            <a:r>
              <a:rPr lang="ru-RU" dirty="0"/>
              <a:t>, </a:t>
            </a:r>
            <a:r>
              <a:rPr lang="ru-RU" b="1" dirty="0"/>
              <a:t>В</a:t>
            </a:r>
            <a:r>
              <a:rPr lang="ru-RU" dirty="0"/>
              <a:t>, </a:t>
            </a:r>
            <a:r>
              <a:rPr lang="ru-RU" b="1" dirty="0"/>
              <a:t>С</a:t>
            </a:r>
            <a:r>
              <a:rPr lang="ru-RU" dirty="0"/>
              <a:t> – кандидаты</a:t>
            </a:r>
            <a:r>
              <a:rPr lang="en-US" dirty="0"/>
              <a:t> </a:t>
            </a:r>
          </a:p>
          <a:p>
            <a:r>
              <a:rPr lang="ru-RU" dirty="0"/>
              <a:t>Всего </a:t>
            </a:r>
            <a:r>
              <a:rPr lang="ru-RU" b="1" dirty="0"/>
              <a:t>60</a:t>
            </a:r>
            <a:r>
              <a:rPr lang="ru-RU" dirty="0"/>
              <a:t> избирателей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835D033-4F4A-EB43-ACD9-7E0662A9570D}"/>
              </a:ext>
            </a:extLst>
          </p:cNvPr>
          <p:cNvCxnSpPr>
            <a:cxnSpLocks/>
          </p:cNvCxnSpPr>
          <p:nvPr/>
        </p:nvCxnSpPr>
        <p:spPr>
          <a:xfrm>
            <a:off x="4139952" y="5661248"/>
            <a:ext cx="360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92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ru-RU" sz="3200" b="1" dirty="0">
                <a:solidFill>
                  <a:schemeClr val="accent1"/>
                </a:solidFill>
                <a:latin typeface="+mj-lt"/>
              </a:rPr>
              <a:t>ПРИНЦИП БОЛЬШИНСТВА </a:t>
            </a:r>
            <a:endParaRPr lang="ru-RU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57200" y="1412776"/>
            <a:ext cx="8229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Улучшение принципа Кондорсе (принцип большинства):</a:t>
            </a:r>
            <a:endParaRPr lang="ru-RU" sz="2000" dirty="0"/>
          </a:p>
          <a:p>
            <a:endParaRPr lang="ru-RU" sz="2000" dirty="0"/>
          </a:p>
          <a:p>
            <a:r>
              <a:rPr lang="ru-RU" sz="2000" dirty="0"/>
              <a:t>Суть – победитель тот, кто набрал больше первых мест.</a:t>
            </a:r>
          </a:p>
          <a:p>
            <a:endParaRPr lang="ru-RU" sz="2000" b="1" i="1" dirty="0"/>
          </a:p>
          <a:p>
            <a:r>
              <a:rPr lang="ru-RU" sz="2000" b="1" dirty="0"/>
              <a:t>Принцип большинства:</a:t>
            </a:r>
            <a:endParaRPr lang="en-US" sz="20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36582"/>
              </p:ext>
            </p:extLst>
          </p:nvPr>
        </p:nvGraphicFramePr>
        <p:xfrm>
          <a:off x="827584" y="3140968"/>
          <a:ext cx="3384376" cy="273630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61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3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21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</a:rPr>
                        <a:t>Число избирателей</a:t>
                      </a:r>
                      <a:endParaRPr lang="ru-RU" sz="10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</a:rPr>
                        <a:t>Предпочтения</a:t>
                      </a:r>
                      <a:endParaRPr lang="ru-RU" sz="10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23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19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  <a:ea typeface="+mn-ea"/>
                          <a:cs typeface="+mn-cs"/>
                        </a:rPr>
                        <a:t>16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С</a:t>
                      </a:r>
                      <a:r>
                        <a:rPr lang="ru-RU" sz="1600" b="1" dirty="0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en-US" sz="1600" b="1" dirty="0">
                          <a:latin typeface="Calibri" pitchFamily="34" charset="0"/>
                          <a:sym typeface="Symbol"/>
                        </a:rPr>
                        <a:t>B</a:t>
                      </a:r>
                      <a:r>
                        <a:rPr lang="ru-RU" sz="1600" b="1" dirty="0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en-US" sz="1600" b="1" dirty="0">
                          <a:latin typeface="Calibri" pitchFamily="34" charset="0"/>
                          <a:sym typeface="Symbol"/>
                        </a:rPr>
                        <a:t>A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827584" y="594928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А</a:t>
            </a:r>
            <a:r>
              <a:rPr lang="ru-RU" dirty="0"/>
              <a:t>, </a:t>
            </a:r>
            <a:r>
              <a:rPr lang="ru-RU" b="1" dirty="0"/>
              <a:t>В</a:t>
            </a:r>
            <a:r>
              <a:rPr lang="ru-RU" dirty="0"/>
              <a:t>, </a:t>
            </a:r>
            <a:r>
              <a:rPr lang="ru-RU" b="1" dirty="0"/>
              <a:t>С</a:t>
            </a:r>
            <a:r>
              <a:rPr lang="ru-RU" dirty="0"/>
              <a:t> – кандидаты</a:t>
            </a:r>
            <a:r>
              <a:rPr lang="en-US" dirty="0"/>
              <a:t> </a:t>
            </a:r>
          </a:p>
          <a:p>
            <a:r>
              <a:rPr lang="ru-RU" dirty="0"/>
              <a:t>Всего </a:t>
            </a:r>
            <a:r>
              <a:rPr lang="ru-RU" b="1" dirty="0"/>
              <a:t>60</a:t>
            </a:r>
            <a:r>
              <a:rPr lang="ru-RU" dirty="0"/>
              <a:t> избирателей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619997"/>
              </p:ext>
            </p:extLst>
          </p:nvPr>
        </p:nvGraphicFramePr>
        <p:xfrm>
          <a:off x="4211960" y="3140968"/>
          <a:ext cx="4104456" cy="273630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2101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Принцип</a:t>
                      </a:r>
                    </a:p>
                    <a:p>
                      <a:pPr algn="ctr"/>
                      <a:r>
                        <a:rPr kumimoji="0" lang="ru-RU" sz="1800" b="1" kern="1200" dirty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Кондорсе</a:t>
                      </a:r>
                      <a:endParaRPr lang="ru-RU" sz="10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Принцип</a:t>
                      </a:r>
                    </a:p>
                    <a:p>
                      <a:pPr algn="ctr"/>
                      <a:r>
                        <a:rPr kumimoji="0" lang="ru-RU" sz="1800" b="1" kern="1200" dirty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большинства</a:t>
                      </a:r>
                      <a:endParaRPr lang="ru-RU" sz="10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211960" y="409153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libri" pitchFamily="34" charset="0"/>
              </a:rPr>
              <a:t>А и С (23 и 37) </a:t>
            </a:r>
            <a:r>
              <a:rPr lang="ru-RU" b="1" dirty="0">
                <a:latin typeface="Calibri" pitchFamily="34" charset="0"/>
                <a:sym typeface="Symbol"/>
              </a:rPr>
              <a:t></a:t>
            </a:r>
            <a:r>
              <a:rPr lang="ru-RU" b="1" dirty="0">
                <a:latin typeface="Calibri" pitchFamily="34" charset="0"/>
              </a:rPr>
              <a:t> С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11960" y="454474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libri" pitchFamily="34" charset="0"/>
              </a:rPr>
              <a:t>А и </a:t>
            </a:r>
            <a:r>
              <a:rPr lang="en-US" b="1" dirty="0">
                <a:latin typeface="Calibri" pitchFamily="34" charset="0"/>
              </a:rPr>
              <a:t>B</a:t>
            </a:r>
            <a:r>
              <a:rPr lang="ru-RU" b="1" dirty="0">
                <a:latin typeface="Calibri" pitchFamily="34" charset="0"/>
              </a:rPr>
              <a:t> (2</a:t>
            </a:r>
            <a:r>
              <a:rPr lang="en-US" b="1" dirty="0">
                <a:latin typeface="Calibri" pitchFamily="34" charset="0"/>
              </a:rPr>
              <a:t>5</a:t>
            </a:r>
            <a:r>
              <a:rPr lang="ru-RU" b="1" dirty="0">
                <a:latin typeface="Calibri" pitchFamily="34" charset="0"/>
              </a:rPr>
              <a:t> и 3</a:t>
            </a:r>
            <a:r>
              <a:rPr lang="en-US" b="1" dirty="0">
                <a:latin typeface="Calibri" pitchFamily="34" charset="0"/>
              </a:rPr>
              <a:t>5</a:t>
            </a:r>
            <a:r>
              <a:rPr lang="ru-RU" b="1" dirty="0">
                <a:latin typeface="Calibri" pitchFamily="34" charset="0"/>
              </a:rPr>
              <a:t>) </a:t>
            </a:r>
            <a:r>
              <a:rPr lang="ru-RU" b="1" dirty="0">
                <a:latin typeface="Calibri" pitchFamily="34" charset="0"/>
                <a:sym typeface="Symbol"/>
              </a:rPr>
              <a:t></a:t>
            </a:r>
            <a:r>
              <a:rPr lang="ru-RU" b="1" dirty="0">
                <a:latin typeface="Calibri" pitchFamily="34" charset="0"/>
              </a:rPr>
              <a:t> </a:t>
            </a:r>
            <a:r>
              <a:rPr lang="en-US" b="1" dirty="0">
                <a:latin typeface="Calibri" pitchFamily="34" charset="0"/>
              </a:rPr>
              <a:t>B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11960" y="5015759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</a:rPr>
              <a:t>B</a:t>
            </a:r>
            <a:r>
              <a:rPr lang="ru-RU" b="1" dirty="0">
                <a:latin typeface="Calibri" pitchFamily="34" charset="0"/>
              </a:rPr>
              <a:t> и </a:t>
            </a:r>
            <a:r>
              <a:rPr lang="en-US" b="1" dirty="0">
                <a:latin typeface="Calibri" pitchFamily="34" charset="0"/>
              </a:rPr>
              <a:t>C</a:t>
            </a:r>
            <a:r>
              <a:rPr lang="ru-RU" b="1" dirty="0">
                <a:latin typeface="Calibri" pitchFamily="34" charset="0"/>
              </a:rPr>
              <a:t> (</a:t>
            </a:r>
            <a:r>
              <a:rPr lang="en-US" b="1" dirty="0">
                <a:latin typeface="Calibri" pitchFamily="34" charset="0"/>
              </a:rPr>
              <a:t>19</a:t>
            </a:r>
            <a:r>
              <a:rPr lang="ru-RU" b="1" dirty="0">
                <a:latin typeface="Calibri" pitchFamily="34" charset="0"/>
              </a:rPr>
              <a:t> и </a:t>
            </a:r>
            <a:r>
              <a:rPr lang="en-US" b="1" dirty="0">
                <a:latin typeface="Calibri" pitchFamily="34" charset="0"/>
              </a:rPr>
              <a:t>41</a:t>
            </a:r>
            <a:r>
              <a:rPr lang="ru-RU" b="1" dirty="0">
                <a:latin typeface="Calibri" pitchFamily="34" charset="0"/>
              </a:rPr>
              <a:t>) </a:t>
            </a:r>
            <a:r>
              <a:rPr lang="ru-RU" b="1" dirty="0">
                <a:latin typeface="Calibri" pitchFamily="34" charset="0"/>
                <a:sym typeface="Symbol"/>
              </a:rPr>
              <a:t></a:t>
            </a:r>
            <a:r>
              <a:rPr lang="ru-RU" b="1" dirty="0">
                <a:latin typeface="Calibri" pitchFamily="34" charset="0"/>
              </a:rPr>
              <a:t> </a:t>
            </a:r>
            <a:r>
              <a:rPr lang="en-US" b="1" dirty="0">
                <a:latin typeface="Calibri" pitchFamily="34" charset="0"/>
              </a:rPr>
              <a:t>C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11960" y="545968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" pitchFamily="34" charset="0"/>
              </a:rPr>
              <a:t>Победитель С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28184" y="4088947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" pitchFamily="34" charset="0"/>
              </a:rPr>
              <a:t>А(23)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28184" y="454216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</a:rPr>
              <a:t>B</a:t>
            </a:r>
            <a:r>
              <a:rPr lang="ru-RU" b="1" dirty="0">
                <a:latin typeface="Calibri" pitchFamily="34" charset="0"/>
              </a:rPr>
              <a:t> (19)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28184" y="501317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</a:rPr>
              <a:t>C</a:t>
            </a:r>
            <a:r>
              <a:rPr lang="ru-RU" b="1" dirty="0">
                <a:latin typeface="Calibri" pitchFamily="34" charset="0"/>
              </a:rPr>
              <a:t> (</a:t>
            </a:r>
            <a:r>
              <a:rPr lang="en-US" b="1" dirty="0">
                <a:latin typeface="Calibri" pitchFamily="34" charset="0"/>
              </a:rPr>
              <a:t>1</a:t>
            </a:r>
            <a:r>
              <a:rPr lang="ru-RU" b="1" dirty="0">
                <a:latin typeface="Calibri" pitchFamily="34" charset="0"/>
              </a:rPr>
              <a:t>8)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28184" y="545709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" pitchFamily="34" charset="0"/>
              </a:rPr>
              <a:t>Победитель А</a:t>
            </a:r>
          </a:p>
        </p:txBody>
      </p:sp>
    </p:spTree>
    <p:extLst>
      <p:ext uri="{BB962C8B-B14F-4D97-AF65-F5344CB8AC3E}">
        <p14:creationId xmlns:p14="http://schemas.microsoft.com/office/powerpoint/2010/main" val="363904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9" grpId="0"/>
      <p:bldP spid="11" grpId="0"/>
      <p:bldP spid="12" grpId="0"/>
      <p:bldP spid="13" grpId="0"/>
      <p:bldP spid="14" grpId="0"/>
      <p:bldP spid="15" grpId="0"/>
      <p:bldP spid="17" grpId="0"/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/>
            <a:r>
              <a:rPr lang="ru-RU" sz="3200" b="1" dirty="0">
                <a:solidFill>
                  <a:schemeClr val="accent1"/>
                </a:solidFill>
                <a:latin typeface="+mj-lt"/>
              </a:rPr>
              <a:t>МЕТОД БОРДА </a:t>
            </a:r>
            <a:br>
              <a:rPr lang="ru-RU" sz="3200" b="1" dirty="0">
                <a:solidFill>
                  <a:schemeClr val="accent1"/>
                </a:solidFill>
                <a:latin typeface="+mj-lt"/>
              </a:rPr>
            </a:br>
            <a:r>
              <a:rPr lang="ru-RU" b="0" dirty="0">
                <a:solidFill>
                  <a:schemeClr val="accent1"/>
                </a:solidFill>
                <a:latin typeface="+mj-lt"/>
              </a:rPr>
              <a:t>(</a:t>
            </a:r>
            <a:r>
              <a:rPr lang="en-US" b="0" i="1" dirty="0">
                <a:solidFill>
                  <a:schemeClr val="accent1"/>
                </a:solidFill>
                <a:latin typeface="+mj-lt"/>
              </a:rPr>
              <a:t>1770</a:t>
            </a:r>
            <a:r>
              <a:rPr lang="en-US" b="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ru-RU" b="0" i="1" dirty="0">
                <a:solidFill>
                  <a:schemeClr val="accent1"/>
                </a:solidFill>
                <a:latin typeface="+mj-lt"/>
              </a:rPr>
              <a:t>Жан-Шарль де </a:t>
            </a:r>
            <a:r>
              <a:rPr lang="ru-RU" b="0" i="1" dirty="0" err="1">
                <a:solidFill>
                  <a:schemeClr val="accent1"/>
                </a:solidFill>
                <a:latin typeface="+mj-lt"/>
              </a:rPr>
              <a:t>Борда</a:t>
            </a:r>
            <a:r>
              <a:rPr lang="ru-RU" b="0" dirty="0">
                <a:solidFill>
                  <a:schemeClr val="accent1"/>
                </a:solidFill>
                <a:latin typeface="+mj-lt"/>
              </a:rPr>
              <a:t>)</a:t>
            </a: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57200" y="1350054"/>
            <a:ext cx="82296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Метод </a:t>
            </a:r>
            <a:r>
              <a:rPr lang="ru-RU" sz="2000" dirty="0" err="1"/>
              <a:t>Борда</a:t>
            </a:r>
            <a:r>
              <a:rPr lang="ru-RU" sz="2000" dirty="0"/>
              <a:t> реализует рейтинговое голосование.</a:t>
            </a:r>
          </a:p>
          <a:p>
            <a:pPr>
              <a:spcBef>
                <a:spcPts val="600"/>
              </a:spcBef>
            </a:pPr>
            <a:r>
              <a:rPr lang="ru-RU" sz="2000" dirty="0"/>
              <a:t>Если участвуют </a:t>
            </a:r>
            <a:r>
              <a:rPr lang="ru-RU" sz="2000" b="1" dirty="0" err="1"/>
              <a:t>n</a:t>
            </a:r>
            <a:r>
              <a:rPr lang="ru-RU" sz="2000" dirty="0"/>
              <a:t> кандидатов, то кандидат, </a:t>
            </a:r>
          </a:p>
          <a:p>
            <a:r>
              <a:rPr lang="ru-RU" sz="2000" dirty="0"/>
              <a:t>занявший </a:t>
            </a:r>
            <a:r>
              <a:rPr lang="ru-RU" sz="2000" b="1" dirty="0"/>
              <a:t>1 место</a:t>
            </a:r>
            <a:r>
              <a:rPr lang="ru-RU" sz="2000" dirty="0"/>
              <a:t>, получает </a:t>
            </a:r>
            <a:r>
              <a:rPr lang="en-US" sz="2000" b="1" dirty="0"/>
              <a:t>n</a:t>
            </a:r>
            <a:r>
              <a:rPr lang="en-US" sz="2000" dirty="0"/>
              <a:t> </a:t>
            </a:r>
            <a:r>
              <a:rPr lang="ru-RU" sz="2000" b="1" dirty="0"/>
              <a:t>баллов</a:t>
            </a:r>
            <a:r>
              <a:rPr lang="ru-RU" sz="2000" dirty="0"/>
              <a:t>, </a:t>
            </a:r>
          </a:p>
          <a:p>
            <a:r>
              <a:rPr lang="ru-RU" sz="2000" dirty="0"/>
              <a:t>занявший </a:t>
            </a:r>
            <a:r>
              <a:rPr lang="ru-RU" sz="2000" b="1" dirty="0"/>
              <a:t>второе место</a:t>
            </a:r>
            <a:r>
              <a:rPr lang="ru-RU" sz="2000" dirty="0"/>
              <a:t> – </a:t>
            </a:r>
            <a:r>
              <a:rPr lang="en-US" sz="2000" b="1" dirty="0"/>
              <a:t>n</a:t>
            </a:r>
            <a:r>
              <a:rPr lang="ru-RU" sz="2000" b="1" dirty="0"/>
              <a:t>-1 балл</a:t>
            </a:r>
            <a:r>
              <a:rPr lang="ru-RU" sz="2000" dirty="0"/>
              <a:t>,</a:t>
            </a:r>
          </a:p>
          <a:p>
            <a:r>
              <a:rPr lang="ru-RU" sz="2000" dirty="0"/>
              <a:t> … </a:t>
            </a:r>
          </a:p>
          <a:p>
            <a:r>
              <a:rPr lang="ru-RU" sz="2000" dirty="0"/>
              <a:t> </a:t>
            </a:r>
            <a:r>
              <a:rPr lang="en-US" sz="2000" b="1" dirty="0"/>
              <a:t>n </a:t>
            </a:r>
            <a:r>
              <a:rPr lang="ru-RU" sz="2000" dirty="0"/>
              <a:t>кандидат – </a:t>
            </a:r>
            <a:r>
              <a:rPr lang="ru-RU" sz="2000" b="1" dirty="0"/>
              <a:t>1 балл</a:t>
            </a:r>
            <a:r>
              <a:rPr lang="ru-RU" sz="2000" dirty="0"/>
              <a:t>.</a:t>
            </a:r>
            <a:endParaRPr lang="en-US" sz="2000" b="1" i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436963"/>
              </p:ext>
            </p:extLst>
          </p:nvPr>
        </p:nvGraphicFramePr>
        <p:xfrm>
          <a:off x="1619672" y="3380799"/>
          <a:ext cx="3024336" cy="201622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305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8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87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</a:rPr>
                        <a:t>Число избирателей</a:t>
                      </a:r>
                      <a:endParaRPr lang="ru-RU" sz="10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</a:rPr>
                        <a:t>Предпочтения</a:t>
                      </a:r>
                      <a:endParaRPr lang="ru-RU" sz="10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23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17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 pitchFamily="34" charset="0"/>
                        </a:rPr>
                        <a:t>2</a:t>
                      </a:r>
                      <a:endParaRPr lang="ru-RU" sz="1000" b="1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 pitchFamily="34" charset="0"/>
                        </a:rPr>
                        <a:t>10</a:t>
                      </a:r>
                      <a:endParaRPr lang="ru-RU" sz="1000" b="1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 pitchFamily="34" charset="0"/>
                        </a:rPr>
                        <a:t>8</a:t>
                      </a:r>
                      <a:endParaRPr lang="ru-RU" sz="1000" b="1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691680" y="5613047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libri" pitchFamily="34" charset="0"/>
              </a:rPr>
              <a:t>А:</a:t>
            </a:r>
            <a:r>
              <a:rPr lang="ru-RU" dirty="0">
                <a:latin typeface="Calibri" pitchFamily="34" charset="0"/>
              </a:rPr>
              <a:t> 23*3 +12 *2 + 25 = 118</a:t>
            </a:r>
          </a:p>
          <a:p>
            <a:r>
              <a:rPr lang="ru-RU" b="1" dirty="0">
                <a:latin typeface="Calibri" pitchFamily="34" charset="0"/>
              </a:rPr>
              <a:t>В:</a:t>
            </a:r>
            <a:r>
              <a:rPr lang="ru-RU" dirty="0">
                <a:latin typeface="Calibri" pitchFamily="34" charset="0"/>
              </a:rPr>
              <a:t> 19*3 + 31*2 + 10 = 124</a:t>
            </a:r>
          </a:p>
          <a:p>
            <a:r>
              <a:rPr lang="ru-RU" b="1" dirty="0">
                <a:latin typeface="Calibri" pitchFamily="34" charset="0"/>
              </a:rPr>
              <a:t>С:</a:t>
            </a:r>
            <a:r>
              <a:rPr lang="ru-RU" dirty="0">
                <a:latin typeface="Calibri" pitchFamily="34" charset="0"/>
              </a:rPr>
              <a:t> 18*3 + 17*2 + 25 = 113</a:t>
            </a:r>
            <a:endParaRPr lang="en-US" dirty="0">
              <a:latin typeface="Calibri" pitchFamily="34" charset="0"/>
            </a:endParaRPr>
          </a:p>
          <a:p>
            <a:r>
              <a:rPr lang="ru-RU" dirty="0">
                <a:latin typeface="Calibri" pitchFamily="34" charset="0"/>
                <a:sym typeface="Symbol"/>
              </a:rPr>
              <a:t></a:t>
            </a:r>
            <a:r>
              <a:rPr lang="ru-RU" dirty="0">
                <a:latin typeface="Calibri" pitchFamily="34" charset="0"/>
              </a:rPr>
              <a:t> </a:t>
            </a:r>
            <a:r>
              <a:rPr lang="ru-RU" b="1" dirty="0">
                <a:latin typeface="Calibri" pitchFamily="34" charset="0"/>
              </a:rPr>
              <a:t>В –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ru-RU" b="1" dirty="0">
                <a:latin typeface="Calibri" pitchFamily="34" charset="0"/>
              </a:rPr>
              <a:t>победитель.</a:t>
            </a:r>
            <a:endParaRPr lang="ru-RU" dirty="0">
              <a:latin typeface="Calibri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772957"/>
              </p:ext>
            </p:extLst>
          </p:nvPr>
        </p:nvGraphicFramePr>
        <p:xfrm>
          <a:off x="5292080" y="3380799"/>
          <a:ext cx="3024336" cy="172819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305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8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65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</a:rPr>
                        <a:t>Число избирателей</a:t>
                      </a:r>
                      <a:endParaRPr lang="ru-RU" sz="10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</a:rPr>
                        <a:t>Предпочтения</a:t>
                      </a:r>
                      <a:endParaRPr lang="ru-RU" sz="10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4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23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4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19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4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  <a:ea typeface="+mn-ea"/>
                          <a:cs typeface="+mn-cs"/>
                        </a:rPr>
                        <a:t>16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С</a:t>
                      </a:r>
                      <a:r>
                        <a:rPr lang="ru-RU" sz="1600" b="1" dirty="0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en-US" sz="1600" b="1" dirty="0">
                          <a:latin typeface="Calibri" pitchFamily="34" charset="0"/>
                          <a:sym typeface="Symbol"/>
                        </a:rPr>
                        <a:t>B</a:t>
                      </a:r>
                      <a:r>
                        <a:rPr lang="ru-RU" sz="1600" b="1" dirty="0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en-US" sz="1600" b="1" dirty="0">
                          <a:latin typeface="Calibri" pitchFamily="34" charset="0"/>
                          <a:sym typeface="Symbol"/>
                        </a:rPr>
                        <a:t>A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4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508104" y="5613047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libri" pitchFamily="34" charset="0"/>
              </a:rPr>
              <a:t>А:</a:t>
            </a:r>
            <a:r>
              <a:rPr lang="ru-RU" dirty="0">
                <a:latin typeface="Calibri" pitchFamily="34" charset="0"/>
              </a:rPr>
              <a:t> 23*3 + 2*2 +35*1 = 108</a:t>
            </a:r>
          </a:p>
          <a:p>
            <a:r>
              <a:rPr lang="ru-RU" b="1" dirty="0">
                <a:latin typeface="Calibri" pitchFamily="34" charset="0"/>
              </a:rPr>
              <a:t>В: </a:t>
            </a:r>
            <a:r>
              <a:rPr lang="ru-RU" dirty="0">
                <a:latin typeface="Calibri" pitchFamily="34" charset="0"/>
              </a:rPr>
              <a:t>19*3 + 16*2 + 25*1 = 114</a:t>
            </a:r>
          </a:p>
          <a:p>
            <a:r>
              <a:rPr lang="ru-RU" b="1" dirty="0">
                <a:latin typeface="Calibri" pitchFamily="34" charset="0"/>
              </a:rPr>
              <a:t>С: </a:t>
            </a:r>
            <a:r>
              <a:rPr lang="ru-RU" dirty="0">
                <a:latin typeface="Calibri" pitchFamily="34" charset="0"/>
              </a:rPr>
              <a:t>18*3 + 42*2 + 0*1 = 138</a:t>
            </a:r>
            <a:endParaRPr lang="en-US" dirty="0">
              <a:latin typeface="Calibri" pitchFamily="34" charset="0"/>
            </a:endParaRPr>
          </a:p>
          <a:p>
            <a:r>
              <a:rPr lang="ru-RU" dirty="0">
                <a:latin typeface="Calibri" pitchFamily="34" charset="0"/>
                <a:sym typeface="Symbol"/>
              </a:rPr>
              <a:t></a:t>
            </a:r>
            <a:r>
              <a:rPr lang="ru-RU" dirty="0">
                <a:latin typeface="Calibri" pitchFamily="34" charset="0"/>
              </a:rPr>
              <a:t> </a:t>
            </a:r>
            <a:r>
              <a:rPr lang="en-US" b="1" dirty="0">
                <a:latin typeface="Calibri" pitchFamily="34" charset="0"/>
              </a:rPr>
              <a:t>C</a:t>
            </a:r>
            <a:r>
              <a:rPr lang="ru-RU" b="1" dirty="0">
                <a:latin typeface="Calibri" pitchFamily="34" charset="0"/>
              </a:rPr>
              <a:t> –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ru-RU" b="1" dirty="0">
                <a:latin typeface="Calibri" pitchFamily="34" charset="0"/>
              </a:rPr>
              <a:t>победитель.</a:t>
            </a:r>
            <a:endParaRPr lang="ru-RU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9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build="p"/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+mj-lt"/>
              </a:rPr>
              <a:t>ПАРАДОКС МЕТОДА БОРДА</a:t>
            </a:r>
            <a:endParaRPr lang="ru-RU" sz="2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6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027447"/>
              </p:ext>
            </p:extLst>
          </p:nvPr>
        </p:nvGraphicFramePr>
        <p:xfrm>
          <a:off x="2231740" y="1556792"/>
          <a:ext cx="4680520" cy="208823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20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9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24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</a:rPr>
                        <a:t>Число избирателей</a:t>
                      </a:r>
                      <a:endParaRPr lang="ru-RU" sz="10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</a:rPr>
                        <a:t>Предпочтения</a:t>
                      </a:r>
                      <a:endParaRPr lang="ru-RU" sz="10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31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А</a:t>
                      </a:r>
                      <a:r>
                        <a:rPr lang="ru-RU" sz="1600" b="1" dirty="0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en-US" sz="1600" b="1" dirty="0">
                          <a:latin typeface="Calibri" pitchFamily="34" charset="0"/>
                          <a:sym typeface="Symbol"/>
                        </a:rPr>
                        <a:t>C</a:t>
                      </a:r>
                      <a:r>
                        <a:rPr lang="ru-RU" sz="1600" b="1" dirty="0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en-US" sz="1600" b="1" dirty="0">
                          <a:latin typeface="Calibri" pitchFamily="34" charset="0"/>
                          <a:sym typeface="Symbol"/>
                        </a:rPr>
                        <a:t>B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12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17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С</a:t>
                      </a:r>
                      <a:r>
                        <a:rPr lang="ru-RU" sz="1600" b="1" dirty="0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en-US" sz="1600" b="1" dirty="0">
                          <a:latin typeface="Calibri" pitchFamily="34" charset="0"/>
                          <a:sym typeface="Symbol"/>
                        </a:rPr>
                        <a:t>B</a:t>
                      </a:r>
                      <a:r>
                        <a:rPr lang="ru-RU" sz="1600" b="1" dirty="0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en-US" sz="1600" b="1" dirty="0">
                          <a:latin typeface="Calibri" pitchFamily="34" charset="0"/>
                          <a:sym typeface="Symbol"/>
                        </a:rPr>
                        <a:t>A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231740" y="3938280"/>
            <a:ext cx="60846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А:</a:t>
            </a:r>
            <a:r>
              <a:rPr lang="ru-RU" sz="2000" dirty="0"/>
              <a:t> </a:t>
            </a:r>
            <a:r>
              <a:rPr lang="en-US" sz="2000" dirty="0"/>
              <a:t>31</a:t>
            </a:r>
            <a:r>
              <a:rPr lang="ru-RU" sz="2000" dirty="0"/>
              <a:t>*3 + 2</a:t>
            </a:r>
            <a:r>
              <a:rPr lang="en-US" sz="2000" dirty="0"/>
              <a:t>9</a:t>
            </a:r>
            <a:r>
              <a:rPr lang="ru-RU" sz="2000" dirty="0"/>
              <a:t> = 1</a:t>
            </a:r>
            <a:r>
              <a:rPr lang="en-US" sz="2000" dirty="0"/>
              <a:t>22</a:t>
            </a:r>
            <a:endParaRPr lang="ru-RU" sz="2000" dirty="0"/>
          </a:p>
          <a:p>
            <a:r>
              <a:rPr lang="ru-RU" sz="2000" b="1" dirty="0"/>
              <a:t>В:</a:t>
            </a:r>
            <a:r>
              <a:rPr lang="ru-RU" sz="2000" dirty="0"/>
              <a:t> 1</a:t>
            </a:r>
            <a:r>
              <a:rPr lang="en-US" sz="2000" dirty="0"/>
              <a:t>2</a:t>
            </a:r>
            <a:r>
              <a:rPr lang="ru-RU" sz="2000" dirty="0"/>
              <a:t>*3 + </a:t>
            </a:r>
            <a:r>
              <a:rPr lang="en-US" sz="2000" dirty="0"/>
              <a:t>17</a:t>
            </a:r>
            <a:r>
              <a:rPr lang="ru-RU" sz="2000" dirty="0"/>
              <a:t>*2 + </a:t>
            </a:r>
            <a:r>
              <a:rPr lang="en-US" sz="2000" dirty="0"/>
              <a:t>31</a:t>
            </a:r>
            <a:r>
              <a:rPr lang="ru-RU" sz="2000" dirty="0"/>
              <a:t> = 1</a:t>
            </a:r>
            <a:r>
              <a:rPr lang="en-US" sz="2000" dirty="0"/>
              <a:t>01</a:t>
            </a:r>
            <a:endParaRPr lang="ru-RU" sz="2000" dirty="0"/>
          </a:p>
          <a:p>
            <a:r>
              <a:rPr lang="ru-RU" sz="2000" b="1" dirty="0"/>
              <a:t>С:</a:t>
            </a:r>
            <a:r>
              <a:rPr lang="ru-RU" sz="2000" dirty="0"/>
              <a:t> 1</a:t>
            </a:r>
            <a:r>
              <a:rPr lang="en-US" sz="2000" dirty="0"/>
              <a:t>7</a:t>
            </a:r>
            <a:r>
              <a:rPr lang="ru-RU" sz="2000" dirty="0"/>
              <a:t>*3 + </a:t>
            </a:r>
            <a:r>
              <a:rPr lang="en-US" sz="2000" dirty="0"/>
              <a:t>43</a:t>
            </a:r>
            <a:r>
              <a:rPr lang="ru-RU" sz="2000" dirty="0"/>
              <a:t>*2 = 13</a:t>
            </a:r>
            <a:r>
              <a:rPr lang="en-US" sz="2000" dirty="0"/>
              <a:t>7</a:t>
            </a:r>
          </a:p>
          <a:p>
            <a:pPr>
              <a:buFont typeface="Symbol"/>
              <a:buChar char="Þ"/>
            </a:pPr>
            <a:r>
              <a:rPr lang="ru-RU" sz="2000" b="1" dirty="0"/>
              <a:t> </a:t>
            </a:r>
            <a:r>
              <a:rPr lang="en-US" sz="2000" b="1" dirty="0"/>
              <a:t>C</a:t>
            </a:r>
            <a:r>
              <a:rPr lang="ru-RU" sz="2000" b="1" dirty="0"/>
              <a:t> –</a:t>
            </a:r>
            <a:r>
              <a:rPr lang="en-US" sz="2000" b="1" dirty="0"/>
              <a:t> </a:t>
            </a:r>
            <a:r>
              <a:rPr lang="ru-RU" sz="2000" b="1" dirty="0"/>
              <a:t>победитель.</a:t>
            </a:r>
            <a:endParaRPr lang="en-US" sz="2000" b="1" dirty="0"/>
          </a:p>
          <a:p>
            <a:pPr>
              <a:buFont typeface="Symbol"/>
              <a:buChar char="Þ"/>
            </a:pPr>
            <a:endParaRPr lang="en-US" sz="2000" b="1" dirty="0"/>
          </a:p>
          <a:p>
            <a:r>
              <a:rPr lang="ru-RU" sz="2000" dirty="0"/>
              <a:t>По принципу большинства должен выиграть </a:t>
            </a:r>
            <a:r>
              <a:rPr lang="ru-RU" sz="2000" b="1" dirty="0"/>
              <a:t>А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045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+mj-lt"/>
              </a:rPr>
              <a:t>МНОГОТУРОВАЯ СИСТЕМА ГОЛОСОВАНИЯ</a:t>
            </a:r>
            <a:endParaRPr lang="ru-RU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123000" y="1597972"/>
            <a:ext cx="4563800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Первый тур</a:t>
            </a:r>
            <a:r>
              <a:rPr lang="ru-RU" sz="2000" dirty="0"/>
              <a:t>: </a:t>
            </a:r>
          </a:p>
          <a:p>
            <a:pPr algn="ctr"/>
            <a:r>
              <a:rPr lang="ru-RU" sz="2000" b="1" dirty="0"/>
              <a:t>А(23),</a:t>
            </a:r>
          </a:p>
          <a:p>
            <a:pPr algn="ctr"/>
            <a:r>
              <a:rPr lang="ru-RU" sz="2000" b="1" dirty="0"/>
              <a:t>В(19),</a:t>
            </a:r>
          </a:p>
          <a:p>
            <a:pPr algn="ctr"/>
            <a:r>
              <a:rPr lang="ru-RU" sz="2000" b="1" dirty="0"/>
              <a:t>С(18)</a:t>
            </a:r>
          </a:p>
          <a:p>
            <a:pPr algn="ctr"/>
            <a:endParaRPr lang="ru-RU" sz="2000" b="1" dirty="0"/>
          </a:p>
          <a:p>
            <a:pPr>
              <a:spcBef>
                <a:spcPts val="600"/>
              </a:spcBef>
            </a:pPr>
            <a:r>
              <a:rPr lang="ru-RU" sz="2000" dirty="0"/>
              <a:t>Во второй тур выйдут </a:t>
            </a:r>
            <a:r>
              <a:rPr lang="ru-RU" sz="2000" b="1" dirty="0"/>
              <a:t>А(23)</a:t>
            </a:r>
            <a:r>
              <a:rPr lang="ru-RU" sz="2000" dirty="0"/>
              <a:t> и </a:t>
            </a:r>
            <a:r>
              <a:rPr lang="ru-RU" sz="2000" b="1" dirty="0"/>
              <a:t>В(19)</a:t>
            </a:r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r>
              <a:rPr lang="ru-RU" sz="2000" b="1" dirty="0"/>
              <a:t>Второй тур:</a:t>
            </a:r>
            <a:r>
              <a:rPr lang="ru-RU" sz="2000" dirty="0"/>
              <a:t> </a:t>
            </a:r>
          </a:p>
          <a:p>
            <a:pPr algn="ctr"/>
            <a:r>
              <a:rPr lang="ru-RU" sz="2000" b="1" dirty="0"/>
              <a:t>А(33), </a:t>
            </a:r>
          </a:p>
          <a:p>
            <a:pPr algn="ctr"/>
            <a:r>
              <a:rPr lang="ru-RU" sz="2000" b="1" dirty="0"/>
              <a:t>В(27) 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>
                <a:sym typeface="Symbol"/>
              </a:rPr>
              <a:t></a:t>
            </a:r>
            <a:r>
              <a:rPr lang="ru-RU" sz="2000" dirty="0"/>
              <a:t> </a:t>
            </a:r>
            <a:r>
              <a:rPr lang="ru-RU" sz="2000" b="1" dirty="0"/>
              <a:t>А – победитель</a:t>
            </a:r>
            <a:endParaRPr lang="ru-RU" sz="2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700652"/>
              </p:ext>
            </p:extLst>
          </p:nvPr>
        </p:nvGraphicFramePr>
        <p:xfrm>
          <a:off x="954648" y="1467609"/>
          <a:ext cx="3024336" cy="230425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305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8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8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</a:rPr>
                        <a:t>Число избирателей</a:t>
                      </a:r>
                      <a:endParaRPr lang="ru-RU" sz="10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</a:rPr>
                        <a:t>Предпочтения</a:t>
                      </a:r>
                      <a:endParaRPr lang="ru-RU" sz="10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23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17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 pitchFamily="34" charset="0"/>
                        </a:rPr>
                        <a:t>2</a:t>
                      </a:r>
                      <a:endParaRPr lang="ru-RU" sz="1000" b="1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10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 pitchFamily="34" charset="0"/>
                        </a:rPr>
                        <a:t>8</a:t>
                      </a:r>
                      <a:endParaRPr lang="ru-RU" sz="1000" b="1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449529"/>
              </p:ext>
            </p:extLst>
          </p:nvPr>
        </p:nvGraphicFramePr>
        <p:xfrm>
          <a:off x="954648" y="4131906"/>
          <a:ext cx="3024336" cy="230425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305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8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8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</a:rPr>
                        <a:t>Число избирателей</a:t>
                      </a:r>
                      <a:endParaRPr lang="ru-RU" sz="10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</a:rPr>
                        <a:t>Предпочтения</a:t>
                      </a:r>
                      <a:endParaRPr lang="ru-RU" sz="10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23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17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 pitchFamily="34" charset="0"/>
                        </a:rPr>
                        <a:t>2</a:t>
                      </a:r>
                      <a:endParaRPr lang="ru-RU" sz="1000" b="1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10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 pitchFamily="34" charset="0"/>
                        </a:rPr>
                        <a:t>8</a:t>
                      </a:r>
                      <a:endParaRPr lang="ru-RU" sz="1000" b="1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025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6" grpId="1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50992" y="1610019"/>
            <a:ext cx="4635808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Первый тур</a:t>
            </a:r>
            <a:r>
              <a:rPr lang="ru-RU" sz="2000" dirty="0"/>
              <a:t>: </a:t>
            </a:r>
          </a:p>
          <a:p>
            <a:pPr algn="ctr"/>
            <a:r>
              <a:rPr lang="ru-RU" sz="2000" b="1" dirty="0"/>
              <a:t>А(25),</a:t>
            </a:r>
          </a:p>
          <a:p>
            <a:pPr algn="ctr"/>
            <a:r>
              <a:rPr lang="ru-RU" sz="2000" b="1" dirty="0"/>
              <a:t>В(17),</a:t>
            </a:r>
          </a:p>
          <a:p>
            <a:pPr algn="ctr"/>
            <a:r>
              <a:rPr lang="ru-RU" sz="2000" b="1" dirty="0"/>
              <a:t>С(18)</a:t>
            </a:r>
          </a:p>
          <a:p>
            <a:pPr algn="ctr"/>
            <a:endParaRPr lang="ru-RU" sz="2000" b="1" dirty="0"/>
          </a:p>
          <a:p>
            <a:pPr>
              <a:spcBef>
                <a:spcPts val="600"/>
              </a:spcBef>
            </a:pPr>
            <a:r>
              <a:rPr lang="ru-RU" sz="2000" dirty="0"/>
              <a:t>Во второй тур выйдут </a:t>
            </a:r>
            <a:r>
              <a:rPr lang="ru-RU" sz="2000" b="1" dirty="0"/>
              <a:t>А(25)</a:t>
            </a:r>
            <a:r>
              <a:rPr lang="ru-RU" sz="2000" dirty="0"/>
              <a:t> и </a:t>
            </a:r>
            <a:r>
              <a:rPr lang="ru-RU" sz="2000" b="1" dirty="0"/>
              <a:t>С(18)</a:t>
            </a:r>
            <a:endParaRPr lang="ru-RU" sz="2000" dirty="0"/>
          </a:p>
          <a:p>
            <a:r>
              <a:rPr lang="ru-RU" sz="2000" dirty="0"/>
              <a:t> </a:t>
            </a:r>
          </a:p>
          <a:p>
            <a:endParaRPr lang="ru-RU" sz="2000" dirty="0"/>
          </a:p>
          <a:p>
            <a:r>
              <a:rPr lang="ru-RU" sz="2000" b="1" dirty="0"/>
              <a:t>Второй тур:</a:t>
            </a:r>
            <a:r>
              <a:rPr lang="ru-RU" sz="2000" dirty="0"/>
              <a:t> </a:t>
            </a:r>
          </a:p>
          <a:p>
            <a:pPr algn="ctr"/>
            <a:r>
              <a:rPr lang="ru-RU" sz="2000" b="1" dirty="0"/>
              <a:t>А(25), </a:t>
            </a:r>
          </a:p>
          <a:p>
            <a:pPr algn="ctr"/>
            <a:r>
              <a:rPr lang="ru-RU" sz="2000" b="1" dirty="0"/>
              <a:t>С(35) 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>
                <a:sym typeface="Symbol"/>
              </a:rPr>
              <a:t></a:t>
            </a:r>
            <a:r>
              <a:rPr lang="ru-RU" sz="2000" dirty="0"/>
              <a:t> </a:t>
            </a:r>
            <a:r>
              <a:rPr lang="ru-RU" sz="2000" b="1" dirty="0"/>
              <a:t>С – победитель</a:t>
            </a:r>
            <a:endParaRPr lang="ru-RU" sz="2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163293"/>
              </p:ext>
            </p:extLst>
          </p:nvPr>
        </p:nvGraphicFramePr>
        <p:xfrm>
          <a:off x="882640" y="1479656"/>
          <a:ext cx="3024336" cy="230425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305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8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8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</a:rPr>
                        <a:t>Число избирателей</a:t>
                      </a:r>
                      <a:endParaRPr lang="ru-RU" sz="10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</a:rPr>
                        <a:t>Предпочтения</a:t>
                      </a:r>
                      <a:endParaRPr lang="ru-RU" sz="10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23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17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 pitchFamily="34" charset="0"/>
                        </a:rPr>
                        <a:t>2</a:t>
                      </a:r>
                      <a:endParaRPr lang="ru-RU" sz="1000" b="1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10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 pitchFamily="34" charset="0"/>
                        </a:rPr>
                        <a:t>8</a:t>
                      </a:r>
                      <a:endParaRPr lang="ru-RU" sz="1000" b="1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С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В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734593"/>
              </p:ext>
            </p:extLst>
          </p:nvPr>
        </p:nvGraphicFramePr>
        <p:xfrm>
          <a:off x="882640" y="4143953"/>
          <a:ext cx="3024336" cy="230425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305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8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8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</a:rPr>
                        <a:t>Число избирателей</a:t>
                      </a:r>
                      <a:endParaRPr lang="ru-RU" sz="10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</a:rPr>
                        <a:t>Предпочтения</a:t>
                      </a:r>
                      <a:endParaRPr lang="ru-RU" sz="10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23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С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17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С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 pitchFamily="34" charset="0"/>
                        </a:rPr>
                        <a:t>2</a:t>
                      </a:r>
                      <a:endParaRPr lang="ru-RU" sz="1000" b="1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АС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itchFamily="34" charset="0"/>
                        </a:rPr>
                        <a:t>10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СА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 pitchFamily="34" charset="0"/>
                        </a:rPr>
                        <a:t>8</a:t>
                      </a:r>
                      <a:endParaRPr lang="ru-RU" sz="1000" b="1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Calibri" pitchFamily="34" charset="0"/>
                          <a:sym typeface="Symbol"/>
                        </a:rPr>
                        <a:t>С</a:t>
                      </a:r>
                      <a:r>
                        <a:rPr lang="ru-RU" sz="1600" b="1" dirty="0" err="1">
                          <a:latin typeface="Calibri" pitchFamily="34" charset="0"/>
                        </a:rPr>
                        <a:t>А</a:t>
                      </a:r>
                      <a:endParaRPr lang="ru-RU" sz="1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7C4EF72C-36F7-974B-ABEE-482A5BC8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+mj-lt"/>
              </a:rPr>
              <a:t>МНОГОТУРОВАЯ СИСТЕМА ГОЛОСОВАНИЯ</a:t>
            </a:r>
            <a:endParaRPr lang="ru-RU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933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178644"/>
            <a:ext cx="9144000" cy="850105"/>
          </a:xfr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</a:pPr>
            <a:r>
              <a:rPr lang="ru-RU" b="1" cap="all" dirty="0">
                <a:solidFill>
                  <a:schemeClr val="accent1"/>
                </a:solidFill>
                <a:latin typeface="+mj-lt"/>
              </a:rPr>
              <a:t>Аксиоматическая теория </a:t>
            </a:r>
            <a:r>
              <a:rPr lang="ru-RU" b="1" cap="all" dirty="0" err="1">
                <a:solidFill>
                  <a:schemeClr val="accent1"/>
                </a:solidFill>
                <a:latin typeface="+mj-lt"/>
              </a:rPr>
              <a:t>Эрроу</a:t>
            </a:r>
            <a:r>
              <a:rPr lang="ru-RU" b="1" cap="all" dirty="0">
                <a:solidFill>
                  <a:schemeClr val="accent1"/>
                </a:solidFill>
                <a:latin typeface="+mj-lt"/>
              </a:rPr>
              <a:t> (</a:t>
            </a:r>
            <a:r>
              <a:rPr lang="ru-RU" b="1" cap="all" dirty="0" err="1">
                <a:solidFill>
                  <a:schemeClr val="accent1"/>
                </a:solidFill>
                <a:latin typeface="+mj-lt"/>
              </a:rPr>
              <a:t>Arrow</a:t>
            </a:r>
            <a:r>
              <a:rPr lang="ru-RU" b="1" cap="all" dirty="0">
                <a:solidFill>
                  <a:schemeClr val="accent1"/>
                </a:solidFill>
                <a:latin typeface="+mj-lt"/>
              </a:rPr>
              <a:t>)</a:t>
            </a:r>
            <a:br>
              <a:rPr lang="ru-RU" sz="2400" b="1" dirty="0">
                <a:solidFill>
                  <a:schemeClr val="accent1"/>
                </a:solidFill>
                <a:latin typeface="+mj-lt"/>
              </a:rPr>
            </a:br>
            <a:r>
              <a:rPr lang="ru-RU" b="0" dirty="0">
                <a:solidFill>
                  <a:schemeClr val="accent1"/>
                </a:solidFill>
                <a:latin typeface="+mj-lt"/>
              </a:rPr>
              <a:t>(</a:t>
            </a:r>
            <a:r>
              <a:rPr lang="ru-RU" b="0" i="1" dirty="0">
                <a:solidFill>
                  <a:schemeClr val="accent1"/>
                </a:solidFill>
                <a:latin typeface="+mj-lt"/>
              </a:rPr>
              <a:t>1951, </a:t>
            </a:r>
            <a:r>
              <a:rPr lang="ru-RU" b="0" i="1" dirty="0" err="1">
                <a:solidFill>
                  <a:schemeClr val="accent1"/>
                </a:solidFill>
                <a:latin typeface="+mj-lt"/>
              </a:rPr>
              <a:t>Эрроу</a:t>
            </a:r>
            <a:r>
              <a:rPr lang="ru-RU" b="0" i="1" dirty="0">
                <a:solidFill>
                  <a:schemeClr val="accent1"/>
                </a:solidFill>
                <a:latin typeface="+mj-lt"/>
              </a:rPr>
              <a:t> Кеннет Джозеф</a:t>
            </a:r>
            <a:r>
              <a:rPr lang="ru-RU" b="0" dirty="0">
                <a:solidFill>
                  <a:schemeClr val="accent1"/>
                </a:solidFill>
                <a:latin typeface="+mj-lt"/>
              </a:rPr>
              <a:t>)</a:t>
            </a: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11560" y="1417329"/>
            <a:ext cx="784887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А</a:t>
            </a:r>
            <a:r>
              <a:rPr lang="ru-RU" b="1" baseline="-25000" dirty="0" err="1"/>
              <a:t>1</a:t>
            </a:r>
            <a:r>
              <a:rPr lang="ru-RU" b="1" dirty="0"/>
              <a:t>: Аксиома УНИВЕРСАЛЬНОСТИ</a:t>
            </a:r>
            <a:endParaRPr lang="ru-RU" dirty="0"/>
          </a:p>
          <a:p>
            <a:r>
              <a:rPr lang="ru-RU" dirty="0"/>
              <a:t>Система голосования – универсальна, следовательно, она позволяет учитывать все возможные распределения голосов.</a:t>
            </a:r>
          </a:p>
          <a:p>
            <a:pPr>
              <a:spcBef>
                <a:spcPts val="600"/>
              </a:spcBef>
            </a:pPr>
            <a:r>
              <a:rPr lang="ru-RU" b="1" dirty="0" err="1"/>
              <a:t>А</a:t>
            </a:r>
            <a:r>
              <a:rPr lang="ru-RU" b="1" baseline="-25000" dirty="0" err="1"/>
              <a:t>2</a:t>
            </a:r>
            <a:r>
              <a:rPr lang="ru-RU" b="1" dirty="0"/>
              <a:t>: Аксиома ЕДИНОГЛАСИЯ</a:t>
            </a:r>
            <a:endParaRPr lang="ru-RU" dirty="0"/>
          </a:p>
          <a:p>
            <a:r>
              <a:rPr lang="ru-RU" dirty="0"/>
              <a:t>Если кандидат побеждает относительно личных предпочтений, то он побеждает и относительно коллективного предпочтения. </a:t>
            </a:r>
          </a:p>
          <a:p>
            <a:pPr>
              <a:spcBef>
                <a:spcPts val="600"/>
              </a:spcBef>
            </a:pPr>
            <a:r>
              <a:rPr lang="ru-RU" b="1" dirty="0" err="1"/>
              <a:t>А</a:t>
            </a:r>
            <a:r>
              <a:rPr lang="ru-RU" b="1" baseline="-25000" dirty="0" err="1"/>
              <a:t>3</a:t>
            </a:r>
            <a:r>
              <a:rPr lang="ru-RU" b="1" dirty="0"/>
              <a:t>: Аксиома НЕЗАВИСИМОСТИ</a:t>
            </a:r>
            <a:r>
              <a:rPr lang="ru-RU" dirty="0"/>
              <a:t> (от несвязанных альтернатив)</a:t>
            </a:r>
          </a:p>
          <a:p>
            <a:r>
              <a:rPr lang="ru-RU" dirty="0"/>
              <a:t>Если есть несколько кандидатов, то отношение к одному кандидату не должно влиять на отношение между другими кандидатами (предпочтение к кандидату С не должно влиять на предпочтение между кандидатами А и В).</a:t>
            </a:r>
          </a:p>
          <a:p>
            <a:pPr>
              <a:spcBef>
                <a:spcPts val="600"/>
              </a:spcBef>
            </a:pPr>
            <a:r>
              <a:rPr lang="ru-RU" b="1" dirty="0" err="1"/>
              <a:t>А</a:t>
            </a:r>
            <a:r>
              <a:rPr lang="ru-RU" b="1" baseline="-25000" dirty="0" err="1"/>
              <a:t>4</a:t>
            </a:r>
            <a:r>
              <a:rPr lang="ru-RU" b="1" dirty="0"/>
              <a:t>: Аксиома ПОЛНОТЫ</a:t>
            </a:r>
            <a:endParaRPr lang="ru-RU" dirty="0"/>
          </a:p>
          <a:p>
            <a:r>
              <a:rPr lang="ru-RU" dirty="0"/>
              <a:t>Система голосования должна позволять сравнивать любую пару кандидатов (нет несравнимых).</a:t>
            </a:r>
          </a:p>
          <a:p>
            <a:pPr>
              <a:spcBef>
                <a:spcPts val="600"/>
              </a:spcBef>
            </a:pPr>
            <a:r>
              <a:rPr lang="ru-RU" b="1" dirty="0" err="1"/>
              <a:t>А</a:t>
            </a:r>
            <a:r>
              <a:rPr lang="ru-RU" b="1" baseline="-25000" dirty="0" err="1"/>
              <a:t>5</a:t>
            </a:r>
            <a:r>
              <a:rPr lang="ru-RU" b="1" dirty="0"/>
              <a:t>: Аксиома ТРАНЗИТИВНОСТИ</a:t>
            </a:r>
            <a:endParaRPr lang="ru-RU" dirty="0"/>
          </a:p>
          <a:p>
            <a:r>
              <a:rPr lang="ru-RU" dirty="0"/>
              <a:t>Если </a:t>
            </a:r>
            <a:r>
              <a:rPr lang="ru-RU" b="1" dirty="0"/>
              <a:t>В «не лучше» А (</a:t>
            </a:r>
            <a:r>
              <a:rPr lang="ru-RU" b="1" dirty="0" err="1"/>
              <a:t>А</a:t>
            </a:r>
            <a:r>
              <a:rPr lang="ru-RU" b="1" dirty="0" err="1">
                <a:sym typeface="Symbol"/>
              </a:rPr>
              <a:t></a:t>
            </a:r>
            <a:r>
              <a:rPr lang="ru-RU" b="1" dirty="0" err="1"/>
              <a:t>В</a:t>
            </a:r>
            <a:r>
              <a:rPr lang="ru-RU" b="1" dirty="0"/>
              <a:t>)</a:t>
            </a:r>
            <a:r>
              <a:rPr lang="ru-RU" dirty="0"/>
              <a:t>, а </a:t>
            </a:r>
            <a:r>
              <a:rPr lang="ru-RU" b="1" dirty="0"/>
              <a:t>С «не лучше» В (</a:t>
            </a:r>
            <a:r>
              <a:rPr lang="ru-RU" b="1" dirty="0" err="1"/>
              <a:t>В</a:t>
            </a:r>
            <a:r>
              <a:rPr lang="ru-RU" b="1" dirty="0" err="1">
                <a:sym typeface="Symbol"/>
              </a:rPr>
              <a:t></a:t>
            </a:r>
            <a:r>
              <a:rPr lang="ru-RU" b="1" dirty="0" err="1"/>
              <a:t>С</a:t>
            </a:r>
            <a:r>
              <a:rPr lang="ru-RU" b="1" dirty="0"/>
              <a:t>)</a:t>
            </a:r>
            <a:r>
              <a:rPr lang="ru-RU" dirty="0"/>
              <a:t>, то </a:t>
            </a:r>
            <a:r>
              <a:rPr lang="ru-RU" b="1" dirty="0"/>
              <a:t>С «не лучше» А (</a:t>
            </a:r>
            <a:r>
              <a:rPr lang="ru-RU" b="1" dirty="0" err="1"/>
              <a:t>А</a:t>
            </a:r>
            <a:r>
              <a:rPr lang="ru-RU" b="1" dirty="0" err="1">
                <a:sym typeface="Symbol"/>
              </a:rPr>
              <a:t></a:t>
            </a:r>
            <a:r>
              <a:rPr lang="ru-RU" b="1" dirty="0" err="1"/>
              <a:t>С</a:t>
            </a:r>
            <a:r>
              <a:rPr lang="ru-RU" b="1" dirty="0"/>
              <a:t>) (</a:t>
            </a:r>
            <a:r>
              <a:rPr lang="ru-RU" b="1" dirty="0" err="1"/>
              <a:t>А</a:t>
            </a:r>
            <a:r>
              <a:rPr lang="ru-RU" b="1" dirty="0" err="1">
                <a:sym typeface="Symbol"/>
              </a:rPr>
              <a:t></a:t>
            </a:r>
            <a:r>
              <a:rPr lang="ru-RU" b="1" dirty="0" err="1"/>
              <a:t>В</a:t>
            </a:r>
            <a:r>
              <a:rPr lang="ru-RU" b="1" dirty="0" err="1">
                <a:sym typeface="Symbol"/>
              </a:rPr>
              <a:t></a:t>
            </a:r>
            <a:r>
              <a:rPr lang="ru-RU" b="1" dirty="0" err="1"/>
              <a:t>С</a:t>
            </a:r>
            <a:r>
              <a:rPr lang="ru-RU" b="1" dirty="0"/>
              <a:t>)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865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theme/theme1.xml><?xml version="1.0" encoding="utf-8"?>
<a:theme xmlns:a="http://schemas.openxmlformats.org/drawingml/2006/main" name="mpei_shablon_3000_A4">
  <a:themeElements>
    <a:clrScheme name="Другая 1">
      <a:dk1>
        <a:srgbClr val="181818"/>
      </a:dk1>
      <a:lt1>
        <a:sysClr val="window" lastClr="FFFFFF"/>
      </a:lt1>
      <a:dk2>
        <a:srgbClr val="181818"/>
      </a:dk2>
      <a:lt2>
        <a:srgbClr val="F8F8F8"/>
      </a:lt2>
      <a:accent1>
        <a:srgbClr val="A23E43"/>
      </a:accent1>
      <a:accent2>
        <a:srgbClr val="2B3F6A"/>
      </a:accent2>
      <a:accent3>
        <a:srgbClr val="AE585B"/>
      </a:accent3>
      <a:accent4>
        <a:srgbClr val="465A7F"/>
      </a:accent4>
      <a:accent5>
        <a:srgbClr val="BB777A"/>
      </a:accent5>
      <a:accent6>
        <a:srgbClr val="66779A"/>
      </a:accent6>
      <a:hlink>
        <a:srgbClr val="2B3F6A"/>
      </a:hlink>
      <a:folHlink>
        <a:srgbClr val="A23E43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С МЭИ шабон.potx" id="{7604E263-28E6-4AF8-8A6B-EC74DFD11816}" vid="{DF03A726-2A6A-441E-8D13-5334CCCA477A}"/>
    </a:ext>
  </a:extLst>
</a:theme>
</file>

<file path=ppt/theme/theme2.xml><?xml version="1.0" encoding="utf-8"?>
<a:theme xmlns:a="http://schemas.openxmlformats.org/drawingml/2006/main" name="1_alena_shablon">
  <a:themeElements>
    <a:clrScheme name="ФС МЭИ Сине-красный темный">
      <a:dk1>
        <a:srgbClr val="FFFFFF"/>
      </a:dk1>
      <a:lt1>
        <a:srgbClr val="000001"/>
      </a:lt1>
      <a:dk2>
        <a:srgbClr val="FFFFFF"/>
      </a:dk2>
      <a:lt2>
        <a:srgbClr val="000001"/>
      </a:lt2>
      <a:accent1>
        <a:srgbClr val="0202D2"/>
      </a:accent1>
      <a:accent2>
        <a:srgbClr val="2828D8"/>
      </a:accent2>
      <a:accent3>
        <a:srgbClr val="4E4EE0"/>
      </a:accent3>
      <a:accent4>
        <a:srgbClr val="FF0000"/>
      </a:accent4>
      <a:accent5>
        <a:srgbClr val="E42626"/>
      </a:accent5>
      <a:accent6>
        <a:srgbClr val="EF4D4E"/>
      </a:accent6>
      <a:hlink>
        <a:srgbClr val="C0C0F4"/>
      </a:hlink>
      <a:folHlink>
        <a:srgbClr val="F7BFC0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С МЭИ шабон.potx" id="{7604E263-28E6-4AF8-8A6B-EC74DFD11816}" vid="{53D96DB0-B1E9-4008-B45A-DAF853BEB47F}"/>
    </a:ext>
  </a:extLst>
</a:theme>
</file>

<file path=ppt/theme/theme3.xml><?xml version="1.0" encoding="utf-8"?>
<a:theme xmlns:a="http://schemas.openxmlformats.org/drawingml/2006/main" name="МЭИ 90">
  <a:themeElements>
    <a:clrScheme name="Другая 1">
      <a:dk1>
        <a:srgbClr val="181818"/>
      </a:dk1>
      <a:lt1>
        <a:sysClr val="window" lastClr="FFFFFF"/>
      </a:lt1>
      <a:dk2>
        <a:srgbClr val="181818"/>
      </a:dk2>
      <a:lt2>
        <a:srgbClr val="F8F8F8"/>
      </a:lt2>
      <a:accent1>
        <a:srgbClr val="A23E43"/>
      </a:accent1>
      <a:accent2>
        <a:srgbClr val="2B3F6A"/>
      </a:accent2>
      <a:accent3>
        <a:srgbClr val="AE585B"/>
      </a:accent3>
      <a:accent4>
        <a:srgbClr val="465A7F"/>
      </a:accent4>
      <a:accent5>
        <a:srgbClr val="BB777A"/>
      </a:accent5>
      <a:accent6>
        <a:srgbClr val="66779A"/>
      </a:accent6>
      <a:hlink>
        <a:srgbClr val="2B3F6A"/>
      </a:hlink>
      <a:folHlink>
        <a:srgbClr val="A23E43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МЭИ 90" id="{034258F0-EED2-354D-BC6B-322E17F7A971}" vid="{F3DBD89E-012A-A14C-9BD3-3AA2B09CD6D7}"/>
    </a:ext>
  </a:extLst>
</a:theme>
</file>

<file path=ppt/theme/theme4.xml><?xml version="1.0" encoding="utf-8"?>
<a:theme xmlns:a="http://schemas.openxmlformats.org/drawingml/2006/main" name="2_alena_shablon">
  <a:themeElements>
    <a:clrScheme name="ФС МЭИ Сине-красный темный">
      <a:dk1>
        <a:srgbClr val="FFFFFF"/>
      </a:dk1>
      <a:lt1>
        <a:srgbClr val="000001"/>
      </a:lt1>
      <a:dk2>
        <a:srgbClr val="FFFFFF"/>
      </a:dk2>
      <a:lt2>
        <a:srgbClr val="000001"/>
      </a:lt2>
      <a:accent1>
        <a:srgbClr val="0202D2"/>
      </a:accent1>
      <a:accent2>
        <a:srgbClr val="2828D8"/>
      </a:accent2>
      <a:accent3>
        <a:srgbClr val="4E4EE0"/>
      </a:accent3>
      <a:accent4>
        <a:srgbClr val="FF0000"/>
      </a:accent4>
      <a:accent5>
        <a:srgbClr val="E42626"/>
      </a:accent5>
      <a:accent6>
        <a:srgbClr val="EF4D4E"/>
      </a:accent6>
      <a:hlink>
        <a:srgbClr val="C0C0F4"/>
      </a:hlink>
      <a:folHlink>
        <a:srgbClr val="F7BFC0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С МЭИ шабон.potx" id="{7604E263-28E6-4AF8-8A6B-EC74DFD11816}" vid="{53D96DB0-B1E9-4008-B45A-DAF853BEB47F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96D86A82F5AFB4E974E810EA0B07432" ma:contentTypeVersion="1" ma:contentTypeDescription="Создание документа." ma:contentTypeScope="" ma:versionID="bd31308227ac6bc6ac442af8f049f59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a10c82831e5d625bbb0173136b0368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F053DCA-53A7-47E2-8F14-45B500127A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98B9CF-BE78-4444-A544-EF2E45ED076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1188CD4C-67D1-4069-887A-05E8683DEAA8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mpei_shablon_3000_A4</Template>
  <TotalTime>209</TotalTime>
  <Words>1477</Words>
  <Application>Microsoft Office PowerPoint</Application>
  <PresentationFormat>Экран (4:3)</PresentationFormat>
  <Paragraphs>295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mpei_shablon_3000_A4</vt:lpstr>
      <vt:lpstr>1_alena_shablon</vt:lpstr>
      <vt:lpstr>МЭИ 90</vt:lpstr>
      <vt:lpstr>2_alena_shablon</vt:lpstr>
      <vt:lpstr>КОЛЛЕКТИВНОЕ (ГРУПОВОЕ) ПРИНЯТИЕ РЕШЕНИЙ</vt:lpstr>
      <vt:lpstr>Коллективное принятие решений</vt:lpstr>
      <vt:lpstr>ПРИНЦИП КОНДОРСЕ  (1785, Мари Жан Антуан Никола Кондорсе)</vt:lpstr>
      <vt:lpstr>ПРИНЦИП БОЛЬШИНСТВА </vt:lpstr>
      <vt:lpstr>МЕТОД БОРДА  (1770, Жан-Шарль де Борда)</vt:lpstr>
      <vt:lpstr>ПАРАДОКС МЕТОДА БОРДА</vt:lpstr>
      <vt:lpstr>МНОГОТУРОВАЯ СИСТЕМА ГОЛОСОВАНИЯ</vt:lpstr>
      <vt:lpstr>МНОГОТУРОВАЯ СИСТЕМА ГОЛОСОВАНИЯ</vt:lpstr>
      <vt:lpstr>Аксиоматическая теория Эрроу (Arrow) (1951, Эрроу Кеннет Джозеф)</vt:lpstr>
      <vt:lpstr>Аксиоматическая теория Эрроу (Arrow)</vt:lpstr>
      <vt:lpstr>ПРИНЯТИЕ РЕШЕНИЙ В МАЛЫХ ГРУППАХ ГРУППОВОЕ ПРИНЯТИЕ РЕШЕНИЙ (ГПР)</vt:lpstr>
      <vt:lpstr>ГРУППОВОЕ ПРИНЯТИЕ РЕШЕНИЙ</vt:lpstr>
      <vt:lpstr>ГРУППОВОЕ ПРИНЯТИЕ РЕШЕНИЙ</vt:lpstr>
      <vt:lpstr>ГРУППОВОЕ ПРИНЯТИЕ РЕШЕНИЙ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Рациональное и иррациональное поведение ЛПР</dc:title>
  <dc:creator>Павел Варшавский</dc:creator>
  <cp:lastModifiedBy>Павел Варшавский</cp:lastModifiedBy>
  <cp:revision>5</cp:revision>
  <dcterms:created xsi:type="dcterms:W3CDTF">2020-05-05T16:51:32Z</dcterms:created>
  <dcterms:modified xsi:type="dcterms:W3CDTF">2020-05-20T06:08:47Z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0x010100C96D86A82F5AFB4E974E810EA0B07432</vt:lpwstr>
  </property>
</Properties>
</file>