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  <p:sldMasterId id="2147483749" r:id="rId6"/>
    <p:sldMasterId id="2147483793" r:id="rId7"/>
  </p:sldMasterIdLst>
  <p:notesMasterIdLst>
    <p:notesMasterId r:id="rId24"/>
  </p:notesMasterIdLst>
  <p:handoutMasterIdLst>
    <p:handoutMasterId r:id="rId25"/>
  </p:handoutMasterIdLst>
  <p:sldIdLst>
    <p:sldId id="257" r:id="rId8"/>
    <p:sldId id="307" r:id="rId9"/>
    <p:sldId id="322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</p:sldIdLst>
  <p:sldSz cx="9144000" cy="6858000" type="screen4x3"/>
  <p:notesSz cx="6858000" cy="9144000"/>
  <p:embeddedFontLst>
    <p:embeddedFont>
      <p:font typeface="Avenir Next Cyr" panose="020B0503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9D39F-AE96-9E46-B6B5-C5DA977C0332}" v="44" dt="2020-05-14T04:58:30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5126" autoAdjust="0"/>
  </p:normalViewPr>
  <p:slideViewPr>
    <p:cSldViewPr showGuides="1">
      <p:cViewPr varScale="1">
        <p:scale>
          <a:sx n="85" d="100"/>
          <a:sy n="85" d="100"/>
        </p:scale>
        <p:origin x="544" y="176"/>
      </p:cViewPr>
      <p:guideLst>
        <p:guide orient="horz" pos="1711"/>
        <p:guide pos="2880"/>
        <p:guide orient="horz" pos="2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авел Варшавский" userId="91946b8a62b4c8f5" providerId="LiveId" clId="{8699D39F-AE96-9E46-B6B5-C5DA977C0332}"/>
    <pc:docChg chg="undo custSel modSld modMainMaster">
      <pc:chgData name="Павел Варшавский" userId="91946b8a62b4c8f5" providerId="LiveId" clId="{8699D39F-AE96-9E46-B6B5-C5DA977C0332}" dt="2020-05-14T04:58:24.995" v="97"/>
      <pc:docMkLst>
        <pc:docMk/>
      </pc:docMkLst>
      <pc:sldChg chg="addSp modSp setBg">
        <pc:chgData name="Павел Варшавский" userId="91946b8a62b4c8f5" providerId="LiveId" clId="{8699D39F-AE96-9E46-B6B5-C5DA977C0332}" dt="2020-05-14T04:57:36.692" v="95"/>
        <pc:sldMkLst>
          <pc:docMk/>
          <pc:sldMk cId="1216132875" sldId="257"/>
        </pc:sldMkLst>
        <pc:spChg chg="mod">
          <ac:chgData name="Павел Варшавский" userId="91946b8a62b4c8f5" providerId="LiveId" clId="{8699D39F-AE96-9E46-B6B5-C5DA977C0332}" dt="2020-05-07T06:19:07.087" v="3" actId="1076"/>
          <ac:spMkLst>
            <pc:docMk/>
            <pc:sldMk cId="1216132875" sldId="257"/>
            <ac:spMk id="2" creationId="{3BC5185C-3F80-7B4F-8DCD-CD672C582BEE}"/>
          </ac:spMkLst>
        </pc:spChg>
        <pc:spChg chg="add mod">
          <ac:chgData name="Павел Варшавский" userId="91946b8a62b4c8f5" providerId="LiveId" clId="{8699D39F-AE96-9E46-B6B5-C5DA977C0332}" dt="2020-05-07T06:19:11.195" v="4" actId="1076"/>
          <ac:spMkLst>
            <pc:docMk/>
            <pc:sldMk cId="1216132875" sldId="257"/>
            <ac:spMk id="3" creationId="{79B93F21-EB09-3B49-8FB8-7AC41088CCA1}"/>
          </ac:spMkLst>
        </pc:spChg>
        <pc:spChg chg="add mod">
          <ac:chgData name="Павел Варшавский" userId="91946b8a62b4c8f5" providerId="LiveId" clId="{8699D39F-AE96-9E46-B6B5-C5DA977C0332}" dt="2020-05-07T06:18:50.432" v="1" actId="1076"/>
          <ac:spMkLst>
            <pc:docMk/>
            <pc:sldMk cId="1216132875" sldId="257"/>
            <ac:spMk id="4" creationId="{DA112333-2087-3948-9932-D8B686BE9B97}"/>
          </ac:spMkLst>
        </pc:spChg>
      </pc:sldChg>
      <pc:sldChg chg="addSp delSp modSp">
        <pc:chgData name="Павел Варшавский" userId="91946b8a62b4c8f5" providerId="LiveId" clId="{8699D39F-AE96-9E46-B6B5-C5DA977C0332}" dt="2020-05-14T04:49:02.762" v="50" actId="2711"/>
        <pc:sldMkLst>
          <pc:docMk/>
          <pc:sldMk cId="3518806629" sldId="307"/>
        </pc:sldMkLst>
        <pc:spChg chg="add del mod">
          <ac:chgData name="Павел Варшавский" userId="91946b8a62b4c8f5" providerId="LiveId" clId="{8699D39F-AE96-9E46-B6B5-C5DA977C0332}" dt="2020-05-07T09:39:32.623" v="8"/>
          <ac:spMkLst>
            <pc:docMk/>
            <pc:sldMk cId="3518806629" sldId="307"/>
            <ac:spMk id="2" creationId="{82071763-3FCA-D241-B7E3-1D49F03DD7DD}"/>
          </ac:spMkLst>
        </pc:spChg>
        <pc:spChg chg="add del mod">
          <ac:chgData name="Павел Варшавский" userId="91946b8a62b4c8f5" providerId="LiveId" clId="{8699D39F-AE96-9E46-B6B5-C5DA977C0332}" dt="2020-05-07T09:39:41.293" v="10" actId="478"/>
          <ac:spMkLst>
            <pc:docMk/>
            <pc:sldMk cId="3518806629" sldId="307"/>
            <ac:spMk id="3" creationId="{2A79E5FD-89BE-7744-B921-AAF97CE53F3B}"/>
          </ac:spMkLst>
        </pc:spChg>
        <pc:spChg chg="add del mod">
          <ac:chgData name="Павел Варшавский" userId="91946b8a62b4c8f5" providerId="LiveId" clId="{8699D39F-AE96-9E46-B6B5-C5DA977C0332}" dt="2020-05-07T09:39:50.003" v="13"/>
          <ac:spMkLst>
            <pc:docMk/>
            <pc:sldMk cId="3518806629" sldId="307"/>
            <ac:spMk id="4" creationId="{435A7E87-D14A-9449-B13D-AE97F1E20D10}"/>
          </ac:spMkLst>
        </pc:spChg>
        <pc:spChg chg="add del mod">
          <ac:chgData name="Павел Варшавский" userId="91946b8a62b4c8f5" providerId="LiveId" clId="{8699D39F-AE96-9E46-B6B5-C5DA977C0332}" dt="2020-05-07T09:39:54.263" v="15" actId="478"/>
          <ac:spMkLst>
            <pc:docMk/>
            <pc:sldMk cId="3518806629" sldId="307"/>
            <ac:spMk id="5" creationId="{07F73BF1-5933-F740-B6B6-3F298F348C55}"/>
          </ac:spMkLst>
        </pc:spChg>
        <pc:spChg chg="mod">
          <ac:chgData name="Павел Варшавский" userId="91946b8a62b4c8f5" providerId="LiveId" clId="{8699D39F-AE96-9E46-B6B5-C5DA977C0332}" dt="2020-05-14T04:49:02.762" v="50" actId="2711"/>
          <ac:spMkLst>
            <pc:docMk/>
            <pc:sldMk cId="3518806629" sldId="307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3518806629" sldId="307"/>
            <ac:spMk id="45" creationId="{00000000-0000-0000-0000-000000000000}"/>
          </ac:spMkLst>
        </pc:spChg>
      </pc:sldChg>
      <pc:sldChg chg="addSp delSp modSp">
        <pc:chgData name="Павел Варшавский" userId="91946b8a62b4c8f5" providerId="LiveId" clId="{8699D39F-AE96-9E46-B6B5-C5DA977C0332}" dt="2020-05-14T04:48:55.676" v="49" actId="2711"/>
        <pc:sldMkLst>
          <pc:docMk/>
          <pc:sldMk cId="1484241804" sldId="322"/>
        </pc:sldMkLst>
        <pc:spChg chg="add del mod">
          <ac:chgData name="Павел Варшавский" userId="91946b8a62b4c8f5" providerId="LiveId" clId="{8699D39F-AE96-9E46-B6B5-C5DA977C0332}" dt="2020-05-07T09:40:18.985" v="18"/>
          <ac:spMkLst>
            <pc:docMk/>
            <pc:sldMk cId="1484241804" sldId="322"/>
            <ac:spMk id="2" creationId="{6644D469-6A5B-5842-94E6-B8603C42431D}"/>
          </ac:spMkLst>
        </pc:spChg>
        <pc:spChg chg="mod">
          <ac:chgData name="Павел Варшавский" userId="91946b8a62b4c8f5" providerId="LiveId" clId="{8699D39F-AE96-9E46-B6B5-C5DA977C0332}" dt="2020-05-14T04:48:55.676" v="49" actId="2711"/>
          <ac:spMkLst>
            <pc:docMk/>
            <pc:sldMk cId="1484241804" sldId="322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1484241804" sldId="322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8:45.998" v="48" actId="2711"/>
        <pc:sldMkLst>
          <pc:docMk/>
          <pc:sldMk cId="1155099730" sldId="326"/>
        </pc:sldMkLst>
        <pc:spChg chg="mod">
          <ac:chgData name="Павел Варшавский" userId="91946b8a62b4c8f5" providerId="LiveId" clId="{8699D39F-AE96-9E46-B6B5-C5DA977C0332}" dt="2020-05-14T04:48:45.998" v="48" actId="2711"/>
          <ac:spMkLst>
            <pc:docMk/>
            <pc:sldMk cId="1155099730" sldId="326"/>
            <ac:spMk id="8" creationId="{481E55FD-171D-3E4D-8069-0FD77D191273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1155099730" sldId="326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8:34.740" v="47" actId="2711"/>
        <pc:sldMkLst>
          <pc:docMk/>
          <pc:sldMk cId="611120454" sldId="327"/>
        </pc:sldMkLst>
        <pc:spChg chg="mod">
          <ac:chgData name="Павел Варшавский" userId="91946b8a62b4c8f5" providerId="LiveId" clId="{8699D39F-AE96-9E46-B6B5-C5DA977C0332}" dt="2020-05-14T04:48:34.740" v="47" actId="2711"/>
          <ac:spMkLst>
            <pc:docMk/>
            <pc:sldMk cId="611120454" sldId="327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611120454" sldId="327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8:27.944" v="46" actId="2711"/>
        <pc:sldMkLst>
          <pc:docMk/>
          <pc:sldMk cId="321255701" sldId="328"/>
        </pc:sldMkLst>
        <pc:spChg chg="mod">
          <ac:chgData name="Павел Варшавский" userId="91946b8a62b4c8f5" providerId="LiveId" clId="{8699D39F-AE96-9E46-B6B5-C5DA977C0332}" dt="2020-05-14T04:48:27.944" v="46" actId="2711"/>
          <ac:spMkLst>
            <pc:docMk/>
            <pc:sldMk cId="321255701" sldId="328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321255701" sldId="328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8:18.370" v="45" actId="2711"/>
        <pc:sldMkLst>
          <pc:docMk/>
          <pc:sldMk cId="2819948955" sldId="329"/>
        </pc:sldMkLst>
        <pc:spChg chg="mod">
          <ac:chgData name="Павел Варшавский" userId="91946b8a62b4c8f5" providerId="LiveId" clId="{8699D39F-AE96-9E46-B6B5-C5DA977C0332}" dt="2020-05-14T04:48:18.370" v="45" actId="2711"/>
          <ac:spMkLst>
            <pc:docMk/>
            <pc:sldMk cId="2819948955" sldId="329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2819948955" sldId="329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7:45.739" v="42" actId="20577"/>
        <pc:sldMkLst>
          <pc:docMk/>
          <pc:sldMk cId="1356971650" sldId="330"/>
        </pc:sldMkLst>
        <pc:spChg chg="mod">
          <ac:chgData name="Павел Варшавский" userId="91946b8a62b4c8f5" providerId="LiveId" clId="{8699D39F-AE96-9E46-B6B5-C5DA977C0332}" dt="2020-05-14T04:47:45.739" v="42" actId="20577"/>
          <ac:spMkLst>
            <pc:docMk/>
            <pc:sldMk cId="1356971650" sldId="330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1356971650" sldId="330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6:53.782" v="34" actId="1036"/>
        <pc:sldMkLst>
          <pc:docMk/>
          <pc:sldMk cId="2761628774" sldId="331"/>
        </pc:sldMkLst>
        <pc:spChg chg="mod">
          <ac:chgData name="Павел Варшавский" userId="91946b8a62b4c8f5" providerId="LiveId" clId="{8699D39F-AE96-9E46-B6B5-C5DA977C0332}" dt="2020-05-14T04:46:53.782" v="34" actId="1036"/>
          <ac:spMkLst>
            <pc:docMk/>
            <pc:sldMk cId="2761628774" sldId="331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2761628774" sldId="331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8:07.136" v="44" actId="14100"/>
        <pc:sldMkLst>
          <pc:docMk/>
          <pc:sldMk cId="3723690970" sldId="332"/>
        </pc:sldMkLst>
        <pc:spChg chg="mod">
          <ac:chgData name="Павел Варшавский" userId="91946b8a62b4c8f5" providerId="LiveId" clId="{8699D39F-AE96-9E46-B6B5-C5DA977C0332}" dt="2020-05-14T04:48:07.136" v="44" actId="14100"/>
          <ac:spMkLst>
            <pc:docMk/>
            <pc:sldMk cId="3723690970" sldId="332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3723690970" sldId="332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49:37.950" v="53" actId="14100"/>
        <pc:sldMkLst>
          <pc:docMk/>
          <pc:sldMk cId="3173411303" sldId="333"/>
        </pc:sldMkLst>
        <pc:spChg chg="mod">
          <ac:chgData name="Павел Варшавский" userId="91946b8a62b4c8f5" providerId="LiveId" clId="{8699D39F-AE96-9E46-B6B5-C5DA977C0332}" dt="2020-05-14T04:49:37.950" v="53" actId="14100"/>
          <ac:spMkLst>
            <pc:docMk/>
            <pc:sldMk cId="3173411303" sldId="333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3173411303" sldId="333"/>
            <ac:spMk id="45" creationId="{00000000-0000-0000-0000-000000000000}"/>
          </ac:spMkLst>
        </pc:spChg>
      </pc:sldChg>
      <pc:sldChg chg="addSp delSp modSp">
        <pc:chgData name="Павел Варшавский" userId="91946b8a62b4c8f5" providerId="LiveId" clId="{8699D39F-AE96-9E46-B6B5-C5DA977C0332}" dt="2020-05-14T04:50:04.444" v="57" actId="14100"/>
        <pc:sldMkLst>
          <pc:docMk/>
          <pc:sldMk cId="712902913" sldId="334"/>
        </pc:sldMkLst>
        <pc:spChg chg="add del mod">
          <ac:chgData name="Павел Варшавский" userId="91946b8a62b4c8f5" providerId="LiveId" clId="{8699D39F-AE96-9E46-B6B5-C5DA977C0332}" dt="2020-05-14T04:49:56.992" v="55"/>
          <ac:spMkLst>
            <pc:docMk/>
            <pc:sldMk cId="712902913" sldId="334"/>
            <ac:spMk id="3" creationId="{97F6DE03-B31D-E24E-AD2C-2AC218B0B80F}"/>
          </ac:spMkLst>
        </pc:spChg>
        <pc:spChg chg="del">
          <ac:chgData name="Павел Варшавский" userId="91946b8a62b4c8f5" providerId="LiveId" clId="{8699D39F-AE96-9E46-B6B5-C5DA977C0332}" dt="2020-05-14T04:49:52.709" v="54" actId="478"/>
          <ac:spMkLst>
            <pc:docMk/>
            <pc:sldMk cId="712902913" sldId="334"/>
            <ac:spMk id="10" creationId="{00000000-0000-0000-0000-000000000000}"/>
          </ac:spMkLst>
        </pc:spChg>
        <pc:spChg chg="add mod">
          <ac:chgData name="Павел Варшавский" userId="91946b8a62b4c8f5" providerId="LiveId" clId="{8699D39F-AE96-9E46-B6B5-C5DA977C0332}" dt="2020-05-14T04:50:04.444" v="57" actId="14100"/>
          <ac:spMkLst>
            <pc:docMk/>
            <pc:sldMk cId="712902913" sldId="334"/>
            <ac:spMk id="22" creationId="{55F47A45-35CF-3240-8567-6061A8949935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712902913" sldId="334"/>
            <ac:spMk id="45" creationId="{00000000-0000-0000-0000-000000000000}"/>
          </ac:spMkLst>
        </pc:spChg>
      </pc:sldChg>
      <pc:sldChg chg="addSp delSp modSp delAnim">
        <pc:chgData name="Павел Варшавский" userId="91946b8a62b4c8f5" providerId="LiveId" clId="{8699D39F-AE96-9E46-B6B5-C5DA977C0332}" dt="2020-05-14T04:50:23.092" v="65" actId="14100"/>
        <pc:sldMkLst>
          <pc:docMk/>
          <pc:sldMk cId="3234585972" sldId="335"/>
        </pc:sldMkLst>
        <pc:spChg chg="add del mod">
          <ac:chgData name="Павел Варшавский" userId="91946b8a62b4c8f5" providerId="LiveId" clId="{8699D39F-AE96-9E46-B6B5-C5DA977C0332}" dt="2020-05-14T04:50:17.801" v="63"/>
          <ac:spMkLst>
            <pc:docMk/>
            <pc:sldMk cId="3234585972" sldId="335"/>
            <ac:spMk id="3" creationId="{1DF1C787-8872-FA42-9371-5932182104A1}"/>
          </ac:spMkLst>
        </pc:spChg>
        <pc:spChg chg="add del mod">
          <ac:chgData name="Павел Варшавский" userId="91946b8a62b4c8f5" providerId="LiveId" clId="{8699D39F-AE96-9E46-B6B5-C5DA977C0332}" dt="2020-05-14T04:50:15.411" v="62"/>
          <ac:spMkLst>
            <pc:docMk/>
            <pc:sldMk cId="3234585972" sldId="335"/>
            <ac:spMk id="7" creationId="{DD91E83D-5F11-784F-8927-806C767B28C9}"/>
          </ac:spMkLst>
        </pc:spChg>
        <pc:spChg chg="add mod">
          <ac:chgData name="Павел Варшавский" userId="91946b8a62b4c8f5" providerId="LiveId" clId="{8699D39F-AE96-9E46-B6B5-C5DA977C0332}" dt="2020-05-14T04:50:23.092" v="65" actId="14100"/>
          <ac:spMkLst>
            <pc:docMk/>
            <pc:sldMk cId="3234585972" sldId="335"/>
            <ac:spMk id="8" creationId="{D25D6DE3-FC84-A147-889D-163D4EE02DD5}"/>
          </ac:spMkLst>
        </pc:spChg>
        <pc:spChg chg="del">
          <ac:chgData name="Павел Варшавский" userId="91946b8a62b4c8f5" providerId="LiveId" clId="{8699D39F-AE96-9E46-B6B5-C5DA977C0332}" dt="2020-05-14T04:50:11.964" v="58" actId="478"/>
          <ac:spMkLst>
            <pc:docMk/>
            <pc:sldMk cId="3234585972" sldId="335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3234585972" sldId="335"/>
            <ac:spMk id="45" creationId="{00000000-0000-0000-0000-000000000000}"/>
          </ac:spMkLst>
        </pc:spChg>
        <pc:picChg chg="del">
          <ac:chgData name="Павел Варшавский" userId="91946b8a62b4c8f5" providerId="LiveId" clId="{8699D39F-AE96-9E46-B6B5-C5DA977C0332}" dt="2020-05-07T09:39:01.001" v="5" actId="478"/>
          <ac:picMkLst>
            <pc:docMk/>
            <pc:sldMk cId="3234585972" sldId="335"/>
            <ac:picMk id="1026" creationId="{00000000-0000-0000-0000-000000000000}"/>
          </ac:picMkLst>
        </pc:picChg>
      </pc:sldChg>
      <pc:sldChg chg="modSp">
        <pc:chgData name="Павел Варшавский" userId="91946b8a62b4c8f5" providerId="LiveId" clId="{8699D39F-AE96-9E46-B6B5-C5DA977C0332}" dt="2020-05-14T04:50:44.817" v="72" actId="1036"/>
        <pc:sldMkLst>
          <pc:docMk/>
          <pc:sldMk cId="1271419570" sldId="336"/>
        </pc:sldMkLst>
        <pc:spChg chg="mod">
          <ac:chgData name="Павел Варшавский" userId="91946b8a62b4c8f5" providerId="LiveId" clId="{8699D39F-AE96-9E46-B6B5-C5DA977C0332}" dt="2020-05-14T04:50:44.817" v="72" actId="1036"/>
          <ac:spMkLst>
            <pc:docMk/>
            <pc:sldMk cId="1271419570" sldId="336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1271419570" sldId="336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50:52.322" v="73" actId="2711"/>
        <pc:sldMkLst>
          <pc:docMk/>
          <pc:sldMk cId="1871903192" sldId="337"/>
        </pc:sldMkLst>
        <pc:spChg chg="mod">
          <ac:chgData name="Павел Варшавский" userId="91946b8a62b4c8f5" providerId="LiveId" clId="{8699D39F-AE96-9E46-B6B5-C5DA977C0332}" dt="2020-05-14T04:50:52.322" v="73" actId="2711"/>
          <ac:spMkLst>
            <pc:docMk/>
            <pc:sldMk cId="1871903192" sldId="337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1871903192" sldId="337"/>
            <ac:spMk id="45" creationId="{00000000-0000-0000-0000-000000000000}"/>
          </ac:spMkLst>
        </pc:spChg>
      </pc:sldChg>
      <pc:sldChg chg="modSp">
        <pc:chgData name="Павел Варшавский" userId="91946b8a62b4c8f5" providerId="LiveId" clId="{8699D39F-AE96-9E46-B6B5-C5DA977C0332}" dt="2020-05-14T04:51:05.868" v="75" actId="2711"/>
        <pc:sldMkLst>
          <pc:docMk/>
          <pc:sldMk cId="479720090" sldId="338"/>
        </pc:sldMkLst>
        <pc:spChg chg="mod">
          <ac:chgData name="Павел Варшавский" userId="91946b8a62b4c8f5" providerId="LiveId" clId="{8699D39F-AE96-9E46-B6B5-C5DA977C0332}" dt="2020-05-14T04:51:05.868" v="75" actId="2711"/>
          <ac:spMkLst>
            <pc:docMk/>
            <pc:sldMk cId="479720090" sldId="338"/>
            <ac:spMk id="10" creationId="{00000000-0000-0000-0000-000000000000}"/>
          </ac:spMkLst>
        </pc:spChg>
        <pc:spChg chg="mod">
          <ac:chgData name="Павел Варшавский" userId="91946b8a62b4c8f5" providerId="LiveId" clId="{8699D39F-AE96-9E46-B6B5-C5DA977C0332}" dt="2020-05-14T04:44:49.457" v="20"/>
          <ac:spMkLst>
            <pc:docMk/>
            <pc:sldMk cId="479720090" sldId="338"/>
            <ac:spMk id="45" creationId="{00000000-0000-0000-0000-000000000000}"/>
          </ac:spMkLst>
        </pc:spChg>
      </pc:sldChg>
      <pc:sldMasterChg chg="modSldLayout">
        <pc:chgData name="Павел Варшавский" userId="91946b8a62b4c8f5" providerId="LiveId" clId="{8699D39F-AE96-9E46-B6B5-C5DA977C0332}" dt="2020-05-14T04:58:24.995" v="97"/>
        <pc:sldMasterMkLst>
          <pc:docMk/>
          <pc:sldMasterMk cId="0" sldId="2147483687"/>
        </pc:sldMasterMkLst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0" sldId="214748368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705374597" sldId="214748368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0" sldId="214748369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0" sldId="214748369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0" sldId="214748369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816480368" sldId="214748369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778718075" sldId="214748369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025556954" sldId="214748369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801029737" sldId="214748369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811494048" sldId="214748369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4222301614" sldId="214748371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008415411" sldId="214748371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151745228" sldId="214748371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388686109" sldId="214748371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326385942" sldId="214748371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747704409" sldId="214748372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4098086217" sldId="214748372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37012368" sldId="214748372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717086009" sldId="214748372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388530397" sldId="214748372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883044300" sldId="214748372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77367772" sldId="214748372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694070532" sldId="214748372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629914352" sldId="214748372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52469309" sldId="214748373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52621037" sldId="214748373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22202601" sldId="214748373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821982253" sldId="214748373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403789757" sldId="214748373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4246826809" sldId="214748373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4196466829" sldId="214748373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13110070" sldId="214748373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848258258" sldId="214748373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059185855" sldId="214748373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601098588" sldId="214748374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252143766" sldId="214748374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735363819" sldId="214748374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543057683" sldId="214748374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777043262" sldId="214748374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1342208984" sldId="214748374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2251433157" sldId="214748374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0" sldId="2147483687"/>
            <pc:sldLayoutMk cId="328213249" sldId="2147483747"/>
          </pc:sldLayoutMkLst>
        </pc:sldLayoutChg>
      </pc:sldMasterChg>
      <pc:sldMasterChg chg="modSldLayout">
        <pc:chgData name="Павел Варшавский" userId="91946b8a62b4c8f5" providerId="LiveId" clId="{8699D39F-AE96-9E46-B6B5-C5DA977C0332}" dt="2020-05-14T04:58:24.995" v="97"/>
        <pc:sldMasterMkLst>
          <pc:docMk/>
          <pc:sldMasterMk cId="1749105840" sldId="2147483700"/>
        </pc:sldMasterMkLst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4193278715" sldId="214748370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2239487389" sldId="214748370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2557374188" sldId="214748370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1239138718" sldId="214748370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341738833" sldId="214748370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835925219" sldId="214748370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1329017456" sldId="214748370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1109837818" sldId="214748370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2099301677" sldId="214748371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1749105840" sldId="2147483700"/>
            <pc:sldLayoutMk cId="1666598840" sldId="2147483712"/>
          </pc:sldLayoutMkLst>
        </pc:sldLayoutChg>
      </pc:sldMasterChg>
      <pc:sldMasterChg chg="modSldLayout">
        <pc:chgData name="Павел Варшавский" userId="91946b8a62b4c8f5" providerId="LiveId" clId="{8699D39F-AE96-9E46-B6B5-C5DA977C0332}" dt="2020-05-14T04:58:24.995" v="97"/>
        <pc:sldMasterMkLst>
          <pc:docMk/>
          <pc:sldMasterMk cId="3877644901" sldId="2147483749"/>
        </pc:sldMasterMkLst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134635202" sldId="214748375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458529028" sldId="214748375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798447312" sldId="214748375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507656238" sldId="214748375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880116866" sldId="214748375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047645228" sldId="214748375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929657733" sldId="214748375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30477522" sldId="214748375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419782273" sldId="214748375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885159134" sldId="214748375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4254039682" sldId="214748376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087173772" sldId="214748376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956993217" sldId="214748376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278719403" sldId="214748376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283575702" sldId="214748376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784601696" sldId="214748376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241157126" sldId="214748376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78985856" sldId="214748376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289398855" sldId="214748376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59814519" sldId="214748376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2527658" sldId="214748377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402181043" sldId="214748377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207896405" sldId="214748377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375421770" sldId="214748377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995611595" sldId="214748377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502454405" sldId="214748377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135200605" sldId="214748377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480700785" sldId="214748377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862954168" sldId="214748377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483980310" sldId="214748377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358319406" sldId="214748378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4051380304" sldId="214748378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22981733" sldId="214748378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570532349" sldId="214748378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149611450" sldId="214748378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613863727" sldId="214748378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357781158" sldId="214748378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770568292" sldId="214748378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2001856720" sldId="214748378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1472461211" sldId="214748378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3877644901" sldId="2147483749"/>
            <pc:sldLayoutMk cId="3701610341" sldId="2147483790"/>
          </pc:sldLayoutMkLst>
        </pc:sldLayoutChg>
      </pc:sldMasterChg>
      <pc:sldMasterChg chg="modSldLayout">
        <pc:chgData name="Павел Варшавский" userId="91946b8a62b4c8f5" providerId="LiveId" clId="{8699D39F-AE96-9E46-B6B5-C5DA977C0332}" dt="2020-05-14T04:58:24.995" v="97"/>
        <pc:sldMasterMkLst>
          <pc:docMk/>
          <pc:sldMasterMk cId="2576788286" sldId="2147483793"/>
        </pc:sldMasterMkLst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4164601286" sldId="2147483794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1220561153" sldId="2147483795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3173537106" sldId="2147483796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1587960074" sldId="2147483797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2072870185" sldId="2147483798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2085467610" sldId="2147483799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1695534117" sldId="2147483800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3735999908" sldId="2147483801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1822602376" sldId="2147483802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657408628" sldId="2147483803"/>
          </pc:sldLayoutMkLst>
        </pc:sldLayoutChg>
        <pc:sldLayoutChg chg="setBg">
          <pc:chgData name="Павел Варшавский" userId="91946b8a62b4c8f5" providerId="LiveId" clId="{8699D39F-AE96-9E46-B6B5-C5DA977C0332}" dt="2020-05-14T04:58:24.995" v="97"/>
          <pc:sldLayoutMkLst>
            <pc:docMk/>
            <pc:sldMasterMk cId="2576788286" sldId="2147483793"/>
            <pc:sldLayoutMk cId="3747322992" sldId="214748380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14.05.2020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14.05.2020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5611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3537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87960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728701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4676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534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999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6023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4086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32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57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8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78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82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6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10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84825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05918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601098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2143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735363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05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04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34220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3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213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5F32-5581-B94C-B49B-EA5F3F2B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C2D6C-D6C1-BA4A-BF81-587C5EFD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E2074-FCE1-5F41-ACC5-9BCAF297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6610-ECB9-1D49-B898-0164AFC3CBE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A2C83-21A7-D343-972E-C82EAA37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94B2B-9E65-BF4C-9970-67C9BD29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0AE-ACDA-4973-8FCD-1193426B8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55210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35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529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447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65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116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47645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6580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124746"/>
            <a:ext cx="4824413" cy="51845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9657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30477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4389107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19782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85159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796819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4389966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54039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3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3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1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5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01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7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8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988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104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96405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177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2" y="230525"/>
            <a:ext cx="631813" cy="7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1595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454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6510D5-CE87-2344-97AA-D83E057CF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0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4AD070-C313-F34B-ADFC-345EC0E99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07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DD36A9-BCE9-984D-8101-C8D421A74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41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A209E6-3A65-AB40-BFE8-3CB6113D7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03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579716-1B24-414E-B4BE-C6818C1C2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9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94B40C-4203-C741-9058-D0C0802C2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0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DDA89B-3AB6-CC44-903A-51E70BF37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A1CE51-1248-4446-BEAA-4E11B18C1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3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6D5F5-3B30-FC41-AA0C-47C2B8DF3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1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CBA58E-172E-2D4C-9213-512A7766A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3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74E744-56C7-994A-BE9E-B78E4EC69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81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41CDB1-0762-0842-9F46-5D387D5E9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82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8DAE80-E258-AD44-9F5E-6383D5B3D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67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E9302-039C-6744-9660-FCA42D408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612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86633B-E143-6844-95D3-3001F8C426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0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367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5F32-5581-B94C-B49B-EA5F3F2B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C2D6C-D6C1-BA4A-BF81-587C5EFD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E2074-FCE1-5F41-ACC5-9BCAF297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6610-ECB9-1D49-B898-0164AFC3CBE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A2C83-21A7-D343-972E-C82EAA37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94B2B-9E65-BF4C-9970-67C9BD29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0AE-ACDA-4973-8FCD-1193426B8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86928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0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9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5" r:id="rId15"/>
    <p:sldLayoutId id="2147483699" r:id="rId16"/>
    <p:sldLayoutId id="2147483722" r:id="rId17"/>
    <p:sldLayoutId id="2147483728" r:id="rId18"/>
    <p:sldLayoutId id="2147483732" r:id="rId19"/>
    <p:sldLayoutId id="2147483725" r:id="rId20"/>
    <p:sldLayoutId id="2147483729" r:id="rId21"/>
    <p:sldLayoutId id="2147483727" r:id="rId22"/>
    <p:sldLayoutId id="2147483730" r:id="rId23"/>
    <p:sldLayoutId id="2147483724" r:id="rId24"/>
    <p:sldLayoutId id="2147483726" r:id="rId25"/>
    <p:sldLayoutId id="2147483731" r:id="rId26"/>
    <p:sldLayoutId id="2147483697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698" r:id="rId43"/>
    <p:sldLayoutId id="2147483748" r:id="rId44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64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78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rp@appmat.ru" TargetMode="External"/><Relationship Id="rId2" Type="http://schemas.openxmlformats.org/officeDocument/2006/relationships/hyperlink" Target="mailto:VarshavskyPR@mpei.ru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185C-3F80-7B4F-8DCD-CD672C58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84784"/>
            <a:ext cx="8352928" cy="230425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accent1"/>
                </a:solidFill>
              </a:rPr>
              <a:t>Рациональное и иррациональное поведение ЛПР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9B93F21-EB09-3B49-8FB8-7AC41088CCA1}"/>
              </a:ext>
            </a:extLst>
          </p:cNvPr>
          <p:cNvSpPr txBox="1">
            <a:spLocks/>
          </p:cNvSpPr>
          <p:nvPr/>
        </p:nvSpPr>
        <p:spPr>
          <a:xfrm>
            <a:off x="467544" y="0"/>
            <a:ext cx="8208912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1"/>
                </a:solidFill>
                <a:cs typeface="Arial" panose="020B0604020202020204" pitchFamily="34" charset="0"/>
              </a:rPr>
              <a:t>ТЕОРИЯ ПРИНЯТИЯ РЕШЕНИЙ (ТПР)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A112333-2087-3948-9932-D8B686BE9B97}"/>
              </a:ext>
            </a:extLst>
          </p:cNvPr>
          <p:cNvSpPr txBox="1">
            <a:spLocks/>
          </p:cNvSpPr>
          <p:nvPr/>
        </p:nvSpPr>
        <p:spPr>
          <a:xfrm>
            <a:off x="683568" y="4005064"/>
            <a:ext cx="3096344" cy="23042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Варшавский </a:t>
            </a:r>
            <a:endParaRPr lang="en-US" sz="2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Павел </a:t>
            </a:r>
            <a:endParaRPr lang="en-US" sz="2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>
                <a:cs typeface="Arial" panose="020B0604020202020204" pitchFamily="34" charset="0"/>
              </a:rPr>
              <a:t>Романович</a:t>
            </a:r>
          </a:p>
          <a:p>
            <a:pPr marL="0" indent="0">
              <a:buNone/>
            </a:pPr>
            <a:r>
              <a:rPr lang="ru-RU" sz="2000" dirty="0">
                <a:cs typeface="Arial" panose="020B0604020202020204" pitchFamily="34" charset="0"/>
              </a:rPr>
              <a:t>доцент кафедры ПМИИ</a:t>
            </a:r>
            <a:endParaRPr 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VarshavskyPR@mpei.ru</a:t>
            </a:r>
            <a:endParaRPr lang="en-US" sz="20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cs typeface="Arial" panose="020B0604020202020204" pitchFamily="34" charset="0"/>
                <a:hlinkClick r:id="rId3"/>
              </a:rPr>
              <a:t>varp@appmat.ru</a:t>
            </a:r>
            <a:endParaRPr lang="en-US" sz="2000" b="1" dirty="0">
              <a:cs typeface="Arial" panose="020B0604020202020204" pitchFamily="34" charset="0"/>
            </a:endParaRPr>
          </a:p>
          <a:p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3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494" y="336665"/>
            <a:ext cx="9004002" cy="5860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Причины нерационального поведения </a:t>
            </a:r>
            <a:r>
              <a:rPr lang="ru-RU" sz="2800" b="1" dirty="0" err="1">
                <a:solidFill>
                  <a:schemeClr val="accent1"/>
                </a:solidFill>
                <a:latin typeface="+mj-lt"/>
              </a:rPr>
              <a:t>ЛПР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7564" y="1772816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ru-RU" sz="2400" b="1" dirty="0">
                <a:latin typeface="Calibri" pitchFamily="34" charset="0"/>
              </a:rPr>
              <a:t>Недостаток информации у </a:t>
            </a:r>
            <a:r>
              <a:rPr lang="ru-RU" sz="2400" b="1" dirty="0" err="1">
                <a:latin typeface="Calibri" pitchFamily="34" charset="0"/>
              </a:rPr>
              <a:t>ЛПР</a:t>
            </a:r>
            <a:r>
              <a:rPr lang="ru-RU" sz="2400" b="1" dirty="0">
                <a:latin typeface="Calibri" pitchFamily="34" charset="0"/>
              </a:rPr>
              <a:t> в процессе принятия решения</a:t>
            </a:r>
            <a:endParaRPr lang="en-US" sz="2400" b="1" dirty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arenR"/>
            </a:pPr>
            <a:endParaRPr lang="ru-RU" sz="2400" dirty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ru-RU" sz="2400" b="1" dirty="0">
                <a:latin typeface="Calibri" pitchFamily="34" charset="0"/>
              </a:rPr>
              <a:t>Недостаток опыта</a:t>
            </a:r>
            <a:endParaRPr lang="en-US" sz="2400" b="1" dirty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arenR"/>
            </a:pPr>
            <a:endParaRPr lang="ru-RU" sz="2400" dirty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ru-RU" sz="2400" b="1" dirty="0">
                <a:latin typeface="Calibri" pitchFamily="34" charset="0"/>
              </a:rPr>
              <a:t>Необходимость решения многокритериальных задач, то есть поиск относительно множества критериев</a:t>
            </a:r>
            <a:endParaRPr lang="ru-RU" sz="2400" dirty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arenR"/>
            </a:pPr>
            <a:endParaRPr lang="en-US" sz="2400" b="1" dirty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ru-RU" sz="2400" b="1" dirty="0">
                <a:latin typeface="Calibri" pitchFamily="34" charset="0"/>
              </a:rPr>
              <a:t>Недостаток времени на принятие решений (временные ограничения)</a:t>
            </a:r>
            <a:endParaRPr lang="ru-RU" sz="2400" dirty="0">
              <a:latin typeface="Calibri" pitchFamily="34" charset="0"/>
            </a:endParaRPr>
          </a:p>
          <a:p>
            <a:pPr marL="457200" indent="-457200" algn="just">
              <a:buFont typeface="+mj-lt"/>
              <a:buAutoNum type="arabicParenR"/>
            </a:pPr>
            <a:endParaRPr lang="ru-RU" sz="2400" b="1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178644"/>
            <a:ext cx="8928992" cy="8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Основные постулаты теории субъективной ожидаемой полезности (Теории проспектов)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1496973"/>
            <a:ext cx="777686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1) </a:t>
            </a:r>
            <a:r>
              <a:rPr lang="ru-RU" sz="2000" b="1" i="1" dirty="0">
                <a:latin typeface="Calibri" pitchFamily="34" charset="0"/>
              </a:rPr>
              <a:t>Эффект определенности </a:t>
            </a:r>
            <a:r>
              <a:rPr lang="ru-RU" dirty="0">
                <a:latin typeface="Calibri" pitchFamily="34" charset="0"/>
              </a:rPr>
              <a:t>– </a:t>
            </a:r>
            <a:r>
              <a:rPr lang="ru-RU" dirty="0" err="1">
                <a:latin typeface="Calibri" pitchFamily="34" charset="0"/>
              </a:rPr>
              <a:t>ЛПР</a:t>
            </a:r>
            <a:r>
              <a:rPr lang="ru-RU" dirty="0">
                <a:latin typeface="Calibri" pitchFamily="34" charset="0"/>
              </a:rPr>
              <a:t>, как правило, предпочитает детерминированный исход (выбор) недетерминированному.</a:t>
            </a:r>
          </a:p>
          <a:p>
            <a:r>
              <a:rPr lang="ru-RU" sz="2000" dirty="0">
                <a:latin typeface="Calibri" pitchFamily="34" charset="0"/>
              </a:rPr>
              <a:t> </a:t>
            </a:r>
          </a:p>
          <a:p>
            <a:r>
              <a:rPr lang="ru-RU" sz="2000" b="1" dirty="0">
                <a:latin typeface="Calibri" pitchFamily="34" charset="0"/>
              </a:rPr>
              <a:t>2) </a:t>
            </a:r>
            <a:r>
              <a:rPr lang="ru-RU" sz="2000" b="1" i="1" dirty="0">
                <a:latin typeface="Calibri" pitchFamily="34" charset="0"/>
              </a:rPr>
              <a:t>Эффект отражения </a:t>
            </a:r>
            <a:r>
              <a:rPr lang="ru-RU" sz="2000" dirty="0">
                <a:latin typeface="Calibri" pitchFamily="34" charset="0"/>
              </a:rPr>
              <a:t>– </a:t>
            </a:r>
            <a:r>
              <a:rPr lang="ru-RU" dirty="0">
                <a:latin typeface="Calibri" pitchFamily="34" charset="0"/>
              </a:rPr>
              <a:t>в зависимости от формулировки задачи (в терминах выигрыша или проигрыша) </a:t>
            </a:r>
            <a:r>
              <a:rPr lang="ru-RU" dirty="0" err="1">
                <a:latin typeface="Calibri" pitchFamily="34" charset="0"/>
              </a:rPr>
              <a:t>ЛПР</a:t>
            </a:r>
            <a:r>
              <a:rPr lang="ru-RU" dirty="0">
                <a:latin typeface="Calibri" pitchFamily="34" charset="0"/>
              </a:rPr>
              <a:t> может принимать разные решения.</a:t>
            </a:r>
          </a:p>
          <a:p>
            <a:r>
              <a:rPr lang="ru-RU" sz="2000" dirty="0">
                <a:latin typeface="Calibri" pitchFamily="34" charset="0"/>
              </a:rPr>
              <a:t> </a:t>
            </a:r>
          </a:p>
          <a:p>
            <a:r>
              <a:rPr lang="ru-RU" sz="2000" b="1" dirty="0">
                <a:latin typeface="Calibri" pitchFamily="34" charset="0"/>
              </a:rPr>
              <a:t>3) </a:t>
            </a:r>
            <a:r>
              <a:rPr lang="ru-RU" sz="2000" b="1" i="1" dirty="0">
                <a:latin typeface="Calibri" pitchFamily="34" charset="0"/>
              </a:rPr>
              <a:t>Эффект изоляции.</a:t>
            </a:r>
            <a:endParaRPr lang="ru-RU" sz="2000" dirty="0">
              <a:latin typeface="Calibri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ru-RU" sz="2000" dirty="0">
                <a:latin typeface="Calibri" pitchFamily="34" charset="0"/>
              </a:rPr>
              <a:t>При оценке </a:t>
            </a:r>
            <a:r>
              <a:rPr lang="ru-RU" sz="2000" dirty="0" err="1">
                <a:latin typeface="Calibri" pitchFamily="34" charset="0"/>
              </a:rPr>
              <a:t>ЛПР</a:t>
            </a:r>
            <a:r>
              <a:rPr lang="ru-RU" sz="2000" dirty="0">
                <a:latin typeface="Calibri" pitchFamily="34" charset="0"/>
              </a:rPr>
              <a:t> одинаковые исходы не учитывает:</a:t>
            </a:r>
          </a:p>
          <a:p>
            <a:pPr lvl="0"/>
            <a:endParaRPr lang="ru-RU" sz="2000" dirty="0">
              <a:latin typeface="Calibri" pitchFamily="34" charset="0"/>
            </a:endParaRPr>
          </a:p>
          <a:p>
            <a:pPr lvl="0"/>
            <a:endParaRPr lang="ru-RU" sz="2000" dirty="0">
              <a:latin typeface="Calibri" pitchFamily="34" charset="0"/>
            </a:endParaRPr>
          </a:p>
          <a:p>
            <a:pPr lvl="0"/>
            <a:endParaRPr lang="en-US" sz="2000" dirty="0">
              <a:latin typeface="Calibri" pitchFamily="34" charset="0"/>
            </a:endParaRPr>
          </a:p>
          <a:p>
            <a:pPr marL="914400" lvl="1" indent="-457200">
              <a:spcBef>
                <a:spcPts val="600"/>
              </a:spcBef>
              <a:buFont typeface="+mj-lt"/>
              <a:buAutoNum type="alphaLcParenR" startAt="2"/>
            </a:pPr>
            <a:r>
              <a:rPr lang="ru-RU" sz="2000" dirty="0">
                <a:latin typeface="Calibri" pitchFamily="34" charset="0"/>
              </a:rPr>
              <a:t>Объединение идентичных исходов с объединением выигрыша: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3923928" y="4139788"/>
            <a:ext cx="1800200" cy="1017404"/>
            <a:chOff x="6732240" y="4067780"/>
            <a:chExt cx="1800200" cy="1017404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6732240" y="4067780"/>
              <a:ext cx="1800200" cy="1017404"/>
              <a:chOff x="6732240" y="4067780"/>
              <a:chExt cx="1800200" cy="1017404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6732240" y="457183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" name="Прямая со стрелкой 5"/>
              <p:cNvCxnSpPr>
                <a:stCxn id="5" idx="6"/>
                <a:endCxn id="7" idx="2"/>
              </p:cNvCxnSpPr>
              <p:nvPr/>
            </p:nvCxnSpPr>
            <p:spPr>
              <a:xfrm flipV="1">
                <a:off x="6876256" y="4293096"/>
                <a:ext cx="1052824" cy="3507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Овал 6"/>
              <p:cNvSpPr/>
              <p:nvPr/>
            </p:nvSpPr>
            <p:spPr>
              <a:xfrm>
                <a:off x="7929080" y="4221088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" name="Прямая со стрелкой 7"/>
              <p:cNvCxnSpPr>
                <a:stCxn id="5" idx="6"/>
                <a:endCxn id="9" idx="2"/>
              </p:cNvCxnSpPr>
              <p:nvPr/>
            </p:nvCxnSpPr>
            <p:spPr>
              <a:xfrm>
                <a:off x="6876256" y="4643844"/>
                <a:ext cx="1064286" cy="1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Овал 8"/>
              <p:cNvSpPr/>
              <p:nvPr/>
            </p:nvSpPr>
            <p:spPr>
              <a:xfrm>
                <a:off x="7940542" y="4573177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" name="Прямая со стрелкой 10"/>
              <p:cNvCxnSpPr>
                <a:stCxn id="5" idx="6"/>
                <a:endCxn id="12" idx="2"/>
              </p:cNvCxnSpPr>
              <p:nvPr/>
            </p:nvCxnSpPr>
            <p:spPr>
              <a:xfrm>
                <a:off x="6876256" y="4643844"/>
                <a:ext cx="1064286" cy="3693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Овал 11"/>
              <p:cNvSpPr/>
              <p:nvPr/>
            </p:nvSpPr>
            <p:spPr>
              <a:xfrm>
                <a:off x="7940542" y="4941168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00392" y="40677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100392" y="442782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7452320" y="4293096"/>
              <a:ext cx="216024" cy="216024"/>
              <a:chOff x="7452320" y="4293096"/>
              <a:chExt cx="216024" cy="216024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7452320" y="4293096"/>
                <a:ext cx="216024" cy="216024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7468222" y="4293096"/>
                <a:ext cx="200122" cy="216024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Группа 46"/>
          <p:cNvGrpSpPr/>
          <p:nvPr/>
        </p:nvGrpSpPr>
        <p:grpSpPr>
          <a:xfrm>
            <a:off x="3923928" y="5589240"/>
            <a:ext cx="2160240" cy="1017404"/>
            <a:chOff x="6732240" y="5363924"/>
            <a:chExt cx="2160240" cy="1017404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6732240" y="5363924"/>
              <a:ext cx="1800200" cy="1017404"/>
              <a:chOff x="6732240" y="4067780"/>
              <a:chExt cx="1800200" cy="1017404"/>
            </a:xfrm>
          </p:grpSpPr>
          <p:grpSp>
            <p:nvGrpSpPr>
              <p:cNvPr id="31" name="Группа 27"/>
              <p:cNvGrpSpPr/>
              <p:nvPr/>
            </p:nvGrpSpPr>
            <p:grpSpPr>
              <a:xfrm>
                <a:off x="6732240" y="4067780"/>
                <a:ext cx="1800200" cy="1017404"/>
                <a:chOff x="6732240" y="4067780"/>
                <a:chExt cx="1800200" cy="1017404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6732240" y="4571836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6" name="Прямая со стрелкой 35"/>
                <p:cNvCxnSpPr>
                  <a:stCxn id="35" idx="6"/>
                  <a:endCxn id="37" idx="2"/>
                </p:cNvCxnSpPr>
                <p:nvPr/>
              </p:nvCxnSpPr>
              <p:spPr>
                <a:xfrm flipV="1">
                  <a:off x="6876256" y="4293096"/>
                  <a:ext cx="1052824" cy="35074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Овал 36"/>
                <p:cNvSpPr/>
                <p:nvPr/>
              </p:nvSpPr>
              <p:spPr>
                <a:xfrm>
                  <a:off x="7929080" y="4221088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8" name="Прямая со стрелкой 37"/>
                <p:cNvCxnSpPr>
                  <a:stCxn id="35" idx="6"/>
                  <a:endCxn id="39" idx="2"/>
                </p:cNvCxnSpPr>
                <p:nvPr/>
              </p:nvCxnSpPr>
              <p:spPr>
                <a:xfrm>
                  <a:off x="6876256" y="4643844"/>
                  <a:ext cx="1064286" cy="134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Овал 38"/>
                <p:cNvSpPr/>
                <p:nvPr/>
              </p:nvSpPr>
              <p:spPr>
                <a:xfrm>
                  <a:off x="7940542" y="4573177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40" name="Прямая со стрелкой 39"/>
                <p:cNvCxnSpPr>
                  <a:stCxn id="35" idx="6"/>
                  <a:endCxn id="41" idx="2"/>
                </p:cNvCxnSpPr>
                <p:nvPr/>
              </p:nvCxnSpPr>
              <p:spPr>
                <a:xfrm>
                  <a:off x="6876256" y="4643844"/>
                  <a:ext cx="1064286" cy="3693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Овал 40"/>
                <p:cNvSpPr/>
                <p:nvPr/>
              </p:nvSpPr>
              <p:spPr>
                <a:xfrm>
                  <a:off x="7940542" y="4941168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8100392" y="4067780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</a:t>
                  </a:r>
                  <a:endParaRPr lang="ru-RU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8100392" y="4427820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</a:t>
                  </a:r>
                  <a:endParaRPr lang="ru-RU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2" name="Группа 26"/>
              <p:cNvGrpSpPr/>
              <p:nvPr/>
            </p:nvGrpSpPr>
            <p:grpSpPr>
              <a:xfrm>
                <a:off x="7452320" y="4293096"/>
                <a:ext cx="216024" cy="216024"/>
                <a:chOff x="7452320" y="4293096"/>
                <a:chExt cx="216024" cy="216024"/>
              </a:xfrm>
            </p:grpSpPr>
            <p:cxnSp>
              <p:nvCxnSpPr>
                <p:cNvPr id="33" name="Прямая соединительная линия 32"/>
                <p:cNvCxnSpPr/>
                <p:nvPr/>
              </p:nvCxnSpPr>
              <p:spPr>
                <a:xfrm>
                  <a:off x="7452320" y="4293096"/>
                  <a:ext cx="216024" cy="216024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/>
                <p:cNvCxnSpPr/>
                <p:nvPr/>
              </p:nvCxnSpPr>
              <p:spPr>
                <a:xfrm flipV="1">
                  <a:off x="7468222" y="4293096"/>
                  <a:ext cx="200122" cy="216024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Правая фигурная скобка 43"/>
            <p:cNvSpPr/>
            <p:nvPr/>
          </p:nvSpPr>
          <p:spPr>
            <a:xfrm>
              <a:off x="8388424" y="5445224"/>
              <a:ext cx="45719" cy="57606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460432" y="5528199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ru-RU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4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1340768"/>
            <a:ext cx="77048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Введем понятие – </a:t>
            </a:r>
            <a:r>
              <a:rPr lang="ru-RU" sz="2000" b="1" dirty="0">
                <a:latin typeface="Calibri" pitchFamily="34" charset="0"/>
              </a:rPr>
              <a:t>Проспект: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i="1" dirty="0" err="1">
                <a:solidFill>
                  <a:srgbClr val="C00000"/>
                </a:solidFill>
                <a:latin typeface="Calibri" pitchFamily="34" charset="0"/>
              </a:rPr>
              <a:t>P=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(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x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,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p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,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y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,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q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Вводится вероятность 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dirty="0">
                <a:latin typeface="Calibri" pitchFamily="34" charset="0"/>
              </a:rPr>
              <a:t> для исхода </a:t>
            </a:r>
            <a:r>
              <a:rPr lang="ru-RU" sz="2000" b="1" i="1" dirty="0" err="1">
                <a:latin typeface="Calibri" pitchFamily="34" charset="0"/>
              </a:rPr>
              <a:t>y</a:t>
            </a:r>
            <a:r>
              <a:rPr lang="ru-RU" sz="2000" i="1" dirty="0">
                <a:latin typeface="Calibri" pitchFamily="34" charset="0"/>
              </a:rPr>
              <a:t>, 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dirty="0">
                <a:latin typeface="Calibri" pitchFamily="34" charset="0"/>
              </a:rPr>
              <a:t>+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dirty="0">
                <a:latin typeface="Calibri" pitchFamily="34" charset="0"/>
              </a:rPr>
              <a:t>&lt;1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endParaRPr lang="ru-RU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Вводится функция субъективной ожидаемой полезности: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</a:rPr>
              <a:t> 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V(</a:t>
            </a:r>
            <a:r>
              <a:rPr lang="en-US" sz="2000" b="1" i="1" dirty="0" err="1">
                <a:solidFill>
                  <a:srgbClr val="C00000"/>
                </a:solidFill>
                <a:latin typeface="Calibri" pitchFamily="34" charset="0"/>
              </a:rPr>
              <a:t>x,p,y,q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)=W(p)*V(x)+W(q)*V(y)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   		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(*)</a:t>
            </a:r>
            <a:endParaRPr lang="ru-RU" sz="2000" b="1" dirty="0">
              <a:solidFill>
                <a:srgbClr val="C00000"/>
              </a:solidFill>
              <a:latin typeface="Calibri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где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– субъективные ожидаемые полезности (цены исходов 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dirty="0">
                <a:latin typeface="Calibri" pitchFamily="34" charset="0"/>
              </a:rPr>
              <a:t> и 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dirty="0">
                <a:latin typeface="Calibri" pitchFamily="34" charset="0"/>
              </a:rPr>
              <a:t>),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 –  важности вероятностей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dirty="0">
                <a:latin typeface="Calibri" pitchFamily="34" charset="0"/>
              </a:rPr>
              <a:t> и 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r>
              <a:rPr lang="ru-RU" sz="2000" dirty="0">
                <a:latin typeface="Calibri" pitchFamily="34" charset="0"/>
              </a:rPr>
              <a:t> </a:t>
            </a:r>
          </a:p>
          <a:p>
            <a:r>
              <a:rPr lang="ru-RU" sz="2000" dirty="0">
                <a:latin typeface="Calibri" pitchFamily="34" charset="0"/>
              </a:rPr>
              <a:t>По определению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i="1" dirty="0">
                <a:latin typeface="Calibri" pitchFamily="34" charset="0"/>
              </a:rPr>
              <a:t>(0)</a:t>
            </a:r>
            <a:r>
              <a:rPr lang="ru-RU" sz="2000" b="1" i="1" dirty="0" err="1">
                <a:latin typeface="Calibri" pitchFamily="34" charset="0"/>
              </a:rPr>
              <a:t>=0</a:t>
            </a:r>
            <a:r>
              <a:rPr lang="ru-RU" sz="2000" i="1" dirty="0">
                <a:latin typeface="Calibri" pitchFamily="34" charset="0"/>
              </a:rPr>
              <a:t>.</a:t>
            </a:r>
            <a:endParaRPr lang="ru-RU" sz="2000" dirty="0">
              <a:latin typeface="Calibri" pitchFamily="34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3347864" y="2636912"/>
            <a:ext cx="2475568" cy="1080120"/>
            <a:chOff x="3347864" y="2564904"/>
            <a:chExt cx="2475568" cy="1080120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4499992" y="2564904"/>
              <a:ext cx="1323440" cy="1080120"/>
              <a:chOff x="6588224" y="4941168"/>
              <a:chExt cx="1323440" cy="1080120"/>
            </a:xfrm>
          </p:grpSpPr>
          <p:sp>
            <p:nvSpPr>
              <p:cNvPr id="48" name="Овал 47"/>
              <p:cNvSpPr/>
              <p:nvPr/>
            </p:nvSpPr>
            <p:spPr>
              <a:xfrm>
                <a:off x="6588224" y="544522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9" name="Прямая со стрелкой 48"/>
              <p:cNvCxnSpPr>
                <a:endCxn id="55" idx="2"/>
              </p:cNvCxnSpPr>
              <p:nvPr/>
            </p:nvCxnSpPr>
            <p:spPr>
              <a:xfrm flipV="1">
                <a:off x="6732240" y="515719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>
                <a:endCxn id="56" idx="2"/>
              </p:cNvCxnSpPr>
              <p:nvPr/>
            </p:nvCxnSpPr>
            <p:spPr>
              <a:xfrm>
                <a:off x="6732240" y="551723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7623632" y="494116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623632" y="5589240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876256" y="5003884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804248" y="5651956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7524328" y="50851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7524328" y="573325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57" name="Прямая со стрелкой 56"/>
            <p:cNvCxnSpPr>
              <a:stCxn id="48" idx="2"/>
              <a:endCxn id="59" idx="2"/>
            </p:cNvCxnSpPr>
            <p:nvPr/>
          </p:nvCxnSpPr>
          <p:spPr>
            <a:xfrm flipH="1">
              <a:off x="3851920" y="3140968"/>
              <a:ext cx="64807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 flipH="1">
              <a:off x="3563888" y="291565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1-p</a:t>
              </a: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 flipH="1">
              <a:off x="3707904" y="3356992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47864" y="327569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5F47A45-35CF-3240-8567-6061A894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8644"/>
            <a:ext cx="8928992" cy="8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Основные постулаты теории субъективной ожидаемой полезности (Теории проспектов)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9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1496973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На функции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dirty="0">
                <a:latin typeface="Calibri" pitchFamily="34" charset="0"/>
              </a:rPr>
              <a:t> и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dirty="0">
                <a:latin typeface="Calibri" pitchFamily="34" charset="0"/>
              </a:rPr>
              <a:t> накладываются определенные ограничения:</a:t>
            </a:r>
          </a:p>
          <a:p>
            <a:endParaRPr lang="en-US" sz="2000" b="1" i="1" dirty="0">
              <a:latin typeface="Calibri" pitchFamily="34" charset="0"/>
            </a:endParaRPr>
          </a:p>
          <a:p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:</a:t>
            </a:r>
          </a:p>
          <a:p>
            <a:r>
              <a:rPr lang="ru-RU" sz="2000" dirty="0">
                <a:latin typeface="Calibri" pitchFamily="34" charset="0"/>
              </a:rPr>
              <a:t>1)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– монотонная функция.</a:t>
            </a:r>
          </a:p>
          <a:p>
            <a:r>
              <a:rPr lang="ru-RU" sz="2000" dirty="0">
                <a:latin typeface="Calibri" pitchFamily="34" charset="0"/>
              </a:rPr>
              <a:t>2) Спад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круче при отрицательных 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endParaRPr lang="en-US" sz="2000" b="1" i="1" dirty="0">
              <a:latin typeface="Calibri" pitchFamily="34" charset="0"/>
            </a:endParaRPr>
          </a:p>
          <a:p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:</a:t>
            </a:r>
          </a:p>
          <a:p>
            <a:r>
              <a:rPr lang="ru-RU" sz="2000" dirty="0">
                <a:latin typeface="Calibri" pitchFamily="34" charset="0"/>
              </a:rPr>
              <a:t>1)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монотонна и не подчиняется требованию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)+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i="1" dirty="0">
                <a:latin typeface="Calibri" pitchFamily="34" charset="0"/>
              </a:rPr>
              <a:t>)&lt;1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r>
              <a:rPr lang="ru-RU" sz="2000" dirty="0">
                <a:latin typeface="Calibri" pitchFamily="34" charset="0"/>
              </a:rPr>
              <a:t>2)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(0)</a:t>
            </a:r>
            <a:r>
              <a:rPr lang="ru-RU" sz="2000" b="1" i="1" dirty="0" err="1">
                <a:latin typeface="Calibri" pitchFamily="34" charset="0"/>
              </a:rPr>
              <a:t>=0</a:t>
            </a:r>
            <a:r>
              <a:rPr lang="ru-RU" sz="2000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(1)</a:t>
            </a:r>
            <a:r>
              <a:rPr lang="ru-RU" sz="2000" b="1" i="1" dirty="0" err="1">
                <a:latin typeface="Calibri" pitchFamily="34" charset="0"/>
              </a:rPr>
              <a:t>=1</a:t>
            </a:r>
            <a:r>
              <a:rPr lang="en-US" sz="2000" dirty="0">
                <a:latin typeface="Calibri" pitchFamily="34" charset="0"/>
              </a:rPr>
              <a:t>.</a:t>
            </a:r>
          </a:p>
          <a:p>
            <a:r>
              <a:rPr lang="ru-RU" sz="2000" dirty="0">
                <a:latin typeface="Calibri" pitchFamily="34" charset="0"/>
              </a:rPr>
              <a:t>3)</a:t>
            </a:r>
            <a:r>
              <a:rPr lang="ru-RU" sz="2000" i="1" dirty="0">
                <a:latin typeface="Calibri" pitchFamily="34" charset="0"/>
              </a:rPr>
              <a:t> 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)&gt;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i="1" dirty="0">
                <a:latin typeface="Calibri" pitchFamily="34" charset="0"/>
              </a:rPr>
              <a:t>  </a:t>
            </a:r>
            <a:r>
              <a:rPr lang="ru-RU" sz="2000" dirty="0">
                <a:latin typeface="Calibri" pitchFamily="34" charset="0"/>
              </a:rPr>
              <a:t> при малых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dirty="0">
                <a:latin typeface="Calibri" pitchFamily="34" charset="0"/>
              </a:rPr>
              <a:t>;</a:t>
            </a:r>
          </a:p>
          <a:p>
            <a:r>
              <a:rPr lang="ru-RU" sz="2000" i="1" dirty="0">
                <a:latin typeface="Calibri" pitchFamily="34" charset="0"/>
              </a:rPr>
              <a:t>     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)&lt;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i="1" dirty="0">
                <a:latin typeface="Calibri" pitchFamily="34" charset="0"/>
              </a:rPr>
              <a:t>   </a:t>
            </a:r>
            <a:r>
              <a:rPr lang="ru-RU" sz="2000" dirty="0">
                <a:latin typeface="Calibri" pitchFamily="34" charset="0"/>
              </a:rPr>
              <a:t>при больших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i="1" dirty="0">
                <a:latin typeface="Calibri" pitchFamily="34" charset="0"/>
              </a:rPr>
              <a:t>.</a:t>
            </a:r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4)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плохо определена при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 err="1">
                <a:latin typeface="Calibri" pitchFamily="34" charset="0"/>
              </a:rPr>
              <a:t>=1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и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 err="1">
                <a:latin typeface="Calibri" pitchFamily="34" charset="0"/>
              </a:rPr>
              <a:t>=0</a:t>
            </a:r>
            <a:r>
              <a:rPr lang="ru-RU" sz="2000" i="1" dirty="0">
                <a:latin typeface="Calibri" pitchFamily="34" charset="0"/>
              </a:rPr>
              <a:t>.</a:t>
            </a:r>
            <a:endParaRPr lang="ru-RU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5) </a:t>
            </a:r>
            <a:r>
              <a:rPr lang="ru-RU" sz="2000" dirty="0">
                <a:latin typeface="Calibri" pitchFamily="34" charset="0"/>
              </a:rPr>
              <a:t>Малые изменения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en-US" sz="2000" i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приводят к большим изменениям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i="1" dirty="0">
                <a:latin typeface="Calibri" pitchFamily="34" charset="0"/>
              </a:rPr>
              <a:t>.</a:t>
            </a:r>
            <a:endParaRPr lang="ru-RU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6</a:t>
            </a:r>
            <a:r>
              <a:rPr lang="ru-RU" sz="2000" dirty="0">
                <a:latin typeface="Calibri" pitchFamily="34" charset="0"/>
              </a:rPr>
              <a:t>)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Отношение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)/</a:t>
            </a:r>
            <a:r>
              <a:rPr lang="en-US" sz="2000" b="1" i="1" dirty="0">
                <a:latin typeface="Calibri" pitchFamily="34" charset="0"/>
              </a:rPr>
              <a:t>W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ближе к </a:t>
            </a:r>
            <a:r>
              <a:rPr lang="ru-RU" sz="2000" b="1" i="1" dirty="0">
                <a:latin typeface="Calibri" pitchFamily="34" charset="0"/>
              </a:rPr>
              <a:t>1</a:t>
            </a:r>
            <a:r>
              <a:rPr lang="ru-RU" sz="2000" dirty="0">
                <a:latin typeface="Calibri" pitchFamily="34" charset="0"/>
              </a:rPr>
              <a:t> при малых вероятностях, чем при</a:t>
            </a:r>
            <a:r>
              <a:rPr lang="ru-RU" sz="2000" i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больших.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25D6DE3-FC84-A147-889D-163D4EE0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8644"/>
            <a:ext cx="8928992" cy="8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Основные постулаты теории субъективной ожидаемой полезности (Теории проспектов)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45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1" cap="all" dirty="0">
                <a:solidFill>
                  <a:schemeClr val="accent1"/>
                </a:solidFill>
                <a:latin typeface="+mj-lt"/>
              </a:rPr>
              <a:t>Этапы поиска решения в теории проспектов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1496973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1) Редактирование проспекта</a:t>
            </a:r>
            <a:endParaRPr lang="ru-RU" sz="2000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2000" dirty="0">
                <a:latin typeface="Calibri" pitchFamily="34" charset="0"/>
              </a:rPr>
              <a:t> выбор опорной точки;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>
                <a:latin typeface="Calibri" pitchFamily="34" charset="0"/>
              </a:rPr>
              <a:t>объединение одинаковых исходов с суммированием их вероятностей;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>
                <a:latin typeface="Calibri" pitchFamily="34" charset="0"/>
              </a:rPr>
              <a:t>удаление одинаковых исходов с равными вероятностями в сравниваемых проспектах;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>
                <a:latin typeface="Calibri" pitchFamily="34" charset="0"/>
              </a:rPr>
              <a:t>удаление </a:t>
            </a:r>
            <a:r>
              <a:rPr lang="ru-RU" sz="2000" dirty="0" err="1">
                <a:latin typeface="Calibri" pitchFamily="34" charset="0"/>
              </a:rPr>
              <a:t>доминируемых</a:t>
            </a:r>
            <a:r>
              <a:rPr lang="ru-RU" sz="2000" dirty="0">
                <a:latin typeface="Calibri" pitchFamily="34" charset="0"/>
              </a:rPr>
              <a:t> исходов;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>
                <a:latin typeface="Calibri" pitchFamily="34" charset="0"/>
              </a:rPr>
              <a:t>округление значений вероятностей и</a:t>
            </a:r>
            <a:r>
              <a:rPr lang="en-US" sz="2000" dirty="0">
                <a:latin typeface="Calibri" pitchFamily="34" charset="0"/>
              </a:rPr>
              <a:t>/</a:t>
            </a:r>
            <a:r>
              <a:rPr lang="ru-RU" sz="2000" dirty="0">
                <a:latin typeface="Calibri" pitchFamily="34" charset="0"/>
              </a:rPr>
              <a:t>или цен исходов.</a:t>
            </a:r>
          </a:p>
          <a:p>
            <a:r>
              <a:rPr lang="ru-RU" sz="2000" dirty="0">
                <a:latin typeface="Calibri" pitchFamily="34" charset="0"/>
              </a:rPr>
              <a:t> </a:t>
            </a:r>
          </a:p>
          <a:p>
            <a:r>
              <a:rPr lang="ru-RU" sz="2000" b="1" dirty="0">
                <a:latin typeface="Calibri" pitchFamily="34" charset="0"/>
              </a:rPr>
              <a:t>2</a:t>
            </a:r>
            <a:r>
              <a:rPr lang="en-US" sz="2000" b="1" dirty="0">
                <a:latin typeface="Calibri" pitchFamily="34" charset="0"/>
              </a:rPr>
              <a:t>)</a:t>
            </a:r>
            <a:r>
              <a:rPr lang="ru-RU" sz="2000" b="1" dirty="0">
                <a:latin typeface="Calibri" pitchFamily="34" charset="0"/>
              </a:rPr>
              <a:t> Расчет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dirty="0">
                <a:latin typeface="Calibri" pitchFamily="34" charset="0"/>
              </a:rPr>
              <a:t> по формуле 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V(</a:t>
            </a:r>
            <a:r>
              <a:rPr lang="en-US" sz="2000" b="1" i="1" dirty="0" err="1">
                <a:solidFill>
                  <a:srgbClr val="C00000"/>
                </a:solidFill>
                <a:latin typeface="Calibri" pitchFamily="34" charset="0"/>
              </a:rPr>
              <a:t>x,p,y,q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)=W(p)*V(x)+W(q)*V(y)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и выбор варианта с максимальным значением </a:t>
            </a:r>
            <a:r>
              <a:rPr lang="en-US" sz="2000" b="1" i="1" dirty="0">
                <a:latin typeface="Calibri" pitchFamily="34" charset="0"/>
              </a:rPr>
              <a:t>V</a:t>
            </a:r>
            <a:r>
              <a:rPr lang="ru-RU" sz="2000" b="1" dirty="0">
                <a:latin typeface="Calibri" pitchFamily="34" charset="0"/>
              </a:rPr>
              <a:t>. </a:t>
            </a:r>
            <a:endParaRPr lang="ru-RU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326291"/>
            <a:ext cx="8229600" cy="4739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ПАРАДОКС АЛЛЕ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38856" y="3356992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V(5)=1		</a:t>
            </a:r>
          </a:p>
          <a:p>
            <a:r>
              <a:rPr lang="en-US" sz="2000" b="1" dirty="0">
                <a:latin typeface="Calibri" pitchFamily="34" charset="0"/>
              </a:rPr>
              <a:t>V(1)=v			</a:t>
            </a:r>
            <a:endParaRPr lang="ru-RU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V(0)=0			</a:t>
            </a:r>
          </a:p>
          <a:p>
            <a:r>
              <a:rPr lang="en-US" sz="2000" b="1" dirty="0">
                <a:latin typeface="Calibri" pitchFamily="34" charset="0"/>
              </a:rPr>
              <a:t>v &gt; W(0,1)*1+ W(0,89)*v</a:t>
            </a:r>
            <a:endParaRPr lang="ru-RU" sz="2000" b="1" dirty="0">
              <a:latin typeface="Calibri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 &gt; W(0,1)/(1-W(0,89))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Группа 57"/>
          <p:cNvGrpSpPr/>
          <p:nvPr/>
        </p:nvGrpSpPr>
        <p:grpSpPr>
          <a:xfrm>
            <a:off x="666152" y="1516722"/>
            <a:ext cx="3933144" cy="2065586"/>
            <a:chOff x="1214920" y="1732746"/>
            <a:chExt cx="3933144" cy="2065586"/>
          </a:xfrm>
        </p:grpSpPr>
        <p:sp>
          <p:nvSpPr>
            <p:cNvPr id="24" name="TextBox 23"/>
            <p:cNvSpPr txBox="1"/>
            <p:nvPr/>
          </p:nvSpPr>
          <p:spPr>
            <a:xfrm>
              <a:off x="1691680" y="173274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Ситуация 1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Группа 56"/>
            <p:cNvGrpSpPr/>
            <p:nvPr/>
          </p:nvGrpSpPr>
          <p:grpSpPr>
            <a:xfrm>
              <a:off x="1214920" y="2204864"/>
              <a:ext cx="3933144" cy="1593468"/>
              <a:chOff x="2295040" y="2276872"/>
              <a:chExt cx="3933144" cy="1593468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2295040" y="2924944"/>
                <a:ext cx="144016" cy="14401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6" name="Прямая со стрелкой 25"/>
              <p:cNvCxnSpPr>
                <a:endCxn id="32" idx="2"/>
              </p:cNvCxnSpPr>
              <p:nvPr/>
            </p:nvCxnSpPr>
            <p:spPr>
              <a:xfrm flipV="1">
                <a:off x="2439056" y="263691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>
                <a:endCxn id="33" idx="2"/>
              </p:cNvCxnSpPr>
              <p:nvPr/>
            </p:nvCxnSpPr>
            <p:spPr>
              <a:xfrm>
                <a:off x="2439056" y="299695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330448" y="2276872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миллион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511064" y="2483604"/>
                <a:ext cx="531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39056" y="313167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231144" y="256490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3231144" y="321297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6" name="Прямая со стрелкой 35"/>
              <p:cNvCxnSpPr>
                <a:stCxn id="33" idx="6"/>
                <a:endCxn id="42" idx="2"/>
              </p:cNvCxnSpPr>
              <p:nvPr/>
            </p:nvCxnSpPr>
            <p:spPr>
              <a:xfrm flipV="1">
                <a:off x="3375160" y="2780928"/>
                <a:ext cx="1052824" cy="5040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/>
              <p:cNvCxnSpPr>
                <a:stCxn id="33" idx="6"/>
                <a:endCxn id="43" idx="2"/>
              </p:cNvCxnSpPr>
              <p:nvPr/>
            </p:nvCxnSpPr>
            <p:spPr>
              <a:xfrm flipV="1">
                <a:off x="3375160" y="3284318"/>
                <a:ext cx="1052824" cy="6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572000" y="2564904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5</a:t>
                </a: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миллионов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491880" y="2636912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0.1</a:t>
                </a:r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427984" y="2708920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4427984" y="3212310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07904" y="298832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0.89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572000" y="3068960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миллион</a:t>
                </a:r>
              </a:p>
            </p:txBody>
          </p:sp>
          <p:cxnSp>
            <p:nvCxnSpPr>
              <p:cNvPr id="51" name="Прямая со стрелкой 50"/>
              <p:cNvCxnSpPr>
                <a:stCxn id="33" idx="6"/>
                <a:endCxn id="52" idx="2"/>
              </p:cNvCxnSpPr>
              <p:nvPr/>
            </p:nvCxnSpPr>
            <p:spPr>
              <a:xfrm>
                <a:off x="3375160" y="3284984"/>
                <a:ext cx="1064286" cy="42209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Овал 51"/>
              <p:cNvSpPr/>
              <p:nvPr/>
            </p:nvSpPr>
            <p:spPr>
              <a:xfrm>
                <a:off x="4439446" y="363506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83462" y="3491716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63888" y="3501008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0.01</a:t>
                </a:r>
              </a:p>
            </p:txBody>
          </p:sp>
        </p:grpSp>
      </p:grpSp>
      <p:grpSp>
        <p:nvGrpSpPr>
          <p:cNvPr id="4" name="Группа 88"/>
          <p:cNvGrpSpPr/>
          <p:nvPr/>
        </p:nvGrpSpPr>
        <p:grpSpPr>
          <a:xfrm>
            <a:off x="4671304" y="1525260"/>
            <a:ext cx="4005152" cy="2273072"/>
            <a:chOff x="5004048" y="1556792"/>
            <a:chExt cx="4005152" cy="2273072"/>
          </a:xfrm>
        </p:grpSpPr>
        <p:sp>
          <p:nvSpPr>
            <p:cNvPr id="60" name="TextBox 59"/>
            <p:cNvSpPr txBox="1"/>
            <p:nvPr/>
          </p:nvSpPr>
          <p:spPr>
            <a:xfrm>
              <a:off x="5004048" y="1556792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Ситуация 2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" name="Группа 87"/>
            <p:cNvGrpSpPr/>
            <p:nvPr/>
          </p:nvGrpSpPr>
          <p:grpSpPr>
            <a:xfrm>
              <a:off x="5076056" y="1907540"/>
              <a:ext cx="3933144" cy="1922324"/>
              <a:chOff x="5076056" y="1907540"/>
              <a:chExt cx="3933144" cy="1922324"/>
            </a:xfrm>
          </p:grpSpPr>
          <p:grpSp>
            <p:nvGrpSpPr>
              <p:cNvPr id="6" name="Группа 56"/>
              <p:cNvGrpSpPr/>
              <p:nvPr/>
            </p:nvGrpSpPr>
            <p:grpSpPr>
              <a:xfrm>
                <a:off x="5076056" y="1907540"/>
                <a:ext cx="3933144" cy="1922324"/>
                <a:chOff x="2295040" y="1973074"/>
                <a:chExt cx="3933144" cy="1922324"/>
              </a:xfrm>
            </p:grpSpPr>
            <p:sp>
              <p:nvSpPr>
                <p:cNvPr id="62" name="Прямоугольник 61"/>
                <p:cNvSpPr/>
                <p:nvPr/>
              </p:nvSpPr>
              <p:spPr>
                <a:xfrm>
                  <a:off x="2295040" y="2924944"/>
                  <a:ext cx="144016" cy="144016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3" name="Прямая со стрелкой 62"/>
                <p:cNvCxnSpPr>
                  <a:endCxn id="68" idx="2"/>
                </p:cNvCxnSpPr>
                <p:nvPr/>
              </p:nvCxnSpPr>
              <p:spPr>
                <a:xfrm flipV="1">
                  <a:off x="2439056" y="2636912"/>
                  <a:ext cx="792088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 стрелкой 63"/>
                <p:cNvCxnSpPr>
                  <a:endCxn id="69" idx="2"/>
                </p:cNvCxnSpPr>
                <p:nvPr/>
              </p:nvCxnSpPr>
              <p:spPr>
                <a:xfrm>
                  <a:off x="2439056" y="2996952"/>
                  <a:ext cx="792088" cy="2880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2511064" y="2483604"/>
                  <a:ext cx="533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</a:t>
                  </a:r>
                  <a:r>
                    <a:rPr lang="en-US" b="1" baseline="-25000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endParaRPr lang="ru-RU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439056" y="3131676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b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</a:t>
                  </a:r>
                  <a:r>
                    <a:rPr lang="en-US" b="1" baseline="-25000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endParaRPr lang="ru-RU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3231144" y="2564904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/>
                <p:cNvSpPr/>
                <p:nvPr/>
              </p:nvSpPr>
              <p:spPr>
                <a:xfrm>
                  <a:off x="3231144" y="3212976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70" name="Прямая со стрелкой 69"/>
                <p:cNvCxnSpPr>
                  <a:stCxn id="68" idx="6"/>
                  <a:endCxn id="74" idx="2"/>
                </p:cNvCxnSpPr>
                <p:nvPr/>
              </p:nvCxnSpPr>
              <p:spPr>
                <a:xfrm flipV="1">
                  <a:off x="3375160" y="2198390"/>
                  <a:ext cx="1052824" cy="43852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 стрелкой 70"/>
                <p:cNvCxnSpPr>
                  <a:stCxn id="69" idx="6"/>
                  <a:endCxn id="75" idx="2"/>
                </p:cNvCxnSpPr>
                <p:nvPr/>
              </p:nvCxnSpPr>
              <p:spPr>
                <a:xfrm flipV="1">
                  <a:off x="3375160" y="3284318"/>
                  <a:ext cx="1052824" cy="66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4572000" y="1973074"/>
                  <a:ext cx="16561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5</a:t>
                  </a:r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 </a:t>
                  </a:r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миллионов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491880" y="2054374"/>
                  <a:ext cx="5040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0.1</a:t>
                  </a:r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4427984" y="2126382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>
                  <a:off x="4427984" y="3212310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399870" y="3454058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0.89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572000" y="3068960"/>
                  <a:ext cx="13855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1 </a:t>
                  </a:r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миллион</a:t>
                  </a:r>
                </a:p>
              </p:txBody>
            </p:sp>
            <p:cxnSp>
              <p:nvCxnSpPr>
                <p:cNvPr id="78" name="Прямая со стрелкой 77"/>
                <p:cNvCxnSpPr>
                  <a:stCxn id="69" idx="6"/>
                  <a:endCxn id="79" idx="2"/>
                </p:cNvCxnSpPr>
                <p:nvPr/>
              </p:nvCxnSpPr>
              <p:spPr>
                <a:xfrm>
                  <a:off x="3375160" y="3284984"/>
                  <a:ext cx="1064286" cy="42209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Овал 78"/>
                <p:cNvSpPr/>
                <p:nvPr/>
              </p:nvSpPr>
              <p:spPr>
                <a:xfrm>
                  <a:off x="4439446" y="3635066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583462" y="3526066"/>
                  <a:ext cx="13855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591184" y="2950002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0.11</a:t>
                  </a:r>
                </a:p>
              </p:txBody>
            </p:sp>
          </p:grpSp>
          <p:cxnSp>
            <p:nvCxnSpPr>
              <p:cNvPr id="83" name="Прямая со стрелкой 82"/>
              <p:cNvCxnSpPr>
                <a:stCxn id="68" idx="6"/>
                <a:endCxn id="84" idx="2"/>
              </p:cNvCxnSpPr>
              <p:nvPr/>
            </p:nvCxnSpPr>
            <p:spPr>
              <a:xfrm flipV="1">
                <a:off x="6156176" y="2564904"/>
                <a:ext cx="1052824" cy="647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Овал 83"/>
              <p:cNvSpPr/>
              <p:nvPr/>
            </p:nvSpPr>
            <p:spPr>
              <a:xfrm>
                <a:off x="7209000" y="249289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444208" y="255561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0.9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364546" y="2364646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</a:t>
                </a:r>
              </a:p>
            </p:txBody>
          </p:sp>
        </p:grpSp>
      </p:grpSp>
      <p:cxnSp>
        <p:nvCxnSpPr>
          <p:cNvPr id="91" name="Прямая соединительная линия 90"/>
          <p:cNvCxnSpPr/>
          <p:nvPr/>
        </p:nvCxnSpPr>
        <p:spPr>
          <a:xfrm>
            <a:off x="4527288" y="1340768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4599296" y="4305290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W(0,1)*1  &gt; W(0,11)*v</a:t>
            </a: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 &lt; W(0,1)/W(0,11)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827584" y="2132856"/>
            <a:ext cx="515586" cy="504056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932040" y="2316788"/>
            <a:ext cx="463580" cy="504056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755488" y="522164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W(0,1)/W(0,11) &gt; v &gt; W(0,1)/(1-W(0,89))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(0,11)&lt;1-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(0,89)</a:t>
            </a:r>
          </a:p>
        </p:txBody>
      </p:sp>
    </p:spTree>
    <p:extLst>
      <p:ext uri="{BB962C8B-B14F-4D97-AF65-F5344CB8AC3E}">
        <p14:creationId xmlns:p14="http://schemas.microsoft.com/office/powerpoint/2010/main" val="18719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4" grpId="0"/>
      <p:bldP spid="95" grpId="0" animBg="1"/>
      <p:bldP spid="96" grpId="0" animBg="1"/>
      <p:bldP spid="6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330227"/>
            <a:ext cx="9144000" cy="55322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+mj-lt"/>
              </a:rPr>
              <a:t>ПАРАДОКС ТЕОРИИ ПРОСПЕКТОВ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1354698"/>
            <a:ext cx="80648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p</a:t>
            </a:r>
            <a:r>
              <a:rPr lang="ru-RU" sz="2000" b="1" baseline="-25000" dirty="0" err="1">
                <a:solidFill>
                  <a:schemeClr val="accent1"/>
                </a:solidFill>
                <a:latin typeface="Calibri" pitchFamily="34" charset="0"/>
              </a:rPr>
              <a:t>1</a:t>
            </a:r>
            <a:r>
              <a:rPr lang="ru-RU" sz="2000" b="1" dirty="0" err="1">
                <a:solidFill>
                  <a:schemeClr val="accent1"/>
                </a:solidFill>
                <a:latin typeface="Calibri" pitchFamily="34" charset="0"/>
              </a:rPr>
              <a:t>=</a:t>
            </a:r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($101;0,5;$51;0,27)</a:t>
            </a:r>
            <a:endParaRPr lang="ru-RU" sz="2000" dirty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p</a:t>
            </a:r>
            <a:r>
              <a:rPr lang="ru-RU" sz="2000" b="1" baseline="-25000" dirty="0" err="1">
                <a:solidFill>
                  <a:schemeClr val="accent1"/>
                </a:solidFill>
                <a:latin typeface="Calibri" pitchFamily="34" charset="0"/>
              </a:rPr>
              <a:t>2</a:t>
            </a:r>
            <a:r>
              <a:rPr lang="ru-RU" sz="2000" b="1" dirty="0" err="1">
                <a:solidFill>
                  <a:schemeClr val="accent1"/>
                </a:solidFill>
                <a:latin typeface="Calibri" pitchFamily="34" charset="0"/>
              </a:rPr>
              <a:t>=</a:t>
            </a:r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($100;0,5;$50;0,3)</a:t>
            </a:r>
            <a:endParaRPr lang="en-US" sz="2000" b="1" dirty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Если </a:t>
            </a:r>
            <a:r>
              <a:rPr lang="ru-RU" sz="2000" dirty="0" err="1">
                <a:latin typeface="Calibri" pitchFamily="34" charset="0"/>
              </a:rPr>
              <a:t>ЛПР</a:t>
            </a:r>
            <a:r>
              <a:rPr lang="ru-RU" sz="2000" dirty="0">
                <a:latin typeface="Calibri" pitchFamily="34" charset="0"/>
              </a:rPr>
              <a:t> округляет вероятности, то предпочтительнее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1</a:t>
            </a:r>
            <a:endParaRPr lang="en-US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Если </a:t>
            </a:r>
            <a:r>
              <a:rPr lang="ru-RU" sz="2000" dirty="0" err="1">
                <a:latin typeface="Calibri" pitchFamily="34" charset="0"/>
              </a:rPr>
              <a:t>ЛПР</a:t>
            </a:r>
            <a:r>
              <a:rPr lang="ru-RU" sz="2000" dirty="0">
                <a:latin typeface="Calibri" pitchFamily="34" charset="0"/>
              </a:rPr>
              <a:t> округляет выигрыши, то предпочтительнее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2</a:t>
            </a:r>
            <a:endParaRPr lang="ru-RU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Если и то, и другое, то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1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  <a:sym typeface="Symbol"/>
              </a:rPr>
              <a:t>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2 </a:t>
            </a:r>
            <a:r>
              <a:rPr lang="ru-RU" sz="2000" dirty="0">
                <a:latin typeface="Calibri" pitchFamily="34" charset="0"/>
              </a:rPr>
              <a:t>(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1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sym typeface="Symbol"/>
              </a:rPr>
              <a:t>I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2</a:t>
            </a:r>
            <a:r>
              <a:rPr lang="ru-RU" sz="2000" dirty="0">
                <a:latin typeface="Calibri" pitchFamily="34" charset="0"/>
              </a:rPr>
              <a:t>)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Для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1</a:t>
            </a:r>
            <a:r>
              <a:rPr lang="ru-RU" sz="2000" baseline="-25000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ожидаемый выигрыш: </a:t>
            </a:r>
            <a:r>
              <a:rPr lang="ru-RU" sz="2000" b="1" dirty="0">
                <a:latin typeface="Calibri" pitchFamily="34" charset="0"/>
              </a:rPr>
              <a:t>101*0,5+51*0,27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=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64,27</a:t>
            </a:r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Для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baseline="-25000" dirty="0">
                <a:latin typeface="Calibri" pitchFamily="34" charset="0"/>
              </a:rPr>
              <a:t>2</a:t>
            </a:r>
            <a:r>
              <a:rPr lang="ru-RU" sz="2000" baseline="-25000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ожидаемый выигрыш: </a:t>
            </a:r>
            <a:r>
              <a:rPr lang="ru-RU" sz="2000" b="1" dirty="0">
                <a:latin typeface="Calibri" pitchFamily="34" charset="0"/>
              </a:rPr>
              <a:t>100*0,5+50*0,3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=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65 </a:t>
            </a:r>
            <a:endParaRPr lang="ru-RU" sz="2000" dirty="0">
              <a:latin typeface="Calibri" pitchFamily="34" charset="0"/>
            </a:endParaRPr>
          </a:p>
          <a:p>
            <a:r>
              <a:rPr lang="ru-RU" sz="2000" i="1" dirty="0">
                <a:latin typeface="Calibri" pitchFamily="34" charset="0"/>
              </a:rPr>
              <a:t>      </a:t>
            </a:r>
            <a:endParaRPr lang="ru-RU" sz="2000" dirty="0">
              <a:latin typeface="Calibri" pitchFamily="34" charset="0"/>
            </a:endParaRPr>
          </a:p>
          <a:p>
            <a:r>
              <a:rPr lang="ru-RU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Замечание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/>
            <a:r>
              <a:rPr lang="ru-RU" dirty="0">
                <a:latin typeface="Calibri" pitchFamily="34" charset="0"/>
              </a:rPr>
              <a:t>Хотя процедура редактирования проспекта может привести к противоречию, теория проспектов все же является полезной аксиоматической теорией, позволяющей объединить дескриптивные знания о поведении </a:t>
            </a:r>
            <a:r>
              <a:rPr lang="ru-RU" dirty="0" err="1">
                <a:latin typeface="Calibri" pitchFamily="34" charset="0"/>
              </a:rPr>
              <a:t>ЛПР</a:t>
            </a:r>
            <a:r>
              <a:rPr lang="ru-RU" dirty="0">
                <a:latin typeface="Calibri" pitchFamily="34" charset="0"/>
              </a:rPr>
              <a:t> и нормативные правила их рационального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4797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Теория рационального поведения</a:t>
            </a:r>
            <a:br>
              <a:rPr lang="ru-RU" sz="2800" b="1" dirty="0">
                <a:solidFill>
                  <a:schemeClr val="accent1"/>
                </a:solidFill>
                <a:latin typeface="+mj-lt"/>
              </a:rPr>
            </a:br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(Теория ожидаемой полезности)</a:t>
            </a:r>
            <a:endParaRPr lang="ru-RU" sz="2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1600339"/>
            <a:ext cx="75608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itchFamily="34" charset="0"/>
              </a:rPr>
              <a:t>Джон Фон Нейман </a:t>
            </a:r>
            <a:r>
              <a:rPr lang="ru-RU" sz="2000" dirty="0">
                <a:latin typeface="Calibri" pitchFamily="34" charset="0"/>
              </a:rPr>
              <a:t>и </a:t>
            </a:r>
            <a:r>
              <a:rPr lang="ru-RU" sz="2000" b="1" dirty="0">
                <a:latin typeface="Calibri" pitchFamily="34" charset="0"/>
              </a:rPr>
              <a:t>Оскар </a:t>
            </a:r>
            <a:r>
              <a:rPr lang="ru-RU" sz="2000" b="1" dirty="0" err="1">
                <a:latin typeface="Calibri" pitchFamily="34" charset="0"/>
              </a:rPr>
              <a:t>Маргенштерн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разработали теорию ожидаемой полезности.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ru-RU" sz="2000" b="1" dirty="0">
                <a:latin typeface="Calibri" pitchFamily="34" charset="0"/>
              </a:rPr>
              <a:t>А</a:t>
            </a:r>
            <a:r>
              <a:rPr lang="ru-RU" sz="2000" dirty="0">
                <a:latin typeface="Calibri" pitchFamily="34" charset="0"/>
              </a:rPr>
              <a:t> – множество исходов: </a:t>
            </a:r>
            <a:r>
              <a:rPr lang="ru-RU" sz="2000" b="1" dirty="0" err="1">
                <a:latin typeface="Calibri" pitchFamily="34" charset="0"/>
              </a:rPr>
              <a:t>x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ru-RU" sz="2000" b="1" dirty="0" err="1">
                <a:latin typeface="Calibri" pitchFamily="34" charset="0"/>
              </a:rPr>
              <a:t>y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ru-RU" sz="2000" b="1" dirty="0" err="1">
                <a:latin typeface="Calibri" pitchFamily="34" charset="0"/>
              </a:rPr>
              <a:t>z</a:t>
            </a:r>
            <a:r>
              <a:rPr lang="ru-RU" sz="2000" b="1" dirty="0">
                <a:latin typeface="Calibri" pitchFamily="34" charset="0"/>
              </a:rPr>
              <a:t>, …</a:t>
            </a:r>
          </a:p>
          <a:p>
            <a:r>
              <a:rPr lang="ru-RU" sz="2000" dirty="0">
                <a:latin typeface="Calibri" pitchFamily="34" charset="0"/>
              </a:rPr>
              <a:t>Вероятности исходов: </a:t>
            </a:r>
            <a:r>
              <a:rPr lang="ru-RU" sz="2000" b="1" dirty="0" err="1">
                <a:latin typeface="Calibri" pitchFamily="34" charset="0"/>
              </a:rPr>
              <a:t>p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ru-RU" sz="2000" b="1" dirty="0" err="1">
                <a:latin typeface="Calibri" pitchFamily="34" charset="0"/>
              </a:rPr>
              <a:t>q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ru-RU" sz="2000" b="1" dirty="0" err="1">
                <a:latin typeface="Calibri" pitchFamily="34" charset="0"/>
              </a:rPr>
              <a:t>r</a:t>
            </a:r>
            <a:r>
              <a:rPr lang="ru-RU" sz="2000" b="1" dirty="0">
                <a:latin typeface="Calibri" pitchFamily="34" charset="0"/>
              </a:rPr>
              <a:t>, …</a:t>
            </a:r>
          </a:p>
          <a:p>
            <a:r>
              <a:rPr lang="ru-RU" sz="2000" dirty="0">
                <a:latin typeface="Calibri" pitchFamily="34" charset="0"/>
              </a:rPr>
              <a:t> </a:t>
            </a:r>
          </a:p>
          <a:p>
            <a:r>
              <a:rPr lang="ru-RU" sz="2000" b="1" u="sng" dirty="0">
                <a:latin typeface="Calibri" pitchFamily="34" charset="0"/>
              </a:rPr>
              <a:t>Лотерея:</a:t>
            </a:r>
            <a:r>
              <a:rPr lang="en-US" sz="2000" b="1" dirty="0">
                <a:latin typeface="Calibri" pitchFamily="34" charset="0"/>
              </a:rPr>
              <a:t> L</a:t>
            </a:r>
            <a:r>
              <a:rPr lang="ru-RU" sz="2000" b="1" dirty="0">
                <a:latin typeface="Calibri" pitchFamily="34" charset="0"/>
              </a:rPr>
              <a:t>=(</a:t>
            </a:r>
            <a:r>
              <a:rPr lang="en-US" sz="2000" b="1" dirty="0">
                <a:latin typeface="Calibri" pitchFamily="34" charset="0"/>
              </a:rPr>
              <a:t>x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en-US" sz="2000" b="1" dirty="0">
                <a:latin typeface="Calibri" pitchFamily="34" charset="0"/>
              </a:rPr>
              <a:t>y</a:t>
            </a:r>
            <a:r>
              <a:rPr lang="ru-RU" sz="2000" b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– вектор с двумя возможными исходами</a:t>
            </a:r>
            <a:r>
              <a:rPr lang="en-US" sz="2000" dirty="0">
                <a:latin typeface="Calibri" pitchFamily="34" charset="0"/>
              </a:rPr>
              <a:t>.</a:t>
            </a:r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				  </a:t>
            </a:r>
          </a:p>
          <a:p>
            <a:r>
              <a:rPr lang="ru-RU" sz="2000" dirty="0">
                <a:latin typeface="Calibri" pitchFamily="34" charset="0"/>
              </a:rPr>
              <a:t>Лотерея обозначается следующим образом:</a:t>
            </a:r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ru-RU" sz="2000" b="1" dirty="0">
              <a:latin typeface="Calibri" pitchFamily="34" charset="0"/>
            </a:endParaRPr>
          </a:p>
          <a:p>
            <a:endParaRPr lang="ru-RU" sz="2000" b="1" dirty="0">
              <a:latin typeface="Calibri" pitchFamily="34" charset="0"/>
            </a:endParaRPr>
          </a:p>
          <a:p>
            <a:r>
              <a:rPr lang="ru-RU" sz="2000" b="1" dirty="0">
                <a:latin typeface="Calibri" pitchFamily="34" charset="0"/>
              </a:rPr>
              <a:t>Средняя цена лотереи (</a:t>
            </a:r>
            <a:r>
              <a:rPr lang="en-US" sz="2000" b="1" dirty="0">
                <a:latin typeface="Calibri" pitchFamily="34" charset="0"/>
              </a:rPr>
              <a:t>x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en-US" sz="2000" b="1" dirty="0">
                <a:latin typeface="Calibri" pitchFamily="34" charset="0"/>
              </a:rPr>
              <a:t>y</a:t>
            </a:r>
            <a:r>
              <a:rPr lang="ru-RU" sz="2000" b="1" dirty="0">
                <a:latin typeface="Calibri" pitchFamily="34" charset="0"/>
              </a:rPr>
              <a:t>):   </a:t>
            </a:r>
            <a:r>
              <a:rPr lang="en-US" sz="2000" b="1" dirty="0">
                <a:latin typeface="Calibri" pitchFamily="34" charset="0"/>
              </a:rPr>
              <a:t>L</a:t>
            </a:r>
            <a:r>
              <a:rPr lang="ru-RU" sz="2000" b="1" dirty="0">
                <a:latin typeface="Calibri" pitchFamily="34" charset="0"/>
              </a:rPr>
              <a:t>= </a:t>
            </a:r>
            <a:r>
              <a:rPr lang="en-US" sz="2000" b="1" dirty="0" err="1">
                <a:latin typeface="Calibri" pitchFamily="34" charset="0"/>
              </a:rPr>
              <a:t>px</a:t>
            </a:r>
            <a:r>
              <a:rPr lang="ru-RU" sz="2000" b="1" dirty="0">
                <a:latin typeface="Calibri" pitchFamily="34" charset="0"/>
              </a:rPr>
              <a:t> + (1–</a:t>
            </a:r>
            <a:r>
              <a:rPr lang="en-US" sz="2000" b="1" dirty="0">
                <a:latin typeface="Calibri" pitchFamily="34" charset="0"/>
              </a:rPr>
              <a:t>p</a:t>
            </a:r>
            <a:r>
              <a:rPr lang="ru-RU" sz="2000" b="1" dirty="0">
                <a:latin typeface="Calibri" pitchFamily="34" charset="0"/>
              </a:rPr>
              <a:t>)</a:t>
            </a:r>
            <a:r>
              <a:rPr lang="en-US" sz="2000" b="1" dirty="0">
                <a:latin typeface="Calibri" pitchFamily="34" charset="0"/>
              </a:rPr>
              <a:t>y</a:t>
            </a:r>
            <a:endParaRPr lang="ru-RU" sz="2000" dirty="0"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910280" y="4552667"/>
            <a:ext cx="1323440" cy="1080120"/>
            <a:chOff x="6588224" y="4941168"/>
            <a:chExt cx="1323440" cy="1080120"/>
          </a:xfrm>
        </p:grpSpPr>
        <p:sp>
          <p:nvSpPr>
            <p:cNvPr id="32" name="Овал 31"/>
            <p:cNvSpPr/>
            <p:nvPr/>
          </p:nvSpPr>
          <p:spPr>
            <a:xfrm>
              <a:off x="6588224" y="5445224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 стрелкой 32"/>
            <p:cNvCxnSpPr>
              <a:endCxn id="39" idx="2"/>
            </p:cNvCxnSpPr>
            <p:nvPr/>
          </p:nvCxnSpPr>
          <p:spPr>
            <a:xfrm flipV="1">
              <a:off x="6732240" y="5157192"/>
              <a:ext cx="792088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>
              <a:endCxn id="40" idx="2"/>
            </p:cNvCxnSpPr>
            <p:nvPr/>
          </p:nvCxnSpPr>
          <p:spPr>
            <a:xfrm>
              <a:off x="6732240" y="5517232"/>
              <a:ext cx="79208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623632" y="494116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23632" y="558924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76256" y="500388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04248" y="565195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1-p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7524328" y="5085184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7524328" y="5733256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188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4340" y="315690"/>
            <a:ext cx="8795320" cy="5378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АКСИОМЫ РАЦИОНАЛЬНОГО ВЫБОРА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1220554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Calibri" pitchFamily="34" charset="0"/>
              </a:rPr>
              <a:t>А</a:t>
            </a:r>
            <a:r>
              <a:rPr lang="ru-RU" sz="2000" b="1" baseline="-25000" dirty="0" err="1">
                <a:latin typeface="Calibri" pitchFamily="34" charset="0"/>
              </a:rPr>
              <a:t>1</a:t>
            </a:r>
            <a:r>
              <a:rPr lang="ru-RU" sz="2000" dirty="0">
                <a:latin typeface="Calibri" pitchFamily="34" charset="0"/>
              </a:rPr>
              <a:t>: Все возможные исходы должны принадлежать </a:t>
            </a:r>
            <a:r>
              <a:rPr lang="ru-RU" sz="2000" b="1" i="1" dirty="0">
                <a:latin typeface="Calibri" pitchFamily="34" charset="0"/>
              </a:rPr>
              <a:t>А</a:t>
            </a:r>
            <a:r>
              <a:rPr lang="ru-RU" sz="2000" dirty="0">
                <a:latin typeface="Calibri" pitchFamily="34" charset="0"/>
              </a:rPr>
              <a:t>: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  <a:sym typeface="Symbol"/>
              </a:rPr>
              <a:t>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 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  <a:sym typeface="Symbol"/>
              </a:rPr>
              <a:t></a:t>
            </a:r>
            <a:r>
              <a:rPr lang="en-US" sz="2000" b="1" i="1" dirty="0">
                <a:latin typeface="Calibri" pitchFamily="34" charset="0"/>
              </a:rPr>
              <a:t>A</a:t>
            </a:r>
            <a:r>
              <a:rPr lang="ru-RU" sz="2000" b="1" i="1" dirty="0">
                <a:latin typeface="Calibri" pitchFamily="34" charset="0"/>
              </a:rPr>
              <a:t>)</a:t>
            </a:r>
          </a:p>
          <a:p>
            <a:pPr algn="just"/>
            <a:r>
              <a:rPr lang="ru-RU" sz="2000" dirty="0">
                <a:latin typeface="Calibri" pitchFamily="34" charset="0"/>
              </a:rPr>
              <a:t> </a:t>
            </a:r>
          </a:p>
          <a:p>
            <a:pPr algn="just"/>
            <a:r>
              <a:rPr lang="ru-RU" sz="2000" b="1" dirty="0" err="1">
                <a:latin typeface="Calibri" pitchFamily="34" charset="0"/>
              </a:rPr>
              <a:t>А</a:t>
            </a:r>
            <a:r>
              <a:rPr lang="ru-RU" sz="2000" b="1" baseline="-25000" dirty="0" err="1">
                <a:latin typeface="Calibri" pitchFamily="34" charset="0"/>
              </a:rPr>
              <a:t>2</a:t>
            </a:r>
            <a:r>
              <a:rPr lang="ru-RU" sz="2000" dirty="0">
                <a:latin typeface="Calibri" pitchFamily="34" charset="0"/>
              </a:rPr>
              <a:t>: На множестве исходов должно быть задано отношение: </a:t>
            </a:r>
          </a:p>
          <a:p>
            <a:pPr lvl="0" algn="just"/>
            <a:r>
              <a:rPr lang="en-US" sz="2000" dirty="0">
                <a:latin typeface="Calibri" pitchFamily="34" charset="0"/>
              </a:rPr>
              <a:t>		</a:t>
            </a:r>
            <a:r>
              <a:rPr lang="ru-RU" sz="2000" b="1" i="1" dirty="0">
                <a:latin typeface="Calibri" pitchFamily="34" charset="0"/>
              </a:rPr>
              <a:t>строго предпочтения </a:t>
            </a:r>
            <a:r>
              <a:rPr lang="en-US" sz="2000" b="1" i="1" dirty="0">
                <a:latin typeface="Calibri" pitchFamily="34" charset="0"/>
              </a:rPr>
              <a:t>P 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&gt;</a:t>
            </a:r>
            <a:r>
              <a:rPr lang="ru-RU" sz="2000" b="1" i="1" dirty="0">
                <a:latin typeface="Calibri" pitchFamily="34" charset="0"/>
              </a:rPr>
              <a:t>), </a:t>
            </a:r>
          </a:p>
          <a:p>
            <a:pPr lvl="0" algn="just"/>
            <a:r>
              <a:rPr lang="en-US" sz="2000" b="1" i="1" dirty="0">
                <a:latin typeface="Calibri" pitchFamily="34" charset="0"/>
              </a:rPr>
              <a:t>		</a:t>
            </a:r>
            <a:r>
              <a:rPr lang="ru-RU" sz="2000" b="1" i="1" dirty="0">
                <a:latin typeface="Calibri" pitchFamily="34" charset="0"/>
              </a:rPr>
              <a:t>нестрогого предпочтения </a:t>
            </a:r>
            <a:r>
              <a:rPr lang="ru-RU" sz="2000" b="1" i="1" dirty="0" err="1">
                <a:latin typeface="Calibri" pitchFamily="34" charset="0"/>
              </a:rPr>
              <a:t>R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ru-RU" sz="2000" b="1" i="1" dirty="0">
                <a:latin typeface="Calibri"/>
              </a:rPr>
              <a:t>≥</a:t>
            </a:r>
            <a:r>
              <a:rPr lang="ru-RU" sz="2000" b="1" i="1" dirty="0">
                <a:latin typeface="Calibri" pitchFamily="34" charset="0"/>
              </a:rPr>
              <a:t>), </a:t>
            </a:r>
          </a:p>
          <a:p>
            <a:pPr lvl="0" algn="just"/>
            <a:r>
              <a:rPr lang="en-US" sz="2000" b="1" i="1" dirty="0">
                <a:latin typeface="Calibri" pitchFamily="34" charset="0"/>
              </a:rPr>
              <a:t>		</a:t>
            </a:r>
            <a:r>
              <a:rPr lang="ru-RU" sz="2000" b="1" i="1" dirty="0">
                <a:latin typeface="Calibri" pitchFamily="34" charset="0"/>
              </a:rPr>
              <a:t>безразличия </a:t>
            </a:r>
            <a:r>
              <a:rPr lang="ru-RU" sz="2000" b="1" i="1" dirty="0" err="1">
                <a:latin typeface="Calibri" pitchFamily="34" charset="0"/>
              </a:rPr>
              <a:t>I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ru-RU" sz="2000" b="1" i="1" dirty="0">
                <a:latin typeface="Calibri"/>
              </a:rPr>
              <a:t>≈</a:t>
            </a:r>
            <a:r>
              <a:rPr lang="ru-RU" sz="2000" b="1" i="1" dirty="0">
                <a:latin typeface="Calibri" pitchFamily="34" charset="0"/>
              </a:rPr>
              <a:t>), </a:t>
            </a:r>
          </a:p>
          <a:p>
            <a:pPr algn="just"/>
            <a:r>
              <a:rPr lang="ru-RU" sz="2000" dirty="0">
                <a:latin typeface="Calibri" pitchFamily="34" charset="0"/>
              </a:rPr>
              <a:t>причём </a:t>
            </a:r>
            <a:r>
              <a:rPr lang="ru-RU" sz="2000" b="1" i="1" dirty="0" err="1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  <a:sym typeface="Symbol"/>
              </a:rPr>
              <a:t></a:t>
            </a:r>
            <a:r>
              <a:rPr lang="ru-RU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R</a:t>
            </a:r>
            <a:r>
              <a:rPr lang="ru-RU" sz="2000" dirty="0">
                <a:latin typeface="Calibri" pitchFamily="34" charset="0"/>
              </a:rPr>
              <a:t>, </a:t>
            </a:r>
            <a:r>
              <a:rPr lang="ru-RU" sz="2000" b="1" i="1" dirty="0" err="1">
                <a:latin typeface="Calibri" pitchFamily="34" charset="0"/>
              </a:rPr>
              <a:t>I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>
                <a:latin typeface="Calibri" pitchFamily="34" charset="0"/>
                <a:sym typeface="Symbol"/>
              </a:rPr>
              <a:t></a:t>
            </a:r>
            <a:r>
              <a:rPr lang="en-US" sz="2000" b="1" i="1" dirty="0">
                <a:latin typeface="Calibri" pitchFamily="34" charset="0"/>
                <a:sym typeface="Symbol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R</a:t>
            </a:r>
            <a:r>
              <a:rPr lang="ru-RU" sz="2000" dirty="0">
                <a:latin typeface="Calibri" pitchFamily="34" charset="0"/>
              </a:rPr>
              <a:t> и они удовлетворяют двум условиям:</a:t>
            </a:r>
          </a:p>
          <a:p>
            <a:pPr lvl="0" algn="just"/>
            <a:r>
              <a:rPr lang="en-US" sz="2000" b="1" i="1" dirty="0">
                <a:latin typeface="Calibri" pitchFamily="34" charset="0"/>
              </a:rPr>
              <a:t>	</a:t>
            </a:r>
            <a:r>
              <a:rPr lang="ru-RU" sz="2000" b="1" i="1" dirty="0">
                <a:latin typeface="Calibri" pitchFamily="34" charset="0"/>
              </a:rPr>
              <a:t>Связности</a:t>
            </a:r>
            <a:r>
              <a:rPr lang="ru-RU" sz="2000" dirty="0">
                <a:latin typeface="Calibri" pitchFamily="34" charset="0"/>
              </a:rPr>
              <a:t>, т</a:t>
            </a:r>
            <a:r>
              <a:rPr lang="en-US" sz="2000" dirty="0">
                <a:latin typeface="Calibri" pitchFamily="34" charset="0"/>
              </a:rPr>
              <a:t>.</a:t>
            </a:r>
            <a:r>
              <a:rPr lang="ru-RU" sz="2000" dirty="0">
                <a:latin typeface="Calibri" pitchFamily="34" charset="0"/>
              </a:rPr>
              <a:t>е</a:t>
            </a:r>
            <a:r>
              <a:rPr lang="en-US" sz="2000" dirty="0">
                <a:latin typeface="Calibri" pitchFamily="34" charset="0"/>
              </a:rPr>
              <a:t>.</a:t>
            </a:r>
            <a:r>
              <a:rPr lang="ru-RU" sz="2000" dirty="0">
                <a:latin typeface="Calibri" pitchFamily="34" charset="0"/>
              </a:rPr>
              <a:t> либо справедливо </a:t>
            </a:r>
            <a:r>
              <a:rPr lang="en-US" sz="2000" b="1" i="1" dirty="0">
                <a:latin typeface="Calibri" pitchFamily="34" charset="0"/>
              </a:rPr>
              <a:t>x R y</a:t>
            </a:r>
            <a:r>
              <a:rPr lang="ru-RU" sz="2000" dirty="0">
                <a:latin typeface="Calibri" pitchFamily="34" charset="0"/>
              </a:rPr>
              <a:t>, либо </a:t>
            </a:r>
            <a:r>
              <a:rPr lang="en-US" sz="2000" b="1" i="1" dirty="0">
                <a:latin typeface="Calibri" pitchFamily="34" charset="0"/>
              </a:rPr>
              <a:t>y R x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pPr lvl="0" algn="just"/>
            <a:r>
              <a:rPr lang="en-US" sz="2000" b="1" i="1" dirty="0">
                <a:latin typeface="Calibri" pitchFamily="34" charset="0"/>
              </a:rPr>
              <a:t>	</a:t>
            </a:r>
            <a:r>
              <a:rPr lang="ru-RU" sz="2000" b="1" i="1" dirty="0">
                <a:latin typeface="Calibri" pitchFamily="34" charset="0"/>
              </a:rPr>
              <a:t>Транзитивности</a:t>
            </a:r>
            <a:r>
              <a:rPr lang="ru-RU" sz="2000" dirty="0">
                <a:latin typeface="Calibri" pitchFamily="34" charset="0"/>
              </a:rPr>
              <a:t>, то есть из </a:t>
            </a:r>
            <a:r>
              <a:rPr lang="ru-RU" sz="2000" b="1" i="1" dirty="0" err="1">
                <a:latin typeface="Calibri" pitchFamily="34" charset="0"/>
              </a:rPr>
              <a:t>x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R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 &amp; </a:t>
            </a:r>
            <a:r>
              <a:rPr lang="ru-RU" sz="2000" b="1" i="1" dirty="0" err="1">
                <a:latin typeface="Calibri" pitchFamily="34" charset="0"/>
              </a:rPr>
              <a:t>y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R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z</a:t>
            </a:r>
            <a:r>
              <a:rPr lang="ru-RU" sz="2000" dirty="0">
                <a:latin typeface="Calibri" pitchFamily="34" charset="0"/>
              </a:rPr>
              <a:t> </a:t>
            </a:r>
            <a:r>
              <a:rPr lang="ru-RU" sz="2000" b="1" i="1" dirty="0">
                <a:latin typeface="Calibri" pitchFamily="34" charset="0"/>
                <a:sym typeface="Symbol"/>
              </a:rPr>
              <a:t></a:t>
            </a:r>
            <a:r>
              <a:rPr lang="ru-RU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x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R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z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pPr algn="just"/>
            <a:r>
              <a:rPr lang="ru-RU" sz="2000" dirty="0">
                <a:latin typeface="Calibri" pitchFamily="34" charset="0"/>
              </a:rPr>
              <a:t> </a:t>
            </a:r>
          </a:p>
          <a:p>
            <a:pPr algn="just"/>
            <a:r>
              <a:rPr lang="ru-RU" sz="2000" b="1" dirty="0" err="1">
                <a:latin typeface="Calibri" pitchFamily="34" charset="0"/>
              </a:rPr>
              <a:t>А</a:t>
            </a:r>
            <a:r>
              <a:rPr lang="ru-RU" sz="2000" b="1" baseline="-25000" dirty="0" err="1">
                <a:latin typeface="Calibri" pitchFamily="34" charset="0"/>
              </a:rPr>
              <a:t>3</a:t>
            </a:r>
            <a:r>
              <a:rPr lang="ru-RU" sz="2000" dirty="0">
                <a:latin typeface="Calibri" pitchFamily="34" charset="0"/>
              </a:rPr>
              <a:t>: Две лотереи </a:t>
            </a:r>
            <a:r>
              <a:rPr lang="en-US" sz="2000" b="1" i="1" dirty="0">
                <a:latin typeface="Calibri" pitchFamily="34" charset="0"/>
              </a:rPr>
              <a:t>L</a:t>
            </a:r>
            <a:r>
              <a:rPr lang="ru-RU" sz="2000" b="1" i="1" baseline="-25000" dirty="0" err="1">
                <a:latin typeface="Calibri" pitchFamily="34" charset="0"/>
              </a:rPr>
              <a:t>1</a:t>
            </a:r>
            <a:r>
              <a:rPr lang="ru-RU" sz="2000" b="1" i="1" dirty="0" err="1">
                <a:latin typeface="Calibri" pitchFamily="34" charset="0"/>
              </a:rPr>
              <a:t>=</a:t>
            </a:r>
            <a:r>
              <a:rPr lang="ru-RU" sz="2000" b="1" i="1" dirty="0">
                <a:latin typeface="Calibri" pitchFamily="34" charset="0"/>
              </a:rPr>
              <a:t>((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), 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 и </a:t>
            </a:r>
            <a:r>
              <a:rPr lang="en-US" sz="2000" b="1" i="1" dirty="0">
                <a:latin typeface="Calibri" pitchFamily="34" charset="0"/>
              </a:rPr>
              <a:t>L</a:t>
            </a:r>
            <a:r>
              <a:rPr lang="ru-RU" sz="2000" b="1" i="1" baseline="-25000" dirty="0" err="1">
                <a:latin typeface="Calibri" pitchFamily="34" charset="0"/>
              </a:rPr>
              <a:t>2</a:t>
            </a:r>
            <a:r>
              <a:rPr lang="ru-RU" sz="2000" b="1" i="1" dirty="0" err="1">
                <a:latin typeface="Calibri" pitchFamily="34" charset="0"/>
              </a:rPr>
              <a:t>=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 err="1">
                <a:latin typeface="Calibri" pitchFamily="34" charset="0"/>
              </a:rPr>
              <a:t>pq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, находятся в состоянии безразличия, то есть справедливо:</a:t>
            </a:r>
            <a:r>
              <a:rPr lang="ru-RU" sz="2000" b="1" i="1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L</a:t>
            </a:r>
            <a:r>
              <a:rPr lang="ru-RU" sz="2000" b="1" i="1" baseline="-25000" dirty="0">
                <a:latin typeface="Calibri" pitchFamily="34" charset="0"/>
              </a:rPr>
              <a:t>1</a:t>
            </a:r>
            <a:r>
              <a:rPr lang="en-US" sz="2000" b="1" i="1" baseline="-25000" dirty="0">
                <a:latin typeface="Calibri" pitchFamily="34" charset="0"/>
              </a:rPr>
              <a:t> </a:t>
            </a:r>
            <a:r>
              <a:rPr lang="en-US" sz="2000" b="1" i="1" dirty="0">
                <a:latin typeface="Calibri" pitchFamily="34" charset="0"/>
              </a:rPr>
              <a:t>I L</a:t>
            </a:r>
            <a:r>
              <a:rPr lang="ru-RU" sz="2000" b="1" i="1" baseline="-25000" dirty="0">
                <a:latin typeface="Calibri" pitchFamily="34" charset="0"/>
              </a:rPr>
              <a:t>2</a:t>
            </a:r>
            <a:endParaRPr lang="ru-RU" sz="2000" b="1" i="1" dirty="0">
              <a:latin typeface="Calibri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463392" y="4941168"/>
            <a:ext cx="1899504" cy="1080120"/>
            <a:chOff x="6012160" y="4941168"/>
            <a:chExt cx="1899504" cy="108012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6588224" y="4941168"/>
              <a:ext cx="1323440" cy="1080120"/>
              <a:chOff x="6588224" y="4941168"/>
              <a:chExt cx="1323440" cy="1080120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6588224" y="544522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" name="Прямая со стрелкой 6"/>
              <p:cNvCxnSpPr>
                <a:endCxn id="14" idx="2"/>
              </p:cNvCxnSpPr>
              <p:nvPr/>
            </p:nvCxnSpPr>
            <p:spPr>
              <a:xfrm flipV="1">
                <a:off x="6732240" y="515719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/>
              <p:cNvCxnSpPr>
                <a:endCxn id="17" idx="2"/>
              </p:cNvCxnSpPr>
              <p:nvPr/>
            </p:nvCxnSpPr>
            <p:spPr>
              <a:xfrm>
                <a:off x="6732240" y="551723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623632" y="494116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23632" y="5589240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32240" y="5003884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pq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88224" y="5651956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1-</a:t>
                </a:r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pq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7524328" y="50851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7524328" y="573325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012160" y="4941168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latin typeface="Calibri" pitchFamily="34" charset="0"/>
                </a:rPr>
                <a:t>L</a:t>
              </a:r>
              <a:r>
                <a:rPr lang="ru-RU" sz="2000" b="1" i="1" baseline="-25000" dirty="0">
                  <a:latin typeface="Calibri" pitchFamily="34" charset="0"/>
                </a:rPr>
                <a:t>2</a:t>
              </a:r>
              <a:r>
                <a:rPr lang="en-US" sz="2000" b="1" i="1" dirty="0">
                  <a:latin typeface="Calibri" pitchFamily="34" charset="0"/>
                </a:rPr>
                <a:t> 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115616" y="4941168"/>
            <a:ext cx="2862904" cy="1512168"/>
            <a:chOff x="1664384" y="4941168"/>
            <a:chExt cx="2862904" cy="1512168"/>
          </a:xfrm>
        </p:grpSpPr>
        <p:sp>
          <p:nvSpPr>
            <p:cNvPr id="25" name="Овал 24"/>
            <p:cNvSpPr/>
            <p:nvPr/>
          </p:nvSpPr>
          <p:spPr>
            <a:xfrm>
              <a:off x="2267744" y="5877272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6" name="Прямая со стрелкой 25"/>
            <p:cNvCxnSpPr>
              <a:endCxn id="32" idx="2"/>
            </p:cNvCxnSpPr>
            <p:nvPr/>
          </p:nvCxnSpPr>
          <p:spPr>
            <a:xfrm flipV="1">
              <a:off x="2411760" y="5589240"/>
              <a:ext cx="792088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endCxn id="33" idx="2"/>
            </p:cNvCxnSpPr>
            <p:nvPr/>
          </p:nvCxnSpPr>
          <p:spPr>
            <a:xfrm>
              <a:off x="2411760" y="5949280"/>
              <a:ext cx="79208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303152" y="602128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83768" y="543593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11760" y="608400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1-q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03848" y="5517232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03848" y="6165304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64384" y="4941168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latin typeface="Calibri" pitchFamily="34" charset="0"/>
                </a:rPr>
                <a:t>L</a:t>
              </a:r>
              <a:r>
                <a:rPr lang="en-US" sz="2000" b="1" i="1" baseline="-25000" dirty="0" err="1">
                  <a:latin typeface="Calibri" pitchFamily="34" charset="0"/>
                </a:rPr>
                <a:t>1</a:t>
              </a:r>
              <a:r>
                <a:rPr lang="en-US" sz="2000" b="1" i="1" dirty="0">
                  <a:latin typeface="Calibri" pitchFamily="34" charset="0"/>
                </a:rPr>
                <a:t> 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6" name="Прямая со стрелкой 35"/>
            <p:cNvCxnSpPr>
              <a:stCxn id="32" idx="6"/>
              <a:endCxn id="42" idx="2"/>
            </p:cNvCxnSpPr>
            <p:nvPr/>
          </p:nvCxnSpPr>
          <p:spPr>
            <a:xfrm flipV="1">
              <a:off x="3347864" y="5229200"/>
              <a:ext cx="792088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>
              <a:stCxn id="32" idx="6"/>
              <a:endCxn id="43" idx="2"/>
            </p:cNvCxnSpPr>
            <p:nvPr/>
          </p:nvCxnSpPr>
          <p:spPr>
            <a:xfrm>
              <a:off x="3347864" y="5589240"/>
              <a:ext cx="79208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239256" y="501317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39256" y="566124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91880" y="507589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9872" y="5723964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1-p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139952" y="5157192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139952" y="5805264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4067944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Средняя цена</a:t>
            </a:r>
            <a:r>
              <a:rPr lang="en-US" sz="2000" b="1" dirty="0">
                <a:latin typeface="Calibri" pitchFamily="34" charset="0"/>
              </a:rPr>
              <a:t>:</a:t>
            </a:r>
          </a:p>
          <a:p>
            <a:r>
              <a:rPr lang="en-US" sz="2000" b="1" i="1" dirty="0">
                <a:latin typeface="Calibri" pitchFamily="34" charset="0"/>
              </a:rPr>
              <a:t>L</a:t>
            </a:r>
            <a:r>
              <a:rPr lang="ru-RU" sz="2000" b="1" i="1" baseline="-25000" dirty="0" err="1">
                <a:latin typeface="Calibri" pitchFamily="34" charset="0"/>
              </a:rPr>
              <a:t>1</a:t>
            </a:r>
            <a:r>
              <a:rPr lang="ru-RU" sz="2000" b="1" i="1" dirty="0" err="1">
                <a:latin typeface="Calibri" pitchFamily="34" charset="0"/>
              </a:rPr>
              <a:t>=</a:t>
            </a:r>
            <a:r>
              <a:rPr lang="en-US" sz="2000" b="1" i="1" dirty="0" err="1">
                <a:latin typeface="Calibri" pitchFamily="34" charset="0"/>
              </a:rPr>
              <a:t>pqx</a:t>
            </a:r>
            <a:r>
              <a:rPr lang="ru-RU" sz="2000" b="1" i="1" dirty="0">
                <a:latin typeface="Calibri" pitchFamily="34" charset="0"/>
              </a:rPr>
              <a:t>+(1-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+</a:t>
            </a:r>
            <a:r>
              <a:rPr lang="en-US" sz="2000" b="1" i="1" dirty="0">
                <a:latin typeface="Calibri" pitchFamily="34" charset="0"/>
              </a:rPr>
              <a:t>q</a:t>
            </a:r>
            <a:r>
              <a:rPr lang="ru-RU" sz="2000" b="1" i="1" dirty="0">
                <a:latin typeface="Calibri" pitchFamily="34" charset="0"/>
              </a:rPr>
              <a:t>(1-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=</a:t>
            </a:r>
            <a:r>
              <a:rPr lang="en-US" sz="2000" b="1" i="1" dirty="0" err="1">
                <a:latin typeface="Calibri" pitchFamily="34" charset="0"/>
              </a:rPr>
              <a:t>pqx</a:t>
            </a:r>
            <a:r>
              <a:rPr lang="ru-RU" sz="2000" b="1" i="1" dirty="0">
                <a:latin typeface="Calibri" pitchFamily="34" charset="0"/>
              </a:rPr>
              <a:t>+(1-</a:t>
            </a:r>
            <a:r>
              <a:rPr lang="en-US" sz="2000" b="1" i="1" dirty="0" err="1">
                <a:latin typeface="Calibri" pitchFamily="34" charset="0"/>
              </a:rPr>
              <a:t>pq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=</a:t>
            </a:r>
            <a:r>
              <a:rPr lang="en-US" sz="2000" b="1" i="1" dirty="0">
                <a:latin typeface="Calibri" pitchFamily="34" charset="0"/>
              </a:rPr>
              <a:t>L</a:t>
            </a:r>
            <a:r>
              <a:rPr lang="ru-RU" sz="2000" b="1" i="1" baseline="-25000" dirty="0">
                <a:latin typeface="Calibri" pitchFamily="34" charset="0"/>
              </a:rPr>
              <a:t>2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4842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1268760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Calibri" pitchFamily="34" charset="0"/>
              </a:rPr>
              <a:t>А</a:t>
            </a:r>
            <a:r>
              <a:rPr lang="ru-RU" sz="2000" b="1" baseline="-25000" dirty="0" err="1">
                <a:latin typeface="Calibri" pitchFamily="34" charset="0"/>
              </a:rPr>
              <a:t>4</a:t>
            </a:r>
            <a:r>
              <a:rPr lang="ru-RU" sz="2000" dirty="0">
                <a:latin typeface="Calibri" pitchFamily="34" charset="0"/>
              </a:rPr>
              <a:t>: Если </a:t>
            </a:r>
            <a:r>
              <a:rPr lang="en-US" sz="2000" b="1" i="1" dirty="0">
                <a:latin typeface="Calibri" pitchFamily="34" charset="0"/>
              </a:rPr>
              <a:t>x I y</a:t>
            </a:r>
            <a:r>
              <a:rPr lang="ru-RU" sz="2000" dirty="0">
                <a:latin typeface="Calibri" pitchFamily="34" charset="0"/>
              </a:rPr>
              <a:t>, то 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z</a:t>
            </a:r>
            <a:r>
              <a:rPr lang="ru-RU" sz="2000" b="1" i="1" dirty="0">
                <a:latin typeface="Calibri" pitchFamily="34" charset="0"/>
              </a:rPr>
              <a:t>) </a:t>
            </a:r>
            <a:r>
              <a:rPr lang="en-US" sz="2000" b="1" i="1" dirty="0">
                <a:latin typeface="Calibri" pitchFamily="34" charset="0"/>
              </a:rPr>
              <a:t>I</a:t>
            </a:r>
            <a:r>
              <a:rPr lang="ru-RU" sz="2000" b="1" i="1" dirty="0">
                <a:latin typeface="Calibri" pitchFamily="34" charset="0"/>
              </a:rPr>
              <a:t> (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z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pPr algn="just"/>
            <a:r>
              <a:rPr lang="ru-RU" sz="2000" dirty="0">
                <a:latin typeface="Calibri" pitchFamily="34" charset="0"/>
              </a:rPr>
              <a:t> </a:t>
            </a:r>
          </a:p>
          <a:p>
            <a:pPr algn="just"/>
            <a:r>
              <a:rPr lang="ru-RU" sz="2000" b="1" dirty="0" err="1">
                <a:latin typeface="Calibri" pitchFamily="34" charset="0"/>
              </a:rPr>
              <a:t>А</a:t>
            </a:r>
            <a:r>
              <a:rPr lang="ru-RU" sz="2000" b="1" baseline="-25000" dirty="0" err="1">
                <a:latin typeface="Calibri" pitchFamily="34" charset="0"/>
              </a:rPr>
              <a:t>5</a:t>
            </a:r>
            <a:r>
              <a:rPr lang="ru-RU" sz="2000" dirty="0">
                <a:latin typeface="Calibri" pitchFamily="34" charset="0"/>
              </a:rPr>
              <a:t>: Если </a:t>
            </a:r>
            <a:r>
              <a:rPr lang="en-US" sz="2000" b="1" i="1" dirty="0">
                <a:latin typeface="Calibri" pitchFamily="34" charset="0"/>
              </a:rPr>
              <a:t>x P y</a:t>
            </a:r>
            <a:r>
              <a:rPr lang="ru-RU" sz="2000" dirty="0">
                <a:latin typeface="Calibri" pitchFamily="34" charset="0"/>
              </a:rPr>
              <a:t>, то </a:t>
            </a:r>
            <a:r>
              <a:rPr lang="ru-RU" sz="2000" b="1" i="1" dirty="0" err="1">
                <a:latin typeface="Calibri" pitchFamily="34" charset="0"/>
              </a:rPr>
              <a:t>x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P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, </a:t>
            </a:r>
            <a:r>
              <a:rPr lang="en-US" sz="2000" b="1" i="1" dirty="0">
                <a:latin typeface="Calibri" pitchFamily="34" charset="0"/>
              </a:rPr>
              <a:t>y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en-US" sz="2000" b="1" i="1" dirty="0">
                <a:latin typeface="Calibri" pitchFamily="34" charset="0"/>
              </a:rPr>
              <a:t> P y</a:t>
            </a:r>
            <a:r>
              <a:rPr lang="ru-RU" sz="2000" dirty="0">
                <a:latin typeface="Calibri" pitchFamily="34" charset="0"/>
              </a:rPr>
              <a:t>. </a:t>
            </a:r>
          </a:p>
          <a:p>
            <a:pPr algn="just"/>
            <a:r>
              <a:rPr lang="ru-RU" sz="2000" dirty="0">
                <a:latin typeface="Calibri" pitchFamily="34" charset="0"/>
              </a:rPr>
              <a:t>      </a:t>
            </a:r>
          </a:p>
          <a:p>
            <a:pPr algn="just"/>
            <a:r>
              <a:rPr lang="ru-RU" sz="2000" b="1" dirty="0" err="1">
                <a:latin typeface="Calibri" pitchFamily="34" charset="0"/>
              </a:rPr>
              <a:t>А</a:t>
            </a:r>
            <a:r>
              <a:rPr lang="ru-RU" sz="2000" b="1" baseline="-25000" dirty="0" err="1">
                <a:latin typeface="Calibri" pitchFamily="34" charset="0"/>
              </a:rPr>
              <a:t>6</a:t>
            </a:r>
            <a:r>
              <a:rPr lang="ru-RU" sz="2000" dirty="0">
                <a:latin typeface="Calibri" pitchFamily="34" charset="0"/>
              </a:rPr>
              <a:t>: Если </a:t>
            </a:r>
            <a:r>
              <a:rPr lang="ru-RU" sz="2000" b="1" i="1" dirty="0" err="1">
                <a:latin typeface="Calibri" pitchFamily="34" charset="0"/>
              </a:rPr>
              <a:t>x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P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y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P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z</a:t>
            </a:r>
            <a:r>
              <a:rPr lang="ru-RU" sz="2000" dirty="0">
                <a:latin typeface="Calibri" pitchFamily="34" charset="0"/>
              </a:rPr>
              <a:t>, то существует вероятность </a:t>
            </a:r>
            <a:r>
              <a:rPr lang="ru-RU" sz="2000" b="1" i="1" dirty="0" err="1">
                <a:latin typeface="Calibri" pitchFamily="34" charset="0"/>
              </a:rPr>
              <a:t>p</a:t>
            </a:r>
            <a:r>
              <a:rPr lang="ru-RU" sz="2000" dirty="0">
                <a:latin typeface="Calibri" pitchFamily="34" charset="0"/>
              </a:rPr>
              <a:t>, такая, </a:t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>
                <a:latin typeface="Calibri" pitchFamily="34" charset="0"/>
              </a:rPr>
              <a:t>что </a:t>
            </a:r>
            <a:r>
              <a:rPr lang="ru-RU" sz="2000" b="1" i="1" dirty="0" err="1">
                <a:latin typeface="Calibri" pitchFamily="34" charset="0"/>
              </a:rPr>
              <a:t>y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 err="1">
                <a:latin typeface="Calibri" pitchFamily="34" charset="0"/>
              </a:rPr>
              <a:t>I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ru-RU" sz="2000" b="1" i="1" dirty="0">
                <a:latin typeface="Calibri" pitchFamily="34" charset="0"/>
              </a:rPr>
              <a:t>(</a:t>
            </a:r>
            <a:r>
              <a:rPr lang="en-US" sz="2000" b="1" i="1" dirty="0">
                <a:latin typeface="Calibri" pitchFamily="34" charset="0"/>
              </a:rPr>
              <a:t>x</a:t>
            </a:r>
            <a:r>
              <a:rPr lang="ru-RU" sz="2000" b="1" i="1" dirty="0">
                <a:latin typeface="Calibri" pitchFamily="34" charset="0"/>
              </a:rPr>
              <a:t>,</a:t>
            </a:r>
            <a:r>
              <a:rPr lang="en-US" sz="2000" b="1" i="1" dirty="0">
                <a:latin typeface="Calibri" pitchFamily="34" charset="0"/>
              </a:rPr>
              <a:t>p</a:t>
            </a:r>
            <a:r>
              <a:rPr lang="ru-RU" sz="2000" b="1" i="1" dirty="0">
                <a:latin typeface="Calibri" pitchFamily="34" charset="0"/>
              </a:rPr>
              <a:t>,</a:t>
            </a:r>
            <a:r>
              <a:rPr lang="en-US" sz="2000" b="1" i="1" dirty="0">
                <a:latin typeface="Calibri" pitchFamily="34" charset="0"/>
              </a:rPr>
              <a:t>z</a:t>
            </a:r>
            <a:r>
              <a:rPr lang="ru-RU" sz="2000" b="1" i="1" dirty="0">
                <a:latin typeface="Calibri" pitchFamily="34" charset="0"/>
              </a:rPr>
              <a:t>)</a:t>
            </a:r>
            <a:r>
              <a:rPr lang="ru-RU" sz="2000" dirty="0">
                <a:latin typeface="Calibri" pitchFamily="34" charset="0"/>
              </a:rPr>
              <a:t>.</a:t>
            </a:r>
          </a:p>
          <a:p>
            <a:pPr algn="just"/>
            <a:r>
              <a:rPr lang="ru-RU" sz="2000" b="1" dirty="0">
                <a:latin typeface="Calibri" pitchFamily="34" charset="0"/>
              </a:rPr>
              <a:t> </a:t>
            </a:r>
            <a:endParaRPr lang="ru-RU" sz="2000" dirty="0">
              <a:latin typeface="Calibri" pitchFamily="34" charset="0"/>
            </a:endParaRPr>
          </a:p>
          <a:p>
            <a:pPr algn="just"/>
            <a:r>
              <a:rPr lang="ru-RU" sz="2000" b="1" u="sng" dirty="0">
                <a:solidFill>
                  <a:srgbClr val="C00000"/>
                </a:solidFill>
                <a:latin typeface="Calibri" pitchFamily="34" charset="0"/>
              </a:rPr>
              <a:t>Теорема:</a:t>
            </a:r>
            <a:endParaRPr lang="ru-RU" sz="2000" dirty="0">
              <a:solidFill>
                <a:srgbClr val="C00000"/>
              </a:solidFill>
              <a:latin typeface="Calibri" pitchFamily="34" charset="0"/>
            </a:endParaRPr>
          </a:p>
          <a:p>
            <a:pPr algn="just"/>
            <a:r>
              <a:rPr lang="ru-RU" sz="2000" dirty="0">
                <a:latin typeface="Calibri" pitchFamily="34" charset="0"/>
              </a:rPr>
              <a:t> 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Если выполняются аксиомы </a:t>
            </a:r>
            <a:r>
              <a:rPr lang="ru-RU" sz="2000" b="1" dirty="0" err="1">
                <a:solidFill>
                  <a:srgbClr val="C00000"/>
                </a:solidFill>
                <a:latin typeface="Calibri" pitchFamily="34" charset="0"/>
              </a:rPr>
              <a:t>А</a:t>
            </a:r>
            <a:r>
              <a:rPr lang="ru-RU" sz="2000" b="1" baseline="-25000" dirty="0" err="1">
                <a:solidFill>
                  <a:srgbClr val="C00000"/>
                </a:solidFill>
                <a:latin typeface="Calibri" pitchFamily="34" charset="0"/>
              </a:rPr>
              <a:t>1</a:t>
            </a:r>
            <a:r>
              <a:rPr lang="ru-RU" sz="2000" b="1" baseline="-250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– </a:t>
            </a:r>
            <a:r>
              <a:rPr lang="ru-RU" sz="2000" b="1" dirty="0" err="1">
                <a:solidFill>
                  <a:srgbClr val="C00000"/>
                </a:solidFill>
                <a:latin typeface="Calibri" pitchFamily="34" charset="0"/>
              </a:rPr>
              <a:t>А</a:t>
            </a:r>
            <a:r>
              <a:rPr lang="ru-RU" sz="2000" b="1" baseline="-25000" dirty="0" err="1">
                <a:solidFill>
                  <a:srgbClr val="C00000"/>
                </a:solidFill>
                <a:latin typeface="Calibri" pitchFamily="34" charset="0"/>
              </a:rPr>
              <a:t>6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, то существует функция полезности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(U)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, определяемая на множестве исходов 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</a:rPr>
              <a:t>А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, для которых выполняются следующие условия:</a:t>
            </a:r>
          </a:p>
          <a:p>
            <a:pPr lvl="0" algn="just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		</a:t>
            </a:r>
          </a:p>
          <a:p>
            <a:pPr marL="1828800" lvl="3" indent="-457200" algn="just">
              <a:buFont typeface="+mj-lt"/>
              <a:buAutoNum type="arabicPeriod"/>
            </a:pP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x R y 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  <a:sym typeface="Symbol"/>
              </a:rPr>
              <a:t>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 U(x)</a:t>
            </a:r>
            <a:r>
              <a:rPr lang="ru-RU" sz="2000" b="1" i="1" dirty="0">
                <a:latin typeface="Calibri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Calibri"/>
              </a:rPr>
              <a:t>≥</a:t>
            </a:r>
            <a:r>
              <a:rPr lang="ru-RU" sz="2000" b="1" i="1" dirty="0">
                <a:latin typeface="Calibri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U(y)</a:t>
            </a:r>
            <a:endParaRPr lang="ru-RU" sz="2000" b="1" i="1" dirty="0">
              <a:solidFill>
                <a:srgbClr val="C00000"/>
              </a:solidFill>
              <a:latin typeface="Calibri" pitchFamily="34" charset="0"/>
            </a:endParaRPr>
          </a:p>
          <a:p>
            <a:pPr marL="1828800" lvl="3" indent="-457200" algn="just">
              <a:buFont typeface="+mj-lt"/>
              <a:buAutoNum type="arabicPeriod"/>
            </a:pP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U(x, p, y) = </a:t>
            </a:r>
            <a:r>
              <a:rPr lang="en-US" sz="2000" b="1" i="1" dirty="0" err="1">
                <a:solidFill>
                  <a:srgbClr val="C00000"/>
                </a:solidFill>
                <a:latin typeface="Calibri" pitchFamily="34" charset="0"/>
              </a:rPr>
              <a:t>pU</a:t>
            </a:r>
            <a:r>
              <a:rPr lang="en-US" sz="2000" b="1" i="1" dirty="0">
                <a:solidFill>
                  <a:srgbClr val="C00000"/>
                </a:solidFill>
                <a:latin typeface="Calibri" pitchFamily="34" charset="0"/>
              </a:rPr>
              <a:t>(x) + (1-p)U(y)</a:t>
            </a:r>
            <a:endParaRPr lang="ru-RU" sz="2000" b="1" i="1" dirty="0">
              <a:solidFill>
                <a:srgbClr val="C00000"/>
              </a:solidFill>
              <a:latin typeface="Calibri" pitchFamily="34" charset="0"/>
            </a:endParaRPr>
          </a:p>
          <a:p>
            <a:pPr algn="just"/>
            <a:r>
              <a:rPr lang="en-US" sz="2000" dirty="0">
                <a:latin typeface="Calibri" pitchFamily="34" charset="0"/>
              </a:rPr>
              <a:t> </a:t>
            </a:r>
            <a:endParaRPr lang="ru-RU" sz="2000" dirty="0">
              <a:latin typeface="Calibri" pitchFamily="34" charset="0"/>
            </a:endParaRPr>
          </a:p>
          <a:p>
            <a:pPr algn="just"/>
            <a:r>
              <a:rPr lang="en-US" sz="2000" dirty="0">
                <a:latin typeface="Calibri" pitchFamily="34" charset="0"/>
              </a:rPr>
              <a:t>	</a:t>
            </a:r>
            <a:r>
              <a:rPr lang="en-US" sz="2000" b="1" i="1" dirty="0">
                <a:latin typeface="Calibri" pitchFamily="34" charset="0"/>
              </a:rPr>
              <a:t>(U(x) </a:t>
            </a:r>
            <a:r>
              <a:rPr lang="ru-RU" sz="2000" b="1" i="1" dirty="0">
                <a:latin typeface="Calibri"/>
              </a:rPr>
              <a:t>≥</a:t>
            </a:r>
            <a:r>
              <a:rPr lang="en-US" sz="2000" b="1" i="1" dirty="0">
                <a:latin typeface="Calibri" pitchFamily="34" charset="0"/>
              </a:rPr>
              <a:t> U(y) </a:t>
            </a:r>
            <a:r>
              <a:rPr lang="en-US" sz="2000" b="1" i="1" dirty="0">
                <a:latin typeface="Calibri" pitchFamily="34" charset="0"/>
                <a:sym typeface="Symbol"/>
              </a:rPr>
              <a:t></a:t>
            </a:r>
            <a:r>
              <a:rPr lang="en-US" sz="2000" b="1" i="1" dirty="0">
                <a:latin typeface="Calibri" pitchFamily="34" charset="0"/>
              </a:rPr>
              <a:t>  </a:t>
            </a:r>
            <a:r>
              <a:rPr lang="en-US" sz="2000" b="1" i="1" dirty="0" err="1">
                <a:latin typeface="Calibri" pitchFamily="34" charset="0"/>
              </a:rPr>
              <a:t>aU</a:t>
            </a:r>
            <a:r>
              <a:rPr lang="en-US" sz="2000" b="1" i="1" dirty="0">
                <a:latin typeface="Calibri" pitchFamily="34" charset="0"/>
              </a:rPr>
              <a:t>(x) </a:t>
            </a:r>
            <a:r>
              <a:rPr lang="ru-RU" sz="2000" b="1" i="1" dirty="0">
                <a:latin typeface="Calibri"/>
              </a:rPr>
              <a:t>≥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en-US" sz="2000" b="1" i="1" dirty="0" err="1">
                <a:latin typeface="Calibri" pitchFamily="34" charset="0"/>
              </a:rPr>
              <a:t>aU</a:t>
            </a:r>
            <a:r>
              <a:rPr lang="en-US" sz="2000" b="1" i="1" dirty="0">
                <a:latin typeface="Calibri" pitchFamily="34" charset="0"/>
              </a:rPr>
              <a:t>(y), </a:t>
            </a:r>
            <a:r>
              <a:rPr lang="ru-RU" sz="2000" b="1" i="1" dirty="0" err="1">
                <a:latin typeface="Calibri" pitchFamily="34" charset="0"/>
              </a:rPr>
              <a:t>п</a:t>
            </a:r>
            <a:r>
              <a:rPr lang="en-US" sz="2000" b="1" i="1" dirty="0" err="1">
                <a:latin typeface="Calibri" pitchFamily="34" charset="0"/>
              </a:rPr>
              <a:t>ри</a:t>
            </a:r>
            <a:r>
              <a:rPr lang="en-US" sz="2000" b="1" i="1" dirty="0">
                <a:latin typeface="Calibri" pitchFamily="34" charset="0"/>
              </a:rPr>
              <a:t>  a&gt;0).	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81E55FD-171D-3E4D-8069-0FD77D191273}"/>
              </a:ext>
            </a:extLst>
          </p:cNvPr>
          <p:cNvSpPr txBox="1">
            <a:spLocks/>
          </p:cNvSpPr>
          <p:nvPr/>
        </p:nvSpPr>
        <p:spPr>
          <a:xfrm>
            <a:off x="174340" y="315690"/>
            <a:ext cx="8795320" cy="5378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>
                <a:solidFill>
                  <a:schemeClr val="accent1"/>
                </a:solidFill>
                <a:latin typeface="+mj-lt"/>
              </a:rPr>
              <a:t>АКСИОМЫ РАЦИОНАЛЬНОГО ВЫБОРА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0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594" cy="850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ПАРАДОКС РАЦИОНАЛЬНОГО ПОВЕДЕНИЯ ЛПР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ru-RU" sz="2800" b="1" dirty="0">
                <a:solidFill>
                  <a:schemeClr val="accent1"/>
                </a:solidFill>
                <a:latin typeface="+mj-lt"/>
              </a:rPr>
            </a:br>
            <a:r>
              <a:rPr lang="en-US" sz="280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ru-RU" sz="2800" b="1" dirty="0">
                <a:solidFill>
                  <a:schemeClr val="accent1"/>
                </a:solidFill>
                <a:latin typeface="+mj-lt"/>
              </a:rPr>
              <a:t>ПАРАДОКС АЛЛЕ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)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38856" y="4293096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U</a:t>
            </a:r>
            <a:r>
              <a:rPr lang="ru-RU" sz="2000" b="1" dirty="0">
                <a:latin typeface="Calibri" pitchFamily="34" charset="0"/>
              </a:rPr>
              <a:t>(5) = 1           </a:t>
            </a:r>
          </a:p>
          <a:p>
            <a:r>
              <a:rPr lang="en-US" sz="2000" b="1" dirty="0">
                <a:latin typeface="Calibri" pitchFamily="34" charset="0"/>
              </a:rPr>
              <a:t>U</a:t>
            </a:r>
            <a:r>
              <a:rPr lang="ru-RU" sz="2000" b="1" dirty="0">
                <a:latin typeface="Calibri" pitchFamily="34" charset="0"/>
              </a:rPr>
              <a:t>(1) = </a:t>
            </a:r>
            <a:r>
              <a:rPr lang="en-US" sz="2000" b="1" dirty="0">
                <a:latin typeface="Calibri" pitchFamily="34" charset="0"/>
              </a:rPr>
              <a:t>u</a:t>
            </a:r>
            <a:endParaRPr lang="ru-RU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U</a:t>
            </a:r>
            <a:r>
              <a:rPr lang="ru-RU" sz="2000" b="1" dirty="0">
                <a:latin typeface="Calibri" pitchFamily="34" charset="0"/>
              </a:rPr>
              <a:t>(0) = 0</a:t>
            </a:r>
          </a:p>
          <a:p>
            <a:r>
              <a:rPr lang="ru-RU" sz="2000" b="1" dirty="0">
                <a:latin typeface="Calibri" pitchFamily="34" charset="0"/>
              </a:rPr>
              <a:t> </a:t>
            </a:r>
          </a:p>
          <a:p>
            <a:r>
              <a:rPr lang="en-US" sz="2000" b="1" dirty="0">
                <a:latin typeface="Calibri" pitchFamily="34" charset="0"/>
              </a:rPr>
              <a:t>u</a:t>
            </a:r>
            <a:r>
              <a:rPr lang="ru-RU" sz="2000" b="1" dirty="0">
                <a:latin typeface="Calibri" pitchFamily="34" charset="0"/>
              </a:rPr>
              <a:t> &gt; 0.1*1 + 0.89*</a:t>
            </a:r>
            <a:r>
              <a:rPr lang="en-US" sz="2000" b="1" dirty="0">
                <a:latin typeface="Calibri" pitchFamily="34" charset="0"/>
              </a:rPr>
              <a:t>u</a:t>
            </a:r>
            <a:r>
              <a:rPr lang="ru-RU" sz="2000" b="1" dirty="0">
                <a:latin typeface="Calibri" pitchFamily="34" charset="0"/>
              </a:rPr>
              <a:t>  </a:t>
            </a:r>
            <a:r>
              <a:rPr lang="ru-RU" sz="2000" b="1" dirty="0">
                <a:latin typeface="Calibri" pitchFamily="34" charset="0"/>
                <a:sym typeface="Symbol"/>
              </a:rPr>
              <a:t>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&gt; 10/11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666152" y="1732746"/>
            <a:ext cx="3933144" cy="2065586"/>
            <a:chOff x="1214920" y="1732746"/>
            <a:chExt cx="3933144" cy="2065586"/>
          </a:xfrm>
        </p:grpSpPr>
        <p:sp>
          <p:nvSpPr>
            <p:cNvPr id="24" name="TextBox 23"/>
            <p:cNvSpPr txBox="1"/>
            <p:nvPr/>
          </p:nvSpPr>
          <p:spPr>
            <a:xfrm>
              <a:off x="1691680" y="173274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Ситуация 1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1214920" y="2204864"/>
              <a:ext cx="3933144" cy="1593468"/>
              <a:chOff x="2295040" y="2276872"/>
              <a:chExt cx="3933144" cy="1593468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2295040" y="2924944"/>
                <a:ext cx="144016" cy="14401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6" name="Прямая со стрелкой 25"/>
              <p:cNvCxnSpPr>
                <a:endCxn id="32" idx="2"/>
              </p:cNvCxnSpPr>
              <p:nvPr/>
            </p:nvCxnSpPr>
            <p:spPr>
              <a:xfrm flipV="1">
                <a:off x="2439056" y="263691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>
                <a:endCxn id="33" idx="2"/>
              </p:cNvCxnSpPr>
              <p:nvPr/>
            </p:nvCxnSpPr>
            <p:spPr>
              <a:xfrm>
                <a:off x="2439056" y="299695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330448" y="2276872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миллион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511064" y="2483604"/>
                <a:ext cx="515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39056" y="313167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231144" y="256490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3231144" y="321297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6" name="Прямая со стрелкой 35"/>
              <p:cNvCxnSpPr>
                <a:stCxn id="33" idx="6"/>
                <a:endCxn id="42" idx="2"/>
              </p:cNvCxnSpPr>
              <p:nvPr/>
            </p:nvCxnSpPr>
            <p:spPr>
              <a:xfrm flipV="1">
                <a:off x="3375160" y="2780928"/>
                <a:ext cx="1052824" cy="5040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/>
              <p:cNvCxnSpPr>
                <a:stCxn id="33" idx="6"/>
                <a:endCxn id="43" idx="2"/>
              </p:cNvCxnSpPr>
              <p:nvPr/>
            </p:nvCxnSpPr>
            <p:spPr>
              <a:xfrm flipV="1">
                <a:off x="3375160" y="3284318"/>
                <a:ext cx="1052824" cy="6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572000" y="2564904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5</a:t>
                </a: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миллионов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491880" y="2636912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0.1</a:t>
                </a:r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427984" y="2708920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4427984" y="3212310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07904" y="298832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0.89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572000" y="3068960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миллион</a:t>
                </a:r>
              </a:p>
            </p:txBody>
          </p:sp>
          <p:cxnSp>
            <p:nvCxnSpPr>
              <p:cNvPr id="51" name="Прямая со стрелкой 50"/>
              <p:cNvCxnSpPr>
                <a:stCxn id="33" idx="6"/>
                <a:endCxn id="52" idx="2"/>
              </p:cNvCxnSpPr>
              <p:nvPr/>
            </p:nvCxnSpPr>
            <p:spPr>
              <a:xfrm>
                <a:off x="3375160" y="3284984"/>
                <a:ext cx="1064286" cy="42209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Овал 51"/>
              <p:cNvSpPr/>
              <p:nvPr/>
            </p:nvSpPr>
            <p:spPr>
              <a:xfrm>
                <a:off x="4439446" y="363506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83462" y="3491716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63888" y="3501008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0.01</a:t>
                </a:r>
              </a:p>
            </p:txBody>
          </p:sp>
        </p:grpSp>
      </p:grpSp>
      <p:grpSp>
        <p:nvGrpSpPr>
          <p:cNvPr id="89" name="Группа 88"/>
          <p:cNvGrpSpPr/>
          <p:nvPr/>
        </p:nvGrpSpPr>
        <p:grpSpPr>
          <a:xfrm>
            <a:off x="4671304" y="1741284"/>
            <a:ext cx="4005152" cy="2273072"/>
            <a:chOff x="5004048" y="1556792"/>
            <a:chExt cx="4005152" cy="2273072"/>
          </a:xfrm>
        </p:grpSpPr>
        <p:sp>
          <p:nvSpPr>
            <p:cNvPr id="60" name="TextBox 59"/>
            <p:cNvSpPr txBox="1"/>
            <p:nvPr/>
          </p:nvSpPr>
          <p:spPr>
            <a:xfrm>
              <a:off x="5004048" y="1556792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Ситуация 2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5076056" y="1907540"/>
              <a:ext cx="3933144" cy="1922324"/>
              <a:chOff x="5076056" y="1907540"/>
              <a:chExt cx="3933144" cy="1922324"/>
            </a:xfrm>
          </p:grpSpPr>
          <p:grpSp>
            <p:nvGrpSpPr>
              <p:cNvPr id="61" name="Группа 56"/>
              <p:cNvGrpSpPr/>
              <p:nvPr/>
            </p:nvGrpSpPr>
            <p:grpSpPr>
              <a:xfrm>
                <a:off x="5076056" y="1907540"/>
                <a:ext cx="3933144" cy="1922324"/>
                <a:chOff x="2295040" y="1973074"/>
                <a:chExt cx="3933144" cy="1922324"/>
              </a:xfrm>
            </p:grpSpPr>
            <p:sp>
              <p:nvSpPr>
                <p:cNvPr id="62" name="Прямоугольник 61"/>
                <p:cNvSpPr/>
                <p:nvPr/>
              </p:nvSpPr>
              <p:spPr>
                <a:xfrm>
                  <a:off x="2295040" y="2924944"/>
                  <a:ext cx="144016" cy="144016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3" name="Прямая со стрелкой 62"/>
                <p:cNvCxnSpPr>
                  <a:endCxn id="68" idx="2"/>
                </p:cNvCxnSpPr>
                <p:nvPr/>
              </p:nvCxnSpPr>
              <p:spPr>
                <a:xfrm flipV="1">
                  <a:off x="2439056" y="2636912"/>
                  <a:ext cx="792088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 стрелкой 63"/>
                <p:cNvCxnSpPr>
                  <a:endCxn id="69" idx="2"/>
                </p:cNvCxnSpPr>
                <p:nvPr/>
              </p:nvCxnSpPr>
              <p:spPr>
                <a:xfrm>
                  <a:off x="2439056" y="2996952"/>
                  <a:ext cx="792088" cy="2880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2511064" y="2483604"/>
                  <a:ext cx="4593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</a:t>
                  </a:r>
                  <a:r>
                    <a:rPr lang="en-US" b="1" baseline="-25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endParaRPr lang="ru-RU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439056" y="3131676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b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</a:t>
                  </a:r>
                  <a:r>
                    <a:rPr lang="en-US" b="1" baseline="-25000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endParaRPr lang="ru-RU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3231144" y="2564904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/>
                <p:cNvSpPr/>
                <p:nvPr/>
              </p:nvSpPr>
              <p:spPr>
                <a:xfrm>
                  <a:off x="3231144" y="3212976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70" name="Прямая со стрелкой 69"/>
                <p:cNvCxnSpPr>
                  <a:stCxn id="68" idx="6"/>
                  <a:endCxn id="74" idx="2"/>
                </p:cNvCxnSpPr>
                <p:nvPr/>
              </p:nvCxnSpPr>
              <p:spPr>
                <a:xfrm flipV="1">
                  <a:off x="3375160" y="2198390"/>
                  <a:ext cx="1052824" cy="43852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 стрелкой 70"/>
                <p:cNvCxnSpPr>
                  <a:stCxn id="69" idx="6"/>
                  <a:endCxn id="75" idx="2"/>
                </p:cNvCxnSpPr>
                <p:nvPr/>
              </p:nvCxnSpPr>
              <p:spPr>
                <a:xfrm flipV="1">
                  <a:off x="3375160" y="3284318"/>
                  <a:ext cx="1052824" cy="66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4572000" y="1973074"/>
                  <a:ext cx="16561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5</a:t>
                  </a:r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 </a:t>
                  </a:r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миллионов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491880" y="2054374"/>
                  <a:ext cx="5040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0.1</a:t>
                  </a:r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4427984" y="2126382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>
                  <a:off x="4427984" y="3212310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399870" y="3454058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0.89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572000" y="3068960"/>
                  <a:ext cx="13855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1 </a:t>
                  </a:r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миллион</a:t>
                  </a:r>
                </a:p>
              </p:txBody>
            </p:sp>
            <p:cxnSp>
              <p:nvCxnSpPr>
                <p:cNvPr id="78" name="Прямая со стрелкой 77"/>
                <p:cNvCxnSpPr>
                  <a:stCxn id="69" idx="6"/>
                  <a:endCxn id="79" idx="2"/>
                </p:cNvCxnSpPr>
                <p:nvPr/>
              </p:nvCxnSpPr>
              <p:spPr>
                <a:xfrm>
                  <a:off x="3375160" y="3284984"/>
                  <a:ext cx="1064286" cy="42209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Овал 78"/>
                <p:cNvSpPr/>
                <p:nvPr/>
              </p:nvSpPr>
              <p:spPr>
                <a:xfrm>
                  <a:off x="4439446" y="3635066"/>
                  <a:ext cx="144016" cy="14401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583462" y="3526066"/>
                  <a:ext cx="13855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591184" y="2950002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0.11</a:t>
                  </a:r>
                </a:p>
              </p:txBody>
            </p:sp>
          </p:grpSp>
          <p:cxnSp>
            <p:nvCxnSpPr>
              <p:cNvPr id="83" name="Прямая со стрелкой 82"/>
              <p:cNvCxnSpPr>
                <a:stCxn id="68" idx="6"/>
                <a:endCxn id="84" idx="2"/>
              </p:cNvCxnSpPr>
              <p:nvPr/>
            </p:nvCxnSpPr>
            <p:spPr>
              <a:xfrm flipV="1">
                <a:off x="6156176" y="2564904"/>
                <a:ext cx="1052824" cy="647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Овал 83"/>
              <p:cNvSpPr/>
              <p:nvPr/>
            </p:nvSpPr>
            <p:spPr>
              <a:xfrm>
                <a:off x="7209000" y="249289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444208" y="255561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0.9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364546" y="2364646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</a:t>
                </a:r>
              </a:p>
            </p:txBody>
          </p:sp>
        </p:grpSp>
      </p:grpSp>
      <p:cxnSp>
        <p:nvCxnSpPr>
          <p:cNvPr id="91" name="Прямая соединительная линия 90"/>
          <p:cNvCxnSpPr/>
          <p:nvPr/>
        </p:nvCxnSpPr>
        <p:spPr>
          <a:xfrm>
            <a:off x="4527288" y="1556792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4599296" y="4286532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0.1*1 &gt; 0.11*</a:t>
            </a:r>
            <a:r>
              <a:rPr lang="en-US" sz="2000" b="1" dirty="0">
                <a:latin typeface="Calibri" pitchFamily="34" charset="0"/>
              </a:rPr>
              <a:t>u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  <a:sym typeface="Symbol"/>
              </a:rPr>
              <a:t>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u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&lt; 10/11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854880" y="2348880"/>
            <a:ext cx="502406" cy="504056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943570" y="2532812"/>
            <a:ext cx="475110" cy="504056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11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4" grpId="0"/>
      <p:bldP spid="95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624" y="273078"/>
            <a:ext cx="9110376" cy="502654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Поиск решений в условиях лотереи</a:t>
            </a:r>
            <a:endParaRPr lang="ru-RU" sz="2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44304" y="1279788"/>
            <a:ext cx="70120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atin typeface="Calibri" pitchFamily="34" charset="0"/>
              </a:rPr>
              <a:t>Пример</a:t>
            </a:r>
            <a:r>
              <a:rPr lang="ru-RU" sz="2000" b="1" dirty="0">
                <a:latin typeface="Calibri" pitchFamily="34" charset="0"/>
              </a:rPr>
              <a:t>:  </a:t>
            </a:r>
            <a:r>
              <a:rPr lang="ru-RU" sz="2000" dirty="0">
                <a:latin typeface="Calibri" pitchFamily="34" charset="0"/>
              </a:rPr>
              <a:t>Есть два типа урн</a:t>
            </a:r>
            <a:r>
              <a:rPr lang="en-US" sz="2000" dirty="0">
                <a:latin typeface="Calibri" pitchFamily="34" charset="0"/>
              </a:rPr>
              <a:t>.</a:t>
            </a:r>
            <a:endParaRPr lang="ru-RU" sz="2000" dirty="0">
              <a:latin typeface="Calibri" pitchFamily="34" charset="0"/>
            </a:endParaRPr>
          </a:p>
          <a:p>
            <a:pPr algn="just"/>
            <a:r>
              <a:rPr lang="ru-RU" sz="2000" dirty="0">
                <a:latin typeface="Calibri" pitchFamily="34" charset="0"/>
              </a:rPr>
              <a:t>		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		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</a:t>
            </a: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Calibri" pitchFamily="34" charset="0"/>
              </a:rPr>
              <a:t>	   </a:t>
            </a:r>
            <a:r>
              <a:rPr lang="ru-RU" sz="2000" dirty="0">
                <a:latin typeface="Calibri" pitchFamily="34" charset="0"/>
              </a:rPr>
              <a:t>  </a:t>
            </a:r>
          </a:p>
          <a:p>
            <a:r>
              <a:rPr lang="en-US" sz="2000" dirty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	    Всего </a:t>
            </a:r>
            <a:r>
              <a:rPr lang="ru-RU" sz="2000" b="1" dirty="0">
                <a:latin typeface="Calibri" pitchFamily="34" charset="0"/>
              </a:rPr>
              <a:t>700</a:t>
            </a:r>
            <a:r>
              <a:rPr lang="ru-RU" sz="2000" dirty="0">
                <a:latin typeface="Calibri" pitchFamily="34" charset="0"/>
              </a:rPr>
              <a:t> урн </a:t>
            </a:r>
            <a:r>
              <a:rPr lang="en-US" sz="2000" dirty="0">
                <a:latin typeface="Calibri" pitchFamily="34" charset="0"/>
              </a:rPr>
              <a:t>	                          </a:t>
            </a:r>
            <a:r>
              <a:rPr lang="ru-RU" sz="2000" dirty="0">
                <a:latin typeface="Calibri" pitchFamily="34" charset="0"/>
              </a:rPr>
              <a:t>Всего </a:t>
            </a:r>
            <a:r>
              <a:rPr lang="ru-RU" sz="2000" b="1" dirty="0">
                <a:latin typeface="Calibri" pitchFamily="34" charset="0"/>
              </a:rPr>
              <a:t>300</a:t>
            </a:r>
            <a:r>
              <a:rPr lang="ru-RU" sz="2000" dirty="0">
                <a:latin typeface="Calibri" pitchFamily="34" charset="0"/>
              </a:rPr>
              <a:t> урн</a:t>
            </a:r>
          </a:p>
          <a:p>
            <a:r>
              <a:rPr lang="en-US" sz="2000" dirty="0">
                <a:latin typeface="Calibri" pitchFamily="34" charset="0"/>
              </a:rPr>
              <a:t>	       </a:t>
            </a:r>
            <a:r>
              <a:rPr lang="ru-RU" sz="2000" b="1" dirty="0">
                <a:latin typeface="Calibri" pitchFamily="34" charset="0"/>
              </a:rPr>
              <a:t>6</a:t>
            </a:r>
            <a:r>
              <a:rPr lang="ru-RU" sz="2000" dirty="0">
                <a:latin typeface="Calibri" pitchFamily="34" charset="0"/>
              </a:rPr>
              <a:t> красных		</a:t>
            </a:r>
            <a:r>
              <a:rPr lang="en-US" sz="2000" dirty="0">
                <a:latin typeface="Calibri" pitchFamily="34" charset="0"/>
              </a:rPr>
              <a:t>             </a:t>
            </a:r>
            <a:r>
              <a:rPr lang="ru-RU" sz="2000" b="1" dirty="0">
                <a:latin typeface="Calibri" pitchFamily="34" charset="0"/>
              </a:rPr>
              <a:t>3</a:t>
            </a:r>
            <a:r>
              <a:rPr lang="ru-RU" sz="2000" dirty="0">
                <a:latin typeface="Calibri" pitchFamily="34" charset="0"/>
              </a:rPr>
              <a:t> красных</a:t>
            </a:r>
          </a:p>
          <a:p>
            <a:r>
              <a:rPr lang="en-US" sz="2000" dirty="0">
                <a:latin typeface="Calibri" pitchFamily="34" charset="0"/>
              </a:rPr>
              <a:t>	       </a:t>
            </a:r>
            <a:r>
              <a:rPr lang="ru-RU" sz="2000" b="1" dirty="0">
                <a:latin typeface="Calibri" pitchFamily="34" charset="0"/>
              </a:rPr>
              <a:t>4</a:t>
            </a:r>
            <a:r>
              <a:rPr lang="ru-RU" sz="2000" dirty="0">
                <a:latin typeface="Calibri" pitchFamily="34" charset="0"/>
              </a:rPr>
              <a:t> чёрных		</a:t>
            </a:r>
            <a:r>
              <a:rPr lang="en-US" sz="2000" dirty="0">
                <a:latin typeface="Calibri" pitchFamily="34" charset="0"/>
              </a:rPr>
              <a:t>              </a:t>
            </a:r>
            <a:r>
              <a:rPr lang="ru-RU" sz="2000" b="1" dirty="0">
                <a:latin typeface="Calibri" pitchFamily="34" charset="0"/>
              </a:rPr>
              <a:t>7</a:t>
            </a:r>
            <a:r>
              <a:rPr lang="ru-RU" sz="2000" dirty="0">
                <a:latin typeface="Calibri" pitchFamily="34" charset="0"/>
              </a:rPr>
              <a:t> чёрных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2202532" y="1946121"/>
            <a:ext cx="4457700" cy="803275"/>
            <a:chOff x="1292225" y="2973388"/>
            <a:chExt cx="4457700" cy="803275"/>
          </a:xfrm>
        </p:grpSpPr>
        <p:sp>
          <p:nvSpPr>
            <p:cNvPr id="1026" name="AutoShape 2"/>
            <p:cNvSpPr>
              <a:spLocks noChangeArrowheads="1"/>
            </p:cNvSpPr>
            <p:nvPr/>
          </p:nvSpPr>
          <p:spPr bwMode="auto">
            <a:xfrm flipV="1">
              <a:off x="1292225" y="2976563"/>
              <a:ext cx="1371600" cy="8001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 flipV="1">
              <a:off x="4378325" y="2973388"/>
              <a:ext cx="1371600" cy="8001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8" name="Oval 4"/>
            <p:cNvSpPr>
              <a:spLocks noChangeArrowheads="1"/>
            </p:cNvSpPr>
            <p:nvPr/>
          </p:nvSpPr>
          <p:spPr bwMode="auto">
            <a:xfrm>
              <a:off x="1406525" y="353695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Oval 5"/>
            <p:cNvSpPr>
              <a:spLocks noChangeArrowheads="1"/>
            </p:cNvSpPr>
            <p:nvPr/>
          </p:nvSpPr>
          <p:spPr bwMode="auto">
            <a:xfrm>
              <a:off x="1635125" y="3536950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Oval 6"/>
            <p:cNvSpPr>
              <a:spLocks noChangeArrowheads="1"/>
            </p:cNvSpPr>
            <p:nvPr/>
          </p:nvSpPr>
          <p:spPr bwMode="auto">
            <a:xfrm>
              <a:off x="1863725" y="353695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Oval 7"/>
            <p:cNvSpPr>
              <a:spLocks noChangeArrowheads="1"/>
            </p:cNvSpPr>
            <p:nvPr/>
          </p:nvSpPr>
          <p:spPr bwMode="auto">
            <a:xfrm>
              <a:off x="2092325" y="3536950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auto">
            <a:xfrm>
              <a:off x="2320925" y="353695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1520825" y="3306763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1749425" y="3306763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1978025" y="3306763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2206625" y="3306763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1863725" y="3078163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4492625" y="353695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4721225" y="3536950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4949825" y="3536950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178425" y="3536950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407025" y="353695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4606925" y="3306763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4835525" y="3306763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064125" y="3306763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92725" y="3306763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4949825" y="3078163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2195736" y="4422100"/>
            <a:ext cx="5013264" cy="1167140"/>
            <a:chOff x="1430944" y="4797152"/>
            <a:chExt cx="5013264" cy="1167140"/>
          </a:xfrm>
        </p:grpSpPr>
        <p:grpSp>
          <p:nvGrpSpPr>
            <p:cNvPr id="2" name="Группа 30"/>
            <p:cNvGrpSpPr/>
            <p:nvPr/>
          </p:nvGrpSpPr>
          <p:grpSpPr>
            <a:xfrm>
              <a:off x="2339752" y="4869160"/>
              <a:ext cx="4104456" cy="936104"/>
              <a:chOff x="6588224" y="4941168"/>
              <a:chExt cx="4104456" cy="936104"/>
            </a:xfrm>
          </p:grpSpPr>
          <p:sp>
            <p:nvSpPr>
              <p:cNvPr id="32" name="Овал 31"/>
              <p:cNvSpPr/>
              <p:nvPr/>
            </p:nvSpPr>
            <p:spPr>
              <a:xfrm>
                <a:off x="6588224" y="544522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3" name="Прямая со стрелкой 32"/>
              <p:cNvCxnSpPr>
                <a:endCxn id="39" idx="2"/>
              </p:cNvCxnSpPr>
              <p:nvPr/>
            </p:nvCxnSpPr>
            <p:spPr>
              <a:xfrm flipV="1">
                <a:off x="6732240" y="515719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 стрелкой 33"/>
              <p:cNvCxnSpPr>
                <a:endCxn id="40" idx="2"/>
              </p:cNvCxnSpPr>
              <p:nvPr/>
            </p:nvCxnSpPr>
            <p:spPr>
              <a:xfrm>
                <a:off x="6732240" y="551723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623632" y="4941168"/>
                <a:ext cx="30690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350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(</a:t>
                </a:r>
                <a:r>
                  <a:rPr lang="ru-RU" sz="2000" dirty="0">
                    <a:latin typeface="Calibri" pitchFamily="34" charset="0"/>
                  </a:rPr>
                  <a:t>если угадано верно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)</a:t>
                </a:r>
                <a:endPara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524328" y="50851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7524328" y="573325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430944" y="4797152"/>
              <a:ext cx="764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ru-RU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79396" y="5564182"/>
              <a:ext cx="2853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-50 </a:t>
              </a:r>
              <a:r>
                <a:rPr lang="en-US" sz="2000" dirty="0">
                  <a:latin typeface="Calibri" pitchFamily="34" charset="0"/>
                </a:rPr>
                <a:t>(</a:t>
              </a:r>
              <a:r>
                <a:rPr lang="ru-RU" sz="2000" dirty="0">
                  <a:latin typeface="Calibri" pitchFamily="34" charset="0"/>
                </a:rPr>
                <a:t>если ошибка</a:t>
              </a:r>
              <a:r>
                <a:rPr lang="en-US" sz="2000" dirty="0">
                  <a:latin typeface="Calibri" pitchFamily="34" charset="0"/>
                </a:rPr>
                <a:t>)</a:t>
              </a:r>
              <a:endParaRPr lang="ru-RU" sz="2000" dirty="0">
                <a:latin typeface="Calibri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199972" y="5574228"/>
            <a:ext cx="4937020" cy="1167140"/>
            <a:chOff x="1430944" y="4797152"/>
            <a:chExt cx="4937020" cy="1167140"/>
          </a:xfrm>
        </p:grpSpPr>
        <p:grpSp>
          <p:nvGrpSpPr>
            <p:cNvPr id="48" name="Группа 30"/>
            <p:cNvGrpSpPr/>
            <p:nvPr/>
          </p:nvGrpSpPr>
          <p:grpSpPr>
            <a:xfrm>
              <a:off x="2339752" y="4869160"/>
              <a:ext cx="4028212" cy="936104"/>
              <a:chOff x="6588224" y="4941168"/>
              <a:chExt cx="4028212" cy="936104"/>
            </a:xfrm>
          </p:grpSpPr>
          <p:sp>
            <p:nvSpPr>
              <p:cNvPr id="51" name="Овал 50"/>
              <p:cNvSpPr/>
              <p:nvPr/>
            </p:nvSpPr>
            <p:spPr>
              <a:xfrm>
                <a:off x="6588224" y="544522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2" name="Прямая со стрелкой 51"/>
              <p:cNvCxnSpPr>
                <a:endCxn id="57" idx="2"/>
              </p:cNvCxnSpPr>
              <p:nvPr/>
            </p:nvCxnSpPr>
            <p:spPr>
              <a:xfrm flipV="1">
                <a:off x="6732240" y="515719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>
                <a:endCxn id="58" idx="2"/>
              </p:cNvCxnSpPr>
              <p:nvPr/>
            </p:nvCxnSpPr>
            <p:spPr>
              <a:xfrm>
                <a:off x="6732240" y="551723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7623632" y="4941168"/>
                <a:ext cx="29928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5</a:t>
                </a:r>
                <a: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</a:t>
                </a:r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(</a:t>
                </a:r>
                <a:r>
                  <a:rPr lang="ru-RU" sz="2000" dirty="0">
                    <a:latin typeface="Calibri" pitchFamily="34" charset="0"/>
                  </a:rPr>
                  <a:t>если угадано верно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)</a:t>
                </a:r>
                <a:endPara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7524328" y="50851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7524328" y="573325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430944" y="4797152"/>
              <a:ext cx="764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</a:t>
              </a:r>
              <a:r>
                <a: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(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II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)</a:t>
              </a:r>
              <a:endParaRPr lang="ru-RU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79396" y="5564182"/>
              <a:ext cx="2853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-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10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 </a:t>
              </a:r>
              <a:r>
                <a:rPr lang="en-US" sz="2000" dirty="0">
                  <a:latin typeface="Calibri" pitchFamily="34" charset="0"/>
                </a:rPr>
                <a:t>(</a:t>
              </a:r>
              <a:r>
                <a:rPr lang="ru-RU" sz="2000" dirty="0">
                  <a:latin typeface="Calibri" pitchFamily="34" charset="0"/>
                </a:rPr>
                <a:t>если ошибка</a:t>
              </a:r>
              <a:r>
                <a:rPr lang="en-US" sz="2000" dirty="0">
                  <a:latin typeface="Calibri" pitchFamily="34" charset="0"/>
                </a:rPr>
                <a:t>)</a:t>
              </a:r>
              <a:endParaRPr lang="ru-RU" sz="2000" dirty="0">
                <a:latin typeface="Calibri" pitchFamily="34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973355" y="3933056"/>
            <a:ext cx="1615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</a:rPr>
              <a:t>Решение </a:t>
            </a:r>
            <a:r>
              <a:rPr lang="ru-RU" b="1" dirty="0" err="1">
                <a:latin typeface="Calibri" pitchFamily="34" charset="0"/>
              </a:rPr>
              <a:t>ЛПР</a:t>
            </a:r>
            <a:r>
              <a:rPr lang="ru-RU" b="1" dirty="0">
                <a:latin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12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6816" y="314225"/>
            <a:ext cx="8949680" cy="529064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+mj-lt"/>
              </a:rPr>
              <a:t>Поиск решений в условиях лотереи</a:t>
            </a:r>
            <a:endParaRPr lang="ru-RU" sz="2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171374"/>
              </p:ext>
            </p:extLst>
          </p:nvPr>
        </p:nvGraphicFramePr>
        <p:xfrm>
          <a:off x="1763688" y="1484784"/>
          <a:ext cx="5563235" cy="1657350"/>
        </p:xfrm>
        <a:graphic>
          <a:graphicData uri="http://schemas.openxmlformats.org/drawingml/2006/table">
            <a:tbl>
              <a:tblPr/>
              <a:tblGrid>
                <a:gridCol w="128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2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Тип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урны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Вероятность выбора урны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Выигрыш при выборе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ru-RU" sz="2000" b="1" baseline="-25000" dirty="0" err="1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ru-RU" sz="2000" b="1" baseline="-2500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0.7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-100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0.3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-50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1" name="Группа 60"/>
          <p:cNvGrpSpPr/>
          <p:nvPr/>
        </p:nvGrpSpPr>
        <p:grpSpPr>
          <a:xfrm>
            <a:off x="1090851" y="3277433"/>
            <a:ext cx="3265125" cy="1015663"/>
            <a:chOff x="1403648" y="3068960"/>
            <a:chExt cx="3265125" cy="1015663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1403648" y="3068960"/>
              <a:ext cx="326512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latin typeface="Calibri" pitchFamily="34" charset="0"/>
                </a:rPr>
                <a:t>Процесс выбора </a:t>
              </a:r>
              <a:r>
                <a:rPr lang="ru-RU" sz="2000" b="1" dirty="0" err="1">
                  <a:latin typeface="Calibri" pitchFamily="34" charset="0"/>
                </a:rPr>
                <a:t>ЛПР</a:t>
              </a:r>
              <a:r>
                <a:rPr lang="ru-RU" sz="2000" b="1" dirty="0">
                  <a:latin typeface="Calibri" pitchFamily="34" charset="0"/>
                </a:rPr>
                <a:t>:</a:t>
              </a:r>
            </a:p>
            <a:p>
              <a:r>
                <a:rPr lang="ru-RU" sz="2000" b="1" dirty="0">
                  <a:latin typeface="Calibri" pitchFamily="34" charset="0"/>
                </a:rPr>
                <a:t>	    – личный ход,      </a:t>
              </a:r>
            </a:p>
            <a:p>
              <a:r>
                <a:rPr lang="ru-RU" sz="2000" b="1" dirty="0">
                  <a:latin typeface="Calibri" pitchFamily="34" charset="0"/>
                </a:rPr>
                <a:t>   	</a:t>
              </a:r>
              <a:r>
                <a:rPr lang="en-US" sz="2000" b="1" dirty="0">
                  <a:latin typeface="Calibri" pitchFamily="34" charset="0"/>
                </a:rPr>
                <a:t>    </a:t>
              </a:r>
              <a:r>
                <a:rPr lang="ru-RU" sz="2000" b="1" dirty="0">
                  <a:latin typeface="Calibri" pitchFamily="34" charset="0"/>
                </a:rPr>
                <a:t>– случайных ход.</a:t>
              </a:r>
            </a:p>
          </p:txBody>
        </p:sp>
        <p:sp>
          <p:nvSpPr>
            <p:cNvPr id="56" name="Овал 55"/>
            <p:cNvSpPr/>
            <p:nvPr/>
          </p:nvSpPr>
          <p:spPr>
            <a:xfrm>
              <a:off x="2339752" y="3820572"/>
              <a:ext cx="144016" cy="144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2339752" y="3501008"/>
              <a:ext cx="144016" cy="1440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5148064" y="3356992"/>
            <a:ext cx="2880320" cy="2247260"/>
            <a:chOff x="2627784" y="4278084"/>
            <a:chExt cx="2880320" cy="2247260"/>
          </a:xfrm>
        </p:grpSpPr>
        <p:grpSp>
          <p:nvGrpSpPr>
            <p:cNvPr id="4" name="Группа 30"/>
            <p:cNvGrpSpPr/>
            <p:nvPr/>
          </p:nvGrpSpPr>
          <p:grpSpPr>
            <a:xfrm>
              <a:off x="3680608" y="4278084"/>
              <a:ext cx="1683480" cy="936104"/>
              <a:chOff x="6588224" y="4941168"/>
              <a:chExt cx="1683480" cy="936104"/>
            </a:xfrm>
          </p:grpSpPr>
          <p:sp>
            <p:nvSpPr>
              <p:cNvPr id="32" name="Овал 31"/>
              <p:cNvSpPr/>
              <p:nvPr/>
            </p:nvSpPr>
            <p:spPr>
              <a:xfrm>
                <a:off x="6588224" y="544522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3" name="Прямая со стрелкой 32"/>
              <p:cNvCxnSpPr>
                <a:endCxn id="39" idx="2"/>
              </p:cNvCxnSpPr>
              <p:nvPr/>
            </p:nvCxnSpPr>
            <p:spPr>
              <a:xfrm flipV="1">
                <a:off x="6732240" y="515719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 стрелкой 33"/>
              <p:cNvCxnSpPr>
                <a:endCxn id="40" idx="2"/>
              </p:cNvCxnSpPr>
              <p:nvPr/>
            </p:nvCxnSpPr>
            <p:spPr>
              <a:xfrm>
                <a:off x="6732240" y="551723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623632" y="4941168"/>
                <a:ext cx="6480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350</a:t>
                </a:r>
                <a:endPara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7524328" y="50851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7524328" y="573325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851920" y="428380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0.7</a:t>
              </a:r>
              <a:endParaRPr lang="ru-RU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20252" y="4973106"/>
              <a:ext cx="5718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-50 </a:t>
              </a:r>
              <a:endParaRPr lang="ru-RU" sz="2000" dirty="0">
                <a:latin typeface="Calibri" pitchFamily="34" charset="0"/>
              </a:endParaRPr>
            </a:p>
          </p:txBody>
        </p:sp>
        <p:grpSp>
          <p:nvGrpSpPr>
            <p:cNvPr id="6" name="Группа 30"/>
            <p:cNvGrpSpPr/>
            <p:nvPr/>
          </p:nvGrpSpPr>
          <p:grpSpPr>
            <a:xfrm>
              <a:off x="3684844" y="5430212"/>
              <a:ext cx="1751252" cy="936104"/>
              <a:chOff x="6588224" y="4941168"/>
              <a:chExt cx="1751252" cy="936104"/>
            </a:xfrm>
          </p:grpSpPr>
          <p:sp>
            <p:nvSpPr>
              <p:cNvPr id="51" name="Овал 50"/>
              <p:cNvSpPr/>
              <p:nvPr/>
            </p:nvSpPr>
            <p:spPr>
              <a:xfrm>
                <a:off x="6588224" y="544522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2" name="Прямая со стрелкой 51"/>
              <p:cNvCxnSpPr>
                <a:endCxn id="57" idx="2"/>
              </p:cNvCxnSpPr>
              <p:nvPr/>
            </p:nvCxnSpPr>
            <p:spPr>
              <a:xfrm flipV="1">
                <a:off x="6732240" y="5157192"/>
                <a:ext cx="792088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>
                <a:endCxn id="58" idx="2"/>
              </p:cNvCxnSpPr>
              <p:nvPr/>
            </p:nvCxnSpPr>
            <p:spPr>
              <a:xfrm>
                <a:off x="6732240" y="551723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7623632" y="4941168"/>
                <a:ext cx="7158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-10</a:t>
                </a:r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</a:t>
                </a:r>
                <a:endPara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7524328" y="50851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7524328" y="573325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920052" y="4710132"/>
              <a:ext cx="499820" cy="375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</a:t>
              </a:r>
              <a:r>
                <a: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24488" y="6125234"/>
              <a:ext cx="783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50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 </a:t>
              </a:r>
              <a:endParaRPr lang="ru-RU" sz="2000" dirty="0">
                <a:latin typeface="Calibri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51920" y="500388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0.3</a:t>
              </a:r>
              <a:endParaRPr lang="ru-RU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51920" y="5435932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0.7</a:t>
              </a:r>
              <a:endParaRPr lang="ru-RU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51920" y="6156012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0.3</a:t>
              </a:r>
              <a:endParaRPr lang="ru-RU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627784" y="5445224"/>
              <a:ext cx="144016" cy="1440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6" name="Прямая со стрелкой 65"/>
            <p:cNvCxnSpPr>
              <a:stCxn id="65" idx="3"/>
              <a:endCxn id="32" idx="3"/>
            </p:cNvCxnSpPr>
            <p:nvPr/>
          </p:nvCxnSpPr>
          <p:spPr>
            <a:xfrm flipV="1">
              <a:off x="2771800" y="4905065"/>
              <a:ext cx="929899" cy="6121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>
              <a:stCxn id="65" idx="3"/>
              <a:endCxn id="51" idx="2"/>
            </p:cNvCxnSpPr>
            <p:nvPr/>
          </p:nvCxnSpPr>
          <p:spPr>
            <a:xfrm>
              <a:off x="2771800" y="5517232"/>
              <a:ext cx="913044" cy="4890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915816" y="5790252"/>
              <a:ext cx="499820" cy="375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</a:t>
              </a:r>
              <a:r>
                <a: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827584" y="5229200"/>
            <a:ext cx="4608512" cy="1015663"/>
            <a:chOff x="1259632" y="4941168"/>
            <a:chExt cx="4608512" cy="1015663"/>
          </a:xfrm>
        </p:grpSpPr>
        <p:sp>
          <p:nvSpPr>
            <p:cNvPr id="74" name="TextBox 73"/>
            <p:cNvSpPr txBox="1"/>
            <p:nvPr/>
          </p:nvSpPr>
          <p:spPr>
            <a:xfrm>
              <a:off x="1259632" y="4941168"/>
              <a:ext cx="46085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U</a:t>
              </a:r>
              <a:r>
                <a:rPr lang="ru-RU" sz="2000" b="1" dirty="0">
                  <a:latin typeface="Calibri" pitchFamily="34" charset="0"/>
                </a:rPr>
                <a:t>(</a:t>
              </a:r>
              <a:r>
                <a:rPr lang="en-US" sz="2000" b="1" dirty="0">
                  <a:latin typeface="Calibri" pitchFamily="34" charset="0"/>
                </a:rPr>
                <a:t>d</a:t>
              </a:r>
              <a:r>
                <a:rPr lang="ru-RU" sz="2000" b="1" baseline="-25000" dirty="0">
                  <a:latin typeface="Calibri" pitchFamily="34" charset="0"/>
                </a:rPr>
                <a:t>1</a:t>
              </a:r>
              <a:r>
                <a:rPr lang="ru-RU" sz="2000" b="1" dirty="0">
                  <a:latin typeface="Calibri" pitchFamily="34" charset="0"/>
                </a:rPr>
                <a:t>)</a:t>
              </a:r>
              <a:r>
                <a:rPr lang="ru-RU" sz="2000" dirty="0">
                  <a:latin typeface="Calibri" pitchFamily="34" charset="0"/>
                </a:rPr>
                <a:t> = 0.7*350 – 0.3*50 = </a:t>
              </a:r>
              <a:r>
                <a:rPr lang="ru-RU" sz="2000" b="1" dirty="0">
                  <a:latin typeface="Calibri" pitchFamily="34" charset="0"/>
                </a:rPr>
                <a:t>230</a:t>
              </a:r>
              <a:r>
                <a:rPr lang="en-US" sz="2000" dirty="0">
                  <a:latin typeface="Calibri" pitchFamily="34" charset="0"/>
                </a:rPr>
                <a:t>  </a:t>
              </a:r>
              <a:endParaRPr lang="ru-RU" sz="2000" dirty="0">
                <a:latin typeface="Calibri" pitchFamily="34" charset="0"/>
              </a:endParaRPr>
            </a:p>
            <a:p>
              <a:r>
                <a:rPr lang="en-US" sz="2000" dirty="0">
                  <a:latin typeface="Calibri" pitchFamily="34" charset="0"/>
                </a:rPr>
                <a:t>			</a:t>
              </a:r>
              <a:r>
                <a:rPr lang="ru-RU" sz="2000" dirty="0">
                  <a:latin typeface="Calibri" pitchFamily="34" charset="0"/>
                </a:rPr>
                <a:t>                  </a:t>
              </a:r>
              <a:r>
                <a:rPr lang="en-US" sz="2000" b="1" dirty="0">
                  <a:latin typeface="Calibri" pitchFamily="34" charset="0"/>
                </a:rPr>
                <a:t>d</a:t>
              </a:r>
              <a:r>
                <a:rPr lang="ru-RU" sz="2000" b="1" baseline="-25000" dirty="0">
                  <a:latin typeface="Calibri" pitchFamily="34" charset="0"/>
                </a:rPr>
                <a:t>1</a:t>
              </a:r>
              <a:r>
                <a:rPr lang="en-US" sz="2000" b="1" dirty="0">
                  <a:latin typeface="Calibri" pitchFamily="34" charset="0"/>
                </a:rPr>
                <a:t>&gt; </a:t>
              </a:r>
              <a:r>
                <a:rPr lang="en-US" sz="2000" b="1" dirty="0" err="1">
                  <a:latin typeface="Calibri" pitchFamily="34" charset="0"/>
                </a:rPr>
                <a:t>d</a:t>
              </a:r>
              <a:r>
                <a:rPr lang="en-US" sz="2000" b="1" baseline="-25000" dirty="0" err="1">
                  <a:latin typeface="Calibri" pitchFamily="34" charset="0"/>
                </a:rPr>
                <a:t>2</a:t>
              </a:r>
              <a:endParaRPr lang="ru-RU" sz="2000" b="1" dirty="0">
                <a:latin typeface="Calibri" pitchFamily="34" charset="0"/>
              </a:endParaRPr>
            </a:p>
            <a:p>
              <a:r>
                <a:rPr lang="en-US" sz="2000" b="1" dirty="0">
                  <a:latin typeface="Calibri" pitchFamily="34" charset="0"/>
                </a:rPr>
                <a:t>U</a:t>
              </a:r>
              <a:r>
                <a:rPr lang="ru-RU" sz="2000" b="1" dirty="0">
                  <a:latin typeface="Calibri" pitchFamily="34" charset="0"/>
                </a:rPr>
                <a:t>(</a:t>
              </a:r>
              <a:r>
                <a:rPr lang="en-US" sz="2000" b="1" dirty="0">
                  <a:latin typeface="Calibri" pitchFamily="34" charset="0"/>
                </a:rPr>
                <a:t>d</a:t>
              </a:r>
              <a:r>
                <a:rPr lang="ru-RU" sz="2000" b="1" baseline="-25000" dirty="0">
                  <a:latin typeface="Calibri" pitchFamily="34" charset="0"/>
                </a:rPr>
                <a:t>2</a:t>
              </a:r>
              <a:r>
                <a:rPr lang="ru-RU" sz="2000" b="1" dirty="0">
                  <a:latin typeface="Calibri" pitchFamily="34" charset="0"/>
                </a:rPr>
                <a:t>)</a:t>
              </a:r>
              <a:r>
                <a:rPr lang="ru-RU" sz="2000" dirty="0">
                  <a:latin typeface="Calibri" pitchFamily="34" charset="0"/>
                </a:rPr>
                <a:t> = – 0.7*100 + 0.3*500 = </a:t>
              </a:r>
              <a:r>
                <a:rPr lang="ru-RU" sz="2000" b="1" dirty="0">
                  <a:latin typeface="Calibri" pitchFamily="34" charset="0"/>
                </a:rPr>
                <a:t>80</a:t>
              </a:r>
            </a:p>
          </p:txBody>
        </p:sp>
        <p:sp>
          <p:nvSpPr>
            <p:cNvPr id="75" name="Правая фигурная скобка 74"/>
            <p:cNvSpPr/>
            <p:nvPr/>
          </p:nvSpPr>
          <p:spPr>
            <a:xfrm>
              <a:off x="4860032" y="5013176"/>
              <a:ext cx="72008" cy="86409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940152" y="3501008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12160" y="51171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91" name="Группа 90"/>
          <p:cNvGrpSpPr/>
          <p:nvPr/>
        </p:nvGrpSpPr>
        <p:grpSpPr>
          <a:xfrm>
            <a:off x="5580112" y="4509120"/>
            <a:ext cx="432048" cy="648072"/>
            <a:chOff x="6444208" y="5733256"/>
            <a:chExt cx="432048" cy="648072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 flipH="1">
              <a:off x="6444208" y="5805264"/>
              <a:ext cx="432048" cy="57606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H="1" flipV="1">
              <a:off x="6444208" y="5733256"/>
              <a:ext cx="432048" cy="64807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2" name="Овал 91"/>
          <p:cNvSpPr/>
          <p:nvPr/>
        </p:nvSpPr>
        <p:spPr>
          <a:xfrm>
            <a:off x="5364088" y="3717031"/>
            <a:ext cx="521473" cy="528145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9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72008" y="178644"/>
            <a:ext cx="9252520" cy="850105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cap="all" dirty="0">
                <a:solidFill>
                  <a:schemeClr val="accent1"/>
                </a:solidFill>
                <a:latin typeface="+mj-lt"/>
              </a:rPr>
              <a:t>иррациональное поведение ЛПР</a:t>
            </a:r>
            <a:br>
              <a:rPr lang="en-US" sz="2400" b="1" cap="all" dirty="0">
                <a:solidFill>
                  <a:schemeClr val="accent1"/>
                </a:solidFill>
                <a:latin typeface="+mj-lt"/>
              </a:rPr>
            </a:br>
            <a:r>
              <a:rPr lang="ru-RU" sz="2400" b="1" cap="all" dirty="0">
                <a:solidFill>
                  <a:schemeClr val="accent1"/>
                </a:solidFill>
                <a:latin typeface="+mj-lt"/>
              </a:rPr>
              <a:t> Теория субъективной ожидаемой полезности</a:t>
            </a:r>
            <a:endParaRPr lang="ru-RU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15616" y="1268760"/>
            <a:ext cx="7012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libri" pitchFamily="34" charset="0"/>
              </a:rPr>
              <a:t>Данная теория позволяет формализовать иррациональное поведение </a:t>
            </a:r>
            <a:r>
              <a:rPr lang="ru-RU" sz="2000" dirty="0" err="1">
                <a:latin typeface="Calibri" pitchFamily="34" charset="0"/>
              </a:rPr>
              <a:t>ЛПР</a:t>
            </a:r>
            <a:r>
              <a:rPr lang="ru-RU" sz="2000" dirty="0">
                <a:latin typeface="Calibri" pitchFamily="34" charset="0"/>
              </a:rPr>
              <a:t>. </a:t>
            </a:r>
          </a:p>
          <a:p>
            <a:pPr algn="just"/>
            <a:r>
              <a:rPr lang="ru-RU" sz="2000" b="1" u="sng" dirty="0">
                <a:latin typeface="Calibri" pitchFamily="34" charset="0"/>
              </a:rPr>
              <a:t>Пример:</a:t>
            </a:r>
            <a:r>
              <a:rPr lang="ru-RU" sz="2000" b="1" dirty="0">
                <a:latin typeface="Calibri" pitchFamily="34" charset="0"/>
              </a:rPr>
              <a:t> Парадокс генерала.</a:t>
            </a:r>
            <a:endParaRPr lang="ru-RU" sz="2000" dirty="0">
              <a:latin typeface="Calibri" pitchFamily="34" charset="0"/>
            </a:endParaRPr>
          </a:p>
          <a:p>
            <a:pPr algn="just"/>
            <a:r>
              <a:rPr lang="ru-RU" sz="2000" dirty="0">
                <a:latin typeface="Calibri" pitchFamily="34" charset="0"/>
              </a:rPr>
              <a:t>Генерал проиграл сражение. Чтобы спасти остатки армии, </a:t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>
                <a:latin typeface="Calibri" pitchFamily="34" charset="0"/>
              </a:rPr>
              <a:t>у него есть 2 пути отступления: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810168" y="2857669"/>
            <a:ext cx="3933144" cy="2342585"/>
            <a:chOff x="1214920" y="1732746"/>
            <a:chExt cx="3933144" cy="2342585"/>
          </a:xfrm>
        </p:grpSpPr>
        <p:sp>
          <p:nvSpPr>
            <p:cNvPr id="42" name="TextBox 41"/>
            <p:cNvSpPr txBox="1"/>
            <p:nvPr/>
          </p:nvSpPr>
          <p:spPr>
            <a:xfrm>
              <a:off x="1691680" y="173274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Ситуация 1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3" name="Группа 56"/>
            <p:cNvGrpSpPr/>
            <p:nvPr/>
          </p:nvGrpSpPr>
          <p:grpSpPr>
            <a:xfrm>
              <a:off x="1214920" y="2132856"/>
              <a:ext cx="3933144" cy="1942475"/>
              <a:chOff x="2295040" y="2204864"/>
              <a:chExt cx="3933144" cy="1942475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2295040" y="2924944"/>
                <a:ext cx="144016" cy="14401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6" name="Прямая со стрелкой 45"/>
              <p:cNvCxnSpPr>
                <a:stCxn id="44" idx="3"/>
                <a:endCxn id="51" idx="2"/>
              </p:cNvCxnSpPr>
              <p:nvPr/>
            </p:nvCxnSpPr>
            <p:spPr>
              <a:xfrm flipV="1">
                <a:off x="2439056" y="2430180"/>
                <a:ext cx="792088" cy="5667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 стрелкой 46"/>
              <p:cNvCxnSpPr>
                <a:endCxn id="52" idx="2"/>
              </p:cNvCxnSpPr>
              <p:nvPr/>
            </p:nvCxnSpPr>
            <p:spPr>
              <a:xfrm>
                <a:off x="2439056" y="299695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3330448" y="2204864"/>
                <a:ext cx="1889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2000 спасены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511064" y="2358172"/>
                <a:ext cx="531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439056" y="313167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3231144" y="2358172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3231144" y="321297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3" name="Прямая со стрелкой 52"/>
              <p:cNvCxnSpPr>
                <a:stCxn id="52" idx="6"/>
                <a:endCxn id="57" idx="2"/>
              </p:cNvCxnSpPr>
              <p:nvPr/>
            </p:nvCxnSpPr>
            <p:spPr>
              <a:xfrm flipV="1">
                <a:off x="3375160" y="3006244"/>
                <a:ext cx="1052824" cy="2787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4572000" y="2780928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6000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спасены</a:t>
                </a: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491880" y="2502188"/>
                <a:ext cx="8640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туман</a:t>
                </a:r>
              </a:p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</a:t>
                </a: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/3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4427984" y="293423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1" name="Прямая со стрелкой 60"/>
              <p:cNvCxnSpPr>
                <a:stCxn id="52" idx="6"/>
                <a:endCxn id="62" idx="2"/>
              </p:cNvCxnSpPr>
              <p:nvPr/>
            </p:nvCxnSpPr>
            <p:spPr>
              <a:xfrm>
                <a:off x="3375160" y="3284984"/>
                <a:ext cx="1064286" cy="1533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Овал 61"/>
              <p:cNvSpPr/>
              <p:nvPr/>
            </p:nvSpPr>
            <p:spPr>
              <a:xfrm>
                <a:off x="4439446" y="33662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583462" y="3253800"/>
                <a:ext cx="1385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 спасены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491880" y="3501008"/>
                <a:ext cx="720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2/3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ясно</a:t>
                </a:r>
              </a:p>
            </p:txBody>
          </p:sp>
        </p:grpSp>
      </p:grpSp>
      <p:grpSp>
        <p:nvGrpSpPr>
          <p:cNvPr id="95" name="Группа 94"/>
          <p:cNvGrpSpPr/>
          <p:nvPr/>
        </p:nvGrpSpPr>
        <p:grpSpPr>
          <a:xfrm>
            <a:off x="4743312" y="2852936"/>
            <a:ext cx="3933144" cy="2342585"/>
            <a:chOff x="1214920" y="1732746"/>
            <a:chExt cx="3933144" cy="2342585"/>
          </a:xfrm>
        </p:grpSpPr>
        <p:sp>
          <p:nvSpPr>
            <p:cNvPr id="96" name="TextBox 95"/>
            <p:cNvSpPr txBox="1"/>
            <p:nvPr/>
          </p:nvSpPr>
          <p:spPr>
            <a:xfrm>
              <a:off x="1691680" y="173274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Ситуация 2</a:t>
              </a:r>
              <a:r>
                <a:rPr lang="en-US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:</a:t>
              </a:r>
              <a:endParaRPr lang="ru-RU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7" name="Группа 56"/>
            <p:cNvGrpSpPr/>
            <p:nvPr/>
          </p:nvGrpSpPr>
          <p:grpSpPr>
            <a:xfrm>
              <a:off x="1214920" y="2132856"/>
              <a:ext cx="3933144" cy="1942475"/>
              <a:chOff x="2295040" y="2204864"/>
              <a:chExt cx="3933144" cy="1942475"/>
            </a:xfrm>
          </p:grpSpPr>
          <p:sp>
            <p:nvSpPr>
              <p:cNvPr id="98" name="Прямоугольник 97"/>
              <p:cNvSpPr/>
              <p:nvPr/>
            </p:nvSpPr>
            <p:spPr>
              <a:xfrm>
                <a:off x="2295040" y="2924944"/>
                <a:ext cx="144016" cy="14401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9" name="Прямая со стрелкой 98"/>
              <p:cNvCxnSpPr>
                <a:stCxn id="98" idx="3"/>
                <a:endCxn id="104" idx="2"/>
              </p:cNvCxnSpPr>
              <p:nvPr/>
            </p:nvCxnSpPr>
            <p:spPr>
              <a:xfrm flipV="1">
                <a:off x="2439056" y="2430180"/>
                <a:ext cx="792088" cy="5667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 стрелкой 99"/>
              <p:cNvCxnSpPr>
                <a:endCxn id="105" idx="2"/>
              </p:cNvCxnSpPr>
              <p:nvPr/>
            </p:nvCxnSpPr>
            <p:spPr>
              <a:xfrm>
                <a:off x="2439056" y="2996952"/>
                <a:ext cx="792088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/>
            </p:nvSpPr>
            <p:spPr>
              <a:xfrm>
                <a:off x="3330448" y="2204864"/>
                <a:ext cx="1772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4000 погибнет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511064" y="2358172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439056" y="313167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b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3231144" y="2358172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3231144" y="321297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6" name="Прямая со стрелкой 105"/>
              <p:cNvCxnSpPr>
                <a:stCxn id="105" idx="6"/>
                <a:endCxn id="109" idx="2"/>
              </p:cNvCxnSpPr>
              <p:nvPr/>
            </p:nvCxnSpPr>
            <p:spPr>
              <a:xfrm flipV="1">
                <a:off x="3375160" y="3006244"/>
                <a:ext cx="1052824" cy="2787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4572000" y="2780928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0 </a:t>
                </a: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погибнет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491880" y="2502188"/>
                <a:ext cx="8640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туман</a:t>
                </a:r>
              </a:p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1</a:t>
                </a: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/3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427984" y="2934236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0" name="Прямая со стрелкой 109"/>
              <p:cNvCxnSpPr>
                <a:stCxn id="105" idx="6"/>
                <a:endCxn id="111" idx="2"/>
              </p:cNvCxnSpPr>
              <p:nvPr/>
            </p:nvCxnSpPr>
            <p:spPr>
              <a:xfrm>
                <a:off x="3375160" y="3284984"/>
                <a:ext cx="1064286" cy="1533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Овал 110"/>
              <p:cNvSpPr/>
              <p:nvPr/>
            </p:nvSpPr>
            <p:spPr>
              <a:xfrm>
                <a:off x="4439446" y="3366284"/>
                <a:ext cx="144016" cy="14401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583462" y="3253800"/>
                <a:ext cx="13855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все 6000 погибнут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491880" y="3501008"/>
                <a:ext cx="720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2/3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ясно</a:t>
                </a:r>
              </a:p>
            </p:txBody>
          </p:sp>
        </p:grpSp>
      </p:grpSp>
      <p:sp>
        <p:nvSpPr>
          <p:cNvPr id="114" name="TextBox 113"/>
          <p:cNvSpPr txBox="1"/>
          <p:nvPr/>
        </p:nvSpPr>
        <p:spPr>
          <a:xfrm>
            <a:off x="854880" y="5179711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Большинство </a:t>
            </a:r>
            <a:r>
              <a:rPr lang="ru-RU" sz="2000" b="1" dirty="0" err="1">
                <a:solidFill>
                  <a:schemeClr val="accent1"/>
                </a:solidFill>
                <a:latin typeface="Calibri" pitchFamily="34" charset="0"/>
              </a:rPr>
              <a:t>ЛПР</a:t>
            </a:r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 выбирают 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d</a:t>
            </a:r>
            <a:r>
              <a:rPr lang="ru-RU" sz="2000" b="1" baseline="-25000" dirty="0">
                <a:solidFill>
                  <a:schemeClr val="accent1"/>
                </a:solidFill>
                <a:latin typeface="Calibri" pitchFamily="34" charset="0"/>
              </a:rPr>
              <a:t>1</a:t>
            </a:r>
            <a:endParaRPr lang="ru-RU" sz="2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99296" y="5179711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Большинство </a:t>
            </a:r>
            <a:r>
              <a:rPr lang="ru-RU" sz="2000" b="1" dirty="0" err="1">
                <a:solidFill>
                  <a:schemeClr val="accent1"/>
                </a:solidFill>
                <a:latin typeface="Calibri" pitchFamily="34" charset="0"/>
              </a:rPr>
              <a:t>ЛПР</a:t>
            </a:r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 выбирают 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d</a:t>
            </a:r>
            <a:r>
              <a:rPr lang="ru-RU" sz="2000" b="1" baseline="-25000" dirty="0">
                <a:solidFill>
                  <a:schemeClr val="accent1"/>
                </a:solidFill>
                <a:latin typeface="Calibri" pitchFamily="34" charset="0"/>
              </a:rPr>
              <a:t>2</a:t>
            </a:r>
            <a:endParaRPr lang="ru-RU" sz="2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70904" y="5661248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alibri" pitchFamily="34" charset="0"/>
              </a:rPr>
              <a:t>Таким образом, в зависимости от того, в терминах выигрышей или потерь сформулирована задача, выбираются различные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35697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14" grpId="0"/>
      <p:bldP spid="115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191373"/>
            <a:ext cx="8928992" cy="9333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+mj-lt"/>
              </a:rPr>
              <a:t>ОСНОВНЫЕ ЭВРИСТИКИ ИРРАЦИОНАЛЬНОГО ПОВЕДЕНИЯ ЛПР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479F0AE-ACDA-4973-8FCD-1193426B8B3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9816" y="1621244"/>
            <a:ext cx="78843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Calibri" pitchFamily="34" charset="0"/>
              </a:rPr>
              <a:t>Для того чтобы учесть поведение человека, был исследован ряд эвристик, которые побуждают </a:t>
            </a:r>
            <a:r>
              <a:rPr lang="ru-RU" sz="2200" dirty="0" err="1">
                <a:latin typeface="Calibri" pitchFamily="34" charset="0"/>
              </a:rPr>
              <a:t>ЛПР</a:t>
            </a:r>
            <a:r>
              <a:rPr lang="ru-RU" sz="2200" dirty="0">
                <a:latin typeface="Calibri" pitchFamily="34" charset="0"/>
              </a:rPr>
              <a:t> действовать нерационально.</a:t>
            </a:r>
            <a:endParaRPr lang="en-US" sz="2200" dirty="0">
              <a:latin typeface="Calibri" pitchFamily="34" charset="0"/>
            </a:endParaRPr>
          </a:p>
          <a:p>
            <a:endParaRPr lang="en-US" sz="2200" b="1" dirty="0">
              <a:latin typeface="Calibri" pitchFamily="34" charset="0"/>
            </a:endParaRPr>
          </a:p>
          <a:p>
            <a:r>
              <a:rPr lang="ru-RU" sz="2200" b="1" dirty="0">
                <a:latin typeface="Calibri" pitchFamily="34" charset="0"/>
              </a:rPr>
              <a:t>1. </a:t>
            </a:r>
            <a:r>
              <a:rPr lang="ru-RU" sz="2200" b="1" i="1" dirty="0">
                <a:latin typeface="Calibri" pitchFamily="34" charset="0"/>
              </a:rPr>
              <a:t>Суждение по представительности</a:t>
            </a:r>
            <a:endParaRPr lang="ru-RU" sz="2200" dirty="0">
              <a:latin typeface="Calibri" pitchFamily="34" charset="0"/>
            </a:endParaRPr>
          </a:p>
          <a:p>
            <a:r>
              <a:rPr lang="ru-RU" sz="2200" dirty="0">
                <a:latin typeface="Calibri" pitchFamily="34" charset="0"/>
              </a:rPr>
              <a:t> </a:t>
            </a:r>
          </a:p>
          <a:p>
            <a:r>
              <a:rPr lang="ru-RU" sz="2200" b="1" dirty="0">
                <a:latin typeface="Calibri" pitchFamily="34" charset="0"/>
              </a:rPr>
              <a:t>2. </a:t>
            </a:r>
            <a:r>
              <a:rPr lang="ru-RU" sz="2200" b="1" i="1" dirty="0">
                <a:latin typeface="Calibri" pitchFamily="34" charset="0"/>
              </a:rPr>
              <a:t>Суждение по частоте встречаемости</a:t>
            </a:r>
            <a:endParaRPr lang="ru-RU" sz="2200" dirty="0">
              <a:latin typeface="Calibri" pitchFamily="34" charset="0"/>
            </a:endParaRPr>
          </a:p>
          <a:p>
            <a:r>
              <a:rPr lang="en-US" sz="2200" b="1" dirty="0">
                <a:latin typeface="Calibri" pitchFamily="34" charset="0"/>
              </a:rPr>
              <a:t> </a:t>
            </a:r>
            <a:endParaRPr lang="ru-RU" sz="2200" dirty="0">
              <a:latin typeface="Calibri" pitchFamily="34" charset="0"/>
            </a:endParaRPr>
          </a:p>
          <a:p>
            <a:r>
              <a:rPr lang="ru-RU" sz="2200" b="1" dirty="0">
                <a:latin typeface="Calibri" pitchFamily="34" charset="0"/>
              </a:rPr>
              <a:t>3. </a:t>
            </a:r>
            <a:r>
              <a:rPr lang="ru-RU" sz="2200" b="1" i="1" dirty="0">
                <a:latin typeface="Calibri" pitchFamily="34" charset="0"/>
              </a:rPr>
              <a:t>Суждение по точке отсчёта</a:t>
            </a:r>
            <a:r>
              <a:rPr lang="ru-RU" sz="2200" b="1" dirty="0">
                <a:latin typeface="Calibri" pitchFamily="34" charset="0"/>
              </a:rPr>
              <a:t>    </a:t>
            </a:r>
            <a:endParaRPr lang="ru-RU" sz="2200" dirty="0">
              <a:latin typeface="Calibri" pitchFamily="34" charset="0"/>
            </a:endParaRPr>
          </a:p>
          <a:p>
            <a:r>
              <a:rPr lang="ru-RU" sz="2200" dirty="0">
                <a:latin typeface="Calibri" pitchFamily="34" charset="0"/>
              </a:rPr>
              <a:t> </a:t>
            </a:r>
          </a:p>
          <a:p>
            <a:r>
              <a:rPr lang="ru-RU" sz="2200" b="1" dirty="0">
                <a:latin typeface="Calibri" pitchFamily="34" charset="0"/>
              </a:rPr>
              <a:t>4. </a:t>
            </a:r>
            <a:r>
              <a:rPr lang="ru-RU" sz="2200" b="1" i="1" dirty="0" err="1">
                <a:latin typeface="Calibri" pitchFamily="34" charset="0"/>
              </a:rPr>
              <a:t>Сверхдоверие</a:t>
            </a:r>
            <a:r>
              <a:rPr lang="ru-RU" sz="2200" b="1" i="1" dirty="0">
                <a:latin typeface="Calibri" pitchFamily="34" charset="0"/>
              </a:rPr>
              <a:t> собственному опыту (переоценка собственного опыта)</a:t>
            </a:r>
            <a:r>
              <a:rPr lang="ru-RU" sz="2200" b="1" dirty="0">
                <a:latin typeface="Calibri" pitchFamily="34" charset="0"/>
              </a:rPr>
              <a:t>       </a:t>
            </a:r>
            <a:endParaRPr lang="ru-RU" sz="2200" dirty="0">
              <a:latin typeface="Calibri" pitchFamily="34" charset="0"/>
            </a:endParaRPr>
          </a:p>
          <a:p>
            <a:r>
              <a:rPr lang="ru-RU" sz="2200" dirty="0">
                <a:latin typeface="Calibri" pitchFamily="34" charset="0"/>
              </a:rPr>
              <a:t> </a:t>
            </a:r>
          </a:p>
          <a:p>
            <a:r>
              <a:rPr lang="ru-RU" sz="2200" b="1" dirty="0">
                <a:latin typeface="Calibri" pitchFamily="34" charset="0"/>
              </a:rPr>
              <a:t>5. </a:t>
            </a:r>
            <a:r>
              <a:rPr lang="ru-RU" sz="2200" b="1" i="1" dirty="0">
                <a:latin typeface="Calibri" pitchFamily="34" charset="0"/>
              </a:rPr>
              <a:t>Стремление к исключению или уменьшению риска</a:t>
            </a:r>
            <a:r>
              <a:rPr lang="ru-RU" sz="2200" b="1" dirty="0">
                <a:latin typeface="Calibri" pitchFamily="34" charset="0"/>
              </a:rPr>
              <a:t>   </a:t>
            </a:r>
            <a:endParaRPr lang="ru-RU" sz="2200" dirty="0">
              <a:latin typeface="Calibri" pitchFamily="34" charset="0"/>
            </a:endParaRPr>
          </a:p>
          <a:p>
            <a:pPr algn="just"/>
            <a:endParaRPr lang="ru-RU" sz="2200" b="1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МЭИ 9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ЭИ 90" id="{034258F0-EED2-354D-BC6B-322E17F7A971}" vid="{F3DBD89E-012A-A14C-9BD3-3AA2B09CD6D7}"/>
    </a:ext>
  </a:extLst>
</a:theme>
</file>

<file path=ppt/theme/theme4.xml><?xml version="1.0" encoding="utf-8"?>
<a:theme xmlns:a="http://schemas.openxmlformats.org/drawingml/2006/main" name="2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6D86A82F5AFB4E974E810EA0B07432" ma:contentTypeVersion="1" ma:contentTypeDescription="Создание документа." ma:contentTypeScope="" ma:versionID="bd31308227ac6bc6ac442af8f049f59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98B9CF-BE78-4444-A544-EF2E45ED0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88CD4C-67D1-4069-887A-05E8683DEAA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F053DCA-53A7-47E2-8F14-45B500127A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mpei_shablon_3000_A4</Template>
  <TotalTime>39</TotalTime>
  <Words>1645</Words>
  <Application>Microsoft Macintosh PowerPoint</Application>
  <PresentationFormat>Экран (4:3)</PresentationFormat>
  <Paragraphs>317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Avenir Next Cyr</vt:lpstr>
      <vt:lpstr>Times New Roman</vt:lpstr>
      <vt:lpstr>Calibri</vt:lpstr>
      <vt:lpstr>Arial</vt:lpstr>
      <vt:lpstr>Wingdings</vt:lpstr>
      <vt:lpstr>mpei_shablon_3000_A4</vt:lpstr>
      <vt:lpstr>1_alena_shablon</vt:lpstr>
      <vt:lpstr>МЭИ 90</vt:lpstr>
      <vt:lpstr>2_alena_shablon</vt:lpstr>
      <vt:lpstr>Рациональное и иррациональное поведение ЛПР</vt:lpstr>
      <vt:lpstr>Теория рационального поведения (Теория ожидаемой полезности)</vt:lpstr>
      <vt:lpstr>АКСИОМЫ РАЦИОНАЛЬНОГО ВЫБОРА</vt:lpstr>
      <vt:lpstr>Презентация PowerPoint</vt:lpstr>
      <vt:lpstr>ПАРАДОКС РАЦИОНАЛЬНОГО ПОВЕДЕНИЯ ЛПР  (ПАРАДОКС АЛЛЕ)</vt:lpstr>
      <vt:lpstr>Поиск решений в условиях лотереи</vt:lpstr>
      <vt:lpstr>Поиск решений в условиях лотереи</vt:lpstr>
      <vt:lpstr>иррациональное поведение ЛПР  Теория субъективной ожидаемой полезности</vt:lpstr>
      <vt:lpstr>ОСНОВНЫЕ ЭВРИСТИКИ ИРРАЦИОНАЛЬНОГО ПОВЕДЕНИЯ ЛПР</vt:lpstr>
      <vt:lpstr>Причины нерационального поведения ЛПР</vt:lpstr>
      <vt:lpstr>Основные постулаты теории субъективной ожидаемой полезности (Теории проспектов)</vt:lpstr>
      <vt:lpstr>Основные постулаты теории субъективной ожидаемой полезности (Теории проспектов)</vt:lpstr>
      <vt:lpstr>Основные постулаты теории субъективной ожидаемой полезности (Теории проспектов)</vt:lpstr>
      <vt:lpstr>Этапы поиска решения в теории проспектов</vt:lpstr>
      <vt:lpstr>ПАРАДОКС АЛЛЕ</vt:lpstr>
      <vt:lpstr>ПАРАДОКС ТЕОРИИ ПРОСПЕКТОВ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Рациональное и иррациональное поведение ЛПР</dc:title>
  <dc:creator>Павел Варшавский</dc:creator>
  <cp:lastModifiedBy>Павел Варшавский</cp:lastModifiedBy>
  <cp:revision>3</cp:revision>
  <dcterms:created xsi:type="dcterms:W3CDTF">2020-05-05T16:51:32Z</dcterms:created>
  <dcterms:modified xsi:type="dcterms:W3CDTF">2020-05-14T04:58:30Z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0x010100C96D86A82F5AFB4E974E810EA0B07432</vt:lpwstr>
  </property>
</Properties>
</file>