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36" r:id="rId1"/>
  </p:sldMasterIdLst>
  <p:notesMasterIdLst>
    <p:notesMasterId r:id="rId15"/>
  </p:notesMasterIdLst>
  <p:sldIdLst>
    <p:sldId id="307" r:id="rId2"/>
    <p:sldId id="322" r:id="rId3"/>
    <p:sldId id="333" r:id="rId4"/>
    <p:sldId id="334" r:id="rId5"/>
    <p:sldId id="335" r:id="rId6"/>
    <p:sldId id="326" r:id="rId7"/>
    <p:sldId id="336" r:id="rId8"/>
    <p:sldId id="337" r:id="rId9"/>
    <p:sldId id="338" r:id="rId10"/>
    <p:sldId id="339" r:id="rId11"/>
    <p:sldId id="340" r:id="rId12"/>
    <p:sldId id="341" r:id="rId13"/>
    <p:sldId id="34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0C355-46A7-304B-85ED-A4BE51F7C6B4}" v="3" dt="2020-05-19T14:53:00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65" autoAdjust="0"/>
  </p:normalViewPr>
  <p:slideViewPr>
    <p:cSldViewPr>
      <p:cViewPr varScale="1">
        <p:scale>
          <a:sx n="85" d="100"/>
          <a:sy n="85" d="100"/>
        </p:scale>
        <p:origin x="17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36227-6ABF-40F1-A0C9-C637DC3E893C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B63B6-DC46-43A2-B7A3-0B89357DAF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0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F7F1C-49E7-4D1D-8770-C784A67A6BA5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AC59-4D1A-4BB4-A169-6AE72D8322DF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29F5-D27D-4B58-947D-AA69FB02BE80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0D39-0EE3-4B6D-8866-5BDFFEA62926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3712-B56B-4B8B-9D02-23A6158B85AD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37845-C997-45F0-BE3C-98D8A1500432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7DCF-F6B9-4C5E-BAC1-C1A914AF0294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BD41-EBE8-42DC-8B0E-7FF1089E2C77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3705-101B-48C6-B17F-78449A4913E3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60CC-F1D9-4D21-B16A-EC492700E092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EE0F4-72AE-4BF7-8088-2FB1EA68707C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80D3011-CF4D-47CD-BF28-AC4CA769E406}" type="datetime1">
              <a:rPr lang="ru-RU" smtClean="0"/>
              <a:pPr/>
              <a:t>19.05.2020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79F0AE-ACDA-4973-8FCD-1193426B8B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Коллективное принятие решений</a:t>
            </a:r>
            <a:endParaRPr lang="ru-RU" sz="2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045185"/>
            <a:ext cx="70120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. 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Принятие решений в больших группах. </a:t>
            </a:r>
            <a:endParaRPr lang="ru-RU" sz="2000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II</a:t>
            </a:r>
            <a:r>
              <a:rPr lang="ru-RU" sz="2000" b="1" dirty="0">
                <a:latin typeface="Calibri" pitchFamily="34" charset="0"/>
              </a:rPr>
              <a:t>. Принятие решений в малых группах.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Принятие решений в больших группах</a:t>
            </a:r>
            <a:endParaRPr lang="ru-RU" sz="2000" dirty="0">
              <a:latin typeface="Calibri" pitchFamily="34" charset="0"/>
            </a:endParaRPr>
          </a:p>
          <a:p>
            <a:pPr algn="ctr"/>
            <a:r>
              <a:rPr lang="ru-RU" sz="2000" b="1" dirty="0">
                <a:latin typeface="Calibri" pitchFamily="34" charset="0"/>
              </a:rPr>
              <a:t>(системы голосования)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 </a:t>
            </a:r>
            <a:endParaRPr lang="ru-RU" sz="2000" dirty="0">
              <a:latin typeface="Calibri" pitchFamily="34" charset="0"/>
            </a:endParaRPr>
          </a:p>
          <a:p>
            <a:pPr lvl="2"/>
            <a:r>
              <a:rPr lang="ru-RU" sz="2000" b="1" u="sng" dirty="0">
                <a:latin typeface="Calibri" pitchFamily="34" charset="0"/>
              </a:rPr>
              <a:t>Требования</a:t>
            </a:r>
            <a:r>
              <a:rPr lang="ru-RU" sz="2000" dirty="0">
                <a:latin typeface="Calibri" pitchFamily="34" charset="0"/>
              </a:rPr>
              <a:t>:</a:t>
            </a:r>
          </a:p>
          <a:p>
            <a:pPr lvl="2"/>
            <a:r>
              <a:rPr lang="ru-RU" sz="2000" dirty="0">
                <a:latin typeface="Calibri" pitchFamily="34" charset="0"/>
              </a:rPr>
              <a:t> </a:t>
            </a:r>
          </a:p>
          <a:p>
            <a:pPr lvl="5">
              <a:buFont typeface="Wingdings" pitchFamily="2" charset="2"/>
              <a:buChar char="q"/>
            </a:pP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Демократичность</a:t>
            </a:r>
            <a:endParaRPr lang="ru-RU" sz="2000" dirty="0">
              <a:latin typeface="Calibri" pitchFamily="34" charset="0"/>
            </a:endParaRPr>
          </a:p>
          <a:p>
            <a:pPr lvl="5"/>
            <a:endParaRPr lang="ru-RU" sz="2000" dirty="0">
              <a:latin typeface="Calibri" pitchFamily="34" charset="0"/>
            </a:endParaRPr>
          </a:p>
          <a:p>
            <a:pPr lvl="5">
              <a:buFont typeface="Wingdings" pitchFamily="2" charset="2"/>
              <a:buChar char="q"/>
            </a:pP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Рациональность</a:t>
            </a:r>
            <a:endParaRPr lang="ru-RU" sz="2000" dirty="0">
              <a:latin typeface="Calibri" pitchFamily="34" charset="0"/>
            </a:endParaRPr>
          </a:p>
          <a:p>
            <a:pPr lvl="5"/>
            <a:r>
              <a:rPr lang="ru-RU" sz="2000" dirty="0">
                <a:latin typeface="Calibri" pitchFamily="34" charset="0"/>
              </a:rPr>
              <a:t> </a:t>
            </a:r>
          </a:p>
          <a:p>
            <a:pPr lvl="5">
              <a:buFont typeface="Wingdings" pitchFamily="2" charset="2"/>
              <a:buChar char="q"/>
            </a:pP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Результативность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Коллективное принятие решений</a:t>
            </a:r>
            <a:b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8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b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Принятие решений в малых группах</a:t>
            </a:r>
            <a:br>
              <a:rPr lang="ru-RU" sz="2400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(Групповое принятие решений (</a:t>
            </a:r>
            <a:r>
              <a:rPr lang="ru-RU" sz="2400" b="1" dirty="0" err="1">
                <a:solidFill>
                  <a:schemeClr val="accent1"/>
                </a:solidFill>
                <a:latin typeface="Calibri" pitchFamily="34" charset="0"/>
              </a:rPr>
              <a:t>ГПР</a:t>
            </a:r>
            <a: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  <a:t>))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87624" y="171880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Традиционный метод – </a:t>
            </a:r>
            <a:r>
              <a:rPr lang="ru-RU" sz="2000" b="1" dirty="0">
                <a:latin typeface="Calibri" pitchFamily="34" charset="0"/>
              </a:rPr>
              <a:t>совещание</a:t>
            </a:r>
            <a:r>
              <a:rPr lang="ru-RU" sz="2000" dirty="0">
                <a:latin typeface="Calibri" pitchFamily="34" charset="0"/>
              </a:rPr>
              <a:t>.</a:t>
            </a:r>
          </a:p>
          <a:p>
            <a:r>
              <a:rPr lang="ru-RU" sz="2000" dirty="0">
                <a:latin typeface="Calibri" pitchFamily="34" charset="0"/>
              </a:rPr>
              <a:t>	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</a:t>
            </a:r>
            <a:r>
              <a:rPr lang="ru-RU" sz="2000" dirty="0">
                <a:latin typeface="Calibri" pitchFamily="34" charset="0"/>
              </a:rPr>
              <a:t> Каждый может высказать своё мнение.</a:t>
            </a:r>
          </a:p>
          <a:p>
            <a:r>
              <a:rPr lang="ru-RU" sz="2000" dirty="0">
                <a:latin typeface="Calibri" pitchFamily="34" charset="0"/>
              </a:rPr>
              <a:t>	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+</a:t>
            </a:r>
            <a:r>
              <a:rPr lang="ru-RU" sz="2000" dirty="0">
                <a:latin typeface="Calibri" pitchFamily="34" charset="0"/>
              </a:rPr>
              <a:t> Каждый может выслушать мнение оппонента.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pPr lvl="2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</a:t>
            </a:r>
            <a:r>
              <a:rPr lang="ru-RU" sz="2000" dirty="0">
                <a:latin typeface="Calibri" pitchFamily="34" charset="0"/>
              </a:rPr>
              <a:t> Чрезмерное влияние лидера или группы лидеров.</a:t>
            </a:r>
          </a:p>
          <a:p>
            <a:pPr lvl="2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</a:t>
            </a:r>
            <a:r>
              <a:rPr lang="ru-RU" sz="2000" dirty="0">
                <a:latin typeface="Calibri" pitchFamily="34" charset="0"/>
              </a:rPr>
              <a:t> Большая и неэффективная трата времени, если мнения участвующих существенно расходятся.</a:t>
            </a:r>
          </a:p>
          <a:p>
            <a:pPr lvl="2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</a:t>
            </a:r>
            <a:r>
              <a:rPr lang="ru-RU" sz="2000" dirty="0">
                <a:latin typeface="Calibri" pitchFamily="34" charset="0"/>
              </a:rPr>
              <a:t> Применение принципа большинства, что игнорирует мнение отдельных членов группы.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ru-RU" sz="2000" b="1" dirty="0">
                <a:latin typeface="Calibri" pitchFamily="34" charset="0"/>
              </a:rPr>
              <a:t>Основные направления в области </a:t>
            </a:r>
            <a:r>
              <a:rPr lang="ru-RU" sz="2000" b="1" dirty="0" err="1">
                <a:latin typeface="Calibri" pitchFamily="34" charset="0"/>
              </a:rPr>
              <a:t>ГПР</a:t>
            </a:r>
            <a:r>
              <a:rPr lang="ru-RU" sz="2000" b="1" dirty="0">
                <a:latin typeface="Calibri" pitchFamily="34" charset="0"/>
              </a:rPr>
              <a:t>:</a:t>
            </a:r>
            <a:endParaRPr lang="ru-RU" sz="2000" dirty="0">
              <a:latin typeface="Calibri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Использование теории неантагонистических игр (коалиционных)</a:t>
            </a: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Привлечение координатора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Разработка систем поддержки принятия групповых решений</a:t>
            </a:r>
          </a:p>
        </p:txBody>
      </p:sp>
    </p:spTree>
    <p:extLst>
      <p:ext uri="{BB962C8B-B14F-4D97-AF65-F5344CB8AC3E}">
        <p14:creationId xmlns:p14="http://schemas.microsoft.com/office/powerpoint/2010/main" val="344274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Групповое принятие решений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47664" y="980728"/>
            <a:ext cx="6984776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000" b="1" dirty="0">
                <a:latin typeface="Calibri" pitchFamily="34" charset="0"/>
              </a:rPr>
              <a:t>Методики разработки итогового группового решения: </a:t>
            </a:r>
            <a:endParaRPr lang="ru-RU" sz="2000" dirty="0">
              <a:latin typeface="Calibri" pitchFamily="34" charset="0"/>
            </a:endParaRP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>
                <a:latin typeface="Calibri" pitchFamily="34" charset="0"/>
              </a:rPr>
              <a:t>«консенсус»</a:t>
            </a:r>
            <a:r>
              <a:rPr lang="ru-RU" sz="2000" dirty="0">
                <a:latin typeface="Calibri" pitchFamily="34" charset="0"/>
              </a:rPr>
              <a:t> - путем открытого обсуждения исходных индивидуальных вариантов вырабатывается единое групповое;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>
                <a:latin typeface="Calibri" pitchFamily="34" charset="0"/>
              </a:rPr>
              <a:t>«диалектическая»</a:t>
            </a:r>
            <a:r>
              <a:rPr lang="ru-RU" sz="2000" dirty="0">
                <a:latin typeface="Calibri" pitchFamily="34" charset="0"/>
              </a:rPr>
              <a:t> - обсуждаются не варианты, а факторы, определяющие их;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>
                <a:latin typeface="Calibri" pitchFamily="34" charset="0"/>
              </a:rPr>
              <a:t>«диктатура»</a:t>
            </a:r>
            <a:r>
              <a:rPr lang="ru-RU" sz="2000" dirty="0">
                <a:latin typeface="Calibri" pitchFamily="34" charset="0"/>
              </a:rPr>
              <a:t> - обсуждение заканчивается выбором участника, чье мнение и становится мнением группы;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>
                <a:latin typeface="Calibri" pitchFamily="34" charset="0"/>
              </a:rPr>
              <a:t>метод </a:t>
            </a:r>
            <a:r>
              <a:rPr lang="ru-RU" sz="2000" b="1" dirty="0" err="1">
                <a:latin typeface="Calibri" pitchFamily="34" charset="0"/>
              </a:rPr>
              <a:t>Дельфи</a:t>
            </a:r>
            <a:r>
              <a:rPr lang="ru-RU" sz="2000" dirty="0">
                <a:latin typeface="Calibri" pitchFamily="34" charset="0"/>
              </a:rPr>
              <a:t> - многократное анонимное и изолированное высказывание и обсуждение мнений в письменной форме. За несколько раундов обычно удается прийти к общему решению; 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>
                <a:latin typeface="Calibri" pitchFamily="34" charset="0"/>
              </a:rPr>
              <a:t>«коллективная»</a:t>
            </a:r>
            <a:r>
              <a:rPr lang="ru-RU" sz="2000" dirty="0">
                <a:latin typeface="Calibri" pitchFamily="34" charset="0"/>
              </a:rPr>
              <a:t> методика - усреднение результата, что исключает все индивидуальные влияния.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Наименьшую точность, как правило, дает усреднение результатов, т.е. использование коллективной методики.</a:t>
            </a:r>
          </a:p>
        </p:txBody>
      </p:sp>
    </p:spTree>
    <p:extLst>
      <p:ext uri="{BB962C8B-B14F-4D97-AF65-F5344CB8AC3E}">
        <p14:creationId xmlns:p14="http://schemas.microsoft.com/office/powerpoint/2010/main" val="3893589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Групповое принятие решений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47664" y="980728"/>
            <a:ext cx="69847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Метод «мозгового штурма»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Морфологический метод и метод анализа круга проблем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Метод аналогий </a:t>
            </a:r>
            <a:endParaRPr lang="ru-RU" sz="2000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Случайный импульс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Метод «635» </a:t>
            </a:r>
            <a:endParaRPr lang="ru-RU" sz="2000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b="1" dirty="0">
                <a:latin typeface="Calibri" pitchFamily="34" charset="0"/>
              </a:rPr>
              <a:t> Метод </a:t>
            </a:r>
            <a:r>
              <a:rPr lang="ru-RU" sz="2000" b="1" dirty="0" err="1">
                <a:latin typeface="Calibri" pitchFamily="34" charset="0"/>
              </a:rPr>
              <a:t>модераций</a:t>
            </a:r>
            <a:r>
              <a:rPr lang="ru-RU" sz="2000" b="1" dirty="0">
                <a:latin typeface="Calibri" pitchFamily="34" charset="0"/>
              </a:rPr>
              <a:t> </a:t>
            </a:r>
            <a:endParaRPr lang="ru-RU" sz="2000" dirty="0">
              <a:latin typeface="Calibri" pitchFamily="34" charset="0"/>
            </a:endParaRPr>
          </a:p>
          <a:p>
            <a:endParaRPr lang="ru-RU" sz="2000" b="1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Модификации процедуры проведения мозгового штурма: </a:t>
            </a:r>
            <a:endParaRPr lang="ru-RU" sz="2000" dirty="0">
              <a:latin typeface="Calibri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индивидуального мозгового штурма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Письменный мозговой штурм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прямого мозгового штурма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массового мозгового штурма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двойного (парного) мозгового штурма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мозгового штурма с оценкой идей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Обратный мозговой штурм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корабельного совета 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Метод конференции идей </a:t>
            </a:r>
          </a:p>
        </p:txBody>
      </p:sp>
    </p:spTree>
    <p:extLst>
      <p:ext uri="{BB962C8B-B14F-4D97-AF65-F5344CB8AC3E}">
        <p14:creationId xmlns:p14="http://schemas.microsoft.com/office/powerpoint/2010/main" val="2766793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Групповое принятие решений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331640" y="836712"/>
            <a:ext cx="7488832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Типичные ошибки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endParaRPr lang="ru-RU" sz="2000" dirty="0">
              <a:latin typeface="Calibri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Превалирование внутренних причин над внешними; </a:t>
            </a:r>
          </a:p>
          <a:p>
            <a:pPr lvl="0"/>
            <a:endParaRPr lang="ru-RU" sz="2000" dirty="0">
              <a:latin typeface="Calibri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Позиционная атрибуция для успехов и ситуационная - для неудач; </a:t>
            </a:r>
          </a:p>
          <a:p>
            <a:pPr lvl="0"/>
            <a:endParaRPr lang="ru-RU" sz="2000" dirty="0">
              <a:latin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>
                <a:latin typeface="Calibri" pitchFamily="34" charset="0"/>
              </a:rPr>
              <a:t> Эффект однородности чужой группы (чужая группа воспринимается как однородная, своя - как разнообразная).</a:t>
            </a: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 Негативные эффекты при принятии решений в группе:</a:t>
            </a:r>
            <a:endParaRPr lang="ru-RU" sz="2000" dirty="0">
              <a:latin typeface="Calibri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Эффект «социальной </a:t>
            </a:r>
            <a:r>
              <a:rPr lang="ru-RU" sz="2000" dirty="0" err="1">
                <a:latin typeface="Calibri" pitchFamily="34" charset="0"/>
              </a:rPr>
              <a:t>фасилитации</a:t>
            </a:r>
            <a:r>
              <a:rPr lang="ru-RU" sz="2000" dirty="0">
                <a:latin typeface="Calibri" pitchFamily="34" charset="0"/>
              </a:rPr>
              <a:t>»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Эффекты «Социальной лености» и «распределения  </a:t>
            </a:r>
            <a:br>
              <a:rPr lang="ru-RU" sz="2000" dirty="0">
                <a:latin typeface="Calibri" pitchFamily="34" charset="0"/>
              </a:rPr>
            </a:br>
            <a:r>
              <a:rPr lang="ru-RU" sz="2000" dirty="0">
                <a:latin typeface="Calibri" pitchFamily="34" charset="0"/>
              </a:rPr>
              <a:t>     ответственности»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Теория социального сравнения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Эффект «конформизма»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 dirty="0">
                <a:latin typeface="Calibri" pitchFamily="34" charset="0"/>
              </a:rPr>
              <a:t> Эффект «группового мышления» </a:t>
            </a:r>
          </a:p>
        </p:txBody>
      </p:sp>
    </p:spTree>
    <p:extLst>
      <p:ext uri="{BB962C8B-B14F-4D97-AF65-F5344CB8AC3E}">
        <p14:creationId xmlns:p14="http://schemas.microsoft.com/office/powerpoint/2010/main" val="331254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11663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Принцип Кондорсе </a:t>
            </a:r>
            <a:b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800" dirty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ru-RU" sz="2800" i="1" dirty="0">
                <a:solidFill>
                  <a:schemeClr val="accent1"/>
                </a:solidFill>
                <a:latin typeface="Calibri" pitchFamily="34" charset="0"/>
              </a:rPr>
              <a:t>1785</a:t>
            </a:r>
            <a:r>
              <a:rPr lang="ru-RU" sz="2800" dirty="0">
                <a:solidFill>
                  <a:schemeClr val="accent1"/>
                </a:solidFill>
                <a:latin typeface="Calibri" pitchFamily="34" charset="0"/>
              </a:rPr>
              <a:t>, </a:t>
            </a:r>
            <a:r>
              <a:rPr lang="ru-RU" sz="2800" i="1" dirty="0">
                <a:solidFill>
                  <a:schemeClr val="accent1"/>
                </a:solidFill>
              </a:rPr>
              <a:t>Мари Жан </a:t>
            </a:r>
            <a:r>
              <a:rPr lang="ru-RU" sz="2800" i="1" dirty="0" err="1">
                <a:solidFill>
                  <a:schemeClr val="accent1"/>
                </a:solidFill>
              </a:rPr>
              <a:t>Антуан</a:t>
            </a:r>
            <a:r>
              <a:rPr lang="ru-RU" sz="2800" i="1" dirty="0">
                <a:solidFill>
                  <a:schemeClr val="accent1"/>
                </a:solidFill>
              </a:rPr>
              <a:t> Никола </a:t>
            </a:r>
            <a:r>
              <a:rPr lang="ru-RU" sz="2800" i="1" dirty="0">
                <a:solidFill>
                  <a:schemeClr val="accent1"/>
                </a:solidFill>
                <a:latin typeface="Calibri" pitchFamily="34" charset="0"/>
              </a:rPr>
              <a:t>Кондорсе</a:t>
            </a:r>
            <a:r>
              <a:rPr lang="ru-RU" sz="2800" dirty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456323"/>
            <a:ext cx="701207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Суть принципа </a:t>
            </a:r>
            <a:r>
              <a:rPr lang="ru-RU" sz="2000" dirty="0">
                <a:latin typeface="Calibri" pitchFamily="34" charset="0"/>
              </a:rPr>
              <a:t>– побеждает тот, кто является наилучшим при </a:t>
            </a:r>
            <a:r>
              <a:rPr lang="ru-RU" sz="2000" dirty="0" err="1">
                <a:latin typeface="Calibri" pitchFamily="34" charset="0"/>
              </a:rPr>
              <a:t>попарном</a:t>
            </a:r>
            <a:r>
              <a:rPr lang="ru-RU" sz="2000" dirty="0">
                <a:latin typeface="Calibri" pitchFamily="34" charset="0"/>
              </a:rPr>
              <a:t> сравнении с любым кандидатом.</a:t>
            </a: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r>
              <a:rPr lang="en-US" sz="2000" b="1" i="1" dirty="0">
                <a:latin typeface="Calibri" pitchFamily="34" charset="0"/>
              </a:rPr>
              <a:t>X</a:t>
            </a:r>
            <a:r>
              <a:rPr lang="en-US" sz="2000" i="1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– множество кандидатов (множество решений)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	</a:t>
            </a:r>
            <a:r>
              <a:rPr lang="ru-RU" sz="2000" i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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baseline="-25000" dirty="0">
                <a:latin typeface="Calibri" pitchFamily="34" charset="0"/>
              </a:rPr>
              <a:t>j</a:t>
            </a:r>
            <a:r>
              <a:rPr lang="ru-RU" sz="2000" b="1" dirty="0">
                <a:latin typeface="Calibri" pitchFamily="34" charset="0"/>
                <a:sym typeface="Symbol"/>
              </a:rPr>
              <a:t></a:t>
            </a:r>
            <a:r>
              <a:rPr lang="en-US" sz="2000" b="1" i="1" dirty="0">
                <a:latin typeface="Calibri" pitchFamily="34" charset="0"/>
              </a:rPr>
              <a:t>X </a:t>
            </a:r>
            <a:r>
              <a:rPr lang="ru-RU" sz="2000" b="1" dirty="0">
                <a:latin typeface="Calibri" pitchFamily="34" charset="0"/>
              </a:rPr>
              <a:t>(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ru-RU" sz="2000" b="1" i="1" baseline="-25000" dirty="0" err="1">
                <a:latin typeface="Calibri" pitchFamily="34" charset="0"/>
              </a:rPr>
              <a:t>i</a:t>
            </a:r>
            <a:r>
              <a:rPr lang="ru-RU" sz="2000" b="1" dirty="0" err="1">
                <a:latin typeface="Calibri" pitchFamily="34" charset="0"/>
                <a:sym typeface="Symbol"/>
              </a:rPr>
              <a:t>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baseline="-25000" dirty="0">
                <a:latin typeface="Calibri" pitchFamily="34" charset="0"/>
              </a:rPr>
              <a:t>j</a:t>
            </a:r>
            <a:r>
              <a:rPr lang="en-US" sz="2000" b="1" dirty="0">
                <a:latin typeface="Calibri" pitchFamily="34" charset="0"/>
              </a:rPr>
              <a:t>,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en-US" sz="2000" b="1" i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  <a:sym typeface="Symbol"/>
              </a:rPr>
              <a:t></a:t>
            </a:r>
            <a:r>
              <a:rPr lang="en-US" sz="2000" b="1" i="1" dirty="0">
                <a:latin typeface="Calibri" pitchFamily="34" charset="0"/>
              </a:rPr>
              <a:t>X, </a:t>
            </a:r>
            <a:r>
              <a:rPr lang="en-US" sz="2000" b="1" i="1" dirty="0" err="1">
                <a:latin typeface="Calibri" pitchFamily="34" charset="0"/>
              </a:rPr>
              <a:t>i</a:t>
            </a:r>
            <a:r>
              <a:rPr lang="en-US" sz="2000" b="1" i="1" dirty="0" err="1">
                <a:latin typeface="Calibri"/>
              </a:rPr>
              <a:t>≠</a:t>
            </a:r>
            <a:r>
              <a:rPr lang="en-US" sz="2000" b="1" i="1" dirty="0" err="1">
                <a:latin typeface="Calibri" pitchFamily="34" charset="0"/>
              </a:rPr>
              <a:t>j</a:t>
            </a:r>
            <a:r>
              <a:rPr lang="en-US" sz="2000" b="1" dirty="0">
                <a:latin typeface="Calibri" pitchFamily="34" charset="0"/>
              </a:rPr>
              <a:t>)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  <a:sym typeface="Symbol"/>
              </a:rPr>
              <a:t></a:t>
            </a:r>
            <a:r>
              <a:rPr lang="ru-RU" sz="2000" b="1" i="1" dirty="0">
                <a:latin typeface="Calibri" pitchFamily="34" charset="0"/>
              </a:rPr>
              <a:t> </a:t>
            </a:r>
            <a:r>
              <a:rPr lang="ru-RU" sz="2000" b="1" i="1" dirty="0" err="1">
                <a:latin typeface="Calibri" pitchFamily="34" charset="0"/>
              </a:rPr>
              <a:t>x</a:t>
            </a:r>
            <a:r>
              <a:rPr lang="ru-RU" sz="2000" b="1" i="1" baseline="-25000" dirty="0" err="1">
                <a:latin typeface="Calibri" pitchFamily="34" charset="0"/>
              </a:rPr>
              <a:t>i</a:t>
            </a:r>
            <a:r>
              <a:rPr lang="ru-RU" sz="2000" b="1" dirty="0">
                <a:latin typeface="Calibri" pitchFamily="34" charset="0"/>
              </a:rPr>
              <a:t> – победитель</a:t>
            </a:r>
            <a:endParaRPr lang="en-US" sz="2000" b="1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b="1" u="sng" dirty="0">
                <a:latin typeface="Calibri" pitchFamily="34" charset="0"/>
              </a:rPr>
              <a:t>Парадокс системы Кондорсе</a:t>
            </a:r>
            <a:r>
              <a:rPr lang="ru-RU" sz="2000" b="1" dirty="0">
                <a:latin typeface="Calibri" pitchFamily="34" charset="0"/>
              </a:rPr>
              <a:t>:</a:t>
            </a:r>
            <a:endParaRPr lang="en-US" sz="2000" b="1" i="1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3861048"/>
          <a:ext cx="3384376" cy="208823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61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10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88024" y="3753415"/>
            <a:ext cx="3888432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alibri" pitchFamily="34" charset="0"/>
              </a:rPr>
              <a:t>Проводим сравнение:</a:t>
            </a:r>
          </a:p>
          <a:p>
            <a:r>
              <a:rPr lang="ru-RU" sz="1600" b="1" dirty="0">
                <a:latin typeface="Calibri" pitchFamily="34" charset="0"/>
              </a:rPr>
              <a:t>А и В: 	23+10  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 А(33)</a:t>
            </a:r>
          </a:p>
          <a:p>
            <a:pPr>
              <a:spcAft>
                <a:spcPts val="600"/>
              </a:spcAft>
            </a:pPr>
            <a:r>
              <a:rPr lang="ru-RU" sz="1600" b="1" dirty="0">
                <a:latin typeface="Calibri" pitchFamily="34" charset="0"/>
              </a:rPr>
              <a:t>	17+2+8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 В(27)	=&gt; </a:t>
            </a:r>
            <a:r>
              <a:rPr lang="ru-RU" sz="1600" b="1" dirty="0" err="1">
                <a:latin typeface="Calibri" pitchFamily="34" charset="0"/>
              </a:rPr>
              <a:t>А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В</a:t>
            </a:r>
            <a:endParaRPr lang="ru-RU" sz="1600" b="1" dirty="0">
              <a:latin typeface="Calibri" pitchFamily="34" charset="0"/>
            </a:endParaRPr>
          </a:p>
          <a:p>
            <a:r>
              <a:rPr lang="ru-RU" sz="1600" b="1" dirty="0">
                <a:latin typeface="Calibri" pitchFamily="34" charset="0"/>
              </a:rPr>
              <a:t>А и С:	23+2      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 А(25)</a:t>
            </a:r>
          </a:p>
          <a:p>
            <a:pPr>
              <a:spcAft>
                <a:spcPts val="600"/>
              </a:spcAft>
            </a:pPr>
            <a:r>
              <a:rPr lang="ru-RU" sz="1600" b="1" dirty="0">
                <a:latin typeface="Calibri" pitchFamily="34" charset="0"/>
              </a:rPr>
              <a:t>	17+10+8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 С(35)	=&gt; 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А</a:t>
            </a:r>
            <a:endParaRPr lang="ru-RU" sz="1600" b="1" dirty="0">
              <a:latin typeface="Calibri" pitchFamily="34" charset="0"/>
            </a:endParaRPr>
          </a:p>
          <a:p>
            <a:r>
              <a:rPr lang="ru-RU" sz="1600" b="1" dirty="0">
                <a:latin typeface="Calibri" pitchFamily="34" charset="0"/>
              </a:rPr>
              <a:t>В и С:	23+17+2     = В(42)</a:t>
            </a:r>
          </a:p>
          <a:p>
            <a:pPr>
              <a:spcAft>
                <a:spcPts val="600"/>
              </a:spcAft>
            </a:pPr>
            <a:r>
              <a:rPr lang="ru-RU" sz="1600" b="1" dirty="0">
                <a:latin typeface="Calibri" pitchFamily="34" charset="0"/>
              </a:rPr>
              <a:t>	23+10+8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 С(18) </a:t>
            </a:r>
            <a:r>
              <a:rPr lang="en-US" sz="1600" b="1" dirty="0">
                <a:latin typeface="Calibri" pitchFamily="34" charset="0"/>
              </a:rPr>
              <a:t>	</a:t>
            </a:r>
            <a:r>
              <a:rPr lang="ru-RU" sz="1600" b="1" dirty="0">
                <a:latin typeface="Calibri" pitchFamily="34" charset="0"/>
              </a:rPr>
              <a:t>=&gt; 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С</a:t>
            </a:r>
            <a:endParaRPr lang="ru-RU" sz="1600" b="1" dirty="0">
              <a:latin typeface="Calibri" pitchFamily="34" charset="0"/>
            </a:endParaRPr>
          </a:p>
          <a:p>
            <a:r>
              <a:rPr lang="ru-RU" sz="1600" b="1" dirty="0">
                <a:latin typeface="Calibri" pitchFamily="34" charset="0"/>
              </a:rPr>
              <a:t>	=&gt; </a:t>
            </a:r>
            <a:r>
              <a:rPr lang="ru-RU" sz="1600" b="1" dirty="0" err="1">
                <a:latin typeface="Calibri" pitchFamily="34" charset="0"/>
              </a:rPr>
              <a:t>А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>
                <a:latin typeface="Calibri" pitchFamily="34" charset="0"/>
              </a:rPr>
              <a:t>, 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>
                <a:latin typeface="Calibri" pitchFamily="34" charset="0"/>
              </a:rPr>
              <a:t>, 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А</a:t>
            </a:r>
            <a:endParaRPr lang="ru-RU" sz="1600" b="1" dirty="0">
              <a:latin typeface="Calibri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>
                <a:latin typeface="Calibri" pitchFamily="34" charset="0"/>
              </a:rPr>
              <a:t>нарушается условие транзитивности </a:t>
            </a:r>
            <a:r>
              <a:rPr lang="ru-RU" sz="1600" dirty="0">
                <a:latin typeface="Calibri" pitchFamily="34" charset="0"/>
                <a:sym typeface="Symbol"/>
              </a:rPr>
              <a:t></a:t>
            </a:r>
            <a:r>
              <a:rPr lang="ru-RU" sz="1600" dirty="0">
                <a:latin typeface="Calibri" pitchFamily="34" charset="0"/>
              </a:rPr>
              <a:t> нарушается требование рациональности.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7624" y="602128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b="1" dirty="0">
                <a:latin typeface="Calibri" pitchFamily="34" charset="0"/>
              </a:rPr>
              <a:t>В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b="1" dirty="0">
                <a:latin typeface="Calibri" pitchFamily="34" charset="0"/>
              </a:rPr>
              <a:t>С</a:t>
            </a:r>
            <a:r>
              <a:rPr lang="ru-RU" dirty="0">
                <a:latin typeface="Calibri" pitchFamily="34" charset="0"/>
              </a:rPr>
              <a:t> – кандидаты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r>
              <a:rPr lang="ru-RU" dirty="0">
                <a:latin typeface="Calibri" pitchFamily="34" charset="0"/>
              </a:rPr>
              <a:t>Всего </a:t>
            </a:r>
            <a:r>
              <a:rPr lang="ru-RU" b="1" dirty="0">
                <a:latin typeface="Calibri" pitchFamily="34" charset="0"/>
              </a:rPr>
              <a:t>60</a:t>
            </a:r>
            <a:r>
              <a:rPr lang="ru-RU" dirty="0">
                <a:latin typeface="Calibri" pitchFamily="34" charset="0"/>
              </a:rPr>
              <a:t> избирателей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860032" y="5685756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8" grpId="0" uiExpand="1" build="p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116632"/>
            <a:ext cx="7498080" cy="79208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Принцип большинства </a:t>
            </a:r>
            <a:endParaRPr lang="ru-RU" sz="28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908720"/>
            <a:ext cx="70120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Улучшение принципа Кондорсе (принцип большинства):</a:t>
            </a:r>
            <a:endParaRPr lang="ru-RU" sz="2000" dirty="0"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Суть – победитель тот, кто набрал больше первых мест.</a:t>
            </a:r>
          </a:p>
          <a:p>
            <a:endParaRPr lang="ru-RU" sz="2000" b="1" i="1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Принцип большинства:</a:t>
            </a:r>
            <a:endParaRPr lang="en-US" sz="2000" b="1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2636912"/>
          <a:ext cx="3384376" cy="27363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61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2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19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  <a:ea typeface="+mn-ea"/>
                          <a:cs typeface="+mn-cs"/>
                        </a:rPr>
                        <a:t>16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B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A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187624" y="544522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b="1" dirty="0">
                <a:latin typeface="Calibri" pitchFamily="34" charset="0"/>
              </a:rPr>
              <a:t>В</a:t>
            </a:r>
            <a:r>
              <a:rPr lang="ru-RU" dirty="0">
                <a:latin typeface="Calibri" pitchFamily="34" charset="0"/>
              </a:rPr>
              <a:t>, </a:t>
            </a:r>
            <a:r>
              <a:rPr lang="ru-RU" b="1" dirty="0">
                <a:latin typeface="Calibri" pitchFamily="34" charset="0"/>
              </a:rPr>
              <a:t>С</a:t>
            </a:r>
            <a:r>
              <a:rPr lang="ru-RU" dirty="0">
                <a:latin typeface="Calibri" pitchFamily="34" charset="0"/>
              </a:rPr>
              <a:t> – кандидаты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r>
              <a:rPr lang="ru-RU" dirty="0">
                <a:latin typeface="Calibri" pitchFamily="34" charset="0"/>
              </a:rPr>
              <a:t>Всего </a:t>
            </a:r>
            <a:r>
              <a:rPr lang="ru-RU" b="1" dirty="0">
                <a:latin typeface="Calibri" pitchFamily="34" charset="0"/>
              </a:rPr>
              <a:t>60</a:t>
            </a:r>
            <a:r>
              <a:rPr lang="ru-RU" dirty="0">
                <a:latin typeface="Calibri" pitchFamily="34" charset="0"/>
              </a:rPr>
              <a:t> избирателей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0" y="2636912"/>
          <a:ext cx="4104456" cy="27363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210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Принцип</a:t>
                      </a:r>
                    </a:p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Кондорсе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Принцип</a:t>
                      </a:r>
                    </a:p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большинства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0" y="358747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 и С (23 и 37) </a:t>
            </a:r>
            <a:r>
              <a:rPr lang="ru-RU" b="1" dirty="0">
                <a:latin typeface="Calibri" pitchFamily="34" charset="0"/>
                <a:sym typeface="Symbol"/>
              </a:rPr>
              <a:t></a:t>
            </a:r>
            <a:r>
              <a:rPr lang="ru-RU" b="1" dirty="0">
                <a:latin typeface="Calibri" pitchFamily="34" charset="0"/>
              </a:rPr>
              <a:t> 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404068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 и </a:t>
            </a:r>
            <a:r>
              <a:rPr lang="en-US" b="1" dirty="0">
                <a:latin typeface="Calibri" pitchFamily="34" charset="0"/>
              </a:rPr>
              <a:t>B</a:t>
            </a:r>
            <a:r>
              <a:rPr lang="ru-RU" b="1" dirty="0">
                <a:latin typeface="Calibri" pitchFamily="34" charset="0"/>
              </a:rPr>
              <a:t> (2</a:t>
            </a:r>
            <a:r>
              <a:rPr lang="en-US" b="1" dirty="0">
                <a:latin typeface="Calibri" pitchFamily="34" charset="0"/>
              </a:rPr>
              <a:t>5</a:t>
            </a:r>
            <a:r>
              <a:rPr lang="ru-RU" b="1" dirty="0">
                <a:latin typeface="Calibri" pitchFamily="34" charset="0"/>
              </a:rPr>
              <a:t> и 3</a:t>
            </a:r>
            <a:r>
              <a:rPr lang="en-US" b="1" dirty="0">
                <a:latin typeface="Calibri" pitchFamily="34" charset="0"/>
              </a:rPr>
              <a:t>5</a:t>
            </a:r>
            <a:r>
              <a:rPr lang="ru-RU" b="1" dirty="0">
                <a:latin typeface="Calibri" pitchFamily="34" charset="0"/>
              </a:rPr>
              <a:t>) </a:t>
            </a:r>
            <a:r>
              <a:rPr lang="ru-RU" b="1" dirty="0">
                <a:latin typeface="Calibri" pitchFamily="34" charset="0"/>
                <a:sym typeface="Symbol"/>
              </a:rPr>
              <a:t>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B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4511703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itchFamily="34" charset="0"/>
              </a:rPr>
              <a:t>B</a:t>
            </a:r>
            <a:r>
              <a:rPr lang="ru-RU" b="1" dirty="0">
                <a:latin typeface="Calibri" pitchFamily="34" charset="0"/>
              </a:rPr>
              <a:t> и </a:t>
            </a:r>
            <a:r>
              <a:rPr lang="en-US" b="1" dirty="0">
                <a:latin typeface="Calibri" pitchFamily="34" charset="0"/>
              </a:rPr>
              <a:t>C</a:t>
            </a:r>
            <a:r>
              <a:rPr lang="ru-RU" b="1" dirty="0">
                <a:latin typeface="Calibri" pitchFamily="34" charset="0"/>
              </a:rPr>
              <a:t> (</a:t>
            </a:r>
            <a:r>
              <a:rPr lang="en-US" b="1" dirty="0">
                <a:latin typeface="Calibri" pitchFamily="34" charset="0"/>
              </a:rPr>
              <a:t>19</a:t>
            </a:r>
            <a:r>
              <a:rPr lang="ru-RU" b="1" dirty="0">
                <a:latin typeface="Calibri" pitchFamily="34" charset="0"/>
              </a:rPr>
              <a:t> и </a:t>
            </a:r>
            <a:r>
              <a:rPr lang="en-US" b="1" dirty="0">
                <a:latin typeface="Calibri" pitchFamily="34" charset="0"/>
              </a:rPr>
              <a:t>41</a:t>
            </a:r>
            <a:r>
              <a:rPr lang="ru-RU" b="1" dirty="0">
                <a:latin typeface="Calibri" pitchFamily="34" charset="0"/>
              </a:rPr>
              <a:t>) </a:t>
            </a:r>
            <a:r>
              <a:rPr lang="ru-RU" b="1" dirty="0">
                <a:latin typeface="Calibri" pitchFamily="34" charset="0"/>
                <a:sym typeface="Symbol"/>
              </a:rPr>
              <a:t>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C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49556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Победитель С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88224" y="358489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А(23)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8224" y="403810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B</a:t>
            </a:r>
            <a:r>
              <a:rPr lang="ru-RU" b="1" dirty="0">
                <a:latin typeface="Calibri" pitchFamily="34" charset="0"/>
              </a:rPr>
              <a:t> (19)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88224" y="45091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C</a:t>
            </a:r>
            <a:r>
              <a:rPr lang="ru-RU" b="1" dirty="0">
                <a:latin typeface="Calibri" pitchFamily="34" charset="0"/>
              </a:rPr>
              <a:t> (</a:t>
            </a:r>
            <a:r>
              <a:rPr lang="en-US" b="1" dirty="0">
                <a:latin typeface="Calibri" pitchFamily="34" charset="0"/>
              </a:rPr>
              <a:t>1</a:t>
            </a:r>
            <a:r>
              <a:rPr lang="ru-RU" b="1" dirty="0">
                <a:latin typeface="Calibri" pitchFamily="34" charset="0"/>
              </a:rPr>
              <a:t>8)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88224" y="4953043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Победитель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9" grpId="0"/>
      <p:bldP spid="11" grpId="0"/>
      <p:bldP spid="12" grpId="0"/>
      <p:bldP spid="13" grpId="0"/>
      <p:bldP spid="14" grpId="0"/>
      <p:bldP spid="15" grpId="0"/>
      <p:bldP spid="17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Метод </a:t>
            </a:r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Борда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ru-RU" sz="2800" dirty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n-US" sz="2800" dirty="0">
                <a:solidFill>
                  <a:schemeClr val="accent1"/>
                </a:solidFill>
                <a:latin typeface="Calibri" pitchFamily="34" charset="0"/>
              </a:rPr>
              <a:t>1770, </a:t>
            </a:r>
            <a:r>
              <a:rPr lang="ru-RU" sz="2800" i="1" dirty="0">
                <a:solidFill>
                  <a:schemeClr val="accent1"/>
                </a:solidFill>
                <a:latin typeface="Calibri" pitchFamily="34" charset="0"/>
              </a:rPr>
              <a:t>Жан-Шарль де </a:t>
            </a:r>
            <a:r>
              <a:rPr lang="ru-RU" sz="2800" i="1" dirty="0" err="1">
                <a:solidFill>
                  <a:schemeClr val="accent1"/>
                </a:solidFill>
                <a:latin typeface="Calibri" pitchFamily="34" charset="0"/>
              </a:rPr>
              <a:t>Борда</a:t>
            </a:r>
            <a:r>
              <a:rPr lang="ru-RU" sz="2800" dirty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966207"/>
            <a:ext cx="701207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libri" pitchFamily="34" charset="0"/>
              </a:rPr>
              <a:t>Метод </a:t>
            </a:r>
            <a:r>
              <a:rPr lang="ru-RU" sz="2000" dirty="0" err="1">
                <a:latin typeface="Calibri" pitchFamily="34" charset="0"/>
              </a:rPr>
              <a:t>Борда</a:t>
            </a:r>
            <a:r>
              <a:rPr lang="ru-RU" sz="2000" dirty="0">
                <a:latin typeface="Calibri" pitchFamily="34" charset="0"/>
              </a:rPr>
              <a:t> реализует рейтинговое голосование.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Если участвуют </a:t>
            </a:r>
            <a:r>
              <a:rPr lang="ru-RU" sz="2000" b="1" dirty="0" err="1">
                <a:latin typeface="Calibri" pitchFamily="34" charset="0"/>
              </a:rPr>
              <a:t>n</a:t>
            </a:r>
            <a:r>
              <a:rPr lang="ru-RU" sz="2000" dirty="0">
                <a:latin typeface="Calibri" pitchFamily="34" charset="0"/>
              </a:rPr>
              <a:t> кандидатов, то кандидат, </a:t>
            </a:r>
          </a:p>
          <a:p>
            <a:r>
              <a:rPr lang="ru-RU" sz="2000" dirty="0">
                <a:latin typeface="Calibri" pitchFamily="34" charset="0"/>
              </a:rPr>
              <a:t>занявший </a:t>
            </a:r>
            <a:r>
              <a:rPr lang="ru-RU" sz="2000" b="1" dirty="0">
                <a:latin typeface="Calibri" pitchFamily="34" charset="0"/>
              </a:rPr>
              <a:t>1 место</a:t>
            </a:r>
            <a:r>
              <a:rPr lang="ru-RU" sz="2000" dirty="0">
                <a:latin typeface="Calibri" pitchFamily="34" charset="0"/>
              </a:rPr>
              <a:t>, получает </a:t>
            </a:r>
            <a:r>
              <a:rPr lang="en-US" sz="2000" b="1" dirty="0">
                <a:latin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баллов</a:t>
            </a:r>
            <a:r>
              <a:rPr lang="ru-RU" sz="2000" dirty="0">
                <a:latin typeface="Calibri" pitchFamily="34" charset="0"/>
              </a:rPr>
              <a:t>, </a:t>
            </a:r>
          </a:p>
          <a:p>
            <a:r>
              <a:rPr lang="ru-RU" sz="2000" dirty="0">
                <a:latin typeface="Calibri" pitchFamily="34" charset="0"/>
              </a:rPr>
              <a:t>занявший </a:t>
            </a:r>
            <a:r>
              <a:rPr lang="ru-RU" sz="2000" b="1" dirty="0">
                <a:latin typeface="Calibri" pitchFamily="34" charset="0"/>
              </a:rPr>
              <a:t>второе место</a:t>
            </a:r>
            <a:r>
              <a:rPr lang="ru-RU" sz="2000" dirty="0">
                <a:latin typeface="Calibri" pitchFamily="34" charset="0"/>
              </a:rPr>
              <a:t> – </a:t>
            </a:r>
            <a:r>
              <a:rPr lang="en-US" sz="2000" b="1" dirty="0">
                <a:latin typeface="Calibri" pitchFamily="34" charset="0"/>
              </a:rPr>
              <a:t>n</a:t>
            </a:r>
            <a:r>
              <a:rPr lang="ru-RU" sz="2000" b="1" dirty="0">
                <a:latin typeface="Calibri" pitchFamily="34" charset="0"/>
              </a:rPr>
              <a:t>-1 балл</a:t>
            </a:r>
            <a:r>
              <a:rPr lang="ru-RU" sz="2000" dirty="0">
                <a:latin typeface="Calibri" pitchFamily="34" charset="0"/>
              </a:rPr>
              <a:t>,</a:t>
            </a:r>
          </a:p>
          <a:p>
            <a:r>
              <a:rPr lang="ru-RU" sz="2000" dirty="0">
                <a:latin typeface="Calibri" pitchFamily="34" charset="0"/>
              </a:rPr>
              <a:t> … </a:t>
            </a:r>
          </a:p>
          <a:p>
            <a:r>
              <a:rPr lang="ru-RU" sz="2000" dirty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n </a:t>
            </a:r>
            <a:r>
              <a:rPr lang="ru-RU" sz="2000" dirty="0">
                <a:latin typeface="Calibri" pitchFamily="34" charset="0"/>
              </a:rPr>
              <a:t>кандидат – </a:t>
            </a:r>
            <a:r>
              <a:rPr lang="ru-RU" sz="2000" b="1" dirty="0">
                <a:latin typeface="Calibri" pitchFamily="34" charset="0"/>
              </a:rPr>
              <a:t>1 балл</a:t>
            </a:r>
            <a:r>
              <a:rPr lang="ru-RU" sz="2000" dirty="0">
                <a:latin typeface="Calibri" pitchFamily="34" charset="0"/>
              </a:rPr>
              <a:t>.</a:t>
            </a:r>
            <a:endParaRPr lang="en-US" sz="2000" b="1" i="1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19672" y="2996952"/>
          <a:ext cx="3024336" cy="201622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8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10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691680" y="5229200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А:</a:t>
            </a:r>
            <a:r>
              <a:rPr lang="ru-RU" dirty="0">
                <a:latin typeface="Calibri" pitchFamily="34" charset="0"/>
              </a:rPr>
              <a:t> 23*3 +12 *2 + 25 = 118</a:t>
            </a:r>
          </a:p>
          <a:p>
            <a:r>
              <a:rPr lang="ru-RU" b="1" dirty="0">
                <a:latin typeface="Calibri" pitchFamily="34" charset="0"/>
              </a:rPr>
              <a:t>В:</a:t>
            </a:r>
            <a:r>
              <a:rPr lang="ru-RU" dirty="0">
                <a:latin typeface="Calibri" pitchFamily="34" charset="0"/>
              </a:rPr>
              <a:t> 19*3 + 31*2 + 10 = 124</a:t>
            </a:r>
          </a:p>
          <a:p>
            <a:r>
              <a:rPr lang="ru-RU" b="1" dirty="0">
                <a:latin typeface="Calibri" pitchFamily="34" charset="0"/>
              </a:rPr>
              <a:t>С:</a:t>
            </a:r>
            <a:r>
              <a:rPr lang="ru-RU" dirty="0">
                <a:latin typeface="Calibri" pitchFamily="34" charset="0"/>
              </a:rPr>
              <a:t> 18*3 + 17*2 + 25 = 113</a:t>
            </a:r>
            <a:endParaRPr lang="en-US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  <a:sym typeface="Symbol"/>
              </a:rPr>
              <a:t></a:t>
            </a:r>
            <a:r>
              <a:rPr lang="ru-RU" dirty="0">
                <a:latin typeface="Calibri" pitchFamily="34" charset="0"/>
              </a:rPr>
              <a:t> </a:t>
            </a:r>
            <a:r>
              <a:rPr lang="ru-RU" b="1" dirty="0">
                <a:latin typeface="Calibri" pitchFamily="34" charset="0"/>
              </a:rPr>
              <a:t>В –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ru-RU" b="1" dirty="0">
                <a:latin typeface="Calibri" pitchFamily="34" charset="0"/>
              </a:rPr>
              <a:t>победитель.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292080" y="2996952"/>
          <a:ext cx="3024336" cy="172819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5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19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  <a:ea typeface="+mn-ea"/>
                          <a:cs typeface="+mn-cs"/>
                        </a:rPr>
                        <a:t>16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B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A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508104" y="5229200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libri" pitchFamily="34" charset="0"/>
              </a:rPr>
              <a:t>А:</a:t>
            </a:r>
            <a:r>
              <a:rPr lang="ru-RU" dirty="0">
                <a:latin typeface="Calibri" pitchFamily="34" charset="0"/>
              </a:rPr>
              <a:t> 23*3 + 2*2 +35*1 = 108</a:t>
            </a:r>
          </a:p>
          <a:p>
            <a:r>
              <a:rPr lang="ru-RU" b="1" dirty="0">
                <a:latin typeface="Calibri" pitchFamily="34" charset="0"/>
              </a:rPr>
              <a:t>В: </a:t>
            </a:r>
            <a:r>
              <a:rPr lang="ru-RU" dirty="0">
                <a:latin typeface="Calibri" pitchFamily="34" charset="0"/>
              </a:rPr>
              <a:t>19*3 + 16*2 + 25*1 = 114</a:t>
            </a:r>
          </a:p>
          <a:p>
            <a:r>
              <a:rPr lang="ru-RU" b="1" dirty="0">
                <a:latin typeface="Calibri" pitchFamily="34" charset="0"/>
              </a:rPr>
              <a:t>С: </a:t>
            </a:r>
            <a:r>
              <a:rPr lang="ru-RU" dirty="0">
                <a:latin typeface="Calibri" pitchFamily="34" charset="0"/>
              </a:rPr>
              <a:t>18*3 + 42*2 + 0*1 = 138</a:t>
            </a:r>
            <a:endParaRPr lang="en-US" dirty="0">
              <a:latin typeface="Calibri" pitchFamily="34" charset="0"/>
            </a:endParaRPr>
          </a:p>
          <a:p>
            <a:r>
              <a:rPr lang="ru-RU" dirty="0">
                <a:latin typeface="Calibri" pitchFamily="34" charset="0"/>
                <a:sym typeface="Symbol"/>
              </a:rPr>
              <a:t></a:t>
            </a:r>
            <a:r>
              <a:rPr lang="ru-RU" dirty="0">
                <a:latin typeface="Calibri" pitchFamily="34" charset="0"/>
              </a:rPr>
              <a:t> </a:t>
            </a:r>
            <a:r>
              <a:rPr lang="en-US" b="1" dirty="0">
                <a:latin typeface="Calibri" pitchFamily="34" charset="0"/>
              </a:rPr>
              <a:t>C</a:t>
            </a:r>
            <a:r>
              <a:rPr lang="ru-RU" b="1" dirty="0">
                <a:latin typeface="Calibri" pitchFamily="34" charset="0"/>
              </a:rPr>
              <a:t> –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ru-RU" b="1" dirty="0">
                <a:latin typeface="Calibri" pitchFamily="34" charset="0"/>
              </a:rPr>
              <a:t>победитель.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8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-2738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Парадокс метода </a:t>
            </a:r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Борда</a:t>
            </a:r>
            <a:endParaRPr lang="ru-RU" sz="2800" dirty="0">
              <a:solidFill>
                <a:schemeClr val="accent1"/>
              </a:solidFill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19672" y="1268760"/>
          <a:ext cx="4680520" cy="208823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20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9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2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31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C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B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12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B</a:t>
                      </a:r>
                      <a:r>
                        <a:rPr lang="ru-RU" sz="1600" b="1" dirty="0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en-US" sz="1600" b="1" dirty="0">
                          <a:latin typeface="Calibri" pitchFamily="34" charset="0"/>
                          <a:sym typeface="Symbol"/>
                        </a:rPr>
                        <a:t>A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691680" y="3645024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А: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31</a:t>
            </a:r>
            <a:r>
              <a:rPr lang="ru-RU" sz="2000" dirty="0">
                <a:latin typeface="Calibri" pitchFamily="34" charset="0"/>
              </a:rPr>
              <a:t>*3 + 2</a:t>
            </a:r>
            <a:r>
              <a:rPr lang="en-US" sz="2000" dirty="0">
                <a:latin typeface="Calibri" pitchFamily="34" charset="0"/>
              </a:rPr>
              <a:t>9</a:t>
            </a:r>
            <a:r>
              <a:rPr lang="ru-RU" sz="2000" dirty="0">
                <a:latin typeface="Calibri" pitchFamily="34" charset="0"/>
              </a:rPr>
              <a:t> = 1</a:t>
            </a:r>
            <a:r>
              <a:rPr lang="en-US" sz="2000" dirty="0">
                <a:latin typeface="Calibri" pitchFamily="34" charset="0"/>
              </a:rPr>
              <a:t>22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В:</a:t>
            </a:r>
            <a:r>
              <a:rPr lang="ru-RU" sz="2000" dirty="0">
                <a:latin typeface="Calibri" pitchFamily="34" charset="0"/>
              </a:rPr>
              <a:t> 1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ru-RU" sz="2000" dirty="0">
                <a:latin typeface="Calibri" pitchFamily="34" charset="0"/>
              </a:rPr>
              <a:t>*3 + </a:t>
            </a:r>
            <a:r>
              <a:rPr lang="en-US" sz="2000" dirty="0">
                <a:latin typeface="Calibri" pitchFamily="34" charset="0"/>
              </a:rPr>
              <a:t>17</a:t>
            </a:r>
            <a:r>
              <a:rPr lang="ru-RU" sz="2000" dirty="0">
                <a:latin typeface="Calibri" pitchFamily="34" charset="0"/>
              </a:rPr>
              <a:t>*2 + </a:t>
            </a:r>
            <a:r>
              <a:rPr lang="en-US" sz="2000" dirty="0">
                <a:latin typeface="Calibri" pitchFamily="34" charset="0"/>
              </a:rPr>
              <a:t>31</a:t>
            </a:r>
            <a:r>
              <a:rPr lang="ru-RU" sz="2000" dirty="0">
                <a:latin typeface="Calibri" pitchFamily="34" charset="0"/>
              </a:rPr>
              <a:t> = 1</a:t>
            </a:r>
            <a:r>
              <a:rPr lang="en-US" sz="2000" dirty="0">
                <a:latin typeface="Calibri" pitchFamily="34" charset="0"/>
              </a:rPr>
              <a:t>01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С:</a:t>
            </a:r>
            <a:r>
              <a:rPr lang="ru-RU" sz="2000" dirty="0">
                <a:latin typeface="Calibri" pitchFamily="34" charset="0"/>
              </a:rPr>
              <a:t> 1</a:t>
            </a:r>
            <a:r>
              <a:rPr lang="en-US" sz="2000" dirty="0">
                <a:latin typeface="Calibri" pitchFamily="34" charset="0"/>
              </a:rPr>
              <a:t>7</a:t>
            </a:r>
            <a:r>
              <a:rPr lang="ru-RU" sz="2000" dirty="0">
                <a:latin typeface="Calibri" pitchFamily="34" charset="0"/>
              </a:rPr>
              <a:t>*3 + </a:t>
            </a:r>
            <a:r>
              <a:rPr lang="en-US" sz="2000" dirty="0">
                <a:latin typeface="Calibri" pitchFamily="34" charset="0"/>
              </a:rPr>
              <a:t>43</a:t>
            </a:r>
            <a:r>
              <a:rPr lang="ru-RU" sz="2000" dirty="0">
                <a:latin typeface="Calibri" pitchFamily="34" charset="0"/>
              </a:rPr>
              <a:t>*2 = 13</a:t>
            </a:r>
            <a:r>
              <a:rPr lang="en-US" sz="2000" dirty="0">
                <a:latin typeface="Calibri" pitchFamily="34" charset="0"/>
              </a:rPr>
              <a:t>7</a:t>
            </a:r>
          </a:p>
          <a:p>
            <a:pPr>
              <a:buFont typeface="Symbol"/>
              <a:buChar char="Þ"/>
            </a:pPr>
            <a:r>
              <a:rPr lang="en-US" sz="2000" b="1" dirty="0">
                <a:latin typeface="Calibri" pitchFamily="34" charset="0"/>
              </a:rPr>
              <a:t>C</a:t>
            </a:r>
            <a:r>
              <a:rPr lang="ru-RU" sz="2000" b="1" dirty="0">
                <a:latin typeface="Calibri" pitchFamily="34" charset="0"/>
              </a:rPr>
              <a:t> –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победитель.</a:t>
            </a:r>
            <a:endParaRPr lang="en-US" sz="2000" b="1" dirty="0">
              <a:latin typeface="Calibri" pitchFamily="34" charset="0"/>
            </a:endParaRPr>
          </a:p>
          <a:p>
            <a:pPr>
              <a:buFont typeface="Symbol"/>
              <a:buChar char="Þ"/>
            </a:pPr>
            <a:endParaRPr lang="en-US" sz="2000" b="1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По принципу большинства должен выиграть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Многотуровая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 система голосования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1268760"/>
            <a:ext cx="420376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Первый тур</a:t>
            </a:r>
            <a:r>
              <a:rPr lang="ru-RU" sz="2000" dirty="0">
                <a:latin typeface="Calibri" pitchFamily="34" charset="0"/>
              </a:rPr>
              <a:t>: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А(23),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В(19),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С(18)</a:t>
            </a:r>
          </a:p>
          <a:p>
            <a:pPr algn="ctr"/>
            <a:endParaRPr lang="ru-RU" sz="2000" b="1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Во второй тур выйдут </a:t>
            </a:r>
            <a:r>
              <a:rPr lang="ru-RU" sz="2000" b="1" dirty="0">
                <a:latin typeface="Calibri" pitchFamily="34" charset="0"/>
              </a:rPr>
              <a:t>А(23)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ru-RU" sz="2000" b="1" dirty="0">
                <a:latin typeface="Calibri" pitchFamily="34" charset="0"/>
              </a:rPr>
              <a:t>В(19)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Второй тур: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А(33),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В(27) </a:t>
            </a: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r>
              <a:rPr lang="ru-RU" sz="2000" dirty="0">
                <a:latin typeface="Calibri" pitchFamily="34" charset="0"/>
                <a:sym typeface="Symbol"/>
              </a:rPr>
              <a:t>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А – победитель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1268760"/>
          <a:ext cx="3024336" cy="23042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10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3933057"/>
          <a:ext cx="3024336" cy="23042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10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6" grpId="1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322392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chemeClr val="accent1"/>
                </a:solidFill>
                <a:latin typeface="Calibri" pitchFamily="34" charset="0"/>
              </a:rPr>
              <a:t>Многотуровая</a:t>
            </a: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 система голосования</a:t>
            </a:r>
            <a:endParaRPr lang="ru-RU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1268760"/>
            <a:ext cx="4203760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libri" pitchFamily="34" charset="0"/>
              </a:rPr>
              <a:t>Первый тур</a:t>
            </a:r>
            <a:r>
              <a:rPr lang="ru-RU" sz="2000" dirty="0">
                <a:latin typeface="Calibri" pitchFamily="34" charset="0"/>
              </a:rPr>
              <a:t>: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А(25),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В(17),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С(18)</a:t>
            </a:r>
          </a:p>
          <a:p>
            <a:pPr algn="ctr"/>
            <a:endParaRPr lang="ru-RU" sz="2000" b="1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alibri" pitchFamily="34" charset="0"/>
              </a:rPr>
              <a:t>Во второй тур выйдут </a:t>
            </a:r>
            <a:r>
              <a:rPr lang="ru-RU" sz="2000" b="1" dirty="0">
                <a:latin typeface="Calibri" pitchFamily="34" charset="0"/>
              </a:rPr>
              <a:t>А(25)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ru-RU" sz="2000" b="1" dirty="0">
                <a:latin typeface="Calibri" pitchFamily="34" charset="0"/>
              </a:rPr>
              <a:t>С(18)</a:t>
            </a:r>
            <a:endParaRPr lang="ru-RU" sz="2000" dirty="0">
              <a:latin typeface="Calibri" pitchFamily="34" charset="0"/>
            </a:endParaRPr>
          </a:p>
          <a:p>
            <a:r>
              <a:rPr lang="ru-RU" sz="2000" dirty="0">
                <a:latin typeface="Calibri" pitchFamily="34" charset="0"/>
              </a:rPr>
              <a:t> </a:t>
            </a:r>
          </a:p>
          <a:p>
            <a:endParaRPr lang="ru-RU" sz="2000" dirty="0">
              <a:latin typeface="Calibri" pitchFamily="34" charset="0"/>
            </a:endParaRPr>
          </a:p>
          <a:p>
            <a:r>
              <a:rPr lang="ru-RU" sz="2000" b="1" dirty="0">
                <a:latin typeface="Calibri" pitchFamily="34" charset="0"/>
              </a:rPr>
              <a:t>Второй тур:</a:t>
            </a:r>
            <a:r>
              <a:rPr lang="ru-RU" sz="2000" dirty="0">
                <a:latin typeface="Calibri" pitchFamily="34" charset="0"/>
              </a:rPr>
              <a:t>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А(25), </a:t>
            </a:r>
          </a:p>
          <a:p>
            <a:pPr algn="ctr"/>
            <a:r>
              <a:rPr lang="ru-RU" sz="2000" b="1" dirty="0">
                <a:latin typeface="Calibri" pitchFamily="34" charset="0"/>
              </a:rPr>
              <a:t>С(35) </a:t>
            </a:r>
          </a:p>
          <a:p>
            <a:pPr algn="ctr"/>
            <a:endParaRPr lang="ru-RU" sz="2000" dirty="0">
              <a:latin typeface="Calibri" pitchFamily="34" charset="0"/>
            </a:endParaRPr>
          </a:p>
          <a:p>
            <a:pPr algn="ctr"/>
            <a:r>
              <a:rPr lang="ru-RU" sz="2000" dirty="0">
                <a:latin typeface="Calibri" pitchFamily="34" charset="0"/>
                <a:sym typeface="Symbol"/>
              </a:rPr>
              <a:t>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С – победитель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648" y="1268760"/>
          <a:ext cx="3024336" cy="23042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10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С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В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03648" y="3933057"/>
          <a:ext cx="3024336" cy="23042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8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8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Число избирателей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 pitchFamily="34" charset="0"/>
                        </a:rPr>
                        <a:t>Предпочтения</a:t>
                      </a:r>
                      <a:endParaRPr lang="ru-RU" sz="1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23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С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17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С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2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АС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 pitchFamily="34" charset="0"/>
                        </a:rPr>
                        <a:t>10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СА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 pitchFamily="34" charset="0"/>
                        </a:rPr>
                        <a:t>8</a:t>
                      </a:r>
                      <a:endParaRPr lang="ru-RU" sz="1000" b="1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Calibri" pitchFamily="34" charset="0"/>
                          <a:sym typeface="Symbol"/>
                        </a:rPr>
                        <a:t>С</a:t>
                      </a:r>
                      <a:r>
                        <a:rPr lang="ru-RU" sz="1600" b="1" dirty="0" err="1">
                          <a:latin typeface="Calibri" pitchFamily="34" charset="0"/>
                        </a:rPr>
                        <a:t>А</a:t>
                      </a:r>
                      <a:endParaRPr lang="ru-RU" sz="10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Коллективное принятие решений</a:t>
            </a:r>
            <a:b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</a:br>
            <a:br>
              <a:rPr lang="ru-RU" sz="800" b="1" cap="all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Аксиоматическая теория 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Эрроу</a:t>
            </a: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 (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Arrow</a:t>
            </a: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)</a:t>
            </a:r>
            <a:b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dirty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ru-RU" sz="2400" i="1" dirty="0">
                <a:solidFill>
                  <a:schemeClr val="accent1"/>
                </a:solidFill>
                <a:latin typeface="Calibri" pitchFamily="34" charset="0"/>
              </a:rPr>
              <a:t>1951, </a:t>
            </a:r>
            <a:r>
              <a:rPr lang="ru-RU" sz="2400" i="1" dirty="0" err="1">
                <a:solidFill>
                  <a:schemeClr val="accent1"/>
                </a:solidFill>
                <a:latin typeface="Calibri" pitchFamily="34" charset="0"/>
              </a:rPr>
              <a:t>Эрроу</a:t>
            </a:r>
            <a:r>
              <a:rPr lang="ru-RU" sz="2400" i="1" dirty="0">
                <a:solidFill>
                  <a:schemeClr val="accent1"/>
                </a:solidFill>
                <a:latin typeface="Calibri" pitchFamily="34" charset="0"/>
              </a:rPr>
              <a:t> Кеннет Джозеф</a:t>
            </a:r>
            <a:r>
              <a:rPr lang="ru-RU" sz="2400" dirty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724610"/>
            <a:ext cx="701207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1</a:t>
            </a:r>
            <a:r>
              <a:rPr lang="ru-RU" sz="2000" b="1" dirty="0">
                <a:latin typeface="Calibri" pitchFamily="34" charset="0"/>
              </a:rPr>
              <a:t>: Аксиома УНИВЕРСАЛЬНОСТИ</a:t>
            </a:r>
            <a:endParaRPr lang="ru-RU" sz="2000" dirty="0">
              <a:latin typeface="Calibri" pitchFamily="34" charset="0"/>
            </a:endParaRPr>
          </a:p>
          <a:p>
            <a:r>
              <a:rPr lang="ru-RU" sz="1600" dirty="0">
                <a:latin typeface="Calibri" pitchFamily="34" charset="0"/>
              </a:rPr>
              <a:t>Система голосования – универсальна, следовательно, она позволяет учитывать все возможные распределения голосов.</a:t>
            </a: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2</a:t>
            </a:r>
            <a:r>
              <a:rPr lang="ru-RU" sz="2000" b="1" dirty="0">
                <a:latin typeface="Calibri" pitchFamily="34" charset="0"/>
              </a:rPr>
              <a:t>: Аксиома ЕДИНОГЛАСИЯ</a:t>
            </a:r>
            <a:endParaRPr lang="ru-RU" sz="2000" dirty="0">
              <a:latin typeface="Calibri" pitchFamily="34" charset="0"/>
            </a:endParaRPr>
          </a:p>
          <a:p>
            <a:r>
              <a:rPr lang="ru-RU" sz="1600" dirty="0">
                <a:latin typeface="Calibri" pitchFamily="34" charset="0"/>
              </a:rPr>
              <a:t>Если кандидат побеждает относительно личных предпочтений, то он побеждает и относительно коллективного предпочтения. </a:t>
            </a: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3</a:t>
            </a:r>
            <a:r>
              <a:rPr lang="ru-RU" sz="2000" b="1" dirty="0">
                <a:latin typeface="Calibri" pitchFamily="34" charset="0"/>
              </a:rPr>
              <a:t>: Аксиома НЕЗАВИСИМОСТИ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(от несвязанных альтернатив)</a:t>
            </a:r>
          </a:p>
          <a:p>
            <a:r>
              <a:rPr lang="ru-RU" sz="1600" dirty="0">
                <a:latin typeface="Calibri" pitchFamily="34" charset="0"/>
              </a:rPr>
              <a:t>Если есть несколько кандидатов, то отношение к одному кандидату не должно влиять на отношение между другими кандидатами (предпочтение к кандидату С не должно влиять на предпочтение между кандидатами А и В).</a:t>
            </a: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4</a:t>
            </a:r>
            <a:r>
              <a:rPr lang="ru-RU" sz="2000" b="1" dirty="0">
                <a:latin typeface="Calibri" pitchFamily="34" charset="0"/>
              </a:rPr>
              <a:t>: Аксиома ПОЛНОТЫ</a:t>
            </a:r>
            <a:endParaRPr lang="ru-RU" sz="2000" dirty="0">
              <a:latin typeface="Calibri" pitchFamily="34" charset="0"/>
            </a:endParaRPr>
          </a:p>
          <a:p>
            <a:r>
              <a:rPr lang="ru-RU" sz="1600" dirty="0">
                <a:latin typeface="Calibri" pitchFamily="34" charset="0"/>
              </a:rPr>
              <a:t>Система голосования должна позволять сравнивать любую пару кандидатов (нет несравнимых).</a:t>
            </a:r>
          </a:p>
          <a:p>
            <a:pPr>
              <a:spcBef>
                <a:spcPts val="600"/>
              </a:spcBef>
            </a:pPr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baseline="-25000" dirty="0" err="1">
                <a:latin typeface="Calibri" pitchFamily="34" charset="0"/>
              </a:rPr>
              <a:t>5</a:t>
            </a:r>
            <a:r>
              <a:rPr lang="ru-RU" sz="2000" b="1" dirty="0">
                <a:latin typeface="Calibri" pitchFamily="34" charset="0"/>
              </a:rPr>
              <a:t>: Аксиома ТРАНЗИТИВНОСТИ</a:t>
            </a:r>
            <a:endParaRPr lang="ru-RU" sz="2000" dirty="0">
              <a:latin typeface="Calibri" pitchFamily="34" charset="0"/>
            </a:endParaRPr>
          </a:p>
          <a:p>
            <a:r>
              <a:rPr lang="ru-RU" sz="1600" dirty="0">
                <a:latin typeface="Calibri" pitchFamily="34" charset="0"/>
              </a:rPr>
              <a:t>Если </a:t>
            </a:r>
            <a:r>
              <a:rPr lang="ru-RU" sz="1600" b="1" dirty="0">
                <a:latin typeface="Calibri" pitchFamily="34" charset="0"/>
              </a:rPr>
              <a:t>В «не лучше» А (</a:t>
            </a:r>
            <a:r>
              <a:rPr lang="ru-RU" sz="1600" b="1" dirty="0" err="1">
                <a:latin typeface="Calibri" pitchFamily="34" charset="0"/>
              </a:rPr>
              <a:t>А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>
                <a:latin typeface="Calibri" pitchFamily="34" charset="0"/>
              </a:rPr>
              <a:t>)</a:t>
            </a:r>
            <a:r>
              <a:rPr lang="ru-RU" sz="1600" dirty="0">
                <a:latin typeface="Calibri" pitchFamily="34" charset="0"/>
              </a:rPr>
              <a:t>, а </a:t>
            </a:r>
            <a:r>
              <a:rPr lang="ru-RU" sz="1600" b="1" dirty="0">
                <a:latin typeface="Calibri" pitchFamily="34" charset="0"/>
              </a:rPr>
              <a:t>С «не лучше» В (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>
                <a:latin typeface="Calibri" pitchFamily="34" charset="0"/>
              </a:rPr>
              <a:t>)</a:t>
            </a:r>
            <a:r>
              <a:rPr lang="ru-RU" sz="1600" dirty="0">
                <a:latin typeface="Calibri" pitchFamily="34" charset="0"/>
              </a:rPr>
              <a:t>, то </a:t>
            </a:r>
            <a:r>
              <a:rPr lang="ru-RU" sz="1600" b="1" dirty="0">
                <a:latin typeface="Calibri" pitchFamily="34" charset="0"/>
              </a:rPr>
              <a:t>С «не лучше» А (</a:t>
            </a:r>
            <a:r>
              <a:rPr lang="ru-RU" sz="1600" b="1" dirty="0" err="1">
                <a:latin typeface="Calibri" pitchFamily="34" charset="0"/>
              </a:rPr>
              <a:t>А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>
                <a:latin typeface="Calibri" pitchFamily="34" charset="0"/>
              </a:rPr>
              <a:t>) (</a:t>
            </a:r>
            <a:r>
              <a:rPr lang="ru-RU" sz="1600" b="1" dirty="0" err="1">
                <a:latin typeface="Calibri" pitchFamily="34" charset="0"/>
              </a:rPr>
              <a:t>А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В</a:t>
            </a:r>
            <a:r>
              <a:rPr lang="ru-RU" sz="1600" b="1" dirty="0" err="1">
                <a:latin typeface="Calibri" pitchFamily="34" charset="0"/>
                <a:sym typeface="Symbol"/>
              </a:rPr>
              <a:t></a:t>
            </a:r>
            <a:r>
              <a:rPr lang="ru-RU" sz="1600" b="1" dirty="0" err="1">
                <a:latin typeface="Calibri" pitchFamily="34" charset="0"/>
              </a:rPr>
              <a:t>С</a:t>
            </a:r>
            <a:r>
              <a:rPr lang="ru-RU" sz="1600" b="1" dirty="0">
                <a:latin typeface="Calibri" pitchFamily="34" charset="0"/>
              </a:rPr>
              <a:t>)</a:t>
            </a:r>
            <a:r>
              <a:rPr lang="ru-RU" sz="16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>
          <a:xfrm>
            <a:off x="8613648" y="5905078"/>
            <a:ext cx="457200" cy="476250"/>
          </a:xfrm>
        </p:spPr>
        <p:txBody>
          <a:bodyPr>
            <a:normAutofit/>
          </a:bodyPr>
          <a:lstStyle/>
          <a:p>
            <a:fld id="{C479F0AE-ACDA-4973-8FCD-1193426B8B3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187624" y="-27384"/>
            <a:ext cx="7632848" cy="1282154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</a:pP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Аксиоматическая теория 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Эрроу</a:t>
            </a: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 (</a:t>
            </a:r>
            <a:r>
              <a:rPr lang="ru-RU" sz="2400" b="1" cap="all" dirty="0" err="1">
                <a:solidFill>
                  <a:schemeClr val="accent1"/>
                </a:solidFill>
                <a:latin typeface="Calibri" pitchFamily="34" charset="0"/>
              </a:rPr>
              <a:t>Arrow</a:t>
            </a:r>
            <a:r>
              <a:rPr lang="ru-RU" sz="2400" b="1" cap="all" dirty="0">
                <a:solidFill>
                  <a:schemeClr val="accent1"/>
                </a:solidFill>
                <a:latin typeface="Calibri" pitchFamily="34" charset="0"/>
              </a:rPr>
              <a:t>)</a:t>
            </a:r>
            <a:br>
              <a:rPr lang="ru-RU" sz="2400" b="1" dirty="0">
                <a:solidFill>
                  <a:schemeClr val="accent1"/>
                </a:solidFill>
                <a:latin typeface="Calibri" pitchFamily="34" charset="0"/>
              </a:rPr>
            </a:br>
            <a:r>
              <a:rPr lang="ru-RU" sz="2400" dirty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ru-RU" sz="2400" i="1" dirty="0">
                <a:solidFill>
                  <a:schemeClr val="accent1"/>
                </a:solidFill>
                <a:latin typeface="Calibri" pitchFamily="34" charset="0"/>
              </a:rPr>
              <a:t>1951, </a:t>
            </a:r>
            <a:r>
              <a:rPr lang="ru-RU" sz="2400" i="1" dirty="0" err="1">
                <a:solidFill>
                  <a:schemeClr val="accent1"/>
                </a:solidFill>
                <a:latin typeface="Calibri" pitchFamily="34" charset="0"/>
              </a:rPr>
              <a:t>Эрроу</a:t>
            </a:r>
            <a:r>
              <a:rPr lang="ru-RU" sz="2400" i="1" dirty="0">
                <a:solidFill>
                  <a:schemeClr val="accent1"/>
                </a:solidFill>
                <a:latin typeface="Calibri" pitchFamily="34" charset="0"/>
              </a:rPr>
              <a:t> Кеннет Джозеф</a:t>
            </a:r>
            <a:r>
              <a:rPr lang="ru-RU" sz="2400" dirty="0">
                <a:solidFill>
                  <a:schemeClr val="accent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0368" y="1196752"/>
            <a:ext cx="701207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Теорема (О невозможности)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:</a:t>
            </a:r>
            <a:endParaRPr lang="ru-RU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Нельзя построить систему голосования на базе сформулированных аксиом, которая бы удовлетворяла всем трём принципам (демократичности, рациональности, результативности).</a:t>
            </a:r>
            <a:endParaRPr lang="ru-RU" sz="20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Если система голосования удовлетворяет всем аксиомам, то эта система является диктатом. Она навязывает избирателям своё предпочтение. Следовательно, такая система не соответствует  принципу демократичности.</a:t>
            </a:r>
          </a:p>
          <a:p>
            <a:endParaRPr lang="ru-RU" sz="2000" dirty="0">
              <a:latin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</a:rPr>
              <a:t>Предпринимались попытки изменить аксиомы.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Например, </a:t>
            </a:r>
            <a:r>
              <a:rPr lang="ru-RU" sz="2000" dirty="0" err="1">
                <a:latin typeface="Calibri" pitchFamily="34" charset="0"/>
              </a:rPr>
              <a:t>Амартия</a:t>
            </a:r>
            <a:r>
              <a:rPr lang="ru-RU" sz="2000" dirty="0">
                <a:latin typeface="Calibri" pitchFamily="34" charset="0"/>
              </a:rPr>
              <a:t> Сен в 1970 году предложил </a:t>
            </a:r>
          </a:p>
          <a:p>
            <a:pPr algn="just"/>
            <a:r>
              <a:rPr lang="ru-RU" sz="2000" b="1" dirty="0">
                <a:latin typeface="Calibri" pitchFamily="34" charset="0"/>
              </a:rPr>
              <a:t>Принцип консенсуса</a:t>
            </a:r>
            <a:r>
              <a:rPr lang="ru-RU" sz="2000" dirty="0">
                <a:latin typeface="Calibri" pitchFamily="34" charset="0"/>
              </a:rPr>
              <a:t>: </a:t>
            </a:r>
          </a:p>
          <a:p>
            <a:pPr algn="just"/>
            <a:r>
              <a:rPr lang="ru-RU" sz="2000" dirty="0">
                <a:latin typeface="Calibri" pitchFamily="34" charset="0"/>
              </a:rPr>
              <a:t>Правило транзитивности работает только при строгом предпочтении </a:t>
            </a:r>
            <a:r>
              <a:rPr lang="ru-RU" sz="2000" b="1" dirty="0" err="1">
                <a:latin typeface="Calibri" pitchFamily="34" charset="0"/>
              </a:rPr>
              <a:t>А</a:t>
            </a:r>
            <a:r>
              <a:rPr lang="ru-RU" sz="2000" b="1" dirty="0" err="1">
                <a:latin typeface="Calibri" pitchFamily="34" charset="0"/>
                <a:sym typeface="Symbol"/>
              </a:rPr>
              <a:t></a:t>
            </a:r>
            <a:r>
              <a:rPr lang="ru-RU" sz="2000" b="1" dirty="0" err="1">
                <a:latin typeface="Calibri" pitchFamily="34" charset="0"/>
              </a:rPr>
              <a:t>С</a:t>
            </a:r>
            <a:r>
              <a:rPr lang="ru-RU" sz="2000" dirty="0">
                <a:latin typeface="Calibri" pitchFamily="34" charset="0"/>
              </a:rPr>
              <a:t>. Иначе </a:t>
            </a:r>
            <a:r>
              <a:rPr lang="ru-RU" sz="2000" b="1" dirty="0">
                <a:latin typeface="Calibri" pitchFamily="34" charset="0"/>
              </a:rPr>
              <a:t>А</a:t>
            </a:r>
            <a:r>
              <a:rPr lang="ru-RU" sz="2000" dirty="0">
                <a:latin typeface="Calibri" pitchFamily="34" charset="0"/>
              </a:rPr>
              <a:t> и </a:t>
            </a:r>
            <a:r>
              <a:rPr lang="ru-RU" sz="2000" b="1" dirty="0">
                <a:latin typeface="Calibri" pitchFamily="34" charset="0"/>
              </a:rPr>
              <a:t>С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b="1" dirty="0">
                <a:latin typeface="Calibri" pitchFamily="34" charset="0"/>
              </a:rPr>
              <a:t>равнозначны</a:t>
            </a:r>
            <a:r>
              <a:rPr lang="ru-RU" sz="2000" dirty="0">
                <a:latin typeface="Calibri" pitchFamily="34" charset="0"/>
              </a:rPr>
              <a:t> </a:t>
            </a:r>
            <a:br>
              <a:rPr lang="ru-RU" sz="2000" dirty="0">
                <a:latin typeface="Calibri" pitchFamily="34" charset="0"/>
              </a:rPr>
            </a:br>
            <a:r>
              <a:rPr lang="ru-RU" sz="2000" dirty="0">
                <a:latin typeface="Calibri" pitchFamily="34" charset="0"/>
              </a:rPr>
              <a:t>(коллективное безразличие).</a:t>
            </a:r>
            <a:endParaRPr lang="ru-RU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4066</TotalTime>
  <Words>1467</Words>
  <Application>Microsoft Macintosh PowerPoint</Application>
  <PresentationFormat>Экран (4:3)</PresentationFormat>
  <Paragraphs>290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Calibri</vt:lpstr>
      <vt:lpstr>Corbel</vt:lpstr>
      <vt:lpstr>Gill Sans MT</vt:lpstr>
      <vt:lpstr>Symbol</vt:lpstr>
      <vt:lpstr>Verdana</vt:lpstr>
      <vt:lpstr>Wingdings</vt:lpstr>
      <vt:lpstr>Wingdings 2</vt:lpstr>
      <vt:lpstr>Солнцестояние</vt:lpstr>
      <vt:lpstr>Коллективное принятие решений</vt:lpstr>
      <vt:lpstr>Принцип Кондорсе  (1785, Мари Жан Антуан Никола Кондорсе)</vt:lpstr>
      <vt:lpstr>Принцип большинства </vt:lpstr>
      <vt:lpstr>Метод Борда (1770, Жан-Шарль де Борда)</vt:lpstr>
      <vt:lpstr>Парадокс метода Борда</vt:lpstr>
      <vt:lpstr>Многотуровая система голосования</vt:lpstr>
      <vt:lpstr>Многотуровая система голосования</vt:lpstr>
      <vt:lpstr>Коллективное принятие решений  Аксиоматическая теория Эрроу (Arrow) (1951, Эрроу Кеннет Джозеф)</vt:lpstr>
      <vt:lpstr>Аксиоматическая теория Эрроу (Arrow) (1951, Эрроу Кеннет Джозеф)</vt:lpstr>
      <vt:lpstr>Коллективное принятие решений   Принятие решений в малых группах (Групповое принятие решений (ГПР))</vt:lpstr>
      <vt:lpstr>Групповое принятие решений</vt:lpstr>
      <vt:lpstr>Групповое принятие решений</vt:lpstr>
      <vt:lpstr>Групповое принятие решений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tmp</dc:creator>
  <cp:lastModifiedBy>Павел Варшавский</cp:lastModifiedBy>
  <cp:revision>432</cp:revision>
  <dcterms:created xsi:type="dcterms:W3CDTF">2011-04-26T09:06:40Z</dcterms:created>
  <dcterms:modified xsi:type="dcterms:W3CDTF">2020-05-19T14:54:25Z</dcterms:modified>
</cp:coreProperties>
</file>