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36" r:id="rId1"/>
  </p:sldMasterIdLst>
  <p:notesMasterIdLst>
    <p:notesMasterId r:id="rId18"/>
  </p:notesMasterIdLst>
  <p:sldIdLst>
    <p:sldId id="339" r:id="rId2"/>
    <p:sldId id="307" r:id="rId3"/>
    <p:sldId id="322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95435-6A66-8641-90AF-CBF1C91085CB}" v="13" dt="2020-05-14T05:17:29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65" autoAdjust="0"/>
  </p:normalViewPr>
  <p:slideViewPr>
    <p:cSldViewPr>
      <p:cViewPr varScale="1">
        <p:scale>
          <a:sx n="85" d="100"/>
          <a:sy n="85" d="100"/>
        </p:scale>
        <p:origin x="17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6227-6ABF-40F1-A0C9-C637DC3E893C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63B6-DC46-43A2-B7A3-0B89357DA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0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7F1C-49E7-4D1D-8770-C784A67A6BA5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AC59-4D1A-4BB4-A169-6AE72D8322DF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9F5-D27D-4B58-947D-AA69FB02BE80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D39-0EE3-4B6D-8866-5BDFFEA62926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3712-B56B-4B8B-9D02-23A6158B85AD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7845-C997-45F0-BE3C-98D8A1500432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7DCF-F6B9-4C5E-BAC1-C1A914AF0294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BD41-EBE8-42DC-8B0E-7FF1089E2C77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05-101B-48C6-B17F-78449A4913E3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60CC-F1D9-4D21-B16A-EC492700E092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E0F4-72AE-4BF7-8088-2FB1EA68707C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0D3011-CF4D-47CD-BF28-AC4CA769E406}" type="datetime1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arshavskyPR@mpei.ru" TargetMode="Externa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arp@appmat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5F6E0A5-CF42-5047-954C-AA0E3E22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96CD1A8-FE4F-9B41-AC6E-631BE152A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D537067-B03E-754E-B164-96F72290C059}"/>
              </a:ext>
            </a:extLst>
          </p:cNvPr>
          <p:cNvSpPr txBox="1">
            <a:spLocks/>
          </p:cNvSpPr>
          <p:nvPr/>
        </p:nvSpPr>
        <p:spPr>
          <a:xfrm>
            <a:off x="1403648" y="1963919"/>
            <a:ext cx="7416824" cy="230425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b="1" dirty="0">
                <a:solidFill>
                  <a:schemeClr val="accent1"/>
                </a:solidFill>
              </a:rPr>
              <a:t>Рациональное и иррациональное поведение ЛПР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F6C43CD-67B0-694C-8AB5-3F9CBACDF998}"/>
              </a:ext>
            </a:extLst>
          </p:cNvPr>
          <p:cNvSpPr txBox="1">
            <a:spLocks/>
          </p:cNvSpPr>
          <p:nvPr/>
        </p:nvSpPr>
        <p:spPr>
          <a:xfrm>
            <a:off x="1403648" y="0"/>
            <a:ext cx="7272808" cy="230425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1219078" rtl="0" eaLnBrk="1" latinLnBrk="0" hangingPunct="1"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ТЕОРИЯ ПРИНЯТИЯ РЕШЕНИЙ (ТПР)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4FDCB96B-5E57-2E47-8747-56D71A7E1DAA}"/>
              </a:ext>
            </a:extLst>
          </p:cNvPr>
          <p:cNvSpPr txBox="1">
            <a:spLocks/>
          </p:cNvSpPr>
          <p:nvPr/>
        </p:nvSpPr>
        <p:spPr>
          <a:xfrm>
            <a:off x="1403648" y="3927838"/>
            <a:ext cx="3096344" cy="230425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457154" indent="-457154" algn="l" defTabSz="12190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01" indent="-380963" algn="l" defTabSz="12190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847" indent="-304771" algn="l" defTabSz="12190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387" indent="-304771" algn="l" defTabSz="12190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2926" indent="-304771" algn="l" defTabSz="12190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464" indent="-304771" algn="l" defTabSz="12190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005" indent="-304771" algn="l" defTabSz="12190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544" indent="-304771" algn="l" defTabSz="12190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083" indent="-304771" algn="l" defTabSz="12190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600" b="1" dirty="0">
                <a:cs typeface="Arial" panose="020B0604020202020204" pitchFamily="34" charset="0"/>
              </a:rPr>
              <a:t>Варшавский </a:t>
            </a:r>
            <a:endParaRPr lang="en-US" sz="26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600" b="1" dirty="0">
                <a:cs typeface="Arial" panose="020B0604020202020204" pitchFamily="34" charset="0"/>
              </a:rPr>
              <a:t>Павел </a:t>
            </a:r>
            <a:endParaRPr lang="en-US" sz="26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600" b="1" dirty="0">
                <a:cs typeface="Arial" panose="020B0604020202020204" pitchFamily="34" charset="0"/>
              </a:rPr>
              <a:t>Романович</a:t>
            </a:r>
          </a:p>
          <a:p>
            <a:pPr marL="0" indent="0">
              <a:buNone/>
            </a:pPr>
            <a:r>
              <a:rPr lang="ru-RU" sz="2000" dirty="0">
                <a:cs typeface="Arial" panose="020B0604020202020204" pitchFamily="34" charset="0"/>
              </a:rPr>
              <a:t>доцент кафедры ПМИИ</a:t>
            </a:r>
            <a:endParaRPr lang="en-US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VarshavskyPR@mpei.ru</a:t>
            </a:r>
            <a:endParaRPr lang="en-US" sz="2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varp@appmat.ru</a:t>
            </a:r>
            <a:endParaRPr lang="en-US" sz="2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endParaRPr lang="ru-RU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28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Причины нерационального поведения </a:t>
            </a:r>
            <a:r>
              <a:rPr lang="ru-RU" sz="2800" b="1" dirty="0" err="1">
                <a:solidFill>
                  <a:schemeClr val="accent1"/>
                </a:solidFill>
                <a:latin typeface="Calibri" pitchFamily="34" charset="0"/>
              </a:rPr>
              <a:t>ЛПР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496973"/>
            <a:ext cx="70120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ru-RU" sz="2400" b="1" dirty="0">
                <a:latin typeface="Calibri" pitchFamily="34" charset="0"/>
              </a:rPr>
              <a:t>Недостаток информации у </a:t>
            </a:r>
            <a:r>
              <a:rPr lang="ru-RU" sz="2400" b="1" dirty="0" err="1">
                <a:latin typeface="Calibri" pitchFamily="34" charset="0"/>
              </a:rPr>
              <a:t>ЛПР</a:t>
            </a:r>
            <a:r>
              <a:rPr lang="ru-RU" sz="2400" b="1" dirty="0">
                <a:latin typeface="Calibri" pitchFamily="34" charset="0"/>
              </a:rPr>
              <a:t> в процессе принятия решения</a:t>
            </a:r>
            <a:endParaRPr lang="en-US" sz="2400" b="1" dirty="0">
              <a:latin typeface="Calibri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endParaRPr lang="ru-RU" sz="2400" dirty="0">
              <a:latin typeface="Calibri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ru-RU" sz="2400" b="1" dirty="0">
                <a:latin typeface="Calibri" pitchFamily="34" charset="0"/>
              </a:rPr>
              <a:t>Недостаток опыта</a:t>
            </a:r>
            <a:endParaRPr lang="en-US" sz="2400" b="1" dirty="0">
              <a:latin typeface="Calibri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endParaRPr lang="ru-RU" sz="2400" dirty="0">
              <a:latin typeface="Calibri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ru-RU" sz="2400" b="1" dirty="0">
                <a:latin typeface="Calibri" pitchFamily="34" charset="0"/>
              </a:rPr>
              <a:t>Необходимость решения многокритериальных задач, то есть поиск относительно множества критериев</a:t>
            </a:r>
            <a:endParaRPr lang="ru-RU" sz="2400" dirty="0">
              <a:latin typeface="Calibri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endParaRPr lang="en-US" sz="2400" b="1" dirty="0">
              <a:latin typeface="Calibri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ru-RU" sz="2400" b="1" dirty="0">
                <a:latin typeface="Calibri" pitchFamily="34" charset="0"/>
              </a:rPr>
              <a:t>Недостаток времени на принятие решений (временные ограничения)</a:t>
            </a:r>
            <a:endParaRPr lang="ru-RU" sz="2400" dirty="0">
              <a:latin typeface="Calibri" pitchFamily="34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400" b="1" i="1" dirty="0">
              <a:latin typeface="Calibri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3AA4261-11A5-E54D-971C-445B145F7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5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Основные постулаты теории субъективной ожидаемой полезности (Теории проспектов)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496973"/>
            <a:ext cx="701207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1) </a:t>
            </a:r>
            <a:r>
              <a:rPr lang="ru-RU" sz="2000" b="1" i="1" dirty="0">
                <a:latin typeface="Calibri" pitchFamily="34" charset="0"/>
              </a:rPr>
              <a:t>Эффект определенности </a:t>
            </a:r>
            <a:r>
              <a:rPr lang="ru-RU" dirty="0">
                <a:latin typeface="Calibri" pitchFamily="34" charset="0"/>
              </a:rPr>
              <a:t>– </a:t>
            </a:r>
            <a:r>
              <a:rPr lang="ru-RU" dirty="0" err="1">
                <a:latin typeface="Calibri" pitchFamily="34" charset="0"/>
              </a:rPr>
              <a:t>ЛПР</a:t>
            </a:r>
            <a:r>
              <a:rPr lang="ru-RU" dirty="0">
                <a:latin typeface="Calibri" pitchFamily="34" charset="0"/>
              </a:rPr>
              <a:t>, как правило, предпочитает детерминированный исход (выбор) недетерминированному.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ru-RU" sz="2000" b="1" dirty="0">
                <a:latin typeface="Calibri" pitchFamily="34" charset="0"/>
              </a:rPr>
              <a:t>2) </a:t>
            </a:r>
            <a:r>
              <a:rPr lang="ru-RU" sz="2000" b="1" i="1" dirty="0">
                <a:latin typeface="Calibri" pitchFamily="34" charset="0"/>
              </a:rPr>
              <a:t>Эффект отражения </a:t>
            </a:r>
            <a:r>
              <a:rPr lang="ru-RU" sz="2000" dirty="0">
                <a:latin typeface="Calibri" pitchFamily="34" charset="0"/>
              </a:rPr>
              <a:t>– </a:t>
            </a:r>
            <a:r>
              <a:rPr lang="ru-RU" dirty="0">
                <a:latin typeface="Calibri" pitchFamily="34" charset="0"/>
              </a:rPr>
              <a:t>в зависимости от формулировки задачи (в терминах выигрыша или проигрыша) </a:t>
            </a:r>
            <a:r>
              <a:rPr lang="ru-RU" dirty="0" err="1">
                <a:latin typeface="Calibri" pitchFamily="34" charset="0"/>
              </a:rPr>
              <a:t>ЛПР</a:t>
            </a:r>
            <a:r>
              <a:rPr lang="ru-RU" dirty="0">
                <a:latin typeface="Calibri" pitchFamily="34" charset="0"/>
              </a:rPr>
              <a:t> может принимать разные решения.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ru-RU" sz="2000" b="1" dirty="0">
                <a:latin typeface="Calibri" pitchFamily="34" charset="0"/>
              </a:rPr>
              <a:t>3) </a:t>
            </a:r>
            <a:r>
              <a:rPr lang="ru-RU" sz="2000" b="1" i="1" dirty="0">
                <a:latin typeface="Calibri" pitchFamily="34" charset="0"/>
              </a:rPr>
              <a:t>Эффект изоляции.</a:t>
            </a:r>
            <a:endParaRPr lang="ru-RU" sz="2000" dirty="0">
              <a:latin typeface="Calibri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ru-RU" sz="2000" dirty="0">
                <a:latin typeface="Calibri" pitchFamily="34" charset="0"/>
              </a:rPr>
              <a:t>При оценке </a:t>
            </a:r>
            <a:r>
              <a:rPr lang="ru-RU" sz="2000" dirty="0" err="1">
                <a:latin typeface="Calibri" pitchFamily="34" charset="0"/>
              </a:rPr>
              <a:t>ЛПР</a:t>
            </a:r>
            <a:r>
              <a:rPr lang="ru-RU" sz="2000" dirty="0">
                <a:latin typeface="Calibri" pitchFamily="34" charset="0"/>
              </a:rPr>
              <a:t> одинаковые исходы не учитывает:</a:t>
            </a:r>
          </a:p>
          <a:p>
            <a:pPr lvl="0"/>
            <a:endParaRPr lang="ru-RU" sz="2000" dirty="0">
              <a:latin typeface="Calibri" pitchFamily="34" charset="0"/>
            </a:endParaRPr>
          </a:p>
          <a:p>
            <a:pPr lvl="0"/>
            <a:endParaRPr lang="ru-RU" sz="2000" dirty="0">
              <a:latin typeface="Calibri" pitchFamily="34" charset="0"/>
            </a:endParaRPr>
          </a:p>
          <a:p>
            <a:pPr lvl="0"/>
            <a:endParaRPr lang="en-US" sz="2000" dirty="0">
              <a:latin typeface="Calibri" pitchFamily="34" charset="0"/>
            </a:endParaRPr>
          </a:p>
          <a:p>
            <a:pPr marL="914400" lvl="1" indent="-457200">
              <a:spcBef>
                <a:spcPts val="600"/>
              </a:spcBef>
              <a:buFont typeface="+mj-lt"/>
              <a:buAutoNum type="alphaLcParenR" startAt="2"/>
            </a:pPr>
            <a:r>
              <a:rPr lang="ru-RU" sz="2000" dirty="0">
                <a:latin typeface="Calibri" pitchFamily="34" charset="0"/>
              </a:rPr>
              <a:t>Объединение идентичных исходов с объединением выигрыша: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3923928" y="4139788"/>
            <a:ext cx="1800200" cy="1017404"/>
            <a:chOff x="6732240" y="4067780"/>
            <a:chExt cx="1800200" cy="1017404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6732240" y="4067780"/>
              <a:ext cx="1800200" cy="1017404"/>
              <a:chOff x="6732240" y="4067780"/>
              <a:chExt cx="1800200" cy="1017404"/>
            </a:xfrm>
          </p:grpSpPr>
          <p:sp>
            <p:nvSpPr>
              <p:cNvPr id="5" name="Овал 4"/>
              <p:cNvSpPr/>
              <p:nvPr/>
            </p:nvSpPr>
            <p:spPr>
              <a:xfrm>
                <a:off x="6732240" y="457183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" name="Прямая со стрелкой 5"/>
              <p:cNvCxnSpPr>
                <a:stCxn id="5" idx="6"/>
                <a:endCxn id="7" idx="2"/>
              </p:cNvCxnSpPr>
              <p:nvPr/>
            </p:nvCxnSpPr>
            <p:spPr>
              <a:xfrm flipV="1">
                <a:off x="6876256" y="4293096"/>
                <a:ext cx="1052824" cy="3507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Овал 6"/>
              <p:cNvSpPr/>
              <p:nvPr/>
            </p:nvSpPr>
            <p:spPr>
              <a:xfrm>
                <a:off x="7929080" y="4221088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" name="Прямая со стрелкой 7"/>
              <p:cNvCxnSpPr>
                <a:stCxn id="5" idx="6"/>
                <a:endCxn id="9" idx="2"/>
              </p:cNvCxnSpPr>
              <p:nvPr/>
            </p:nvCxnSpPr>
            <p:spPr>
              <a:xfrm>
                <a:off x="6876256" y="4643844"/>
                <a:ext cx="1064286" cy="134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Овал 8"/>
              <p:cNvSpPr/>
              <p:nvPr/>
            </p:nvSpPr>
            <p:spPr>
              <a:xfrm>
                <a:off x="7940542" y="4573177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" name="Прямая со стрелкой 10"/>
              <p:cNvCxnSpPr>
                <a:stCxn id="5" idx="6"/>
                <a:endCxn id="12" idx="2"/>
              </p:cNvCxnSpPr>
              <p:nvPr/>
            </p:nvCxnSpPr>
            <p:spPr>
              <a:xfrm>
                <a:off x="6876256" y="4643844"/>
                <a:ext cx="1064286" cy="3693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Овал 11"/>
              <p:cNvSpPr/>
              <p:nvPr/>
            </p:nvSpPr>
            <p:spPr>
              <a:xfrm>
                <a:off x="7940542" y="4941168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100392" y="40677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8100392" y="442782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27" name="Группа 26"/>
            <p:cNvGrpSpPr/>
            <p:nvPr/>
          </p:nvGrpSpPr>
          <p:grpSpPr>
            <a:xfrm>
              <a:off x="7452320" y="4293096"/>
              <a:ext cx="216024" cy="216024"/>
              <a:chOff x="7452320" y="4293096"/>
              <a:chExt cx="216024" cy="216024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7452320" y="4293096"/>
                <a:ext cx="216024" cy="216024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V="1">
                <a:off x="7468222" y="4293096"/>
                <a:ext cx="200122" cy="216024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Группа 46"/>
          <p:cNvGrpSpPr/>
          <p:nvPr/>
        </p:nvGrpSpPr>
        <p:grpSpPr>
          <a:xfrm>
            <a:off x="3923928" y="5589240"/>
            <a:ext cx="2160240" cy="1017404"/>
            <a:chOff x="6732240" y="5363924"/>
            <a:chExt cx="2160240" cy="1017404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6732240" y="5363924"/>
              <a:ext cx="1800200" cy="1017404"/>
              <a:chOff x="6732240" y="4067780"/>
              <a:chExt cx="1800200" cy="1017404"/>
            </a:xfrm>
          </p:grpSpPr>
          <p:grpSp>
            <p:nvGrpSpPr>
              <p:cNvPr id="31" name="Группа 27"/>
              <p:cNvGrpSpPr/>
              <p:nvPr/>
            </p:nvGrpSpPr>
            <p:grpSpPr>
              <a:xfrm>
                <a:off x="6732240" y="4067780"/>
                <a:ext cx="1800200" cy="1017404"/>
                <a:chOff x="6732240" y="4067780"/>
                <a:chExt cx="1800200" cy="1017404"/>
              </a:xfrm>
            </p:grpSpPr>
            <p:sp>
              <p:nvSpPr>
                <p:cNvPr id="35" name="Овал 34"/>
                <p:cNvSpPr/>
                <p:nvPr/>
              </p:nvSpPr>
              <p:spPr>
                <a:xfrm>
                  <a:off x="6732240" y="4571836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36" name="Прямая со стрелкой 35"/>
                <p:cNvCxnSpPr>
                  <a:stCxn id="35" idx="6"/>
                  <a:endCxn id="37" idx="2"/>
                </p:cNvCxnSpPr>
                <p:nvPr/>
              </p:nvCxnSpPr>
              <p:spPr>
                <a:xfrm flipV="1">
                  <a:off x="6876256" y="4293096"/>
                  <a:ext cx="1052824" cy="3507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Овал 36"/>
                <p:cNvSpPr/>
                <p:nvPr/>
              </p:nvSpPr>
              <p:spPr>
                <a:xfrm>
                  <a:off x="7929080" y="4221088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38" name="Прямая со стрелкой 37"/>
                <p:cNvCxnSpPr>
                  <a:stCxn id="35" idx="6"/>
                  <a:endCxn id="39" idx="2"/>
                </p:cNvCxnSpPr>
                <p:nvPr/>
              </p:nvCxnSpPr>
              <p:spPr>
                <a:xfrm>
                  <a:off x="6876256" y="4643844"/>
                  <a:ext cx="1064286" cy="134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Овал 38"/>
                <p:cNvSpPr/>
                <p:nvPr/>
              </p:nvSpPr>
              <p:spPr>
                <a:xfrm>
                  <a:off x="7940542" y="4573177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0" name="Прямая со стрелкой 39"/>
                <p:cNvCxnSpPr>
                  <a:stCxn id="35" idx="6"/>
                  <a:endCxn id="41" idx="2"/>
                </p:cNvCxnSpPr>
                <p:nvPr/>
              </p:nvCxnSpPr>
              <p:spPr>
                <a:xfrm>
                  <a:off x="6876256" y="4643844"/>
                  <a:ext cx="1064286" cy="3693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Овал 40"/>
                <p:cNvSpPr/>
                <p:nvPr/>
              </p:nvSpPr>
              <p:spPr>
                <a:xfrm>
                  <a:off x="7940542" y="4941168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8100392" y="406778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</a:t>
                  </a:r>
                  <a:endParaRPr lang="ru-RU" b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100392" y="442782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</a:t>
                  </a:r>
                  <a:endParaRPr lang="ru-RU" b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32" name="Группа 26"/>
              <p:cNvGrpSpPr/>
              <p:nvPr/>
            </p:nvGrpSpPr>
            <p:grpSpPr>
              <a:xfrm>
                <a:off x="7452320" y="4293096"/>
                <a:ext cx="216024" cy="216024"/>
                <a:chOff x="7452320" y="4293096"/>
                <a:chExt cx="216024" cy="216024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7452320" y="4293096"/>
                  <a:ext cx="216024" cy="216024"/>
                </a:xfrm>
                <a:prstGeom prst="line">
                  <a:avLst/>
                </a:prstGeom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flipV="1">
                  <a:off x="7468222" y="4293096"/>
                  <a:ext cx="200122" cy="216024"/>
                </a:xfrm>
                <a:prstGeom prst="line">
                  <a:avLst/>
                </a:prstGeom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4" name="Правая фигурная скобка 43"/>
            <p:cNvSpPr/>
            <p:nvPr/>
          </p:nvSpPr>
          <p:spPr>
            <a:xfrm>
              <a:off x="8388424" y="5445224"/>
              <a:ext cx="45719" cy="576064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460432" y="552819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  <a:endParaRPr lang="ru-RU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63BD4A7A-620D-A241-B60D-202D0C368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1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Основные постулаты теории субъективной ожидаемой полезности (Теории проспектов)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496973"/>
            <a:ext cx="70120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Введем понятие – </a:t>
            </a:r>
            <a:r>
              <a:rPr lang="ru-RU" sz="2000" b="1" dirty="0">
                <a:latin typeface="Calibri" pitchFamily="34" charset="0"/>
              </a:rPr>
              <a:t>Проспект: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i="1" dirty="0" err="1">
                <a:solidFill>
                  <a:srgbClr val="C00000"/>
                </a:solidFill>
                <a:latin typeface="Calibri" pitchFamily="34" charset="0"/>
              </a:rPr>
              <a:t>P=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(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x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,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p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,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y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,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q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)</a:t>
            </a:r>
            <a:endParaRPr lang="ru-RU" sz="20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Вводится вероятность 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dirty="0">
                <a:latin typeface="Calibri" pitchFamily="34" charset="0"/>
              </a:rPr>
              <a:t> для исхода </a:t>
            </a:r>
            <a:r>
              <a:rPr lang="ru-RU" sz="2000" b="1" i="1" dirty="0" err="1">
                <a:latin typeface="Calibri" pitchFamily="34" charset="0"/>
              </a:rPr>
              <a:t>y</a:t>
            </a:r>
            <a:r>
              <a:rPr lang="ru-RU" sz="2000" i="1" dirty="0">
                <a:latin typeface="Calibri" pitchFamily="34" charset="0"/>
              </a:rPr>
              <a:t>, 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dirty="0">
                <a:latin typeface="Calibri" pitchFamily="34" charset="0"/>
              </a:rPr>
              <a:t>+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dirty="0">
                <a:latin typeface="Calibri" pitchFamily="34" charset="0"/>
              </a:rPr>
              <a:t>&lt;1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endParaRPr lang="ru-RU" sz="2000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Вводится функция субъективной ожидаемой полезности: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Calibri" pitchFamily="34" charset="0"/>
              </a:rPr>
              <a:t> 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V(</a:t>
            </a:r>
            <a:r>
              <a:rPr lang="en-US" sz="2000" b="1" i="1" dirty="0" err="1">
                <a:solidFill>
                  <a:srgbClr val="C00000"/>
                </a:solidFill>
                <a:latin typeface="Calibri" pitchFamily="34" charset="0"/>
              </a:rPr>
              <a:t>x,p,y,q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)=W(p)*V(x)+W(q)*V(y)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   		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(*)</a:t>
            </a:r>
            <a:endParaRPr lang="ru-RU" sz="20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где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 – субъективные ожидаемые полезности (цены исходов 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dirty="0">
                <a:latin typeface="Calibri" pitchFamily="34" charset="0"/>
              </a:rPr>
              <a:t> и 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dirty="0">
                <a:latin typeface="Calibri" pitchFamily="34" charset="0"/>
              </a:rPr>
              <a:t>),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  –  важности вероятностей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dirty="0">
                <a:latin typeface="Calibri" pitchFamily="34" charset="0"/>
              </a:rPr>
              <a:t> и 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ru-RU" sz="2000" dirty="0">
                <a:latin typeface="Calibri" pitchFamily="34" charset="0"/>
              </a:rPr>
              <a:t>По определению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i="1" dirty="0">
                <a:latin typeface="Calibri" pitchFamily="34" charset="0"/>
              </a:rPr>
              <a:t>(0)</a:t>
            </a:r>
            <a:r>
              <a:rPr lang="ru-RU" sz="2000" b="1" i="1" dirty="0" err="1">
                <a:latin typeface="Calibri" pitchFamily="34" charset="0"/>
              </a:rPr>
              <a:t>=0</a:t>
            </a:r>
            <a:r>
              <a:rPr lang="ru-RU" sz="2000" i="1" dirty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3347864" y="2564904"/>
            <a:ext cx="2475568" cy="1080120"/>
            <a:chOff x="3347864" y="2564904"/>
            <a:chExt cx="2475568" cy="1080120"/>
          </a:xfrm>
        </p:grpSpPr>
        <p:grpSp>
          <p:nvGrpSpPr>
            <p:cNvPr id="47" name="Группа 46"/>
            <p:cNvGrpSpPr/>
            <p:nvPr/>
          </p:nvGrpSpPr>
          <p:grpSpPr>
            <a:xfrm>
              <a:off x="4499992" y="2564904"/>
              <a:ext cx="1323440" cy="1080120"/>
              <a:chOff x="6588224" y="4941168"/>
              <a:chExt cx="1323440" cy="1080120"/>
            </a:xfrm>
          </p:grpSpPr>
          <p:sp>
            <p:nvSpPr>
              <p:cNvPr id="48" name="Овал 47"/>
              <p:cNvSpPr/>
              <p:nvPr/>
            </p:nvSpPr>
            <p:spPr>
              <a:xfrm>
                <a:off x="6588224" y="544522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9" name="Прямая со стрелкой 48"/>
              <p:cNvCxnSpPr>
                <a:endCxn id="55" idx="2"/>
              </p:cNvCxnSpPr>
              <p:nvPr/>
            </p:nvCxnSpPr>
            <p:spPr>
              <a:xfrm flipV="1">
                <a:off x="6732240" y="515719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>
                <a:endCxn id="56" idx="2"/>
              </p:cNvCxnSpPr>
              <p:nvPr/>
            </p:nvCxnSpPr>
            <p:spPr>
              <a:xfrm>
                <a:off x="6732240" y="551723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7623632" y="494116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623632" y="5589240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876256" y="500388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804248" y="5651956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q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7524328" y="50851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7524328" y="573325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57" name="Прямая со стрелкой 56"/>
            <p:cNvCxnSpPr>
              <a:stCxn id="48" idx="2"/>
              <a:endCxn id="59" idx="2"/>
            </p:cNvCxnSpPr>
            <p:nvPr/>
          </p:nvCxnSpPr>
          <p:spPr>
            <a:xfrm flipH="1">
              <a:off x="3851920" y="3140968"/>
              <a:ext cx="64807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 flipH="1">
              <a:off x="3563888" y="2915652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1-p</a:t>
              </a:r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 flipH="1">
              <a:off x="3707904" y="3356992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47864" y="327569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B42FDFCA-1B0E-544C-BFAF-109E398C1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61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Основные постулаты теории субъективной ожидаемой полезности (Теории проспектов)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496973"/>
            <a:ext cx="70840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На функции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dirty="0">
                <a:latin typeface="Calibri" pitchFamily="34" charset="0"/>
              </a:rPr>
              <a:t> и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dirty="0">
                <a:latin typeface="Calibri" pitchFamily="34" charset="0"/>
              </a:rPr>
              <a:t> накладываются определенные ограничения:</a:t>
            </a:r>
          </a:p>
          <a:p>
            <a:endParaRPr lang="en-US" sz="2000" b="1" i="1" dirty="0">
              <a:latin typeface="Calibri" pitchFamily="34" charset="0"/>
            </a:endParaRPr>
          </a:p>
          <a:p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:</a:t>
            </a:r>
          </a:p>
          <a:p>
            <a:r>
              <a:rPr lang="ru-RU" sz="2000" dirty="0">
                <a:latin typeface="Calibri" pitchFamily="34" charset="0"/>
              </a:rPr>
              <a:t>1)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 – монотонная функция.</a:t>
            </a:r>
          </a:p>
          <a:p>
            <a:r>
              <a:rPr lang="ru-RU" sz="2000" dirty="0">
                <a:latin typeface="Calibri" pitchFamily="34" charset="0"/>
              </a:rPr>
              <a:t>2) Спад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 круче при отрицательных 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endParaRPr lang="en-US" sz="2000" b="1" i="1" dirty="0">
              <a:latin typeface="Calibri" pitchFamily="34" charset="0"/>
            </a:endParaRPr>
          </a:p>
          <a:p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:</a:t>
            </a:r>
          </a:p>
          <a:p>
            <a:r>
              <a:rPr lang="ru-RU" sz="2000" dirty="0">
                <a:latin typeface="Calibri" pitchFamily="34" charset="0"/>
              </a:rPr>
              <a:t>1)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 монотонна и не подчиняется требованию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)+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dirty="0">
                <a:latin typeface="Calibri" pitchFamily="34" charset="0"/>
              </a:rPr>
              <a:t>)&lt;1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r>
              <a:rPr lang="ru-RU" sz="2000" dirty="0">
                <a:latin typeface="Calibri" pitchFamily="34" charset="0"/>
              </a:rPr>
              <a:t>2)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(0)</a:t>
            </a:r>
            <a:r>
              <a:rPr lang="ru-RU" sz="2000" b="1" i="1" dirty="0" err="1">
                <a:latin typeface="Calibri" pitchFamily="34" charset="0"/>
              </a:rPr>
              <a:t>=0</a:t>
            </a:r>
            <a:r>
              <a:rPr lang="ru-RU" sz="2000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(1)</a:t>
            </a:r>
            <a:r>
              <a:rPr lang="ru-RU" sz="2000" b="1" i="1" dirty="0" err="1">
                <a:latin typeface="Calibri" pitchFamily="34" charset="0"/>
              </a:rPr>
              <a:t>=1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r>
              <a:rPr lang="ru-RU" sz="2000" dirty="0">
                <a:latin typeface="Calibri" pitchFamily="34" charset="0"/>
              </a:rPr>
              <a:t>3)</a:t>
            </a:r>
            <a:r>
              <a:rPr lang="ru-RU" sz="2000" i="1" dirty="0">
                <a:latin typeface="Calibri" pitchFamily="34" charset="0"/>
              </a:rPr>
              <a:t> 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)&gt;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i="1" dirty="0">
                <a:latin typeface="Calibri" pitchFamily="34" charset="0"/>
              </a:rPr>
              <a:t>  </a:t>
            </a:r>
            <a:r>
              <a:rPr lang="ru-RU" sz="2000" dirty="0">
                <a:latin typeface="Calibri" pitchFamily="34" charset="0"/>
              </a:rPr>
              <a:t> при малых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dirty="0">
                <a:latin typeface="Calibri" pitchFamily="34" charset="0"/>
              </a:rPr>
              <a:t>;</a:t>
            </a:r>
          </a:p>
          <a:p>
            <a:r>
              <a:rPr lang="ru-RU" sz="2000" i="1" dirty="0">
                <a:latin typeface="Calibri" pitchFamily="34" charset="0"/>
              </a:rPr>
              <a:t>     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)&lt;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i="1" dirty="0">
                <a:latin typeface="Calibri" pitchFamily="34" charset="0"/>
              </a:rPr>
              <a:t>   </a:t>
            </a:r>
            <a:r>
              <a:rPr lang="ru-RU" sz="2000" dirty="0">
                <a:latin typeface="Calibri" pitchFamily="34" charset="0"/>
              </a:rPr>
              <a:t>при больших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i="1" dirty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4)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плохо определена при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 err="1">
                <a:latin typeface="Calibri" pitchFamily="34" charset="0"/>
              </a:rPr>
              <a:t>=1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и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 err="1">
                <a:latin typeface="Calibri" pitchFamily="34" charset="0"/>
              </a:rPr>
              <a:t>=0</a:t>
            </a:r>
            <a:r>
              <a:rPr lang="ru-RU" sz="2000" i="1" dirty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5) </a:t>
            </a:r>
            <a:r>
              <a:rPr lang="ru-RU" sz="2000" dirty="0">
                <a:latin typeface="Calibri" pitchFamily="34" charset="0"/>
              </a:rPr>
              <a:t>Малые изменения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en-US" sz="2000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приводят к большим изменениям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i="1" dirty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6</a:t>
            </a:r>
            <a:r>
              <a:rPr lang="ru-RU" sz="2000" dirty="0">
                <a:latin typeface="Calibri" pitchFamily="34" charset="0"/>
              </a:rPr>
              <a:t>)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Отношение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)/</a:t>
            </a:r>
            <a:r>
              <a:rPr lang="en-US" sz="2000" b="1" i="1" dirty="0">
                <a:latin typeface="Calibri" pitchFamily="34" charset="0"/>
              </a:rPr>
              <a:t>W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ближе к </a:t>
            </a:r>
            <a:r>
              <a:rPr lang="ru-RU" sz="2000" b="1" i="1" dirty="0">
                <a:latin typeface="Calibri" pitchFamily="34" charset="0"/>
              </a:rPr>
              <a:t>1</a:t>
            </a:r>
            <a:r>
              <a:rPr lang="ru-RU" sz="2000" dirty="0">
                <a:latin typeface="Calibri" pitchFamily="34" charset="0"/>
              </a:rPr>
              <a:t> при малых вероятностях, чем при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больших.</a:t>
            </a:r>
            <a:endParaRPr lang="ru-RU" sz="2000" b="1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697" y="4010768"/>
            <a:ext cx="2011735" cy="114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8D48DBF-07E9-D541-A40E-B7E43C293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2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Этапы поиска решения в теории проспектов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496973"/>
            <a:ext cx="70840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1) Редактирование проспекта</a:t>
            </a:r>
            <a:endParaRPr lang="ru-RU" sz="2000" dirty="0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 выбор опорной точки;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объединение одинаковых исходов с суммированием их вероятностей;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удаление одинаковых исходов с равными вероятностями в сравниваемых проспектах;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удаление </a:t>
            </a:r>
            <a:r>
              <a:rPr lang="ru-RU" sz="2000" dirty="0" err="1">
                <a:latin typeface="Calibri" pitchFamily="34" charset="0"/>
              </a:rPr>
              <a:t>доминируемых</a:t>
            </a:r>
            <a:r>
              <a:rPr lang="ru-RU" sz="2000" dirty="0">
                <a:latin typeface="Calibri" pitchFamily="34" charset="0"/>
              </a:rPr>
              <a:t> исходов;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округление значений вероятностей и</a:t>
            </a:r>
            <a:r>
              <a:rPr lang="en-US" sz="2000" dirty="0">
                <a:latin typeface="Calibri" pitchFamily="34" charset="0"/>
              </a:rPr>
              <a:t>/</a:t>
            </a:r>
            <a:r>
              <a:rPr lang="ru-RU" sz="2000" dirty="0">
                <a:latin typeface="Calibri" pitchFamily="34" charset="0"/>
              </a:rPr>
              <a:t>или цен исходов.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ru-RU" sz="2000" b="1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)</a:t>
            </a:r>
            <a:r>
              <a:rPr lang="ru-RU" sz="2000" b="1" dirty="0">
                <a:latin typeface="Calibri" pitchFamily="34" charset="0"/>
              </a:rPr>
              <a:t> Расчет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dirty="0">
                <a:latin typeface="Calibri" pitchFamily="34" charset="0"/>
              </a:rPr>
              <a:t> по формуле 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V(</a:t>
            </a:r>
            <a:r>
              <a:rPr lang="en-US" sz="2000" b="1" i="1" dirty="0" err="1">
                <a:solidFill>
                  <a:srgbClr val="C00000"/>
                </a:solidFill>
                <a:latin typeface="Calibri" pitchFamily="34" charset="0"/>
              </a:rPr>
              <a:t>x,p,y,q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)=W(p)*V(x)+W(q)*V(y)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и выбор варианта с максимальным значением </a:t>
            </a:r>
            <a:r>
              <a:rPr lang="en-US" sz="2000" b="1" i="1" dirty="0">
                <a:latin typeface="Calibri" pitchFamily="34" charset="0"/>
              </a:rPr>
              <a:t>V</a:t>
            </a:r>
            <a:r>
              <a:rPr lang="ru-RU" sz="2000" b="1" dirty="0">
                <a:latin typeface="Calibri" pitchFamily="34" charset="0"/>
              </a:rPr>
              <a:t>. </a:t>
            </a:r>
            <a:endParaRPr lang="ru-RU" sz="2000" dirty="0">
              <a:latin typeface="Calibri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734FCC-9F03-5140-945D-5BD9057BF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1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Парадокс Алле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187624" y="3573016"/>
            <a:ext cx="31683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V(5)=1		</a:t>
            </a:r>
          </a:p>
          <a:p>
            <a:r>
              <a:rPr lang="en-US" sz="2000" b="1" dirty="0">
                <a:latin typeface="Calibri" pitchFamily="34" charset="0"/>
              </a:rPr>
              <a:t>V(1)=v			</a:t>
            </a:r>
            <a:endParaRPr lang="ru-RU" sz="2000" b="1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V(0)=0			</a:t>
            </a:r>
          </a:p>
          <a:p>
            <a:r>
              <a:rPr lang="en-US" sz="2000" b="1" dirty="0">
                <a:latin typeface="Calibri" pitchFamily="34" charset="0"/>
              </a:rPr>
              <a:t>v &gt; W(0,1)*1+ W(0,89)*v</a:t>
            </a:r>
            <a:endParaRPr lang="ru-RU" sz="2000" b="1" dirty="0">
              <a:latin typeface="Calibri" pitchFamily="34" charset="0"/>
            </a:endParaRPr>
          </a:p>
          <a:p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&gt; W(0,1)/(1-W(0,89))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2" name="Группа 57"/>
          <p:cNvGrpSpPr/>
          <p:nvPr/>
        </p:nvGrpSpPr>
        <p:grpSpPr>
          <a:xfrm>
            <a:off x="1214920" y="1732746"/>
            <a:ext cx="3933144" cy="2065586"/>
            <a:chOff x="1214920" y="1732746"/>
            <a:chExt cx="3933144" cy="2065586"/>
          </a:xfrm>
        </p:grpSpPr>
        <p:sp>
          <p:nvSpPr>
            <p:cNvPr id="24" name="TextBox 23"/>
            <p:cNvSpPr txBox="1"/>
            <p:nvPr/>
          </p:nvSpPr>
          <p:spPr>
            <a:xfrm>
              <a:off x="1691680" y="173274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Ситуация 1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: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" name="Группа 56"/>
            <p:cNvGrpSpPr/>
            <p:nvPr/>
          </p:nvGrpSpPr>
          <p:grpSpPr>
            <a:xfrm>
              <a:off x="1214920" y="2204864"/>
              <a:ext cx="3933144" cy="1593468"/>
              <a:chOff x="2295040" y="2276872"/>
              <a:chExt cx="3933144" cy="1593468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2295040" y="2924944"/>
                <a:ext cx="144016" cy="14401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6" name="Прямая со стрелкой 25"/>
              <p:cNvCxnSpPr>
                <a:endCxn id="32" idx="2"/>
              </p:cNvCxnSpPr>
              <p:nvPr/>
            </p:nvCxnSpPr>
            <p:spPr>
              <a:xfrm flipV="1">
                <a:off x="2439056" y="263691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>
                <a:endCxn id="33" idx="2"/>
              </p:cNvCxnSpPr>
              <p:nvPr/>
            </p:nvCxnSpPr>
            <p:spPr>
              <a:xfrm>
                <a:off x="2439056" y="299695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3330448" y="2276872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1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миллион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511064" y="24836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439056" y="313167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3231144" y="256490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3231144" y="321297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6" name="Прямая со стрелкой 35"/>
              <p:cNvCxnSpPr>
                <a:stCxn id="33" idx="6"/>
                <a:endCxn id="42" idx="2"/>
              </p:cNvCxnSpPr>
              <p:nvPr/>
            </p:nvCxnSpPr>
            <p:spPr>
              <a:xfrm flipV="1">
                <a:off x="3375160" y="2780928"/>
                <a:ext cx="105282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>
                <a:stCxn id="33" idx="6"/>
                <a:endCxn id="43" idx="2"/>
              </p:cNvCxnSpPr>
              <p:nvPr/>
            </p:nvCxnSpPr>
            <p:spPr>
              <a:xfrm flipV="1">
                <a:off x="3375160" y="3284318"/>
                <a:ext cx="1052824" cy="66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4572000" y="2564904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5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миллионов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491880" y="263691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0.1</a:t>
                </a: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4427984" y="2708920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4427984" y="3212310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707904" y="298832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0.89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572000" y="3068960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1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миллион</a:t>
                </a:r>
              </a:p>
            </p:txBody>
          </p:sp>
          <p:cxnSp>
            <p:nvCxnSpPr>
              <p:cNvPr id="51" name="Прямая со стрелкой 50"/>
              <p:cNvCxnSpPr>
                <a:stCxn id="33" idx="6"/>
                <a:endCxn id="52" idx="2"/>
              </p:cNvCxnSpPr>
              <p:nvPr/>
            </p:nvCxnSpPr>
            <p:spPr>
              <a:xfrm>
                <a:off x="3375160" y="3284984"/>
                <a:ext cx="1064286" cy="4220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Овал 51"/>
              <p:cNvSpPr/>
              <p:nvPr/>
            </p:nvSpPr>
            <p:spPr>
              <a:xfrm>
                <a:off x="4439446" y="363506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583462" y="3491716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563888" y="350100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0.01</a:t>
                </a:r>
              </a:p>
            </p:txBody>
          </p:sp>
        </p:grpSp>
      </p:grpSp>
      <p:grpSp>
        <p:nvGrpSpPr>
          <p:cNvPr id="4" name="Группа 88"/>
          <p:cNvGrpSpPr/>
          <p:nvPr/>
        </p:nvGrpSpPr>
        <p:grpSpPr>
          <a:xfrm>
            <a:off x="5220072" y="1741284"/>
            <a:ext cx="4005152" cy="2273072"/>
            <a:chOff x="5004048" y="1556792"/>
            <a:chExt cx="4005152" cy="2273072"/>
          </a:xfrm>
        </p:grpSpPr>
        <p:sp>
          <p:nvSpPr>
            <p:cNvPr id="60" name="TextBox 59"/>
            <p:cNvSpPr txBox="1"/>
            <p:nvPr/>
          </p:nvSpPr>
          <p:spPr>
            <a:xfrm>
              <a:off x="5004048" y="1556792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Ситуация 2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: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5" name="Группа 87"/>
            <p:cNvGrpSpPr/>
            <p:nvPr/>
          </p:nvGrpSpPr>
          <p:grpSpPr>
            <a:xfrm>
              <a:off x="5076056" y="1907540"/>
              <a:ext cx="3933144" cy="1922324"/>
              <a:chOff x="5076056" y="1907540"/>
              <a:chExt cx="3933144" cy="1922324"/>
            </a:xfrm>
          </p:grpSpPr>
          <p:grpSp>
            <p:nvGrpSpPr>
              <p:cNvPr id="6" name="Группа 56"/>
              <p:cNvGrpSpPr/>
              <p:nvPr/>
            </p:nvGrpSpPr>
            <p:grpSpPr>
              <a:xfrm>
                <a:off x="5076056" y="1907540"/>
                <a:ext cx="3933144" cy="1922324"/>
                <a:chOff x="2295040" y="1973074"/>
                <a:chExt cx="3933144" cy="1922324"/>
              </a:xfrm>
            </p:grpSpPr>
            <p:sp>
              <p:nvSpPr>
                <p:cNvPr id="62" name="Прямоугольник 61"/>
                <p:cNvSpPr/>
                <p:nvPr/>
              </p:nvSpPr>
              <p:spPr>
                <a:xfrm>
                  <a:off x="2295040" y="2924944"/>
                  <a:ext cx="144016" cy="144016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63" name="Прямая со стрелкой 62"/>
                <p:cNvCxnSpPr>
                  <a:endCxn id="68" idx="2"/>
                </p:cNvCxnSpPr>
                <p:nvPr/>
              </p:nvCxnSpPr>
              <p:spPr>
                <a:xfrm flipV="1">
                  <a:off x="2439056" y="2636912"/>
                  <a:ext cx="792088" cy="36004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 стрелкой 63"/>
                <p:cNvCxnSpPr>
                  <a:endCxn id="69" idx="2"/>
                </p:cNvCxnSpPr>
                <p:nvPr/>
              </p:nvCxnSpPr>
              <p:spPr>
                <a:xfrm>
                  <a:off x="2439056" y="2996952"/>
                  <a:ext cx="792088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TextBox 65"/>
                <p:cNvSpPr txBox="1"/>
                <p:nvPr/>
              </p:nvSpPr>
              <p:spPr>
                <a:xfrm>
                  <a:off x="2511064" y="2483604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</a:t>
                  </a:r>
                  <a:r>
                    <a:rPr lang="en-US" b="1" baseline="-25000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ru-RU" b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2439056" y="3131676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en-US" b="1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</a:t>
                  </a:r>
                  <a:r>
                    <a:rPr lang="en-US" b="1" baseline="-25000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2</a:t>
                  </a:r>
                  <a:endParaRPr lang="ru-RU" b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8" name="Овал 67"/>
                <p:cNvSpPr/>
                <p:nvPr/>
              </p:nvSpPr>
              <p:spPr>
                <a:xfrm>
                  <a:off x="3231144" y="2564904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9" name="Овал 68"/>
                <p:cNvSpPr/>
                <p:nvPr/>
              </p:nvSpPr>
              <p:spPr>
                <a:xfrm>
                  <a:off x="3231144" y="3212976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70" name="Прямая со стрелкой 69"/>
                <p:cNvCxnSpPr>
                  <a:stCxn id="68" idx="6"/>
                  <a:endCxn id="74" idx="2"/>
                </p:cNvCxnSpPr>
                <p:nvPr/>
              </p:nvCxnSpPr>
              <p:spPr>
                <a:xfrm flipV="1">
                  <a:off x="3375160" y="2198390"/>
                  <a:ext cx="1052824" cy="43852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 стрелкой 70"/>
                <p:cNvCxnSpPr>
                  <a:stCxn id="69" idx="6"/>
                  <a:endCxn id="75" idx="2"/>
                </p:cNvCxnSpPr>
                <p:nvPr/>
              </p:nvCxnSpPr>
              <p:spPr>
                <a:xfrm flipV="1">
                  <a:off x="3375160" y="3284318"/>
                  <a:ext cx="1052824" cy="66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TextBox 71"/>
                <p:cNvSpPr txBox="1"/>
                <p:nvPr/>
              </p:nvSpPr>
              <p:spPr>
                <a:xfrm>
                  <a:off x="4572000" y="1973074"/>
                  <a:ext cx="16561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5</a:t>
                  </a:r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 </a:t>
                  </a:r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миллионов</a:t>
                  </a: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3491880" y="2054374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0.1</a:t>
                  </a:r>
                </a:p>
              </p:txBody>
            </p:sp>
            <p:sp>
              <p:nvSpPr>
                <p:cNvPr id="74" name="Овал 73"/>
                <p:cNvSpPr/>
                <p:nvPr/>
              </p:nvSpPr>
              <p:spPr>
                <a:xfrm>
                  <a:off x="4427984" y="2126382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5" name="Овал 74"/>
                <p:cNvSpPr/>
                <p:nvPr/>
              </p:nvSpPr>
              <p:spPr>
                <a:xfrm>
                  <a:off x="4427984" y="3212310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3399870" y="3454058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0.89</a:t>
                  </a: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4572000" y="3068960"/>
                  <a:ext cx="138556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1 </a:t>
                  </a:r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миллион</a:t>
                  </a:r>
                </a:p>
              </p:txBody>
            </p:sp>
            <p:cxnSp>
              <p:nvCxnSpPr>
                <p:cNvPr id="78" name="Прямая со стрелкой 77"/>
                <p:cNvCxnSpPr>
                  <a:stCxn id="69" idx="6"/>
                  <a:endCxn id="79" idx="2"/>
                </p:cNvCxnSpPr>
                <p:nvPr/>
              </p:nvCxnSpPr>
              <p:spPr>
                <a:xfrm>
                  <a:off x="3375160" y="3284984"/>
                  <a:ext cx="1064286" cy="42209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Овал 78"/>
                <p:cNvSpPr/>
                <p:nvPr/>
              </p:nvSpPr>
              <p:spPr>
                <a:xfrm>
                  <a:off x="4439446" y="3635066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583462" y="3526066"/>
                  <a:ext cx="138556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</a:t>
                  </a:r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3591184" y="2950002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0.11</a:t>
                  </a:r>
                </a:p>
              </p:txBody>
            </p:sp>
          </p:grpSp>
          <p:cxnSp>
            <p:nvCxnSpPr>
              <p:cNvPr id="83" name="Прямая со стрелкой 82"/>
              <p:cNvCxnSpPr>
                <a:stCxn id="68" idx="6"/>
                <a:endCxn id="84" idx="2"/>
              </p:cNvCxnSpPr>
              <p:nvPr/>
            </p:nvCxnSpPr>
            <p:spPr>
              <a:xfrm flipV="1">
                <a:off x="6156176" y="2564904"/>
                <a:ext cx="1052824" cy="647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Овал 83"/>
              <p:cNvSpPr/>
              <p:nvPr/>
            </p:nvSpPr>
            <p:spPr>
              <a:xfrm>
                <a:off x="7209000" y="249289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444208" y="255561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0.9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364546" y="2364646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</a:t>
                </a:r>
              </a:p>
            </p:txBody>
          </p:sp>
        </p:grpSp>
      </p:grpSp>
      <p:cxnSp>
        <p:nvCxnSpPr>
          <p:cNvPr id="91" name="Прямая соединительная линия 90"/>
          <p:cNvCxnSpPr/>
          <p:nvPr/>
        </p:nvCxnSpPr>
        <p:spPr>
          <a:xfrm>
            <a:off x="5076056" y="1556792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5148064" y="4521314"/>
            <a:ext cx="3888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W(0,1)*1  &gt; W(0,11)*v</a:t>
            </a:r>
          </a:p>
          <a:p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 &lt; W(0,1)/W(0,11)</a:t>
            </a:r>
            <a:endParaRPr lang="ru-RU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1403648" y="2348880"/>
            <a:ext cx="432048" cy="5040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5492338" y="2532812"/>
            <a:ext cx="432048" cy="5040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304256" y="5437673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W(0,1)/W(0,11) &gt; v &gt; W(0,1)/(1-W(0,89))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endParaRPr 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(0,11)&lt;1-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(0,89)</a:t>
            </a:r>
          </a:p>
        </p:txBody>
      </p:sp>
      <p:pic>
        <p:nvPicPr>
          <p:cNvPr id="65" name="Рисунок 64">
            <a:extLst>
              <a:ext uri="{FF2B5EF4-FFF2-40B4-BE49-F238E27FC236}">
                <a16:creationId xmlns:a16="http://schemas.microsoft.com/office/drawing/2014/main" id="{DD1CDD34-C8DD-0C47-BE50-8A953FBBE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54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94" grpId="0"/>
      <p:bldP spid="95" grpId="0" animBg="1"/>
      <p:bldP spid="96" grpId="0" animBg="1"/>
      <p:bldP spid="6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  <a:t>Парадокс теории проспектов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908720"/>
            <a:ext cx="70840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 err="1">
                <a:latin typeface="Calibri" pitchFamily="34" charset="0"/>
              </a:rPr>
              <a:t>1</a:t>
            </a:r>
            <a:r>
              <a:rPr lang="ru-RU" sz="2000" b="1" dirty="0" err="1">
                <a:latin typeface="Calibri" pitchFamily="34" charset="0"/>
              </a:rPr>
              <a:t>=</a:t>
            </a:r>
            <a:r>
              <a:rPr lang="ru-RU" sz="2000" b="1" dirty="0">
                <a:latin typeface="Calibri" pitchFamily="34" charset="0"/>
              </a:rPr>
              <a:t>($101;0,5;$51;0,27)</a:t>
            </a:r>
            <a:endParaRPr lang="ru-RU" sz="2000" dirty="0">
              <a:latin typeface="Calibri" pitchFamily="34" charset="0"/>
            </a:endParaRPr>
          </a:p>
          <a:p>
            <a:pPr algn="ctr"/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b="1" dirty="0" err="1">
                <a:latin typeface="Calibri" pitchFamily="34" charset="0"/>
              </a:rPr>
              <a:t>=</a:t>
            </a:r>
            <a:r>
              <a:rPr lang="ru-RU" sz="2000" b="1" dirty="0">
                <a:latin typeface="Calibri" pitchFamily="34" charset="0"/>
              </a:rPr>
              <a:t>($100;0,5;$50;0,3)</a:t>
            </a:r>
            <a:endParaRPr lang="en-US" sz="2000" b="1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Если </a:t>
            </a:r>
            <a:r>
              <a:rPr lang="ru-RU" sz="2000" dirty="0" err="1">
                <a:latin typeface="Calibri" pitchFamily="34" charset="0"/>
              </a:rPr>
              <a:t>ЛПР</a:t>
            </a:r>
            <a:r>
              <a:rPr lang="ru-RU" sz="2000" dirty="0">
                <a:latin typeface="Calibri" pitchFamily="34" charset="0"/>
              </a:rPr>
              <a:t> округляет вероятности, то предпочтительнее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Если </a:t>
            </a:r>
            <a:r>
              <a:rPr lang="ru-RU" sz="2000" dirty="0" err="1">
                <a:latin typeface="Calibri" pitchFamily="34" charset="0"/>
              </a:rPr>
              <a:t>ЛПР</a:t>
            </a:r>
            <a:r>
              <a:rPr lang="ru-RU" sz="2000" dirty="0">
                <a:latin typeface="Calibri" pitchFamily="34" charset="0"/>
              </a:rPr>
              <a:t> округляет выигрыши, то предпочтительнее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2</a:t>
            </a:r>
            <a:endParaRPr lang="ru-RU" sz="2000" dirty="0"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Если и то, и другое, то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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2 </a:t>
            </a:r>
            <a:r>
              <a:rPr lang="ru-RU" sz="2000" dirty="0">
                <a:latin typeface="Calibri" pitchFamily="34" charset="0"/>
              </a:rPr>
              <a:t>(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sym typeface="Symbol"/>
              </a:rPr>
              <a:t>I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2</a:t>
            </a:r>
            <a:r>
              <a:rPr lang="ru-RU" sz="2000" dirty="0">
                <a:latin typeface="Calibri" pitchFamily="34" charset="0"/>
              </a:rPr>
              <a:t>)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Для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1</a:t>
            </a:r>
            <a:r>
              <a:rPr lang="ru-RU" sz="2000" baseline="-25000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ожидаемый выигрыш: </a:t>
            </a:r>
            <a:r>
              <a:rPr lang="ru-RU" sz="2000" b="1" dirty="0">
                <a:latin typeface="Calibri" pitchFamily="34" charset="0"/>
              </a:rPr>
              <a:t>101*0,5+51*0,27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=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64,27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Для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baseline="-25000" dirty="0">
                <a:latin typeface="Calibri" pitchFamily="34" charset="0"/>
              </a:rPr>
              <a:t>2</a:t>
            </a:r>
            <a:r>
              <a:rPr lang="ru-RU" sz="2000" baseline="-25000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ожидаемый выигрыш: </a:t>
            </a:r>
            <a:r>
              <a:rPr lang="ru-RU" sz="2000" b="1" dirty="0">
                <a:latin typeface="Calibri" pitchFamily="34" charset="0"/>
              </a:rPr>
              <a:t>100*0,5+50*0,3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=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65 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i="1" dirty="0">
                <a:latin typeface="Calibri" pitchFamily="34" charset="0"/>
              </a:rPr>
              <a:t>      </a:t>
            </a:r>
            <a:endParaRPr lang="ru-RU" sz="2000" dirty="0">
              <a:latin typeface="Calibri" pitchFamily="34" charset="0"/>
            </a:endParaRPr>
          </a:p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Замечание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/>
            <a:r>
              <a:rPr lang="ru-RU" dirty="0">
                <a:latin typeface="Calibri" pitchFamily="34" charset="0"/>
              </a:rPr>
              <a:t>Хотя процедура редактирования проспекта может привести к противоречию, теория проспектов все же является полезной аксиоматической теорией, позволяющей объединить дескриптивные знания о поведении </a:t>
            </a:r>
            <a:r>
              <a:rPr lang="ru-RU" dirty="0" err="1">
                <a:latin typeface="Calibri" pitchFamily="34" charset="0"/>
              </a:rPr>
              <a:t>ЛПР</a:t>
            </a:r>
            <a:r>
              <a:rPr lang="ru-RU" dirty="0">
                <a:latin typeface="Calibri" pitchFamily="34" charset="0"/>
              </a:rPr>
              <a:t> и нормативные правила их рационального поведения.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CEC2630-244F-4F4B-9E89-1D1C7C8FA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4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78621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Рациональное и иррациональное поведение </a:t>
            </a:r>
            <a:r>
              <a:rPr lang="ru-RU" sz="2800" b="1" cap="all" dirty="0" err="1">
                <a:solidFill>
                  <a:schemeClr val="accent1"/>
                </a:solidFill>
                <a:latin typeface="Calibri" pitchFamily="34" charset="0"/>
              </a:rPr>
              <a:t>ЛПР</a:t>
            </a:r>
            <a:br>
              <a:rPr lang="en-US" sz="2800" b="1" cap="all" dirty="0">
                <a:solidFill>
                  <a:schemeClr val="accent1"/>
                </a:solidFill>
                <a:latin typeface="Calibri" pitchFamily="34" charset="0"/>
              </a:rPr>
            </a:br>
            <a:br>
              <a:rPr lang="ru-RU" sz="10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 Теория рационального поведения</a:t>
            </a:r>
            <a:b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(Теория ожидаемой полезности)</a:t>
            </a:r>
            <a:endParaRPr lang="ru-RU" sz="28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2228666"/>
            <a:ext cx="70120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alibri" pitchFamily="34" charset="0"/>
              </a:rPr>
              <a:t>Джон Фон Нейман </a:t>
            </a:r>
            <a:r>
              <a:rPr lang="ru-RU" sz="2000" dirty="0">
                <a:latin typeface="Calibri" pitchFamily="34" charset="0"/>
              </a:rPr>
              <a:t>и </a:t>
            </a:r>
            <a:r>
              <a:rPr lang="ru-RU" sz="2000" b="1" dirty="0">
                <a:latin typeface="Calibri" pitchFamily="34" charset="0"/>
              </a:rPr>
              <a:t>Оскар </a:t>
            </a:r>
            <a:r>
              <a:rPr lang="ru-RU" sz="2000" b="1" dirty="0" err="1">
                <a:latin typeface="Calibri" pitchFamily="34" charset="0"/>
              </a:rPr>
              <a:t>Маргенштерн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разработали теорию ожидаемой полезности.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А</a:t>
            </a:r>
            <a:r>
              <a:rPr lang="ru-RU" sz="2000" dirty="0">
                <a:latin typeface="Calibri" pitchFamily="34" charset="0"/>
              </a:rPr>
              <a:t> – множество исходов: </a:t>
            </a:r>
            <a:r>
              <a:rPr lang="ru-RU" sz="2000" b="1" dirty="0" err="1">
                <a:latin typeface="Calibri" pitchFamily="34" charset="0"/>
              </a:rPr>
              <a:t>x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ru-RU" sz="2000" b="1" dirty="0" err="1">
                <a:latin typeface="Calibri" pitchFamily="34" charset="0"/>
              </a:rPr>
              <a:t>y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ru-RU" sz="2000" b="1" dirty="0" err="1">
                <a:latin typeface="Calibri" pitchFamily="34" charset="0"/>
              </a:rPr>
              <a:t>z</a:t>
            </a:r>
            <a:r>
              <a:rPr lang="ru-RU" sz="2000" b="1" dirty="0">
                <a:latin typeface="Calibri" pitchFamily="34" charset="0"/>
              </a:rPr>
              <a:t>, …</a:t>
            </a:r>
          </a:p>
          <a:p>
            <a:r>
              <a:rPr lang="ru-RU" sz="2000" dirty="0">
                <a:latin typeface="Calibri" pitchFamily="34" charset="0"/>
              </a:rPr>
              <a:t>Вероятности исходов: </a:t>
            </a:r>
            <a:r>
              <a:rPr lang="ru-RU" sz="2000" b="1" dirty="0" err="1">
                <a:latin typeface="Calibri" pitchFamily="34" charset="0"/>
              </a:rPr>
              <a:t>p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ru-RU" sz="2000" b="1" dirty="0" err="1">
                <a:latin typeface="Calibri" pitchFamily="34" charset="0"/>
              </a:rPr>
              <a:t>q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ru-RU" sz="2000" b="1" dirty="0" err="1">
                <a:latin typeface="Calibri" pitchFamily="34" charset="0"/>
              </a:rPr>
              <a:t>r</a:t>
            </a:r>
            <a:r>
              <a:rPr lang="ru-RU" sz="2000" b="1" dirty="0">
                <a:latin typeface="Calibri" pitchFamily="34" charset="0"/>
              </a:rPr>
              <a:t>, …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ru-RU" sz="2000" b="1" u="sng" dirty="0">
                <a:latin typeface="Calibri" pitchFamily="34" charset="0"/>
              </a:rPr>
              <a:t>Лотерея:</a:t>
            </a:r>
            <a:r>
              <a:rPr lang="en-US" sz="2000" b="1" dirty="0">
                <a:latin typeface="Calibri" pitchFamily="34" charset="0"/>
              </a:rPr>
              <a:t> L</a:t>
            </a:r>
            <a:r>
              <a:rPr lang="ru-RU" sz="2000" b="1" dirty="0">
                <a:latin typeface="Calibri" pitchFamily="34" charset="0"/>
              </a:rPr>
              <a:t>=(</a:t>
            </a:r>
            <a:r>
              <a:rPr lang="en-US" sz="2000" b="1" dirty="0">
                <a:latin typeface="Calibri" pitchFamily="34" charset="0"/>
              </a:rPr>
              <a:t>x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en-US" sz="2000" b="1" dirty="0">
                <a:latin typeface="Calibri" pitchFamily="34" charset="0"/>
              </a:rPr>
              <a:t>y</a:t>
            </a:r>
            <a:r>
              <a:rPr lang="ru-RU" sz="2000" b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 – вектор с двумя возможными исходами</a:t>
            </a:r>
            <a:r>
              <a:rPr lang="en-US" sz="2000" dirty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				  </a:t>
            </a:r>
          </a:p>
          <a:p>
            <a:r>
              <a:rPr lang="ru-RU" sz="2000" dirty="0">
                <a:latin typeface="Calibri" pitchFamily="34" charset="0"/>
              </a:rPr>
              <a:t>Лотерея обозначается следующим образом:</a:t>
            </a:r>
            <a:endParaRPr lang="en-US" sz="2000" dirty="0"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Средняя цена лотереи (</a:t>
            </a:r>
            <a:r>
              <a:rPr lang="en-US" sz="2000" b="1" dirty="0">
                <a:latin typeface="Calibri" pitchFamily="34" charset="0"/>
              </a:rPr>
              <a:t>x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dirty="0">
                <a:latin typeface="Calibri" pitchFamily="34" charset="0"/>
              </a:rPr>
              <a:t>, </a:t>
            </a:r>
            <a:r>
              <a:rPr lang="en-US" sz="2000" b="1" dirty="0">
                <a:latin typeface="Calibri" pitchFamily="34" charset="0"/>
              </a:rPr>
              <a:t>y</a:t>
            </a:r>
            <a:r>
              <a:rPr lang="ru-RU" sz="2000" b="1" dirty="0">
                <a:latin typeface="Calibri" pitchFamily="34" charset="0"/>
              </a:rPr>
              <a:t>):   </a:t>
            </a:r>
            <a:r>
              <a:rPr lang="en-US" sz="2000" b="1" dirty="0">
                <a:latin typeface="Calibri" pitchFamily="34" charset="0"/>
              </a:rPr>
              <a:t>L</a:t>
            </a:r>
            <a:r>
              <a:rPr lang="ru-RU" sz="2000" b="1" dirty="0">
                <a:latin typeface="Calibri" pitchFamily="34" charset="0"/>
              </a:rPr>
              <a:t>= </a:t>
            </a:r>
            <a:r>
              <a:rPr lang="en-US" sz="2000" b="1" dirty="0" err="1">
                <a:latin typeface="Calibri" pitchFamily="34" charset="0"/>
              </a:rPr>
              <a:t>px</a:t>
            </a:r>
            <a:r>
              <a:rPr lang="ru-RU" sz="2000" b="1" dirty="0">
                <a:latin typeface="Calibri" pitchFamily="34" charset="0"/>
              </a:rPr>
              <a:t> + (1–</a:t>
            </a:r>
            <a:r>
              <a:rPr lang="en-US" sz="2000" b="1" dirty="0">
                <a:latin typeface="Calibri" pitchFamily="34" charset="0"/>
              </a:rPr>
              <a:t>p</a:t>
            </a:r>
            <a:r>
              <a:rPr lang="ru-RU" sz="2000" b="1" dirty="0">
                <a:latin typeface="Calibri" pitchFamily="34" charset="0"/>
              </a:rPr>
              <a:t>)</a:t>
            </a:r>
            <a:r>
              <a:rPr lang="en-US" sz="2000" b="1" dirty="0">
                <a:latin typeface="Calibri" pitchFamily="34" charset="0"/>
              </a:rPr>
              <a:t>y</a:t>
            </a:r>
            <a:endParaRPr lang="ru-RU" sz="2000" dirty="0">
              <a:latin typeface="Calibri" pitchFamily="34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6848960" y="4653136"/>
            <a:ext cx="1323440" cy="1080120"/>
            <a:chOff x="6588224" y="4941168"/>
            <a:chExt cx="1323440" cy="1080120"/>
          </a:xfrm>
        </p:grpSpPr>
        <p:sp>
          <p:nvSpPr>
            <p:cNvPr id="32" name="Овал 31"/>
            <p:cNvSpPr/>
            <p:nvPr/>
          </p:nvSpPr>
          <p:spPr>
            <a:xfrm>
              <a:off x="6588224" y="5445224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Прямая со стрелкой 32"/>
            <p:cNvCxnSpPr>
              <a:endCxn id="39" idx="2"/>
            </p:cNvCxnSpPr>
            <p:nvPr/>
          </p:nvCxnSpPr>
          <p:spPr>
            <a:xfrm flipV="1">
              <a:off x="6732240" y="5157192"/>
              <a:ext cx="792088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>
              <a:endCxn id="40" idx="2"/>
            </p:cNvCxnSpPr>
            <p:nvPr/>
          </p:nvCxnSpPr>
          <p:spPr>
            <a:xfrm>
              <a:off x="6732240" y="5517232"/>
              <a:ext cx="792088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623632" y="494116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623632" y="558924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76256" y="500388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04248" y="5651956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1-p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7524328" y="5085184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7524328" y="5733256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EBB7F8B-BD24-1E49-8062-DB96655E1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Аксиомы рационального выбора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220554"/>
            <a:ext cx="70120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1</a:t>
            </a:r>
            <a:r>
              <a:rPr lang="ru-RU" sz="2000" dirty="0">
                <a:latin typeface="Calibri" pitchFamily="34" charset="0"/>
              </a:rPr>
              <a:t>: Все возможные исходы должны принадлежать </a:t>
            </a:r>
            <a:r>
              <a:rPr lang="ru-RU" sz="2000" b="1" i="1" dirty="0">
                <a:latin typeface="Calibri" pitchFamily="34" charset="0"/>
              </a:rPr>
              <a:t>А</a:t>
            </a:r>
            <a:r>
              <a:rPr lang="ru-RU" sz="2000" dirty="0">
                <a:latin typeface="Calibri" pitchFamily="34" charset="0"/>
              </a:rPr>
              <a:t>: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  <a:sym typeface="Symbol"/>
              </a:rPr>
              <a:t>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 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  <a:sym typeface="Symbol"/>
              </a:rPr>
              <a:t></a:t>
            </a:r>
            <a:r>
              <a:rPr lang="en-US" sz="2000" b="1" i="1" dirty="0">
                <a:latin typeface="Calibri" pitchFamily="34" charset="0"/>
              </a:rPr>
              <a:t>A</a:t>
            </a:r>
            <a:r>
              <a:rPr lang="ru-RU" sz="2000" b="1" i="1" dirty="0">
                <a:latin typeface="Calibri" pitchFamily="34" charset="0"/>
              </a:rPr>
              <a:t>)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 </a:t>
            </a:r>
          </a:p>
          <a:p>
            <a:pPr algn="just"/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dirty="0">
                <a:latin typeface="Calibri" pitchFamily="34" charset="0"/>
              </a:rPr>
              <a:t>: На множестве исходов должно быть задано отношение: </a:t>
            </a:r>
          </a:p>
          <a:p>
            <a:pPr lvl="0" algn="just"/>
            <a:r>
              <a:rPr lang="en-US" sz="2000" dirty="0">
                <a:latin typeface="Calibri" pitchFamily="34" charset="0"/>
              </a:rPr>
              <a:t>		</a:t>
            </a:r>
            <a:r>
              <a:rPr lang="ru-RU" sz="2000" b="1" i="1" dirty="0">
                <a:latin typeface="Calibri" pitchFamily="34" charset="0"/>
              </a:rPr>
              <a:t>строго предпочтения </a:t>
            </a:r>
            <a:r>
              <a:rPr lang="en-US" sz="2000" b="1" i="1" dirty="0">
                <a:latin typeface="Calibri" pitchFamily="34" charset="0"/>
              </a:rPr>
              <a:t>P 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&gt;</a:t>
            </a:r>
            <a:r>
              <a:rPr lang="ru-RU" sz="2000" b="1" i="1" dirty="0">
                <a:latin typeface="Calibri" pitchFamily="34" charset="0"/>
              </a:rPr>
              <a:t>), </a:t>
            </a:r>
          </a:p>
          <a:p>
            <a:pPr lvl="0" algn="just"/>
            <a:r>
              <a:rPr lang="en-US" sz="2000" b="1" i="1" dirty="0">
                <a:latin typeface="Calibri" pitchFamily="34" charset="0"/>
              </a:rPr>
              <a:t>		</a:t>
            </a:r>
            <a:r>
              <a:rPr lang="ru-RU" sz="2000" b="1" i="1" dirty="0">
                <a:latin typeface="Calibri" pitchFamily="34" charset="0"/>
              </a:rPr>
              <a:t>нестрогого предпочтения </a:t>
            </a:r>
            <a:r>
              <a:rPr lang="ru-RU" sz="2000" b="1" i="1" dirty="0" err="1">
                <a:latin typeface="Calibri" pitchFamily="34" charset="0"/>
              </a:rPr>
              <a:t>R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ru-RU" sz="2000" b="1" i="1" dirty="0">
                <a:latin typeface="Calibri"/>
              </a:rPr>
              <a:t>≥</a:t>
            </a:r>
            <a:r>
              <a:rPr lang="ru-RU" sz="2000" b="1" i="1" dirty="0">
                <a:latin typeface="Calibri" pitchFamily="34" charset="0"/>
              </a:rPr>
              <a:t>), </a:t>
            </a:r>
          </a:p>
          <a:p>
            <a:pPr lvl="0" algn="just"/>
            <a:r>
              <a:rPr lang="en-US" sz="2000" b="1" i="1" dirty="0">
                <a:latin typeface="Calibri" pitchFamily="34" charset="0"/>
              </a:rPr>
              <a:t>		</a:t>
            </a:r>
            <a:r>
              <a:rPr lang="ru-RU" sz="2000" b="1" i="1" dirty="0">
                <a:latin typeface="Calibri" pitchFamily="34" charset="0"/>
              </a:rPr>
              <a:t>безразличия </a:t>
            </a:r>
            <a:r>
              <a:rPr lang="ru-RU" sz="2000" b="1" i="1" dirty="0" err="1">
                <a:latin typeface="Calibri" pitchFamily="34" charset="0"/>
              </a:rPr>
              <a:t>I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ru-RU" sz="2000" b="1" i="1" dirty="0">
                <a:latin typeface="Calibri"/>
              </a:rPr>
              <a:t>≈</a:t>
            </a:r>
            <a:r>
              <a:rPr lang="ru-RU" sz="2000" b="1" i="1" dirty="0">
                <a:latin typeface="Calibri" pitchFamily="34" charset="0"/>
              </a:rPr>
              <a:t>), 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причём </a:t>
            </a:r>
            <a:r>
              <a:rPr lang="ru-RU" sz="2000" b="1" i="1" dirty="0" err="1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  <a:sym typeface="Symbol"/>
              </a:rPr>
              <a:t></a:t>
            </a:r>
            <a:r>
              <a:rPr lang="ru-RU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R</a:t>
            </a:r>
            <a:r>
              <a:rPr lang="ru-RU" sz="2000" dirty="0">
                <a:latin typeface="Calibri" pitchFamily="34" charset="0"/>
              </a:rPr>
              <a:t>, </a:t>
            </a:r>
            <a:r>
              <a:rPr lang="ru-RU" sz="2000" b="1" i="1" dirty="0" err="1">
                <a:latin typeface="Calibri" pitchFamily="34" charset="0"/>
              </a:rPr>
              <a:t>I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  <a:sym typeface="Symbol"/>
              </a:rPr>
              <a:t></a:t>
            </a:r>
            <a:r>
              <a:rPr lang="en-US" sz="2000" b="1" i="1" dirty="0">
                <a:latin typeface="Calibri" pitchFamily="34" charset="0"/>
                <a:sym typeface="Symbol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R</a:t>
            </a:r>
            <a:r>
              <a:rPr lang="ru-RU" sz="2000" dirty="0">
                <a:latin typeface="Calibri" pitchFamily="34" charset="0"/>
              </a:rPr>
              <a:t> и они удовлетворяют двум условиям:</a:t>
            </a:r>
          </a:p>
          <a:p>
            <a:pPr lvl="0" algn="just"/>
            <a:r>
              <a:rPr lang="en-US" sz="2000" b="1" i="1" dirty="0">
                <a:latin typeface="Calibri" pitchFamily="34" charset="0"/>
              </a:rPr>
              <a:t>	</a:t>
            </a:r>
            <a:r>
              <a:rPr lang="ru-RU" sz="2000" b="1" i="1" dirty="0">
                <a:latin typeface="Calibri" pitchFamily="34" charset="0"/>
              </a:rPr>
              <a:t>Связности</a:t>
            </a:r>
            <a:r>
              <a:rPr lang="ru-RU" sz="2000" dirty="0">
                <a:latin typeface="Calibri" pitchFamily="34" charset="0"/>
              </a:rPr>
              <a:t>, т</a:t>
            </a:r>
            <a:r>
              <a:rPr lang="en-US" sz="2000" dirty="0">
                <a:latin typeface="Calibri" pitchFamily="34" charset="0"/>
              </a:rPr>
              <a:t>.</a:t>
            </a:r>
            <a:r>
              <a:rPr lang="ru-RU" sz="2000" dirty="0">
                <a:latin typeface="Calibri" pitchFamily="34" charset="0"/>
              </a:rPr>
              <a:t>е</a:t>
            </a:r>
            <a:r>
              <a:rPr lang="en-US" sz="2000" dirty="0">
                <a:latin typeface="Calibri" pitchFamily="34" charset="0"/>
              </a:rPr>
              <a:t>.</a:t>
            </a:r>
            <a:r>
              <a:rPr lang="ru-RU" sz="2000" dirty="0">
                <a:latin typeface="Calibri" pitchFamily="34" charset="0"/>
              </a:rPr>
              <a:t> либо справедливо </a:t>
            </a:r>
            <a:r>
              <a:rPr lang="en-US" sz="2000" b="1" i="1" dirty="0">
                <a:latin typeface="Calibri" pitchFamily="34" charset="0"/>
              </a:rPr>
              <a:t>x R y</a:t>
            </a:r>
            <a:r>
              <a:rPr lang="ru-RU" sz="2000" dirty="0">
                <a:latin typeface="Calibri" pitchFamily="34" charset="0"/>
              </a:rPr>
              <a:t>, либо </a:t>
            </a:r>
            <a:r>
              <a:rPr lang="en-US" sz="2000" b="1" i="1" dirty="0">
                <a:latin typeface="Calibri" pitchFamily="34" charset="0"/>
              </a:rPr>
              <a:t>y R x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pPr lvl="0" algn="just"/>
            <a:r>
              <a:rPr lang="en-US" sz="2000" b="1" i="1" dirty="0">
                <a:latin typeface="Calibri" pitchFamily="34" charset="0"/>
              </a:rPr>
              <a:t>	</a:t>
            </a:r>
            <a:r>
              <a:rPr lang="ru-RU" sz="2000" b="1" i="1" dirty="0">
                <a:latin typeface="Calibri" pitchFamily="34" charset="0"/>
              </a:rPr>
              <a:t>Транзитивности</a:t>
            </a:r>
            <a:r>
              <a:rPr lang="ru-RU" sz="2000" dirty="0">
                <a:latin typeface="Calibri" pitchFamily="34" charset="0"/>
              </a:rPr>
              <a:t>, то есть из 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R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 &amp; </a:t>
            </a:r>
            <a:r>
              <a:rPr lang="ru-RU" sz="2000" b="1" i="1" dirty="0" err="1">
                <a:latin typeface="Calibri" pitchFamily="34" charset="0"/>
              </a:rPr>
              <a:t>y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R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z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  <a:sym typeface="Symbol"/>
              </a:rPr>
              <a:t></a:t>
            </a:r>
            <a:r>
              <a:rPr lang="ru-RU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R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z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 </a:t>
            </a:r>
          </a:p>
          <a:p>
            <a:pPr algn="just"/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3</a:t>
            </a:r>
            <a:r>
              <a:rPr lang="ru-RU" sz="2000" dirty="0">
                <a:latin typeface="Calibri" pitchFamily="34" charset="0"/>
              </a:rPr>
              <a:t>: Две лотереи </a:t>
            </a:r>
            <a:r>
              <a:rPr lang="en-US" sz="2000" b="1" i="1" dirty="0">
                <a:latin typeface="Calibri" pitchFamily="34" charset="0"/>
              </a:rPr>
              <a:t>L</a:t>
            </a:r>
            <a:r>
              <a:rPr lang="ru-RU" sz="2000" b="1" i="1" baseline="-25000" dirty="0" err="1">
                <a:latin typeface="Calibri" pitchFamily="34" charset="0"/>
              </a:rPr>
              <a:t>1</a:t>
            </a:r>
            <a:r>
              <a:rPr lang="ru-RU" sz="2000" b="1" i="1" dirty="0" err="1">
                <a:latin typeface="Calibri" pitchFamily="34" charset="0"/>
              </a:rPr>
              <a:t>=</a:t>
            </a:r>
            <a:r>
              <a:rPr lang="ru-RU" sz="2000" b="1" i="1" dirty="0">
                <a:latin typeface="Calibri" pitchFamily="34" charset="0"/>
              </a:rPr>
              <a:t>((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), 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 и </a:t>
            </a:r>
            <a:r>
              <a:rPr lang="en-US" sz="2000" b="1" i="1" dirty="0">
                <a:latin typeface="Calibri" pitchFamily="34" charset="0"/>
              </a:rPr>
              <a:t>L</a:t>
            </a:r>
            <a:r>
              <a:rPr lang="ru-RU" sz="2000" b="1" i="1" baseline="-25000" dirty="0" err="1">
                <a:latin typeface="Calibri" pitchFamily="34" charset="0"/>
              </a:rPr>
              <a:t>2</a:t>
            </a:r>
            <a:r>
              <a:rPr lang="ru-RU" sz="2000" b="1" i="1" dirty="0" err="1">
                <a:latin typeface="Calibri" pitchFamily="34" charset="0"/>
              </a:rPr>
              <a:t>=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 err="1">
                <a:latin typeface="Calibri" pitchFamily="34" charset="0"/>
              </a:rPr>
              <a:t>pq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, находятся в состоянии безразличия, то есть справедливо:</a:t>
            </a:r>
            <a:r>
              <a:rPr lang="ru-RU" sz="2000" b="1" i="1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L</a:t>
            </a:r>
            <a:r>
              <a:rPr lang="ru-RU" sz="2000" b="1" i="1" baseline="-25000" dirty="0">
                <a:latin typeface="Calibri" pitchFamily="34" charset="0"/>
              </a:rPr>
              <a:t>1</a:t>
            </a:r>
            <a:r>
              <a:rPr lang="en-US" sz="2000" b="1" i="1" baseline="-25000" dirty="0">
                <a:latin typeface="Calibri" pitchFamily="34" charset="0"/>
              </a:rPr>
              <a:t> </a:t>
            </a:r>
            <a:r>
              <a:rPr lang="en-US" sz="2000" b="1" i="1" dirty="0">
                <a:latin typeface="Calibri" pitchFamily="34" charset="0"/>
              </a:rPr>
              <a:t>I L</a:t>
            </a:r>
            <a:r>
              <a:rPr lang="ru-RU" sz="2000" b="1" i="1" baseline="-25000" dirty="0">
                <a:latin typeface="Calibri" pitchFamily="34" charset="0"/>
              </a:rPr>
              <a:t>2</a:t>
            </a:r>
            <a:endParaRPr lang="ru-RU" sz="2000" b="1" i="1" dirty="0">
              <a:latin typeface="Calibri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6012160" y="4941168"/>
            <a:ext cx="1899504" cy="1080120"/>
            <a:chOff x="6012160" y="4941168"/>
            <a:chExt cx="1899504" cy="108012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6588224" y="4941168"/>
              <a:ext cx="1323440" cy="1080120"/>
              <a:chOff x="6588224" y="4941168"/>
              <a:chExt cx="1323440" cy="1080120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6588224" y="544522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" name="Прямая со стрелкой 6"/>
              <p:cNvCxnSpPr>
                <a:endCxn id="14" idx="2"/>
              </p:cNvCxnSpPr>
              <p:nvPr/>
            </p:nvCxnSpPr>
            <p:spPr>
              <a:xfrm flipV="1">
                <a:off x="6732240" y="515719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>
                <a:endCxn id="17" idx="2"/>
              </p:cNvCxnSpPr>
              <p:nvPr/>
            </p:nvCxnSpPr>
            <p:spPr>
              <a:xfrm>
                <a:off x="6732240" y="551723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623632" y="494116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623632" y="5589240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732240" y="5003884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pq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588224" y="5651956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1-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pq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7524328" y="50851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7524328" y="573325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6012160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latin typeface="Calibri" pitchFamily="34" charset="0"/>
                </a:rPr>
                <a:t>L</a:t>
              </a:r>
              <a:r>
                <a:rPr lang="ru-RU" sz="2000" b="1" i="1" baseline="-25000" dirty="0">
                  <a:latin typeface="Calibri" pitchFamily="34" charset="0"/>
                </a:rPr>
                <a:t>2</a:t>
              </a:r>
              <a:r>
                <a:rPr lang="en-US" sz="2000" b="1" i="1" dirty="0">
                  <a:latin typeface="Calibri" pitchFamily="34" charset="0"/>
                </a:rPr>
                <a:t> :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1664384" y="4941168"/>
            <a:ext cx="2862904" cy="1512168"/>
            <a:chOff x="1664384" y="4941168"/>
            <a:chExt cx="2862904" cy="1512168"/>
          </a:xfrm>
        </p:grpSpPr>
        <p:sp>
          <p:nvSpPr>
            <p:cNvPr id="25" name="Овал 24"/>
            <p:cNvSpPr/>
            <p:nvPr/>
          </p:nvSpPr>
          <p:spPr>
            <a:xfrm>
              <a:off x="2267744" y="5877272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6" name="Прямая со стрелкой 25"/>
            <p:cNvCxnSpPr>
              <a:endCxn id="32" idx="2"/>
            </p:cNvCxnSpPr>
            <p:nvPr/>
          </p:nvCxnSpPr>
          <p:spPr>
            <a:xfrm flipV="1">
              <a:off x="2411760" y="5589240"/>
              <a:ext cx="792088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>
              <a:endCxn id="33" idx="2"/>
            </p:cNvCxnSpPr>
            <p:nvPr/>
          </p:nvCxnSpPr>
          <p:spPr>
            <a:xfrm>
              <a:off x="2411760" y="5949280"/>
              <a:ext cx="792088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303152" y="602128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83768" y="543593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11760" y="608400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1-q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3203848" y="5517232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3203848" y="6165304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64384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err="1">
                  <a:latin typeface="Calibri" pitchFamily="34" charset="0"/>
                </a:rPr>
                <a:t>L</a:t>
              </a:r>
              <a:r>
                <a:rPr lang="en-US" sz="2000" b="1" i="1" baseline="-25000" dirty="0" err="1">
                  <a:latin typeface="Calibri" pitchFamily="34" charset="0"/>
                </a:rPr>
                <a:t>1</a:t>
              </a:r>
              <a:r>
                <a:rPr lang="en-US" sz="2000" b="1" i="1" dirty="0">
                  <a:latin typeface="Calibri" pitchFamily="34" charset="0"/>
                </a:rPr>
                <a:t> :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6" name="Прямая со стрелкой 35"/>
            <p:cNvCxnSpPr>
              <a:stCxn id="32" idx="6"/>
              <a:endCxn id="42" idx="2"/>
            </p:cNvCxnSpPr>
            <p:nvPr/>
          </p:nvCxnSpPr>
          <p:spPr>
            <a:xfrm flipV="1">
              <a:off x="3347864" y="5229200"/>
              <a:ext cx="792088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>
              <a:stCxn id="32" idx="6"/>
              <a:endCxn id="43" idx="2"/>
            </p:cNvCxnSpPr>
            <p:nvPr/>
          </p:nvCxnSpPr>
          <p:spPr>
            <a:xfrm>
              <a:off x="3347864" y="5589240"/>
              <a:ext cx="792088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239256" y="501317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39256" y="566124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91880" y="507589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19872" y="5723964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1-p</a:t>
              </a:r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4139952" y="5157192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4139952" y="5805264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4067944" y="602128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Средняя цена</a:t>
            </a:r>
            <a:r>
              <a:rPr lang="en-US" sz="2000" b="1" dirty="0">
                <a:latin typeface="Calibri" pitchFamily="34" charset="0"/>
              </a:rPr>
              <a:t>:</a:t>
            </a:r>
          </a:p>
          <a:p>
            <a:r>
              <a:rPr lang="en-US" sz="2000" b="1" i="1" dirty="0">
                <a:latin typeface="Calibri" pitchFamily="34" charset="0"/>
              </a:rPr>
              <a:t>L</a:t>
            </a:r>
            <a:r>
              <a:rPr lang="ru-RU" sz="2000" b="1" i="1" baseline="-25000" dirty="0" err="1">
                <a:latin typeface="Calibri" pitchFamily="34" charset="0"/>
              </a:rPr>
              <a:t>1</a:t>
            </a:r>
            <a:r>
              <a:rPr lang="ru-RU" sz="2000" b="1" i="1" dirty="0" err="1">
                <a:latin typeface="Calibri" pitchFamily="34" charset="0"/>
              </a:rPr>
              <a:t>=</a:t>
            </a:r>
            <a:r>
              <a:rPr lang="en-US" sz="2000" b="1" i="1" dirty="0" err="1">
                <a:latin typeface="Calibri" pitchFamily="34" charset="0"/>
              </a:rPr>
              <a:t>pqx</a:t>
            </a:r>
            <a:r>
              <a:rPr lang="ru-RU" sz="2000" b="1" i="1" dirty="0">
                <a:latin typeface="Calibri" pitchFamily="34" charset="0"/>
              </a:rPr>
              <a:t>+(1-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+</a:t>
            </a:r>
            <a:r>
              <a:rPr lang="en-US" sz="2000" b="1" i="1" dirty="0">
                <a:latin typeface="Calibri" pitchFamily="34" charset="0"/>
              </a:rPr>
              <a:t>q</a:t>
            </a:r>
            <a:r>
              <a:rPr lang="ru-RU" sz="2000" b="1" i="1" dirty="0">
                <a:latin typeface="Calibri" pitchFamily="34" charset="0"/>
              </a:rPr>
              <a:t>(1-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=</a:t>
            </a:r>
            <a:r>
              <a:rPr lang="en-US" sz="2000" b="1" i="1" dirty="0" err="1">
                <a:latin typeface="Calibri" pitchFamily="34" charset="0"/>
              </a:rPr>
              <a:t>pqx</a:t>
            </a:r>
            <a:r>
              <a:rPr lang="ru-RU" sz="2000" b="1" i="1" dirty="0">
                <a:latin typeface="Calibri" pitchFamily="34" charset="0"/>
              </a:rPr>
              <a:t>+(1-</a:t>
            </a:r>
            <a:r>
              <a:rPr lang="en-US" sz="2000" b="1" i="1" dirty="0" err="1">
                <a:latin typeface="Calibri" pitchFamily="34" charset="0"/>
              </a:rPr>
              <a:t>pq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=</a:t>
            </a:r>
            <a:r>
              <a:rPr lang="en-US" sz="2000" b="1" i="1" dirty="0">
                <a:latin typeface="Calibri" pitchFamily="34" charset="0"/>
              </a:rPr>
              <a:t>L</a:t>
            </a:r>
            <a:r>
              <a:rPr lang="ru-RU" sz="2000" b="1" i="1" baseline="-25000" dirty="0">
                <a:latin typeface="Calibri" pitchFamily="34" charset="0"/>
              </a:rPr>
              <a:t>2</a:t>
            </a:r>
            <a:endParaRPr lang="ru-RU" sz="2000" b="1" i="1" dirty="0"/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11905414-79BA-4540-96DD-8C49955AD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Аксиомы рационального выбора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220554"/>
            <a:ext cx="70120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4</a:t>
            </a:r>
            <a:r>
              <a:rPr lang="ru-RU" sz="2000" dirty="0">
                <a:latin typeface="Calibri" pitchFamily="34" charset="0"/>
              </a:rPr>
              <a:t>: Если </a:t>
            </a:r>
            <a:r>
              <a:rPr lang="en-US" sz="2000" b="1" i="1" dirty="0">
                <a:latin typeface="Calibri" pitchFamily="34" charset="0"/>
              </a:rPr>
              <a:t>x I y</a:t>
            </a:r>
            <a:r>
              <a:rPr lang="ru-RU" sz="2000" dirty="0">
                <a:latin typeface="Calibri" pitchFamily="34" charset="0"/>
              </a:rPr>
              <a:t>, то 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z</a:t>
            </a:r>
            <a:r>
              <a:rPr lang="ru-RU" sz="2000" b="1" i="1" dirty="0">
                <a:latin typeface="Calibri" pitchFamily="34" charset="0"/>
              </a:rPr>
              <a:t>) </a:t>
            </a:r>
            <a:r>
              <a:rPr lang="en-US" sz="2000" b="1" i="1" dirty="0">
                <a:latin typeface="Calibri" pitchFamily="34" charset="0"/>
              </a:rPr>
              <a:t>I</a:t>
            </a:r>
            <a:r>
              <a:rPr lang="ru-RU" sz="2000" b="1" i="1" dirty="0">
                <a:latin typeface="Calibri" pitchFamily="34" charset="0"/>
              </a:rPr>
              <a:t> (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z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 </a:t>
            </a:r>
          </a:p>
          <a:p>
            <a:pPr algn="just"/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5</a:t>
            </a:r>
            <a:r>
              <a:rPr lang="ru-RU" sz="2000" dirty="0">
                <a:latin typeface="Calibri" pitchFamily="34" charset="0"/>
              </a:rPr>
              <a:t>: Если </a:t>
            </a:r>
            <a:r>
              <a:rPr lang="en-US" sz="2000" b="1" i="1" dirty="0">
                <a:latin typeface="Calibri" pitchFamily="34" charset="0"/>
              </a:rPr>
              <a:t>x P y</a:t>
            </a:r>
            <a:r>
              <a:rPr lang="ru-RU" sz="2000" dirty="0">
                <a:latin typeface="Calibri" pitchFamily="34" charset="0"/>
              </a:rPr>
              <a:t>, то 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P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, </a:t>
            </a:r>
            <a:r>
              <a:rPr lang="en-US" sz="2000" b="1" i="1" dirty="0">
                <a:latin typeface="Calibri" pitchFamily="34" charset="0"/>
              </a:rPr>
              <a:t>y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en-US" sz="2000" b="1" i="1" dirty="0">
                <a:latin typeface="Calibri" pitchFamily="34" charset="0"/>
              </a:rPr>
              <a:t> P y</a:t>
            </a:r>
            <a:r>
              <a:rPr lang="ru-RU" sz="2000" dirty="0">
                <a:latin typeface="Calibri" pitchFamily="34" charset="0"/>
              </a:rPr>
              <a:t>. 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      </a:t>
            </a:r>
          </a:p>
          <a:p>
            <a:pPr algn="just"/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6</a:t>
            </a:r>
            <a:r>
              <a:rPr lang="ru-RU" sz="2000" dirty="0">
                <a:latin typeface="Calibri" pitchFamily="34" charset="0"/>
              </a:rPr>
              <a:t>: Если 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P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y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P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z</a:t>
            </a:r>
            <a:r>
              <a:rPr lang="ru-RU" sz="2000" dirty="0">
                <a:latin typeface="Calibri" pitchFamily="34" charset="0"/>
              </a:rPr>
              <a:t>, то существует вероятность </a:t>
            </a:r>
            <a:r>
              <a:rPr lang="ru-RU" sz="2000" b="1" i="1" dirty="0" err="1">
                <a:latin typeface="Calibri" pitchFamily="34" charset="0"/>
              </a:rPr>
              <a:t>p</a:t>
            </a:r>
            <a:r>
              <a:rPr lang="ru-RU" sz="2000" dirty="0">
                <a:latin typeface="Calibri" pitchFamily="34" charset="0"/>
              </a:rPr>
              <a:t>, такая, </a:t>
            </a:r>
            <a:br>
              <a:rPr lang="en-US" sz="2000" dirty="0">
                <a:latin typeface="Calibri" pitchFamily="34" charset="0"/>
              </a:rPr>
            </a:br>
            <a:r>
              <a:rPr lang="ru-RU" sz="2000" dirty="0">
                <a:latin typeface="Calibri" pitchFamily="34" charset="0"/>
              </a:rPr>
              <a:t>что </a:t>
            </a:r>
            <a:r>
              <a:rPr lang="ru-RU" sz="2000" b="1" i="1" dirty="0" err="1">
                <a:latin typeface="Calibri" pitchFamily="34" charset="0"/>
              </a:rPr>
              <a:t>y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I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ru-RU" sz="2000" b="1" i="1" dirty="0">
                <a:latin typeface="Calibri" pitchFamily="34" charset="0"/>
              </a:rPr>
              <a:t>(</a:t>
            </a:r>
            <a:r>
              <a:rPr lang="en-US" sz="2000" b="1" i="1" dirty="0">
                <a:latin typeface="Calibri" pitchFamily="34" charset="0"/>
              </a:rPr>
              <a:t>x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p</a:t>
            </a:r>
            <a:r>
              <a:rPr lang="ru-RU" sz="2000" b="1" i="1" dirty="0">
                <a:latin typeface="Calibri" pitchFamily="34" charset="0"/>
              </a:rPr>
              <a:t>,</a:t>
            </a:r>
            <a:r>
              <a:rPr lang="en-US" sz="2000" b="1" i="1" dirty="0">
                <a:latin typeface="Calibri" pitchFamily="34" charset="0"/>
              </a:rPr>
              <a:t>z</a:t>
            </a:r>
            <a:r>
              <a:rPr lang="ru-RU" sz="2000" b="1" i="1" dirty="0">
                <a:latin typeface="Calibri" pitchFamily="34" charset="0"/>
              </a:rPr>
              <a:t>)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pPr algn="just"/>
            <a:r>
              <a:rPr lang="ru-RU" sz="2000" b="1" dirty="0">
                <a:latin typeface="Calibri" pitchFamily="34" charset="0"/>
              </a:rPr>
              <a:t> </a:t>
            </a:r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b="1" u="sng" dirty="0">
                <a:solidFill>
                  <a:srgbClr val="C00000"/>
                </a:solidFill>
                <a:latin typeface="Calibri" pitchFamily="34" charset="0"/>
              </a:rPr>
              <a:t>Теорема:</a:t>
            </a:r>
            <a:endParaRPr lang="ru-RU" sz="2000" dirty="0">
              <a:solidFill>
                <a:srgbClr val="C00000"/>
              </a:solidFill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 </a:t>
            </a: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Если выполняются аксиомы </a:t>
            </a:r>
            <a:r>
              <a:rPr lang="ru-RU" sz="2000" b="1" dirty="0" err="1">
                <a:solidFill>
                  <a:srgbClr val="C00000"/>
                </a:solidFill>
                <a:latin typeface="Calibri" pitchFamily="34" charset="0"/>
              </a:rPr>
              <a:t>А</a:t>
            </a:r>
            <a:r>
              <a:rPr lang="ru-RU" sz="2000" b="1" baseline="-25000" dirty="0" err="1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ru-RU" sz="2000" b="1" baseline="-250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– </a:t>
            </a:r>
            <a:r>
              <a:rPr lang="ru-RU" sz="2000" b="1" dirty="0" err="1">
                <a:solidFill>
                  <a:srgbClr val="C00000"/>
                </a:solidFill>
                <a:latin typeface="Calibri" pitchFamily="34" charset="0"/>
              </a:rPr>
              <a:t>А</a:t>
            </a:r>
            <a:r>
              <a:rPr lang="ru-RU" sz="2000" b="1" baseline="-25000" dirty="0" err="1">
                <a:solidFill>
                  <a:srgbClr val="C00000"/>
                </a:solidFill>
                <a:latin typeface="Calibri" pitchFamily="34" charset="0"/>
              </a:rPr>
              <a:t>6</a:t>
            </a: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, то существует функция полезности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(U)</a:t>
            </a: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, определяемая на множестве исходов </a:t>
            </a:r>
            <a:r>
              <a:rPr lang="ru-RU" sz="2000" b="1" i="1" dirty="0">
                <a:solidFill>
                  <a:srgbClr val="C00000"/>
                </a:solidFill>
                <a:latin typeface="Calibri" pitchFamily="34" charset="0"/>
              </a:rPr>
              <a:t>А</a:t>
            </a: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, для которых выполняются следующие условия:</a:t>
            </a:r>
          </a:p>
          <a:p>
            <a:pPr lvl="0" algn="just"/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		</a:t>
            </a:r>
          </a:p>
          <a:p>
            <a:pPr marL="1828800" lvl="3" indent="-457200" algn="just">
              <a:buFont typeface="+mj-lt"/>
              <a:buAutoNum type="arabicPeriod"/>
            </a:pP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x R y 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  <a:sym typeface="Symbol"/>
              </a:rPr>
              <a:t>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 U(x)</a:t>
            </a:r>
            <a:r>
              <a:rPr lang="ru-RU" sz="2000" b="1" i="1" dirty="0">
                <a:latin typeface="Calibri"/>
              </a:rPr>
              <a:t> </a:t>
            </a:r>
            <a:r>
              <a:rPr lang="ru-RU" sz="2000" b="1" i="1" dirty="0">
                <a:solidFill>
                  <a:srgbClr val="C00000"/>
                </a:solidFill>
                <a:latin typeface="Calibri"/>
              </a:rPr>
              <a:t>≥</a:t>
            </a:r>
            <a:r>
              <a:rPr lang="ru-RU" sz="2000" b="1" i="1" dirty="0">
                <a:latin typeface="Calibri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U(y)</a:t>
            </a:r>
            <a:endParaRPr lang="ru-RU" sz="2000" b="1" i="1" dirty="0">
              <a:solidFill>
                <a:srgbClr val="C00000"/>
              </a:solidFill>
              <a:latin typeface="Calibri" pitchFamily="34" charset="0"/>
            </a:endParaRPr>
          </a:p>
          <a:p>
            <a:pPr marL="1828800" lvl="3" indent="-457200" algn="just">
              <a:buFont typeface="+mj-lt"/>
              <a:buAutoNum type="arabicPeriod"/>
            </a:pP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U(x, p, y) = </a:t>
            </a:r>
            <a:r>
              <a:rPr lang="en-US" sz="2000" b="1" i="1" dirty="0" err="1">
                <a:solidFill>
                  <a:srgbClr val="C00000"/>
                </a:solidFill>
                <a:latin typeface="Calibri" pitchFamily="34" charset="0"/>
              </a:rPr>
              <a:t>pU</a:t>
            </a:r>
            <a:r>
              <a:rPr lang="en-US" sz="2000" b="1" i="1" dirty="0">
                <a:solidFill>
                  <a:srgbClr val="C00000"/>
                </a:solidFill>
                <a:latin typeface="Calibri" pitchFamily="34" charset="0"/>
              </a:rPr>
              <a:t>(x) + (1-p)U(y)</a:t>
            </a:r>
            <a:endParaRPr lang="ru-RU" sz="2000" b="1" i="1" dirty="0">
              <a:solidFill>
                <a:srgbClr val="C00000"/>
              </a:solidFill>
              <a:latin typeface="Calibri" pitchFamily="34" charset="0"/>
            </a:endParaRPr>
          </a:p>
          <a:p>
            <a:pPr algn="just"/>
            <a:r>
              <a:rPr lang="en-US" sz="2000" dirty="0">
                <a:latin typeface="Calibri" pitchFamily="34" charset="0"/>
              </a:rPr>
              <a:t> </a:t>
            </a:r>
            <a:endParaRPr lang="ru-RU" sz="2000" dirty="0">
              <a:latin typeface="Calibri" pitchFamily="34" charset="0"/>
            </a:endParaRPr>
          </a:p>
          <a:p>
            <a:pPr algn="just"/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b="1" i="1" dirty="0">
                <a:latin typeface="Calibri" pitchFamily="34" charset="0"/>
              </a:rPr>
              <a:t>(U(x) </a:t>
            </a:r>
            <a:r>
              <a:rPr lang="ru-RU" sz="2000" b="1" i="1" dirty="0">
                <a:latin typeface="Calibri"/>
              </a:rPr>
              <a:t>≥</a:t>
            </a:r>
            <a:r>
              <a:rPr lang="en-US" sz="2000" b="1" i="1" dirty="0">
                <a:latin typeface="Calibri" pitchFamily="34" charset="0"/>
              </a:rPr>
              <a:t> U(y) </a:t>
            </a:r>
            <a:r>
              <a:rPr lang="en-US" sz="2000" b="1" i="1" dirty="0">
                <a:latin typeface="Calibri" pitchFamily="34" charset="0"/>
                <a:sym typeface="Symbol"/>
              </a:rPr>
              <a:t></a:t>
            </a:r>
            <a:r>
              <a:rPr lang="en-US" sz="2000" b="1" i="1" dirty="0">
                <a:latin typeface="Calibri" pitchFamily="34" charset="0"/>
              </a:rPr>
              <a:t>  </a:t>
            </a:r>
            <a:r>
              <a:rPr lang="en-US" sz="2000" b="1" i="1" dirty="0" err="1">
                <a:latin typeface="Calibri" pitchFamily="34" charset="0"/>
              </a:rPr>
              <a:t>aU</a:t>
            </a:r>
            <a:r>
              <a:rPr lang="en-US" sz="2000" b="1" i="1" dirty="0">
                <a:latin typeface="Calibri" pitchFamily="34" charset="0"/>
              </a:rPr>
              <a:t>(x) </a:t>
            </a:r>
            <a:r>
              <a:rPr lang="ru-RU" sz="2000" b="1" i="1" dirty="0">
                <a:latin typeface="Calibri"/>
              </a:rPr>
              <a:t>≥</a:t>
            </a:r>
            <a:r>
              <a:rPr lang="en-US" sz="2000" b="1" i="1" dirty="0">
                <a:latin typeface="Calibri" pitchFamily="34" charset="0"/>
              </a:rPr>
              <a:t> </a:t>
            </a:r>
            <a:r>
              <a:rPr lang="en-US" sz="2000" b="1" i="1" dirty="0" err="1">
                <a:latin typeface="Calibri" pitchFamily="34" charset="0"/>
              </a:rPr>
              <a:t>aU</a:t>
            </a:r>
            <a:r>
              <a:rPr lang="en-US" sz="2000" b="1" i="1" dirty="0">
                <a:latin typeface="Calibri" pitchFamily="34" charset="0"/>
              </a:rPr>
              <a:t>(y), </a:t>
            </a:r>
            <a:r>
              <a:rPr lang="ru-RU" sz="2000" b="1" i="1" dirty="0" err="1">
                <a:latin typeface="Calibri" pitchFamily="34" charset="0"/>
              </a:rPr>
              <a:t>п</a:t>
            </a:r>
            <a:r>
              <a:rPr lang="en-US" sz="2000" b="1" i="1" dirty="0" err="1">
                <a:latin typeface="Calibri" pitchFamily="34" charset="0"/>
              </a:rPr>
              <a:t>ри</a:t>
            </a:r>
            <a:r>
              <a:rPr lang="en-US" sz="2000" b="1" i="1" dirty="0">
                <a:latin typeface="Calibri" pitchFamily="34" charset="0"/>
              </a:rPr>
              <a:t>  a&gt;0).	</a:t>
            </a:r>
            <a:endParaRPr lang="ru-RU" sz="2000" b="1" i="1" dirty="0">
              <a:latin typeface="Calibri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E91662-2EB1-F14A-8209-403BC8502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Парадокс рационального поведения </a:t>
            </a:r>
            <a:r>
              <a:rPr lang="ru-RU" sz="2800" b="1" dirty="0" err="1">
                <a:solidFill>
                  <a:schemeClr val="accent1"/>
                </a:solidFill>
                <a:latin typeface="Calibri" pitchFamily="34" charset="0"/>
              </a:rPr>
              <a:t>ЛПР</a:t>
            </a:r>
            <a:r>
              <a:rPr lang="en-US" sz="2800" b="1" dirty="0">
                <a:solidFill>
                  <a:schemeClr val="accent1"/>
                </a:solidFill>
                <a:latin typeface="Calibri" pitchFamily="34" charset="0"/>
              </a:rPr>
              <a:t> (</a:t>
            </a: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парадокс Алле</a:t>
            </a:r>
            <a:r>
              <a:rPr lang="en-US" sz="2800" b="1" dirty="0">
                <a:solidFill>
                  <a:schemeClr val="accent1"/>
                </a:solidFill>
                <a:latin typeface="Calibri" pitchFamily="34" charset="0"/>
              </a:rPr>
              <a:t>)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187624" y="4293096"/>
            <a:ext cx="38884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U</a:t>
            </a:r>
            <a:r>
              <a:rPr lang="ru-RU" sz="2000" b="1" dirty="0">
                <a:latin typeface="Calibri" pitchFamily="34" charset="0"/>
              </a:rPr>
              <a:t>(5) = 1           </a:t>
            </a:r>
          </a:p>
          <a:p>
            <a:r>
              <a:rPr lang="en-US" sz="2000" b="1" dirty="0">
                <a:latin typeface="Calibri" pitchFamily="34" charset="0"/>
              </a:rPr>
              <a:t>U</a:t>
            </a:r>
            <a:r>
              <a:rPr lang="ru-RU" sz="2000" b="1" dirty="0">
                <a:latin typeface="Calibri" pitchFamily="34" charset="0"/>
              </a:rPr>
              <a:t>(1) = </a:t>
            </a:r>
            <a:r>
              <a:rPr lang="en-US" sz="2000" b="1" dirty="0">
                <a:latin typeface="Calibri" pitchFamily="34" charset="0"/>
              </a:rPr>
              <a:t>u</a:t>
            </a:r>
            <a:endParaRPr lang="ru-RU" sz="2000" b="1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U</a:t>
            </a:r>
            <a:r>
              <a:rPr lang="ru-RU" sz="2000" b="1" dirty="0">
                <a:latin typeface="Calibri" pitchFamily="34" charset="0"/>
              </a:rPr>
              <a:t>(0) = 0</a:t>
            </a:r>
          </a:p>
          <a:p>
            <a:r>
              <a:rPr lang="ru-RU" sz="2000" b="1" dirty="0">
                <a:latin typeface="Calibri" pitchFamily="34" charset="0"/>
              </a:rPr>
              <a:t> </a:t>
            </a:r>
          </a:p>
          <a:p>
            <a:r>
              <a:rPr lang="en-US" sz="2000" b="1" dirty="0">
                <a:latin typeface="Calibri" pitchFamily="34" charset="0"/>
              </a:rPr>
              <a:t>u</a:t>
            </a:r>
            <a:r>
              <a:rPr lang="ru-RU" sz="2000" b="1" dirty="0">
                <a:latin typeface="Calibri" pitchFamily="34" charset="0"/>
              </a:rPr>
              <a:t> &gt; 0.1*1 + 0.89*</a:t>
            </a:r>
            <a:r>
              <a:rPr lang="en-US" sz="2000" b="1" dirty="0">
                <a:latin typeface="Calibri" pitchFamily="34" charset="0"/>
              </a:rPr>
              <a:t>u</a:t>
            </a:r>
            <a:r>
              <a:rPr lang="ru-RU" sz="2000" b="1" dirty="0">
                <a:latin typeface="Calibri" pitchFamily="34" charset="0"/>
              </a:rPr>
              <a:t>  </a:t>
            </a:r>
            <a:r>
              <a:rPr lang="ru-RU" sz="2000" b="1" dirty="0">
                <a:latin typeface="Calibri" pitchFamily="34" charset="0"/>
                <a:sym typeface="Symbol"/>
              </a:rPr>
              <a:t>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&gt; 10/11</a:t>
            </a:r>
          </a:p>
        </p:txBody>
      </p:sp>
      <p:grpSp>
        <p:nvGrpSpPr>
          <p:cNvPr id="58" name="Группа 57"/>
          <p:cNvGrpSpPr/>
          <p:nvPr/>
        </p:nvGrpSpPr>
        <p:grpSpPr>
          <a:xfrm>
            <a:off x="1214920" y="1732746"/>
            <a:ext cx="3933144" cy="2065586"/>
            <a:chOff x="1214920" y="1732746"/>
            <a:chExt cx="3933144" cy="2065586"/>
          </a:xfrm>
        </p:grpSpPr>
        <p:sp>
          <p:nvSpPr>
            <p:cNvPr id="24" name="TextBox 23"/>
            <p:cNvSpPr txBox="1"/>
            <p:nvPr/>
          </p:nvSpPr>
          <p:spPr>
            <a:xfrm>
              <a:off x="1691680" y="173274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Ситуация 1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: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57" name="Группа 56"/>
            <p:cNvGrpSpPr/>
            <p:nvPr/>
          </p:nvGrpSpPr>
          <p:grpSpPr>
            <a:xfrm>
              <a:off x="1214920" y="2204864"/>
              <a:ext cx="3933144" cy="1593468"/>
              <a:chOff x="2295040" y="2276872"/>
              <a:chExt cx="3933144" cy="1593468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2295040" y="2924944"/>
                <a:ext cx="144016" cy="14401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6" name="Прямая со стрелкой 25"/>
              <p:cNvCxnSpPr>
                <a:endCxn id="32" idx="2"/>
              </p:cNvCxnSpPr>
              <p:nvPr/>
            </p:nvCxnSpPr>
            <p:spPr>
              <a:xfrm flipV="1">
                <a:off x="2439056" y="263691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/>
              <p:cNvCxnSpPr>
                <a:endCxn id="33" idx="2"/>
              </p:cNvCxnSpPr>
              <p:nvPr/>
            </p:nvCxnSpPr>
            <p:spPr>
              <a:xfrm>
                <a:off x="2439056" y="299695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3330448" y="2276872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1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миллион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511064" y="248360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439056" y="313167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3231144" y="256490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3231144" y="321297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6" name="Прямая со стрелкой 35"/>
              <p:cNvCxnSpPr>
                <a:stCxn id="33" idx="6"/>
                <a:endCxn id="42" idx="2"/>
              </p:cNvCxnSpPr>
              <p:nvPr/>
            </p:nvCxnSpPr>
            <p:spPr>
              <a:xfrm flipV="1">
                <a:off x="3375160" y="2780928"/>
                <a:ext cx="1052824" cy="5040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>
                <a:stCxn id="33" idx="6"/>
                <a:endCxn id="43" idx="2"/>
              </p:cNvCxnSpPr>
              <p:nvPr/>
            </p:nvCxnSpPr>
            <p:spPr>
              <a:xfrm flipV="1">
                <a:off x="3375160" y="3284318"/>
                <a:ext cx="1052824" cy="66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4572000" y="2564904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5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миллионов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491880" y="263691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0.1</a:t>
                </a:r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4427984" y="2708920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4427984" y="3212310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707904" y="298832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0.89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572000" y="3068960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1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миллион</a:t>
                </a:r>
              </a:p>
            </p:txBody>
          </p:sp>
          <p:cxnSp>
            <p:nvCxnSpPr>
              <p:cNvPr id="51" name="Прямая со стрелкой 50"/>
              <p:cNvCxnSpPr>
                <a:stCxn id="33" idx="6"/>
                <a:endCxn id="52" idx="2"/>
              </p:cNvCxnSpPr>
              <p:nvPr/>
            </p:nvCxnSpPr>
            <p:spPr>
              <a:xfrm>
                <a:off x="3375160" y="3284984"/>
                <a:ext cx="1064286" cy="4220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Овал 51"/>
              <p:cNvSpPr/>
              <p:nvPr/>
            </p:nvSpPr>
            <p:spPr>
              <a:xfrm>
                <a:off x="4439446" y="363506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583462" y="3491716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563888" y="350100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0.01</a:t>
                </a:r>
              </a:p>
            </p:txBody>
          </p:sp>
        </p:grpSp>
      </p:grpSp>
      <p:grpSp>
        <p:nvGrpSpPr>
          <p:cNvPr id="89" name="Группа 88"/>
          <p:cNvGrpSpPr/>
          <p:nvPr/>
        </p:nvGrpSpPr>
        <p:grpSpPr>
          <a:xfrm>
            <a:off x="5220072" y="1741284"/>
            <a:ext cx="4005152" cy="2273072"/>
            <a:chOff x="5004048" y="1556792"/>
            <a:chExt cx="4005152" cy="2273072"/>
          </a:xfrm>
        </p:grpSpPr>
        <p:sp>
          <p:nvSpPr>
            <p:cNvPr id="60" name="TextBox 59"/>
            <p:cNvSpPr txBox="1"/>
            <p:nvPr/>
          </p:nvSpPr>
          <p:spPr>
            <a:xfrm>
              <a:off x="5004048" y="1556792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Ситуация 2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: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88" name="Группа 87"/>
            <p:cNvGrpSpPr/>
            <p:nvPr/>
          </p:nvGrpSpPr>
          <p:grpSpPr>
            <a:xfrm>
              <a:off x="5076056" y="1907540"/>
              <a:ext cx="3933144" cy="1922324"/>
              <a:chOff x="5076056" y="1907540"/>
              <a:chExt cx="3933144" cy="1922324"/>
            </a:xfrm>
          </p:grpSpPr>
          <p:grpSp>
            <p:nvGrpSpPr>
              <p:cNvPr id="61" name="Группа 56"/>
              <p:cNvGrpSpPr/>
              <p:nvPr/>
            </p:nvGrpSpPr>
            <p:grpSpPr>
              <a:xfrm>
                <a:off x="5076056" y="1907540"/>
                <a:ext cx="3933144" cy="1922324"/>
                <a:chOff x="2295040" y="1973074"/>
                <a:chExt cx="3933144" cy="1922324"/>
              </a:xfrm>
            </p:grpSpPr>
            <p:sp>
              <p:nvSpPr>
                <p:cNvPr id="62" name="Прямоугольник 61"/>
                <p:cNvSpPr/>
                <p:nvPr/>
              </p:nvSpPr>
              <p:spPr>
                <a:xfrm>
                  <a:off x="2295040" y="2924944"/>
                  <a:ext cx="144016" cy="144016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63" name="Прямая со стрелкой 62"/>
                <p:cNvCxnSpPr>
                  <a:endCxn id="68" idx="2"/>
                </p:cNvCxnSpPr>
                <p:nvPr/>
              </p:nvCxnSpPr>
              <p:spPr>
                <a:xfrm flipV="1">
                  <a:off x="2439056" y="2636912"/>
                  <a:ext cx="792088" cy="36004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 стрелкой 63"/>
                <p:cNvCxnSpPr>
                  <a:endCxn id="69" idx="2"/>
                </p:cNvCxnSpPr>
                <p:nvPr/>
              </p:nvCxnSpPr>
              <p:spPr>
                <a:xfrm>
                  <a:off x="2439056" y="2996952"/>
                  <a:ext cx="792088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TextBox 65"/>
                <p:cNvSpPr txBox="1"/>
                <p:nvPr/>
              </p:nvSpPr>
              <p:spPr>
                <a:xfrm>
                  <a:off x="2511064" y="2483604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</a:t>
                  </a:r>
                  <a:r>
                    <a:rPr lang="en-US" b="1" baseline="-25000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1</a:t>
                  </a:r>
                  <a:endParaRPr lang="ru-RU" b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2439056" y="3131676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en-US" b="1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</a:t>
                  </a:r>
                  <a:r>
                    <a:rPr lang="en-US" b="1" baseline="-25000" dirty="0" err="1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2</a:t>
                  </a:r>
                  <a:endParaRPr lang="ru-RU" b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8" name="Овал 67"/>
                <p:cNvSpPr/>
                <p:nvPr/>
              </p:nvSpPr>
              <p:spPr>
                <a:xfrm>
                  <a:off x="3231144" y="2564904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9" name="Овал 68"/>
                <p:cNvSpPr/>
                <p:nvPr/>
              </p:nvSpPr>
              <p:spPr>
                <a:xfrm>
                  <a:off x="3231144" y="3212976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70" name="Прямая со стрелкой 69"/>
                <p:cNvCxnSpPr>
                  <a:stCxn id="68" idx="6"/>
                  <a:endCxn id="74" idx="2"/>
                </p:cNvCxnSpPr>
                <p:nvPr/>
              </p:nvCxnSpPr>
              <p:spPr>
                <a:xfrm flipV="1">
                  <a:off x="3375160" y="2198390"/>
                  <a:ext cx="1052824" cy="43852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 стрелкой 70"/>
                <p:cNvCxnSpPr>
                  <a:stCxn id="69" idx="6"/>
                  <a:endCxn id="75" idx="2"/>
                </p:cNvCxnSpPr>
                <p:nvPr/>
              </p:nvCxnSpPr>
              <p:spPr>
                <a:xfrm flipV="1">
                  <a:off x="3375160" y="3284318"/>
                  <a:ext cx="1052824" cy="66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TextBox 71"/>
                <p:cNvSpPr txBox="1"/>
                <p:nvPr/>
              </p:nvSpPr>
              <p:spPr>
                <a:xfrm>
                  <a:off x="4572000" y="1973074"/>
                  <a:ext cx="16561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5</a:t>
                  </a:r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 </a:t>
                  </a:r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миллионов</a:t>
                  </a: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3491880" y="2054374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0.1</a:t>
                  </a:r>
                </a:p>
              </p:txBody>
            </p:sp>
            <p:sp>
              <p:nvSpPr>
                <p:cNvPr id="74" name="Овал 73"/>
                <p:cNvSpPr/>
                <p:nvPr/>
              </p:nvSpPr>
              <p:spPr>
                <a:xfrm>
                  <a:off x="4427984" y="2126382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5" name="Овал 74"/>
                <p:cNvSpPr/>
                <p:nvPr/>
              </p:nvSpPr>
              <p:spPr>
                <a:xfrm>
                  <a:off x="4427984" y="3212310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3399870" y="3454058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0.89</a:t>
                  </a: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4572000" y="3068960"/>
                  <a:ext cx="138556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1 </a:t>
                  </a:r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миллион</a:t>
                  </a:r>
                </a:p>
              </p:txBody>
            </p:sp>
            <p:cxnSp>
              <p:nvCxnSpPr>
                <p:cNvPr id="78" name="Прямая со стрелкой 77"/>
                <p:cNvCxnSpPr>
                  <a:stCxn id="69" idx="6"/>
                  <a:endCxn id="79" idx="2"/>
                </p:cNvCxnSpPr>
                <p:nvPr/>
              </p:nvCxnSpPr>
              <p:spPr>
                <a:xfrm>
                  <a:off x="3375160" y="3284984"/>
                  <a:ext cx="1064286" cy="42209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Овал 78"/>
                <p:cNvSpPr/>
                <p:nvPr/>
              </p:nvSpPr>
              <p:spPr>
                <a:xfrm>
                  <a:off x="4439446" y="3635066"/>
                  <a:ext cx="144016" cy="14401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583462" y="3526066"/>
                  <a:ext cx="138556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</a:t>
                  </a:r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3591184" y="2950002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</a:rPr>
                    <a:t>0.11</a:t>
                  </a:r>
                </a:p>
              </p:txBody>
            </p:sp>
          </p:grpSp>
          <p:cxnSp>
            <p:nvCxnSpPr>
              <p:cNvPr id="83" name="Прямая со стрелкой 82"/>
              <p:cNvCxnSpPr>
                <a:stCxn id="68" idx="6"/>
                <a:endCxn id="84" idx="2"/>
              </p:cNvCxnSpPr>
              <p:nvPr/>
            </p:nvCxnSpPr>
            <p:spPr>
              <a:xfrm flipV="1">
                <a:off x="6156176" y="2564904"/>
                <a:ext cx="1052824" cy="647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Овал 83"/>
              <p:cNvSpPr/>
              <p:nvPr/>
            </p:nvSpPr>
            <p:spPr>
              <a:xfrm>
                <a:off x="7209000" y="249289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444208" y="255561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0.9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364546" y="2364646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</a:t>
                </a:r>
              </a:p>
            </p:txBody>
          </p:sp>
        </p:grpSp>
      </p:grpSp>
      <p:cxnSp>
        <p:nvCxnSpPr>
          <p:cNvPr id="91" name="Прямая соединительная линия 90"/>
          <p:cNvCxnSpPr/>
          <p:nvPr/>
        </p:nvCxnSpPr>
        <p:spPr>
          <a:xfrm>
            <a:off x="5076056" y="1556792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5148064" y="4286532"/>
            <a:ext cx="38884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0.1*1 &gt; 0.11*</a:t>
            </a:r>
            <a:r>
              <a:rPr lang="en-US" sz="2000" b="1" dirty="0">
                <a:latin typeface="Calibri" pitchFamily="34" charset="0"/>
              </a:rPr>
              <a:t>u</a:t>
            </a:r>
            <a:r>
              <a:rPr lang="ru-RU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 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Symbol"/>
              </a:rPr>
              <a:t>u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&lt; 10/11</a:t>
            </a:r>
            <a:endParaRPr lang="ru-RU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1403648" y="2348880"/>
            <a:ext cx="432048" cy="5040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5492338" y="2532812"/>
            <a:ext cx="432048" cy="504056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0D1E095D-48C4-284B-8213-3F7E511EE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94" grpId="0"/>
      <p:bldP spid="95" grpId="0" animBg="1"/>
      <p:bldP spid="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-387424"/>
            <a:ext cx="7498080" cy="178621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Поиск решений в условиях лотереи</a:t>
            </a:r>
            <a:endParaRPr lang="ru-RU" sz="28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063764"/>
            <a:ext cx="70120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>
                <a:latin typeface="Calibri" pitchFamily="34" charset="0"/>
              </a:rPr>
              <a:t>Пример</a:t>
            </a:r>
            <a:r>
              <a:rPr lang="ru-RU" sz="2000" b="1" dirty="0">
                <a:latin typeface="Calibri" pitchFamily="34" charset="0"/>
              </a:rPr>
              <a:t>:  </a:t>
            </a:r>
            <a:r>
              <a:rPr lang="ru-RU" sz="2000" dirty="0">
                <a:latin typeface="Calibri" pitchFamily="34" charset="0"/>
              </a:rPr>
              <a:t>Есть два типа урн</a:t>
            </a:r>
            <a:r>
              <a:rPr lang="en-US" sz="2000" dirty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	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Calibri" pitchFamily="34" charset="0"/>
              </a:rPr>
              <a:t>	   </a:t>
            </a:r>
            <a:r>
              <a:rPr lang="ru-RU" sz="2000" dirty="0">
                <a:latin typeface="Calibri" pitchFamily="34" charset="0"/>
              </a:rPr>
              <a:t>  </a:t>
            </a:r>
          </a:p>
          <a:p>
            <a:r>
              <a:rPr lang="en-US" sz="2000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	    Всего </a:t>
            </a:r>
            <a:r>
              <a:rPr lang="ru-RU" sz="2000" b="1" dirty="0">
                <a:latin typeface="Calibri" pitchFamily="34" charset="0"/>
              </a:rPr>
              <a:t>700</a:t>
            </a:r>
            <a:r>
              <a:rPr lang="ru-RU" sz="2000" dirty="0">
                <a:latin typeface="Calibri" pitchFamily="34" charset="0"/>
              </a:rPr>
              <a:t> урн </a:t>
            </a:r>
            <a:r>
              <a:rPr lang="en-US" sz="2000" dirty="0">
                <a:latin typeface="Calibri" pitchFamily="34" charset="0"/>
              </a:rPr>
              <a:t>	                          </a:t>
            </a:r>
            <a:r>
              <a:rPr lang="ru-RU" sz="2000" dirty="0">
                <a:latin typeface="Calibri" pitchFamily="34" charset="0"/>
              </a:rPr>
              <a:t>Всего </a:t>
            </a:r>
            <a:r>
              <a:rPr lang="ru-RU" sz="2000" b="1" dirty="0">
                <a:latin typeface="Calibri" pitchFamily="34" charset="0"/>
              </a:rPr>
              <a:t>300</a:t>
            </a:r>
            <a:r>
              <a:rPr lang="ru-RU" sz="2000" dirty="0">
                <a:latin typeface="Calibri" pitchFamily="34" charset="0"/>
              </a:rPr>
              <a:t> урн</a:t>
            </a:r>
          </a:p>
          <a:p>
            <a:r>
              <a:rPr lang="en-US" sz="2000" dirty="0">
                <a:latin typeface="Calibri" pitchFamily="34" charset="0"/>
              </a:rPr>
              <a:t>	       </a:t>
            </a:r>
            <a:r>
              <a:rPr lang="ru-RU" sz="2000" b="1" dirty="0">
                <a:latin typeface="Calibri" pitchFamily="34" charset="0"/>
              </a:rPr>
              <a:t>6</a:t>
            </a:r>
            <a:r>
              <a:rPr lang="ru-RU" sz="2000" dirty="0">
                <a:latin typeface="Calibri" pitchFamily="34" charset="0"/>
              </a:rPr>
              <a:t> красных		</a:t>
            </a:r>
            <a:r>
              <a:rPr lang="en-US" sz="2000" dirty="0">
                <a:latin typeface="Calibri" pitchFamily="34" charset="0"/>
              </a:rPr>
              <a:t>             </a:t>
            </a:r>
            <a:r>
              <a:rPr lang="ru-RU" sz="2000" b="1" dirty="0">
                <a:latin typeface="Calibri" pitchFamily="34" charset="0"/>
              </a:rPr>
              <a:t>3</a:t>
            </a:r>
            <a:r>
              <a:rPr lang="ru-RU" sz="2000" dirty="0">
                <a:latin typeface="Calibri" pitchFamily="34" charset="0"/>
              </a:rPr>
              <a:t> красных</a:t>
            </a:r>
          </a:p>
          <a:p>
            <a:r>
              <a:rPr lang="en-US" sz="2000" dirty="0">
                <a:latin typeface="Calibri" pitchFamily="34" charset="0"/>
              </a:rPr>
              <a:t>	       </a:t>
            </a:r>
            <a:r>
              <a:rPr lang="ru-RU" sz="2000" b="1" dirty="0">
                <a:latin typeface="Calibri" pitchFamily="34" charset="0"/>
              </a:rPr>
              <a:t>4</a:t>
            </a:r>
            <a:r>
              <a:rPr lang="ru-RU" sz="2000" dirty="0">
                <a:latin typeface="Calibri" pitchFamily="34" charset="0"/>
              </a:rPr>
              <a:t> чёрных		</a:t>
            </a:r>
            <a:r>
              <a:rPr lang="en-US" sz="2000" dirty="0">
                <a:latin typeface="Calibri" pitchFamily="34" charset="0"/>
              </a:rPr>
              <a:t>              </a:t>
            </a:r>
            <a:r>
              <a:rPr lang="ru-RU" sz="2000" b="1" dirty="0">
                <a:latin typeface="Calibri" pitchFamily="34" charset="0"/>
              </a:rPr>
              <a:t>7</a:t>
            </a:r>
            <a:r>
              <a:rPr lang="ru-RU" sz="2000" dirty="0">
                <a:latin typeface="Calibri" pitchFamily="34" charset="0"/>
              </a:rPr>
              <a:t> чёрных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2778596" y="1730097"/>
            <a:ext cx="4457700" cy="803275"/>
            <a:chOff x="1292225" y="2973388"/>
            <a:chExt cx="4457700" cy="803275"/>
          </a:xfrm>
        </p:grpSpPr>
        <p:sp>
          <p:nvSpPr>
            <p:cNvPr id="1026" name="AutoShape 2"/>
            <p:cNvSpPr>
              <a:spLocks noChangeArrowheads="1"/>
            </p:cNvSpPr>
            <p:nvPr/>
          </p:nvSpPr>
          <p:spPr bwMode="auto">
            <a:xfrm flipV="1">
              <a:off x="1292225" y="2976563"/>
              <a:ext cx="1371600" cy="8001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 flipV="1">
              <a:off x="4378325" y="2973388"/>
              <a:ext cx="1371600" cy="8001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1406525" y="353695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1635125" y="3536950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1863725" y="353695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>
              <a:off x="2092325" y="3536950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2320925" y="353695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1520825" y="3306763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1749425" y="33067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1978025" y="3306763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2206625" y="33067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1863725" y="30781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4492625" y="353695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4721225" y="3536950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4949825" y="3536950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178425" y="3536950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407025" y="353695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4606925" y="3306763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4835525" y="3306763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064125" y="3306763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92725" y="3306763"/>
              <a:ext cx="228600" cy="2286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4949825" y="30781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2771800" y="4206076"/>
            <a:ext cx="5013264" cy="1167140"/>
            <a:chOff x="1430944" y="4797152"/>
            <a:chExt cx="5013264" cy="1167140"/>
          </a:xfrm>
        </p:grpSpPr>
        <p:grpSp>
          <p:nvGrpSpPr>
            <p:cNvPr id="2" name="Группа 30"/>
            <p:cNvGrpSpPr/>
            <p:nvPr/>
          </p:nvGrpSpPr>
          <p:grpSpPr>
            <a:xfrm>
              <a:off x="2339752" y="4869160"/>
              <a:ext cx="4104456" cy="936104"/>
              <a:chOff x="6588224" y="4941168"/>
              <a:chExt cx="4104456" cy="936104"/>
            </a:xfrm>
          </p:grpSpPr>
          <p:sp>
            <p:nvSpPr>
              <p:cNvPr id="32" name="Овал 31"/>
              <p:cNvSpPr/>
              <p:nvPr/>
            </p:nvSpPr>
            <p:spPr>
              <a:xfrm>
                <a:off x="6588224" y="544522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3" name="Прямая со стрелкой 32"/>
              <p:cNvCxnSpPr>
                <a:endCxn id="39" idx="2"/>
              </p:cNvCxnSpPr>
              <p:nvPr/>
            </p:nvCxnSpPr>
            <p:spPr>
              <a:xfrm flipV="1">
                <a:off x="6732240" y="515719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>
                <a:endCxn id="40" idx="2"/>
              </p:cNvCxnSpPr>
              <p:nvPr/>
            </p:nvCxnSpPr>
            <p:spPr>
              <a:xfrm>
                <a:off x="6732240" y="551723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7623632" y="4941168"/>
                <a:ext cx="30690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350 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(</a:t>
                </a:r>
                <a:r>
                  <a:rPr lang="ru-RU" sz="2000" dirty="0">
                    <a:latin typeface="Calibri" pitchFamily="34" charset="0"/>
                  </a:rPr>
                  <a:t>если угадано верно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)</a:t>
                </a:r>
                <a:endPara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7524328" y="50851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7524328" y="573325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1430944" y="4797152"/>
              <a:ext cx="764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</a:t>
              </a:r>
              <a:r>
                <a:rPr lang="en-US" b="1" baseline="-25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ru-RU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79396" y="5564182"/>
              <a:ext cx="2853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-50 </a:t>
              </a:r>
              <a:r>
                <a:rPr lang="en-US" sz="2000" dirty="0">
                  <a:latin typeface="Calibri" pitchFamily="34" charset="0"/>
                </a:rPr>
                <a:t>(</a:t>
              </a:r>
              <a:r>
                <a:rPr lang="ru-RU" sz="2000" dirty="0">
                  <a:latin typeface="Calibri" pitchFamily="34" charset="0"/>
                </a:rPr>
                <a:t>если ошибка</a:t>
              </a:r>
              <a:r>
                <a:rPr lang="en-US" sz="2000" dirty="0">
                  <a:latin typeface="Calibri" pitchFamily="34" charset="0"/>
                </a:rPr>
                <a:t>)</a:t>
              </a:r>
              <a:endParaRPr lang="ru-RU" sz="2000" dirty="0">
                <a:latin typeface="Calibri" pitchFamily="34" charset="0"/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776036" y="5358204"/>
            <a:ext cx="4937020" cy="1167140"/>
            <a:chOff x="1430944" y="4797152"/>
            <a:chExt cx="4937020" cy="1167140"/>
          </a:xfrm>
        </p:grpSpPr>
        <p:grpSp>
          <p:nvGrpSpPr>
            <p:cNvPr id="48" name="Группа 30"/>
            <p:cNvGrpSpPr/>
            <p:nvPr/>
          </p:nvGrpSpPr>
          <p:grpSpPr>
            <a:xfrm>
              <a:off x="2339752" y="4869160"/>
              <a:ext cx="4028212" cy="936104"/>
              <a:chOff x="6588224" y="4941168"/>
              <a:chExt cx="4028212" cy="936104"/>
            </a:xfrm>
          </p:grpSpPr>
          <p:sp>
            <p:nvSpPr>
              <p:cNvPr id="51" name="Овал 50"/>
              <p:cNvSpPr/>
              <p:nvPr/>
            </p:nvSpPr>
            <p:spPr>
              <a:xfrm>
                <a:off x="6588224" y="544522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2" name="Прямая со стрелкой 51"/>
              <p:cNvCxnSpPr>
                <a:endCxn id="57" idx="2"/>
              </p:cNvCxnSpPr>
              <p:nvPr/>
            </p:nvCxnSpPr>
            <p:spPr>
              <a:xfrm flipV="1">
                <a:off x="6732240" y="515719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endCxn id="58" idx="2"/>
              </p:cNvCxnSpPr>
              <p:nvPr/>
            </p:nvCxnSpPr>
            <p:spPr>
              <a:xfrm>
                <a:off x="6732240" y="551723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7623632" y="4941168"/>
                <a:ext cx="29928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5</a:t>
                </a:r>
                <a:r>
                  <a: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 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(</a:t>
                </a:r>
                <a:r>
                  <a:rPr lang="ru-RU" sz="2000" dirty="0">
                    <a:latin typeface="Calibri" pitchFamily="34" charset="0"/>
                  </a:rPr>
                  <a:t>если угадано верно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)</a:t>
                </a:r>
                <a:endPara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7524328" y="50851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7524328" y="573325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430944" y="4797152"/>
              <a:ext cx="764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d</a:t>
              </a:r>
              <a:r>
                <a: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2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(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II</a:t>
              </a:r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)</a:t>
              </a:r>
              <a:endParaRPr lang="ru-RU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379396" y="5564182"/>
              <a:ext cx="2853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-</a:t>
              </a:r>
              <a:r>
                <a: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10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0 </a:t>
              </a:r>
              <a:r>
                <a:rPr lang="en-US" sz="2000" dirty="0">
                  <a:latin typeface="Calibri" pitchFamily="34" charset="0"/>
                </a:rPr>
                <a:t>(</a:t>
              </a:r>
              <a:r>
                <a:rPr lang="ru-RU" sz="2000" dirty="0">
                  <a:latin typeface="Calibri" pitchFamily="34" charset="0"/>
                </a:rPr>
                <a:t>если ошибка</a:t>
              </a:r>
              <a:r>
                <a:rPr lang="en-US" sz="2000" dirty="0">
                  <a:latin typeface="Calibri" pitchFamily="34" charset="0"/>
                </a:rPr>
                <a:t>)</a:t>
              </a:r>
              <a:endParaRPr lang="ru-RU" sz="2000" dirty="0">
                <a:latin typeface="Calibri" pitchFamily="34" charset="0"/>
              </a:endParaRPr>
            </a:p>
          </p:txBody>
        </p:sp>
      </p:grpSp>
      <p:sp>
        <p:nvSpPr>
          <p:cNvPr id="59" name="Прямоугольник 58"/>
          <p:cNvSpPr/>
          <p:nvPr/>
        </p:nvSpPr>
        <p:spPr>
          <a:xfrm>
            <a:off x="1549419" y="3717032"/>
            <a:ext cx="1615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Calibri" pitchFamily="34" charset="0"/>
              </a:rPr>
              <a:t>Решение </a:t>
            </a:r>
            <a:r>
              <a:rPr lang="ru-RU" b="1" dirty="0" err="1">
                <a:latin typeface="Calibri" pitchFamily="34" charset="0"/>
              </a:rPr>
              <a:t>ЛПР</a:t>
            </a:r>
            <a:r>
              <a:rPr lang="ru-RU" b="1" dirty="0">
                <a:latin typeface="Calibri" pitchFamily="34" charset="0"/>
              </a:rPr>
              <a:t>:</a:t>
            </a:r>
          </a:p>
        </p:txBody>
      </p:sp>
      <p:pic>
        <p:nvPicPr>
          <p:cNvPr id="55" name="Рисунок 54">
            <a:extLst>
              <a:ext uri="{FF2B5EF4-FFF2-40B4-BE49-F238E27FC236}">
                <a16:creationId xmlns:a16="http://schemas.microsoft.com/office/drawing/2014/main" id="{99AF8E4E-FD90-D244-B94A-B22921F79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-387424"/>
            <a:ext cx="7498080" cy="178621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2800" b="1" cap="all" dirty="0">
                <a:solidFill>
                  <a:schemeClr val="accent1"/>
                </a:solidFill>
                <a:latin typeface="Calibri" pitchFamily="34" charset="0"/>
              </a:rPr>
              <a:t>Поиск решений в условиях лотереи</a:t>
            </a:r>
            <a:endParaRPr lang="ru-RU" sz="28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/>
        </p:nvGraphicFramePr>
        <p:xfrm>
          <a:off x="2195736" y="1196752"/>
          <a:ext cx="5563235" cy="1657350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2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Тип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урны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Вероятность выбора урны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Выигрыш при выборе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2000" b="1" baseline="-25000" dirty="0" err="1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2000" b="1" baseline="-250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350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0.3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 pitchFamily="34" charset="0"/>
                          <a:ea typeface="Times New Roman"/>
                          <a:cs typeface="Times New Roman"/>
                        </a:rPr>
                        <a:t>-50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1522899" y="2989401"/>
            <a:ext cx="3265125" cy="1015663"/>
            <a:chOff x="1403648" y="3068960"/>
            <a:chExt cx="3265125" cy="1015663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1403648" y="3068960"/>
              <a:ext cx="3265125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latin typeface="Calibri" pitchFamily="34" charset="0"/>
                </a:rPr>
                <a:t>Процесс выбора </a:t>
              </a:r>
              <a:r>
                <a:rPr lang="ru-RU" sz="2000" b="1" dirty="0" err="1">
                  <a:latin typeface="Calibri" pitchFamily="34" charset="0"/>
                </a:rPr>
                <a:t>ЛПР</a:t>
              </a:r>
              <a:r>
                <a:rPr lang="ru-RU" sz="2000" b="1" dirty="0">
                  <a:latin typeface="Calibri" pitchFamily="34" charset="0"/>
                </a:rPr>
                <a:t>:</a:t>
              </a:r>
            </a:p>
            <a:p>
              <a:r>
                <a:rPr lang="ru-RU" sz="2000" b="1" dirty="0">
                  <a:latin typeface="Calibri" pitchFamily="34" charset="0"/>
                </a:rPr>
                <a:t>	    – личный ход,      </a:t>
              </a:r>
            </a:p>
            <a:p>
              <a:r>
                <a:rPr lang="ru-RU" sz="2000" b="1" dirty="0">
                  <a:latin typeface="Calibri" pitchFamily="34" charset="0"/>
                </a:rPr>
                <a:t>   	</a:t>
              </a:r>
              <a:r>
                <a:rPr lang="en-US" sz="2000" b="1" dirty="0">
                  <a:latin typeface="Calibri" pitchFamily="34" charset="0"/>
                </a:rPr>
                <a:t>    </a:t>
              </a:r>
              <a:r>
                <a:rPr lang="ru-RU" sz="2000" b="1" dirty="0">
                  <a:latin typeface="Calibri" pitchFamily="34" charset="0"/>
                </a:rPr>
                <a:t>– случайных ход.</a:t>
              </a:r>
            </a:p>
          </p:txBody>
        </p:sp>
        <p:sp>
          <p:nvSpPr>
            <p:cNvPr id="56" name="Овал 55"/>
            <p:cNvSpPr/>
            <p:nvPr/>
          </p:nvSpPr>
          <p:spPr>
            <a:xfrm>
              <a:off x="2339752" y="3820572"/>
              <a:ext cx="144016" cy="1440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2339752" y="3501008"/>
              <a:ext cx="144016" cy="14401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580112" y="3068960"/>
            <a:ext cx="2880320" cy="2247260"/>
            <a:chOff x="2627784" y="4278084"/>
            <a:chExt cx="2880320" cy="2247260"/>
          </a:xfrm>
        </p:grpSpPr>
        <p:grpSp>
          <p:nvGrpSpPr>
            <p:cNvPr id="4" name="Группа 30"/>
            <p:cNvGrpSpPr/>
            <p:nvPr/>
          </p:nvGrpSpPr>
          <p:grpSpPr>
            <a:xfrm>
              <a:off x="3680608" y="4278084"/>
              <a:ext cx="1683480" cy="936104"/>
              <a:chOff x="6588224" y="4941168"/>
              <a:chExt cx="1683480" cy="936104"/>
            </a:xfrm>
          </p:grpSpPr>
          <p:sp>
            <p:nvSpPr>
              <p:cNvPr id="32" name="Овал 31"/>
              <p:cNvSpPr/>
              <p:nvPr/>
            </p:nvSpPr>
            <p:spPr>
              <a:xfrm>
                <a:off x="6588224" y="544522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3" name="Прямая со стрелкой 32"/>
              <p:cNvCxnSpPr>
                <a:endCxn id="39" idx="2"/>
              </p:cNvCxnSpPr>
              <p:nvPr/>
            </p:nvCxnSpPr>
            <p:spPr>
              <a:xfrm flipV="1">
                <a:off x="6732240" y="515719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>
                <a:endCxn id="40" idx="2"/>
              </p:cNvCxnSpPr>
              <p:nvPr/>
            </p:nvCxnSpPr>
            <p:spPr>
              <a:xfrm>
                <a:off x="6732240" y="551723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7623632" y="4941168"/>
                <a:ext cx="6480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350</a:t>
                </a:r>
                <a:endPara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7524328" y="50851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7524328" y="573325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3851920" y="428380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0.7</a:t>
              </a:r>
              <a:endParaRPr lang="ru-RU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720252" y="4973106"/>
              <a:ext cx="5718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-50 </a:t>
              </a:r>
              <a:endParaRPr lang="ru-RU" sz="2000" dirty="0">
                <a:latin typeface="Calibri" pitchFamily="34" charset="0"/>
              </a:endParaRPr>
            </a:p>
          </p:txBody>
        </p:sp>
        <p:grpSp>
          <p:nvGrpSpPr>
            <p:cNvPr id="6" name="Группа 30"/>
            <p:cNvGrpSpPr/>
            <p:nvPr/>
          </p:nvGrpSpPr>
          <p:grpSpPr>
            <a:xfrm>
              <a:off x="3684844" y="5430212"/>
              <a:ext cx="1751252" cy="936104"/>
              <a:chOff x="6588224" y="4941168"/>
              <a:chExt cx="1751252" cy="936104"/>
            </a:xfrm>
          </p:grpSpPr>
          <p:sp>
            <p:nvSpPr>
              <p:cNvPr id="51" name="Овал 50"/>
              <p:cNvSpPr/>
              <p:nvPr/>
            </p:nvSpPr>
            <p:spPr>
              <a:xfrm>
                <a:off x="6588224" y="544522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2" name="Прямая со стрелкой 51"/>
              <p:cNvCxnSpPr>
                <a:endCxn id="57" idx="2"/>
              </p:cNvCxnSpPr>
              <p:nvPr/>
            </p:nvCxnSpPr>
            <p:spPr>
              <a:xfrm flipV="1">
                <a:off x="6732240" y="5157192"/>
                <a:ext cx="792088" cy="3600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>
                <a:endCxn id="58" idx="2"/>
              </p:cNvCxnSpPr>
              <p:nvPr/>
            </p:nvCxnSpPr>
            <p:spPr>
              <a:xfrm>
                <a:off x="6732240" y="551723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7623632" y="4941168"/>
                <a:ext cx="7158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-10</a:t>
                </a:r>
                <a:r>
                  <a:rPr 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</a:t>
                </a:r>
                <a:endPara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7524328" y="50851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Овал 57"/>
              <p:cNvSpPr/>
              <p:nvPr/>
            </p:nvSpPr>
            <p:spPr>
              <a:xfrm>
                <a:off x="7524328" y="573325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2920052" y="4710132"/>
              <a:ext cx="499820" cy="375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d</a:t>
              </a:r>
              <a:r>
                <a: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1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24488" y="6125234"/>
              <a:ext cx="783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50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0 </a:t>
              </a:r>
              <a:endParaRPr lang="ru-RU" sz="2000" dirty="0">
                <a:latin typeface="Calibri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851920" y="500388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0.3</a:t>
              </a:r>
              <a:endParaRPr lang="ru-RU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851920" y="54359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0.7</a:t>
              </a:r>
              <a:endParaRPr lang="ru-RU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851920" y="615601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0.3</a:t>
              </a:r>
              <a:endParaRPr lang="ru-RU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2627784" y="5445224"/>
              <a:ext cx="144016" cy="14401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6" name="Прямая со стрелкой 65"/>
            <p:cNvCxnSpPr>
              <a:stCxn id="65" idx="3"/>
              <a:endCxn id="32" idx="3"/>
            </p:cNvCxnSpPr>
            <p:nvPr/>
          </p:nvCxnSpPr>
          <p:spPr>
            <a:xfrm flipV="1">
              <a:off x="2771800" y="4905065"/>
              <a:ext cx="929899" cy="6121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>
              <a:stCxn id="65" idx="3"/>
              <a:endCxn id="51" idx="2"/>
            </p:cNvCxnSpPr>
            <p:nvPr/>
          </p:nvCxnSpPr>
          <p:spPr>
            <a:xfrm>
              <a:off x="2771800" y="5517232"/>
              <a:ext cx="913044" cy="48904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2915816" y="5790252"/>
              <a:ext cx="499820" cy="375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d</a:t>
              </a:r>
              <a:r>
                <a: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1259632" y="4941168"/>
            <a:ext cx="4608512" cy="1015663"/>
            <a:chOff x="1259632" y="4941168"/>
            <a:chExt cx="4608512" cy="1015663"/>
          </a:xfrm>
        </p:grpSpPr>
        <p:sp>
          <p:nvSpPr>
            <p:cNvPr id="74" name="TextBox 73"/>
            <p:cNvSpPr txBox="1"/>
            <p:nvPr/>
          </p:nvSpPr>
          <p:spPr>
            <a:xfrm>
              <a:off x="1259632" y="4941168"/>
              <a:ext cx="460851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Calibri" pitchFamily="34" charset="0"/>
                </a:rPr>
                <a:t>U</a:t>
              </a:r>
              <a:r>
                <a:rPr lang="ru-RU" sz="2000" b="1" dirty="0">
                  <a:latin typeface="Calibri" pitchFamily="34" charset="0"/>
                </a:rPr>
                <a:t>(</a:t>
              </a:r>
              <a:r>
                <a:rPr lang="en-US" sz="2000" b="1" dirty="0">
                  <a:latin typeface="Calibri" pitchFamily="34" charset="0"/>
                </a:rPr>
                <a:t>d</a:t>
              </a:r>
              <a:r>
                <a:rPr lang="ru-RU" sz="2000" b="1" baseline="-25000" dirty="0">
                  <a:latin typeface="Calibri" pitchFamily="34" charset="0"/>
                </a:rPr>
                <a:t>1</a:t>
              </a:r>
              <a:r>
                <a:rPr lang="ru-RU" sz="2000" b="1" dirty="0">
                  <a:latin typeface="Calibri" pitchFamily="34" charset="0"/>
                </a:rPr>
                <a:t>)</a:t>
              </a:r>
              <a:r>
                <a:rPr lang="ru-RU" sz="2000" dirty="0">
                  <a:latin typeface="Calibri" pitchFamily="34" charset="0"/>
                </a:rPr>
                <a:t> = 0.7*350 – 0.3*50 = </a:t>
              </a:r>
              <a:r>
                <a:rPr lang="ru-RU" sz="2000" b="1" dirty="0">
                  <a:latin typeface="Calibri" pitchFamily="34" charset="0"/>
                </a:rPr>
                <a:t>230</a:t>
              </a:r>
              <a:r>
                <a:rPr lang="en-US" sz="2000" dirty="0">
                  <a:latin typeface="Calibri" pitchFamily="34" charset="0"/>
                </a:rPr>
                <a:t>  </a:t>
              </a:r>
              <a:endParaRPr lang="ru-RU" sz="2000" dirty="0">
                <a:latin typeface="Calibri" pitchFamily="34" charset="0"/>
              </a:endParaRPr>
            </a:p>
            <a:p>
              <a:r>
                <a:rPr lang="en-US" sz="2000" dirty="0">
                  <a:latin typeface="Calibri" pitchFamily="34" charset="0"/>
                </a:rPr>
                <a:t>			</a:t>
              </a:r>
              <a:r>
                <a:rPr lang="ru-RU" sz="2000" dirty="0">
                  <a:latin typeface="Calibri" pitchFamily="34" charset="0"/>
                </a:rPr>
                <a:t>                  </a:t>
              </a:r>
              <a:r>
                <a:rPr lang="en-US" sz="2000" b="1" dirty="0">
                  <a:latin typeface="Calibri" pitchFamily="34" charset="0"/>
                </a:rPr>
                <a:t>d</a:t>
              </a:r>
              <a:r>
                <a:rPr lang="ru-RU" sz="2000" b="1" baseline="-25000" dirty="0">
                  <a:latin typeface="Calibri" pitchFamily="34" charset="0"/>
                </a:rPr>
                <a:t>1</a:t>
              </a:r>
              <a:r>
                <a:rPr lang="en-US" sz="2000" b="1" dirty="0">
                  <a:latin typeface="Calibri" pitchFamily="34" charset="0"/>
                </a:rPr>
                <a:t>&gt; </a:t>
              </a:r>
              <a:r>
                <a:rPr lang="en-US" sz="2000" b="1" dirty="0" err="1">
                  <a:latin typeface="Calibri" pitchFamily="34" charset="0"/>
                </a:rPr>
                <a:t>d</a:t>
              </a:r>
              <a:r>
                <a:rPr lang="en-US" sz="2000" b="1" baseline="-25000" dirty="0" err="1">
                  <a:latin typeface="Calibri" pitchFamily="34" charset="0"/>
                </a:rPr>
                <a:t>2</a:t>
              </a:r>
              <a:endParaRPr lang="ru-RU" sz="2000" b="1" dirty="0">
                <a:latin typeface="Calibri" pitchFamily="34" charset="0"/>
              </a:endParaRPr>
            </a:p>
            <a:p>
              <a:r>
                <a:rPr lang="en-US" sz="2000" b="1" dirty="0">
                  <a:latin typeface="Calibri" pitchFamily="34" charset="0"/>
                </a:rPr>
                <a:t>U</a:t>
              </a:r>
              <a:r>
                <a:rPr lang="ru-RU" sz="2000" b="1" dirty="0">
                  <a:latin typeface="Calibri" pitchFamily="34" charset="0"/>
                </a:rPr>
                <a:t>(</a:t>
              </a:r>
              <a:r>
                <a:rPr lang="en-US" sz="2000" b="1" dirty="0">
                  <a:latin typeface="Calibri" pitchFamily="34" charset="0"/>
                </a:rPr>
                <a:t>d</a:t>
              </a:r>
              <a:r>
                <a:rPr lang="ru-RU" sz="2000" b="1" baseline="-25000" dirty="0">
                  <a:latin typeface="Calibri" pitchFamily="34" charset="0"/>
                </a:rPr>
                <a:t>2</a:t>
              </a:r>
              <a:r>
                <a:rPr lang="ru-RU" sz="2000" b="1" dirty="0">
                  <a:latin typeface="Calibri" pitchFamily="34" charset="0"/>
                </a:rPr>
                <a:t>)</a:t>
              </a:r>
              <a:r>
                <a:rPr lang="ru-RU" sz="2000" dirty="0">
                  <a:latin typeface="Calibri" pitchFamily="34" charset="0"/>
                </a:rPr>
                <a:t> = – 0.7*100 + 0.3*500 = </a:t>
              </a:r>
              <a:r>
                <a:rPr lang="ru-RU" sz="2000" b="1" dirty="0">
                  <a:latin typeface="Calibri" pitchFamily="34" charset="0"/>
                </a:rPr>
                <a:t>80</a:t>
              </a:r>
            </a:p>
          </p:txBody>
        </p:sp>
        <p:sp>
          <p:nvSpPr>
            <p:cNvPr id="75" name="Правая фигурная скобка 74"/>
            <p:cNvSpPr/>
            <p:nvPr/>
          </p:nvSpPr>
          <p:spPr>
            <a:xfrm>
              <a:off x="4860032" y="5013176"/>
              <a:ext cx="72008" cy="864096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6372200" y="321297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30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444208" y="482909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8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0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>
            <a:off x="6012160" y="4221088"/>
            <a:ext cx="432048" cy="648072"/>
            <a:chOff x="6444208" y="5733256"/>
            <a:chExt cx="432048" cy="648072"/>
          </a:xfrm>
        </p:grpSpPr>
        <p:cxnSp>
          <p:nvCxnSpPr>
            <p:cNvPr id="80" name="Прямая соединительная линия 79"/>
            <p:cNvCxnSpPr/>
            <p:nvPr/>
          </p:nvCxnSpPr>
          <p:spPr>
            <a:xfrm flipH="1">
              <a:off x="6444208" y="5805264"/>
              <a:ext cx="432048" cy="5760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flipH="1" flipV="1">
              <a:off x="6444208" y="5733256"/>
              <a:ext cx="432048" cy="64807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2" name="Овал 91"/>
          <p:cNvSpPr/>
          <p:nvPr/>
        </p:nvSpPr>
        <p:spPr>
          <a:xfrm>
            <a:off x="5868143" y="3428999"/>
            <a:ext cx="438063" cy="528145"/>
          </a:xfrm>
          <a:prstGeom prst="ellipse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D1ECFFC3-1B2B-944F-92FE-383416289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632848" cy="1282154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Рациональное и иррациональное поведение </a:t>
            </a:r>
            <a:r>
              <a:rPr lang="ru-RU" sz="2400" b="1" cap="all" dirty="0" err="1">
                <a:solidFill>
                  <a:schemeClr val="accent1"/>
                </a:solidFill>
                <a:latin typeface="Calibri" pitchFamily="34" charset="0"/>
              </a:rPr>
              <a:t>ЛПР</a:t>
            </a:r>
            <a:br>
              <a:rPr lang="en-US" sz="2400" b="1" cap="all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 Теория субъективной ожидаемой полезности</a:t>
            </a:r>
            <a:endParaRPr lang="ru-RU" sz="24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045185"/>
            <a:ext cx="70120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Данная теория позволяет формализовать иррациональное поведение </a:t>
            </a:r>
            <a:r>
              <a:rPr lang="ru-RU" sz="2000" dirty="0" err="1">
                <a:latin typeface="Calibri" pitchFamily="34" charset="0"/>
              </a:rPr>
              <a:t>ЛПР</a:t>
            </a:r>
            <a:r>
              <a:rPr lang="ru-RU" sz="2000" dirty="0">
                <a:latin typeface="Calibri" pitchFamily="34" charset="0"/>
              </a:rPr>
              <a:t>. </a:t>
            </a:r>
          </a:p>
          <a:p>
            <a:pPr algn="just"/>
            <a:r>
              <a:rPr lang="ru-RU" sz="2000" b="1" u="sng" dirty="0">
                <a:latin typeface="Calibri" pitchFamily="34" charset="0"/>
              </a:rPr>
              <a:t>Пример:</a:t>
            </a:r>
            <a:r>
              <a:rPr lang="ru-RU" sz="2000" b="1" dirty="0">
                <a:latin typeface="Calibri" pitchFamily="34" charset="0"/>
              </a:rPr>
              <a:t> Парадокс генерала.</a:t>
            </a:r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Генерал проиграл сражение. Чтобы спасти остатки армии, </a:t>
            </a:r>
            <a:br>
              <a:rPr lang="en-US" sz="2000" dirty="0">
                <a:latin typeface="Calibri" pitchFamily="34" charset="0"/>
              </a:rPr>
            </a:br>
            <a:r>
              <a:rPr lang="ru-RU" sz="2000" dirty="0">
                <a:latin typeface="Calibri" pitchFamily="34" charset="0"/>
              </a:rPr>
              <a:t>у него есть 2 пути отступления: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1214920" y="2634094"/>
            <a:ext cx="3933144" cy="2342585"/>
            <a:chOff x="1214920" y="1732746"/>
            <a:chExt cx="3933144" cy="2342585"/>
          </a:xfrm>
        </p:grpSpPr>
        <p:sp>
          <p:nvSpPr>
            <p:cNvPr id="42" name="TextBox 41"/>
            <p:cNvSpPr txBox="1"/>
            <p:nvPr/>
          </p:nvSpPr>
          <p:spPr>
            <a:xfrm>
              <a:off x="1691680" y="173274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Ситуация 1</a:t>
              </a: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:</a:t>
              </a:r>
              <a:endPara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3" name="Группа 56"/>
            <p:cNvGrpSpPr/>
            <p:nvPr/>
          </p:nvGrpSpPr>
          <p:grpSpPr>
            <a:xfrm>
              <a:off x="1214920" y="2132856"/>
              <a:ext cx="3933144" cy="1942475"/>
              <a:chOff x="2295040" y="2204864"/>
              <a:chExt cx="3933144" cy="1942475"/>
            </a:xfrm>
          </p:grpSpPr>
          <p:sp>
            <p:nvSpPr>
              <p:cNvPr id="44" name="Прямоугольник 43"/>
              <p:cNvSpPr/>
              <p:nvPr/>
            </p:nvSpPr>
            <p:spPr>
              <a:xfrm>
                <a:off x="2295040" y="2924944"/>
                <a:ext cx="144016" cy="14401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6" name="Прямая со стрелкой 45"/>
              <p:cNvCxnSpPr>
                <a:stCxn id="44" idx="3"/>
                <a:endCxn id="51" idx="2"/>
              </p:cNvCxnSpPr>
              <p:nvPr/>
            </p:nvCxnSpPr>
            <p:spPr>
              <a:xfrm flipV="1">
                <a:off x="2439056" y="2430180"/>
                <a:ext cx="792088" cy="5667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 стрелкой 46"/>
              <p:cNvCxnSpPr>
                <a:endCxn id="52" idx="2"/>
              </p:cNvCxnSpPr>
              <p:nvPr/>
            </p:nvCxnSpPr>
            <p:spPr>
              <a:xfrm>
                <a:off x="2439056" y="299695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3330448" y="2204864"/>
                <a:ext cx="1889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2000 спасены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511064" y="23581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439056" y="313167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3231144" y="2358172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Овал 51"/>
              <p:cNvSpPr/>
              <p:nvPr/>
            </p:nvSpPr>
            <p:spPr>
              <a:xfrm>
                <a:off x="3231144" y="321297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3" name="Прямая со стрелкой 52"/>
              <p:cNvCxnSpPr>
                <a:stCxn id="52" idx="6"/>
                <a:endCxn id="57" idx="2"/>
              </p:cNvCxnSpPr>
              <p:nvPr/>
            </p:nvCxnSpPr>
            <p:spPr>
              <a:xfrm flipV="1">
                <a:off x="3375160" y="3006244"/>
                <a:ext cx="1052824" cy="2787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4572000" y="2780928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6000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спасены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 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491880" y="2502188"/>
                <a:ext cx="8640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туман</a:t>
                </a:r>
              </a:p>
              <a:p>
                <a:pPr algn="ctr"/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1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/3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</p:txBody>
          </p:sp>
          <p:sp>
            <p:nvSpPr>
              <p:cNvPr id="57" name="Овал 56"/>
              <p:cNvSpPr/>
              <p:nvPr/>
            </p:nvSpPr>
            <p:spPr>
              <a:xfrm>
                <a:off x="4427984" y="293423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1" name="Прямая со стрелкой 60"/>
              <p:cNvCxnSpPr>
                <a:stCxn id="52" idx="6"/>
                <a:endCxn id="62" idx="2"/>
              </p:cNvCxnSpPr>
              <p:nvPr/>
            </p:nvCxnSpPr>
            <p:spPr>
              <a:xfrm>
                <a:off x="3375160" y="3284984"/>
                <a:ext cx="1064286" cy="1533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Овал 61"/>
              <p:cNvSpPr/>
              <p:nvPr/>
            </p:nvSpPr>
            <p:spPr>
              <a:xfrm>
                <a:off x="4439446" y="33662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583462" y="3253800"/>
                <a:ext cx="1385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 спасены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3491880" y="3501008"/>
                <a:ext cx="7200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2/3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  <a:p>
                <a:pPr algn="ctr"/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ясно</a:t>
                </a:r>
              </a:p>
            </p:txBody>
          </p:sp>
        </p:grpSp>
      </p:grpSp>
      <p:grpSp>
        <p:nvGrpSpPr>
          <p:cNvPr id="95" name="Группа 94"/>
          <p:cNvGrpSpPr/>
          <p:nvPr/>
        </p:nvGrpSpPr>
        <p:grpSpPr>
          <a:xfrm>
            <a:off x="5148064" y="2629361"/>
            <a:ext cx="3933144" cy="2342585"/>
            <a:chOff x="1214920" y="1732746"/>
            <a:chExt cx="3933144" cy="2342585"/>
          </a:xfrm>
        </p:grpSpPr>
        <p:sp>
          <p:nvSpPr>
            <p:cNvPr id="96" name="TextBox 95"/>
            <p:cNvSpPr txBox="1"/>
            <p:nvPr/>
          </p:nvSpPr>
          <p:spPr>
            <a:xfrm>
              <a:off x="1691680" y="1732746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Ситуация 2</a:t>
              </a:r>
              <a:r>
                <a:rPr lang="en-US" sz="2000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:</a:t>
              </a:r>
              <a:endPara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7" name="Группа 56"/>
            <p:cNvGrpSpPr/>
            <p:nvPr/>
          </p:nvGrpSpPr>
          <p:grpSpPr>
            <a:xfrm>
              <a:off x="1214920" y="2132856"/>
              <a:ext cx="3933144" cy="1942475"/>
              <a:chOff x="2295040" y="2204864"/>
              <a:chExt cx="3933144" cy="1942475"/>
            </a:xfrm>
          </p:grpSpPr>
          <p:sp>
            <p:nvSpPr>
              <p:cNvPr id="98" name="Прямоугольник 97"/>
              <p:cNvSpPr/>
              <p:nvPr/>
            </p:nvSpPr>
            <p:spPr>
              <a:xfrm>
                <a:off x="2295040" y="2924944"/>
                <a:ext cx="144016" cy="14401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99" name="Прямая со стрелкой 98"/>
              <p:cNvCxnSpPr>
                <a:stCxn id="98" idx="3"/>
                <a:endCxn id="104" idx="2"/>
              </p:cNvCxnSpPr>
              <p:nvPr/>
            </p:nvCxnSpPr>
            <p:spPr>
              <a:xfrm flipV="1">
                <a:off x="2439056" y="2430180"/>
                <a:ext cx="792088" cy="5667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 стрелкой 99"/>
              <p:cNvCxnSpPr>
                <a:endCxn id="105" idx="2"/>
              </p:cNvCxnSpPr>
              <p:nvPr/>
            </p:nvCxnSpPr>
            <p:spPr>
              <a:xfrm>
                <a:off x="2439056" y="2996952"/>
                <a:ext cx="792088" cy="2880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/>
              <p:cNvSpPr txBox="1"/>
              <p:nvPr/>
            </p:nvSpPr>
            <p:spPr>
              <a:xfrm>
                <a:off x="3330448" y="2204864"/>
                <a:ext cx="17729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4000 погибнет</a:t>
                </a: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511064" y="23581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439056" y="313167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b="1" baseline="-25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" name="Овал 103"/>
              <p:cNvSpPr/>
              <p:nvPr/>
            </p:nvSpPr>
            <p:spPr>
              <a:xfrm>
                <a:off x="3231144" y="2358172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Овал 104"/>
              <p:cNvSpPr/>
              <p:nvPr/>
            </p:nvSpPr>
            <p:spPr>
              <a:xfrm>
                <a:off x="3231144" y="321297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06" name="Прямая со стрелкой 105"/>
              <p:cNvCxnSpPr>
                <a:stCxn id="105" idx="6"/>
                <a:endCxn id="109" idx="2"/>
              </p:cNvCxnSpPr>
              <p:nvPr/>
            </p:nvCxnSpPr>
            <p:spPr>
              <a:xfrm flipV="1">
                <a:off x="3375160" y="3006244"/>
                <a:ext cx="1052824" cy="2787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TextBox 106"/>
              <p:cNvSpPr txBox="1"/>
              <p:nvPr/>
            </p:nvSpPr>
            <p:spPr>
              <a:xfrm>
                <a:off x="4572000" y="2780928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0 </a:t>
                </a:r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погибнет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3491880" y="2502188"/>
                <a:ext cx="8640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туман</a:t>
                </a:r>
              </a:p>
              <a:p>
                <a:pPr algn="ctr"/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1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/3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</p:txBody>
          </p:sp>
          <p:sp>
            <p:nvSpPr>
              <p:cNvPr id="109" name="Овал 108"/>
              <p:cNvSpPr/>
              <p:nvPr/>
            </p:nvSpPr>
            <p:spPr>
              <a:xfrm>
                <a:off x="4427984" y="2934236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0" name="Прямая со стрелкой 109"/>
              <p:cNvCxnSpPr>
                <a:stCxn id="105" idx="6"/>
                <a:endCxn id="111" idx="2"/>
              </p:cNvCxnSpPr>
              <p:nvPr/>
            </p:nvCxnSpPr>
            <p:spPr>
              <a:xfrm>
                <a:off x="3375160" y="3284984"/>
                <a:ext cx="1064286" cy="1533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Овал 110"/>
              <p:cNvSpPr/>
              <p:nvPr/>
            </p:nvSpPr>
            <p:spPr>
              <a:xfrm>
                <a:off x="4439446" y="3366284"/>
                <a:ext cx="144016" cy="14401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4583462" y="3253800"/>
                <a:ext cx="13855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все 6000 погибнут</a:t>
                </a: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3491880" y="3501008"/>
                <a:ext cx="7200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2/3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endParaRPr>
              </a:p>
              <a:p>
                <a:pPr algn="ctr"/>
                <a:r>
                  <a:rPr lang="ru-RU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</a:rPr>
                  <a:t>ясно</a:t>
                </a:r>
              </a:p>
            </p:txBody>
          </p:sp>
        </p:grpSp>
      </p:grpSp>
      <p:sp>
        <p:nvSpPr>
          <p:cNvPr id="114" name="TextBox 113"/>
          <p:cNvSpPr txBox="1"/>
          <p:nvPr/>
        </p:nvSpPr>
        <p:spPr>
          <a:xfrm>
            <a:off x="1259632" y="495613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  <a:latin typeface="Calibri" pitchFamily="34" charset="0"/>
              </a:rPr>
              <a:t>Большинство </a:t>
            </a:r>
            <a:r>
              <a:rPr lang="ru-RU" sz="2000" b="1" dirty="0" err="1">
                <a:solidFill>
                  <a:schemeClr val="accent1"/>
                </a:solidFill>
                <a:latin typeface="Calibri" pitchFamily="34" charset="0"/>
              </a:rPr>
              <a:t>ЛПР</a:t>
            </a:r>
            <a:r>
              <a:rPr lang="ru-RU" sz="2000" b="1" dirty="0">
                <a:solidFill>
                  <a:schemeClr val="accent1"/>
                </a:solidFill>
                <a:latin typeface="Calibri" pitchFamily="34" charset="0"/>
              </a:rPr>
              <a:t> выбирают </a:t>
            </a:r>
            <a:r>
              <a:rPr lang="en-US" sz="2000" b="1" dirty="0">
                <a:solidFill>
                  <a:schemeClr val="accent1"/>
                </a:solidFill>
                <a:latin typeface="Calibri" pitchFamily="34" charset="0"/>
              </a:rPr>
              <a:t>d</a:t>
            </a:r>
            <a:r>
              <a:rPr lang="ru-RU" sz="2000" b="1" baseline="-25000" dirty="0">
                <a:solidFill>
                  <a:schemeClr val="accent1"/>
                </a:solidFill>
                <a:latin typeface="Calibri" pitchFamily="34" charset="0"/>
              </a:rPr>
              <a:t>1</a:t>
            </a:r>
            <a:endParaRPr lang="ru-RU" sz="20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004048" y="495613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  <a:latin typeface="Calibri" pitchFamily="34" charset="0"/>
              </a:rPr>
              <a:t>Большинство </a:t>
            </a:r>
            <a:r>
              <a:rPr lang="ru-RU" sz="2000" b="1" dirty="0" err="1">
                <a:solidFill>
                  <a:schemeClr val="accent1"/>
                </a:solidFill>
                <a:latin typeface="Calibri" pitchFamily="34" charset="0"/>
              </a:rPr>
              <a:t>ЛПР</a:t>
            </a:r>
            <a:r>
              <a:rPr lang="ru-RU" sz="2000" b="1" dirty="0">
                <a:solidFill>
                  <a:schemeClr val="accent1"/>
                </a:solidFill>
                <a:latin typeface="Calibri" pitchFamily="34" charset="0"/>
              </a:rPr>
              <a:t> выбирают </a:t>
            </a:r>
            <a:r>
              <a:rPr lang="en-US" sz="2000" b="1" dirty="0">
                <a:solidFill>
                  <a:schemeClr val="accent1"/>
                </a:solidFill>
                <a:latin typeface="Calibri" pitchFamily="34" charset="0"/>
              </a:rPr>
              <a:t>d</a:t>
            </a:r>
            <a:r>
              <a:rPr lang="ru-RU" sz="2000" b="1" baseline="-25000" dirty="0">
                <a:solidFill>
                  <a:schemeClr val="accent1"/>
                </a:solidFill>
                <a:latin typeface="Calibri" pitchFamily="34" charset="0"/>
              </a:rPr>
              <a:t>2</a:t>
            </a:r>
            <a:endParaRPr lang="ru-RU" sz="20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75656" y="5437673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Calibri" pitchFamily="34" charset="0"/>
              </a:rPr>
              <a:t>Таким образом, в зависимости от того, в терминах выигрышей или потерь сформулирована задача, выбираются различные решения.</a:t>
            </a:r>
          </a:p>
        </p:txBody>
      </p:sp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D430B38A-DB19-E945-822B-7E5AA4042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1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14" grpId="0"/>
      <p:bldP spid="115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11663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Основные эвристики иррационального поведения </a:t>
            </a:r>
            <a:r>
              <a:rPr lang="ru-RU" sz="2800" b="1" dirty="0" err="1">
                <a:solidFill>
                  <a:schemeClr val="accent1"/>
                </a:solidFill>
                <a:latin typeface="Calibri" pitchFamily="34" charset="0"/>
              </a:rPr>
              <a:t>ЛПР</a:t>
            </a:r>
            <a:endParaRPr lang="ru-RU" sz="28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456323"/>
            <a:ext cx="70120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Calibri" pitchFamily="34" charset="0"/>
              </a:rPr>
              <a:t>Для того чтобы учесть поведение человека, был исследован ряд эвристик, которые побуждают </a:t>
            </a:r>
            <a:r>
              <a:rPr lang="ru-RU" sz="2200" dirty="0" err="1">
                <a:latin typeface="Calibri" pitchFamily="34" charset="0"/>
              </a:rPr>
              <a:t>ЛПР</a:t>
            </a:r>
            <a:r>
              <a:rPr lang="ru-RU" sz="2200" dirty="0">
                <a:latin typeface="Calibri" pitchFamily="34" charset="0"/>
              </a:rPr>
              <a:t> действовать нерационально.</a:t>
            </a:r>
            <a:endParaRPr lang="en-US" sz="2200" dirty="0">
              <a:latin typeface="Calibri" pitchFamily="34" charset="0"/>
            </a:endParaRPr>
          </a:p>
          <a:p>
            <a:endParaRPr lang="en-US" sz="2200" b="1" dirty="0">
              <a:latin typeface="Calibri" pitchFamily="34" charset="0"/>
            </a:endParaRPr>
          </a:p>
          <a:p>
            <a:r>
              <a:rPr lang="ru-RU" sz="2200" b="1" dirty="0">
                <a:latin typeface="Calibri" pitchFamily="34" charset="0"/>
              </a:rPr>
              <a:t>1. </a:t>
            </a:r>
            <a:r>
              <a:rPr lang="ru-RU" sz="2200" b="1" i="1" dirty="0">
                <a:latin typeface="Calibri" pitchFamily="34" charset="0"/>
              </a:rPr>
              <a:t>Суждение по представительности</a:t>
            </a:r>
            <a:endParaRPr lang="ru-RU" sz="2200" dirty="0">
              <a:latin typeface="Calibri" pitchFamily="34" charset="0"/>
            </a:endParaRPr>
          </a:p>
          <a:p>
            <a:r>
              <a:rPr lang="ru-RU" sz="2200" dirty="0">
                <a:latin typeface="Calibri" pitchFamily="34" charset="0"/>
              </a:rPr>
              <a:t> </a:t>
            </a:r>
          </a:p>
          <a:p>
            <a:r>
              <a:rPr lang="ru-RU" sz="2200" b="1" dirty="0">
                <a:latin typeface="Calibri" pitchFamily="34" charset="0"/>
              </a:rPr>
              <a:t>2. </a:t>
            </a:r>
            <a:r>
              <a:rPr lang="ru-RU" sz="2200" b="1" i="1" dirty="0">
                <a:latin typeface="Calibri" pitchFamily="34" charset="0"/>
              </a:rPr>
              <a:t>Суждение по частоте встречаемости</a:t>
            </a:r>
            <a:endParaRPr lang="ru-RU" sz="2200" dirty="0">
              <a:latin typeface="Calibri" pitchFamily="34" charset="0"/>
            </a:endParaRPr>
          </a:p>
          <a:p>
            <a:r>
              <a:rPr lang="en-US" sz="2200" b="1" dirty="0">
                <a:latin typeface="Calibri" pitchFamily="34" charset="0"/>
              </a:rPr>
              <a:t> </a:t>
            </a:r>
            <a:endParaRPr lang="ru-RU" sz="2200" dirty="0">
              <a:latin typeface="Calibri" pitchFamily="34" charset="0"/>
            </a:endParaRPr>
          </a:p>
          <a:p>
            <a:r>
              <a:rPr lang="ru-RU" sz="2200" b="1" dirty="0">
                <a:latin typeface="Calibri" pitchFamily="34" charset="0"/>
              </a:rPr>
              <a:t>3. </a:t>
            </a:r>
            <a:r>
              <a:rPr lang="ru-RU" sz="2200" b="1" i="1" dirty="0">
                <a:latin typeface="Calibri" pitchFamily="34" charset="0"/>
              </a:rPr>
              <a:t>Суждение по точке отсчёта</a:t>
            </a:r>
            <a:r>
              <a:rPr lang="ru-RU" sz="2200" b="1" dirty="0">
                <a:latin typeface="Calibri" pitchFamily="34" charset="0"/>
              </a:rPr>
              <a:t>    </a:t>
            </a:r>
            <a:endParaRPr lang="ru-RU" sz="2200" dirty="0">
              <a:latin typeface="Calibri" pitchFamily="34" charset="0"/>
            </a:endParaRPr>
          </a:p>
          <a:p>
            <a:r>
              <a:rPr lang="ru-RU" sz="2200" dirty="0">
                <a:latin typeface="Calibri" pitchFamily="34" charset="0"/>
              </a:rPr>
              <a:t> </a:t>
            </a:r>
          </a:p>
          <a:p>
            <a:r>
              <a:rPr lang="ru-RU" sz="2200" b="1" dirty="0">
                <a:latin typeface="Calibri" pitchFamily="34" charset="0"/>
              </a:rPr>
              <a:t>4. </a:t>
            </a:r>
            <a:r>
              <a:rPr lang="ru-RU" sz="2200" b="1" i="1" dirty="0" err="1">
                <a:latin typeface="Calibri" pitchFamily="34" charset="0"/>
              </a:rPr>
              <a:t>Сверхдоверие</a:t>
            </a:r>
            <a:r>
              <a:rPr lang="ru-RU" sz="2200" b="1" i="1" dirty="0">
                <a:latin typeface="Calibri" pitchFamily="34" charset="0"/>
              </a:rPr>
              <a:t> собственному опыту (переоценка собственного опыта)</a:t>
            </a:r>
            <a:r>
              <a:rPr lang="ru-RU" sz="2200" b="1" dirty="0">
                <a:latin typeface="Calibri" pitchFamily="34" charset="0"/>
              </a:rPr>
              <a:t>       </a:t>
            </a:r>
            <a:endParaRPr lang="ru-RU" sz="2200" dirty="0">
              <a:latin typeface="Calibri" pitchFamily="34" charset="0"/>
            </a:endParaRPr>
          </a:p>
          <a:p>
            <a:r>
              <a:rPr lang="ru-RU" sz="2200" dirty="0">
                <a:latin typeface="Calibri" pitchFamily="34" charset="0"/>
              </a:rPr>
              <a:t> </a:t>
            </a:r>
          </a:p>
          <a:p>
            <a:r>
              <a:rPr lang="ru-RU" sz="2200" b="1" dirty="0">
                <a:latin typeface="Calibri" pitchFamily="34" charset="0"/>
              </a:rPr>
              <a:t>5. </a:t>
            </a:r>
            <a:r>
              <a:rPr lang="ru-RU" sz="2200" b="1" i="1" dirty="0">
                <a:latin typeface="Calibri" pitchFamily="34" charset="0"/>
              </a:rPr>
              <a:t>Стремление к исключению или </a:t>
            </a:r>
            <a:r>
              <a:rPr lang="ru-RU" sz="2200" b="1" i="1">
                <a:latin typeface="Calibri" pitchFamily="34" charset="0"/>
              </a:rPr>
              <a:t>уменьшению риска</a:t>
            </a:r>
            <a:r>
              <a:rPr lang="ru-RU" sz="2200" b="1">
                <a:latin typeface="Calibri" pitchFamily="34" charset="0"/>
              </a:rPr>
              <a:t>   </a:t>
            </a:r>
            <a:endParaRPr lang="ru-RU" sz="2200" dirty="0">
              <a:latin typeface="Calibri" pitchFamily="34" charset="0"/>
            </a:endParaRPr>
          </a:p>
          <a:p>
            <a:pPr algn="just"/>
            <a:endParaRPr lang="ru-RU" sz="2200" b="1" i="1" dirty="0">
              <a:latin typeface="Calibri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0D055C-0577-3141-B8FE-C818AE49C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1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МЭИ 90</Template>
  <TotalTime>3521</TotalTime>
  <Words>1655</Words>
  <Application>Microsoft Macintosh PowerPoint</Application>
  <PresentationFormat>Экран (4:3)</PresentationFormat>
  <Paragraphs>314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Презентация PowerPoint</vt:lpstr>
      <vt:lpstr>Рациональное и иррациональное поведение ЛПР   Теория рационального поведения (Теория ожидаемой полезности)</vt:lpstr>
      <vt:lpstr>Аксиомы рационального выбора</vt:lpstr>
      <vt:lpstr>Аксиомы рационального выбора</vt:lpstr>
      <vt:lpstr>Парадокс рационального поведения ЛПР (парадокс Алле)</vt:lpstr>
      <vt:lpstr>Поиск решений в условиях лотереи</vt:lpstr>
      <vt:lpstr>Поиск решений в условиях лотереи</vt:lpstr>
      <vt:lpstr>Рациональное и иррациональное поведение ЛПР  Теория субъективной ожидаемой полезности</vt:lpstr>
      <vt:lpstr>Основные эвристики иррационального поведения ЛПР</vt:lpstr>
      <vt:lpstr>Причины нерационального поведения ЛПР</vt:lpstr>
      <vt:lpstr>Основные постулаты теории субъективной ожидаемой полезности (Теории проспектов)</vt:lpstr>
      <vt:lpstr>Основные постулаты теории субъективной ожидаемой полезности (Теории проспектов)</vt:lpstr>
      <vt:lpstr>Основные постулаты теории субъективной ожидаемой полезности (Теории проспектов)</vt:lpstr>
      <vt:lpstr>Этапы поиска решения в теории проспектов</vt:lpstr>
      <vt:lpstr>Парадокс Алле</vt:lpstr>
      <vt:lpstr>Парадокс теории проспектов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tmp</dc:creator>
  <cp:lastModifiedBy>Павел Варшавский</cp:lastModifiedBy>
  <cp:revision>369</cp:revision>
  <dcterms:created xsi:type="dcterms:W3CDTF">2011-04-26T09:06:40Z</dcterms:created>
  <dcterms:modified xsi:type="dcterms:W3CDTF">2020-05-14T05:18:29Z</dcterms:modified>
</cp:coreProperties>
</file>