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36" r:id="rId1"/>
  </p:sldMasterIdLst>
  <p:notesMasterIdLst>
    <p:notesMasterId r:id="rId17"/>
  </p:notesMasterIdLst>
  <p:sldIdLst>
    <p:sldId id="307" r:id="rId2"/>
    <p:sldId id="308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9D6A40-9AB8-9441-8D15-21FA14DCEA41}" v="3" dt="2020-04-07T17:01:20.9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65" autoAdjust="0"/>
  </p:normalViewPr>
  <p:slideViewPr>
    <p:cSldViewPr>
      <p:cViewPr varScale="1">
        <p:scale>
          <a:sx n="85" d="100"/>
          <a:sy n="85" d="100"/>
        </p:scale>
        <p:origin x="17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Павел Варшавский" userId="91946b8a62b4c8f5" providerId="LiveId" clId="{42255A3A-CB79-2249-AE46-457EC5596F10}"/>
    <pc:docChg chg="addSld modSld">
      <pc:chgData name="Павел Варшавский" userId="91946b8a62b4c8f5" providerId="LiveId" clId="{42255A3A-CB79-2249-AE46-457EC5596F10}" dt="2020-04-07T17:01:20.944" v="2"/>
      <pc:docMkLst>
        <pc:docMk/>
      </pc:docMkLst>
      <pc:sldChg chg="addSp delSp">
        <pc:chgData name="Павел Варшавский" userId="91946b8a62b4c8f5" providerId="LiveId" clId="{42255A3A-CB79-2249-AE46-457EC5596F10}" dt="2020-04-07T17:01:05.258" v="1"/>
        <pc:sldMkLst>
          <pc:docMk/>
          <pc:sldMk cId="2347567123" sldId="320"/>
        </pc:sldMkLst>
        <pc:spChg chg="add del">
          <ac:chgData name="Павел Варшавский" userId="91946b8a62b4c8f5" providerId="LiveId" clId="{42255A3A-CB79-2249-AE46-457EC5596F10}" dt="2020-04-07T17:01:05.258" v="1"/>
          <ac:spMkLst>
            <pc:docMk/>
            <pc:sldMk cId="2347567123" sldId="320"/>
            <ac:spMk id="2" creationId="{3201F708-38F2-2A4B-AB65-17DED251A2DD}"/>
          </ac:spMkLst>
        </pc:spChg>
      </pc:sldChg>
      <pc:sldChg chg="add">
        <pc:chgData name="Павел Варшавский" userId="91946b8a62b4c8f5" providerId="LiveId" clId="{42255A3A-CB79-2249-AE46-457EC5596F10}" dt="2020-04-07T17:01:20.944" v="2"/>
        <pc:sldMkLst>
          <pc:docMk/>
          <pc:sldMk cId="2677533453" sldId="321"/>
        </pc:sldMkLst>
      </pc:sldChg>
      <pc:sldChg chg="add">
        <pc:chgData name="Павел Варшавский" userId="91946b8a62b4c8f5" providerId="LiveId" clId="{42255A3A-CB79-2249-AE46-457EC5596F10}" dt="2020-04-07T17:01:20.944" v="2"/>
        <pc:sldMkLst>
          <pc:docMk/>
          <pc:sldMk cId="714461282" sldId="322"/>
        </pc:sldMkLst>
      </pc:sldChg>
      <pc:sldChg chg="add">
        <pc:chgData name="Павел Варшавский" userId="91946b8a62b4c8f5" providerId="LiveId" clId="{42255A3A-CB79-2249-AE46-457EC5596F10}" dt="2020-04-07T17:01:20.944" v="2"/>
        <pc:sldMkLst>
          <pc:docMk/>
          <pc:sldMk cId="3100251376" sldId="323"/>
        </pc:sldMkLst>
      </pc:sldChg>
      <pc:sldChg chg="add">
        <pc:chgData name="Павел Варшавский" userId="91946b8a62b4c8f5" providerId="LiveId" clId="{42255A3A-CB79-2249-AE46-457EC5596F10}" dt="2020-04-07T17:01:20.944" v="2"/>
        <pc:sldMkLst>
          <pc:docMk/>
          <pc:sldMk cId="1012724798" sldId="324"/>
        </pc:sldMkLst>
      </pc:sldChg>
      <pc:sldChg chg="add">
        <pc:chgData name="Павел Варшавский" userId="91946b8a62b4c8f5" providerId="LiveId" clId="{42255A3A-CB79-2249-AE46-457EC5596F10}" dt="2020-04-07T17:01:20.944" v="2"/>
        <pc:sldMkLst>
          <pc:docMk/>
          <pc:sldMk cId="279929838" sldId="325"/>
        </pc:sldMkLst>
      </pc:sldChg>
      <pc:sldChg chg="add">
        <pc:chgData name="Павел Варшавский" userId="91946b8a62b4c8f5" providerId="LiveId" clId="{42255A3A-CB79-2249-AE46-457EC5596F10}" dt="2020-04-07T17:01:20.944" v="2"/>
        <pc:sldMkLst>
          <pc:docMk/>
          <pc:sldMk cId="2764575338" sldId="32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6227-6ABF-40F1-A0C9-C637DC3E893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63B6-DC46-43A2-B7A3-0B89357DA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0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F1C-49E7-4D1D-8770-C784A67A6BA5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C59-4D1A-4BB4-A169-6AE72D8322DF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9F5-D27D-4B58-947D-AA69FB02BE80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0D39-0EE3-4B6D-8866-5BDFFEA62926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3712-B56B-4B8B-9D02-23A6158B85AD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7845-C997-45F0-BE3C-98D8A1500432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7DCF-F6B9-4C5E-BAC1-C1A914AF0294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BD41-EBE8-42DC-8B0E-7FF1089E2C77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05-101B-48C6-B17F-78449A4913E3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60CC-F1D9-4D21-B16A-EC492700E092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E0F4-72AE-4BF7-8088-2FB1EA68707C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0D3011-CF4D-47CD-BF28-AC4CA769E406}" type="datetime1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Основы теории статистических решений</a:t>
            </a:r>
            <a:br>
              <a:rPr lang="ru-RU" sz="2800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(игры с природой)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340768"/>
            <a:ext cx="701207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В этих играх существует некая объективная реальность, которая может влиять на процесс принятия решения (т.е. под природой понимаются условия, которое влияют на принимаемые решения). 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Рассмотрим игру в матричной форме </a:t>
            </a:r>
            <a:r>
              <a:rPr lang="en-US" sz="2000" b="1" dirty="0">
                <a:latin typeface="Calibri" pitchFamily="34" charset="0"/>
              </a:rPr>
              <a:t>G</a:t>
            </a:r>
            <a:r>
              <a:rPr lang="ru-RU" sz="2000" b="1" dirty="0">
                <a:latin typeface="Calibri" pitchFamily="34" charset="0"/>
              </a:rPr>
              <a:t>(</a:t>
            </a:r>
            <a:r>
              <a:rPr lang="en-US" sz="2000" b="1" dirty="0">
                <a:latin typeface="Calibri" pitchFamily="34" charset="0"/>
              </a:rPr>
              <a:t>m</a:t>
            </a:r>
            <a:r>
              <a:rPr lang="ru-RU" sz="2000" b="1" dirty="0">
                <a:latin typeface="Calibri" pitchFamily="34" charset="0"/>
                <a:sym typeface="Symbol"/>
              </a:rPr>
              <a:t></a:t>
            </a:r>
            <a:r>
              <a:rPr lang="en-US" sz="2000" b="1" dirty="0">
                <a:latin typeface="Calibri" pitchFamily="34" charset="0"/>
              </a:rPr>
              <a:t>n</a:t>
            </a:r>
            <a:r>
              <a:rPr lang="ru-RU" sz="2000" b="1" dirty="0">
                <a:latin typeface="Calibri" pitchFamily="34" charset="0"/>
              </a:rPr>
              <a:t>)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23728" y="3068960"/>
          <a:ext cx="5832648" cy="2376264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4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4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j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4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4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11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</a:rPr>
                        <a:t>…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1j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 pitchFamily="34" charset="0"/>
                        </a:rPr>
                        <a:t>…</a:t>
                      </a:r>
                      <a:endParaRPr lang="ru-RU" sz="2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1n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</a:rPr>
                        <a:t>…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</a:rPr>
                        <a:t>…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</a:rPr>
                        <a:t>…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 pitchFamily="34" charset="0"/>
                        </a:rPr>
                        <a:t>…</a:t>
                      </a:r>
                      <a:endParaRPr lang="ru-RU" sz="2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 pitchFamily="34" charset="0"/>
                        </a:rPr>
                        <a:t>…</a:t>
                      </a:r>
                      <a:endParaRPr lang="ru-RU" sz="2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4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i1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</a:rPr>
                        <a:t>…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ij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 pitchFamily="34" charset="0"/>
                        </a:rPr>
                        <a:t>…</a:t>
                      </a:r>
                      <a:endParaRPr lang="ru-RU" sz="2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in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 pitchFamily="34" charset="0"/>
                        </a:rPr>
                        <a:t>…</a:t>
                      </a:r>
                      <a:endParaRPr lang="ru-RU" sz="2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 pitchFamily="34" charset="0"/>
                        </a:rPr>
                        <a:t>…</a:t>
                      </a:r>
                      <a:endParaRPr lang="ru-RU" sz="2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</a:rPr>
                        <a:t>…</a:t>
                      </a:r>
                      <a:endParaRPr lang="en-US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</a:rPr>
                        <a:t>…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</a:rPr>
                        <a:t>…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4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m1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 pitchFamily="34" charset="0"/>
                        </a:rPr>
                        <a:t>…</a:t>
                      </a:r>
                      <a:endParaRPr lang="ru-RU" sz="2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mj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 pitchFamily="34" charset="0"/>
                        </a:rPr>
                        <a:t>…</a:t>
                      </a:r>
                      <a:endParaRPr lang="ru-RU" sz="2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400" b="1" baseline="-25000" dirty="0" err="1">
                          <a:latin typeface="Calibri" pitchFamily="34" charset="0"/>
                        </a:rPr>
                        <a:t>mn</a:t>
                      </a:r>
                      <a:endParaRPr lang="ru-RU" sz="2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1403648" y="5509681"/>
            <a:ext cx="71287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П</a:t>
            </a:r>
            <a:r>
              <a:rPr kumimoji="0" lang="en-US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(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j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=1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, .. ,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n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– ситуации, состояния природы (условия); </a:t>
            </a:r>
            <a:endParaRPr kumimoji="0" lang="ru-RU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а</a:t>
            </a:r>
            <a:r>
              <a:rPr kumimoji="0" lang="ru-RU" sz="20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ij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– выигрыш игрока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при выборе им стратегии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А</a:t>
            </a:r>
            <a:r>
              <a:rPr kumimoji="0" lang="ru-RU" sz="20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в состоянии природы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П</a:t>
            </a:r>
            <a:r>
              <a:rPr kumimoji="0" lang="en-US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065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ИГРЫ С УПОРЯДОЧЕННЫМИ ИСХОДАМИ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340768"/>
            <a:ext cx="70120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Игры при наличии нескольких критериев, т.е. выигрыш оценивается по нескольким критериям.</a:t>
            </a:r>
            <a:endParaRPr lang="en-US" sz="2000" dirty="0">
              <a:latin typeface="Calibri" pitchFamily="34" charset="0"/>
            </a:endParaRPr>
          </a:p>
          <a:p>
            <a:pPr algn="just"/>
            <a:endParaRPr lang="en-US" sz="2000" b="1" dirty="0">
              <a:latin typeface="Calibri" pitchFamily="34" charset="0"/>
            </a:endParaRPr>
          </a:p>
          <a:p>
            <a:pPr algn="just"/>
            <a:r>
              <a:rPr lang="ru-RU" sz="2000" b="1" dirty="0">
                <a:latin typeface="Calibri" pitchFamily="34" charset="0"/>
              </a:rPr>
              <a:t>Рассмотрим следующий пример. </a:t>
            </a:r>
            <a:endParaRPr lang="en-US" sz="2000" b="1" dirty="0">
              <a:latin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Пусть ожидается эпидемия некоторого заболевания, который может быть вызван вирусами, условно обозначенными </a:t>
            </a:r>
            <a:br>
              <a:rPr lang="en-US" sz="2000" dirty="0">
                <a:latin typeface="Calibri" pitchFamily="34" charset="0"/>
              </a:rPr>
            </a:br>
            <a:r>
              <a:rPr lang="ru-RU" sz="2000" b="1" dirty="0" err="1">
                <a:latin typeface="Calibri" pitchFamily="34" charset="0"/>
              </a:rPr>
              <a:t>В</a:t>
            </a:r>
            <a:r>
              <a:rPr lang="ru-RU" sz="2000" b="1" baseline="-25000" dirty="0" err="1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ru-RU" sz="2000" b="1" dirty="0" err="1">
                <a:latin typeface="Calibri" pitchFamily="34" charset="0"/>
              </a:rPr>
              <a:t>В</a:t>
            </a:r>
            <a:r>
              <a:rPr lang="ru-RU" sz="2000" b="1" baseline="-25000" dirty="0" err="1">
                <a:latin typeface="Calibri" pitchFamily="34" charset="0"/>
              </a:rPr>
              <a:t>2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ru-RU" sz="2000" b="1" dirty="0" err="1">
                <a:latin typeface="Calibri" pitchFamily="34" charset="0"/>
              </a:rPr>
              <a:t>В</a:t>
            </a:r>
            <a:r>
              <a:rPr lang="ru-RU" sz="2000" b="1" baseline="-25000" dirty="0" err="1">
                <a:latin typeface="Calibri" pitchFamily="34" charset="0"/>
              </a:rPr>
              <a:t>3</a:t>
            </a:r>
            <a:r>
              <a:rPr lang="ru-RU" sz="2000" dirty="0">
                <a:latin typeface="Calibri" pitchFamily="34" charset="0"/>
              </a:rPr>
              <a:t>. Против данного типа вирусов могут быть использованы вакцины типа 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 …, 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7</a:t>
            </a:r>
            <a:r>
              <a:rPr lang="ru-RU" sz="2000" dirty="0">
                <a:latin typeface="Calibri" pitchFamily="34" charset="0"/>
              </a:rPr>
              <a:t>. </a:t>
            </a:r>
            <a:endParaRPr lang="en-US" sz="2000" dirty="0">
              <a:latin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Предполагается, что чем больше номер вакцины </a:t>
            </a:r>
            <a:r>
              <a:rPr lang="ru-RU" sz="2000" b="1" dirty="0" err="1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, тем меньше затраты </a:t>
            </a:r>
            <a:r>
              <a:rPr lang="ru-RU" sz="2000" b="1" dirty="0" err="1">
                <a:latin typeface="Calibri" pitchFamily="34" charset="0"/>
              </a:rPr>
              <a:t>α</a:t>
            </a:r>
            <a:r>
              <a:rPr lang="ru-RU" sz="2000" b="1" baseline="-25000" dirty="0" err="1">
                <a:latin typeface="Calibri" pitchFamily="34" charset="0"/>
              </a:rPr>
              <a:t>i</a:t>
            </a:r>
            <a:r>
              <a:rPr lang="ru-RU" sz="2000" dirty="0" err="1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(в некоторых условных единицах) на ее производство, пусть </a:t>
            </a:r>
            <a:r>
              <a:rPr lang="ru-RU" sz="2000" b="1" dirty="0" err="1">
                <a:latin typeface="Calibri" pitchFamily="34" charset="0"/>
              </a:rPr>
              <a:t>α</a:t>
            </a:r>
            <a:r>
              <a:rPr lang="ru-RU" sz="2000" b="1" baseline="-25000" dirty="0" err="1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 </a:t>
            </a:r>
            <a:r>
              <a:rPr lang="ru-RU" sz="2000" b="1" dirty="0">
                <a:latin typeface="Calibri" pitchFamily="34" charset="0"/>
                <a:sym typeface="Symbol"/>
              </a:rPr>
              <a:t></a:t>
            </a:r>
            <a:r>
              <a:rPr lang="ru-RU" sz="2000" b="1" dirty="0">
                <a:latin typeface="Calibri" pitchFamily="34" charset="0"/>
              </a:rPr>
              <a:t> {1; 2; 3; 4; 5; 6; 7}</a:t>
            </a:r>
            <a:r>
              <a:rPr lang="ru-RU" sz="2000" dirty="0">
                <a:latin typeface="Calibri" pitchFamily="34" charset="0"/>
              </a:rPr>
              <a:t>. </a:t>
            </a:r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Эффективность вакцины типа 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, </a:t>
            </a:r>
            <a:r>
              <a:rPr lang="ru-RU" sz="2000" b="1" dirty="0" err="1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 = 1, …, 7</a:t>
            </a:r>
            <a:r>
              <a:rPr lang="ru-RU" sz="2000" dirty="0">
                <a:latin typeface="Calibri" pitchFamily="34" charset="0"/>
              </a:rPr>
              <a:t>, оценивается величиной </a:t>
            </a:r>
            <a:r>
              <a:rPr lang="ru-RU" sz="2000" b="1" dirty="0">
                <a:latin typeface="Calibri" pitchFamily="34" charset="0"/>
                <a:sym typeface="Symbol"/>
              </a:rPr>
              <a:t></a:t>
            </a:r>
            <a:r>
              <a:rPr lang="ru-RU" sz="2000" b="1" baseline="-25000" dirty="0" err="1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 </a:t>
            </a:r>
            <a:r>
              <a:rPr lang="ru-RU" sz="2000" b="1" dirty="0">
                <a:latin typeface="Calibri" pitchFamily="34" charset="0"/>
                <a:sym typeface="Symbol"/>
              </a:rPr>
              <a:t></a:t>
            </a:r>
            <a:r>
              <a:rPr lang="ru-RU" sz="2000" b="1" dirty="0">
                <a:latin typeface="Calibri" pitchFamily="34" charset="0"/>
              </a:rPr>
              <a:t> {1; 2; 3; 4}</a:t>
            </a:r>
            <a:r>
              <a:rPr lang="ru-RU" sz="2000" dirty="0">
                <a:latin typeface="Calibri" pitchFamily="34" charset="0"/>
              </a:rPr>
              <a:t> (чем больше значение </a:t>
            </a:r>
            <a:r>
              <a:rPr lang="ru-RU" sz="2000" b="1" dirty="0">
                <a:latin typeface="Calibri" pitchFamily="34" charset="0"/>
                <a:sym typeface="Symbol"/>
              </a:rPr>
              <a:t></a:t>
            </a:r>
            <a:r>
              <a:rPr lang="ru-RU" sz="2000" b="1" baseline="-25000" dirty="0" err="1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, тем эффективнее вакцина). </a:t>
            </a:r>
          </a:p>
        </p:txBody>
      </p:sp>
    </p:spTree>
    <p:extLst>
      <p:ext uri="{BB962C8B-B14F-4D97-AF65-F5344CB8AC3E}">
        <p14:creationId xmlns:p14="http://schemas.microsoft.com/office/powerpoint/2010/main" val="267753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ИГРЫ С УПОРЯДОЧЕННЫМИ ИСХОДАМИ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220554"/>
            <a:ext cx="70120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Технология производства вакцины такова, что одновременно в массовом порядке может производиться вакцина только одного типа. </a:t>
            </a:r>
            <a:endParaRPr lang="en-US" sz="2000" dirty="0">
              <a:latin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Требуется определить, какого типа вакцину следует производить с целью минимизации затрат на производство и максимизации ее эффективности.</a:t>
            </a:r>
            <a:endParaRPr lang="en-US" sz="2000" dirty="0">
              <a:latin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Введем понятие </a:t>
            </a:r>
            <a:r>
              <a:rPr lang="ru-RU" sz="2000" b="1" dirty="0">
                <a:latin typeface="Calibri" pitchFamily="34" charset="0"/>
              </a:rPr>
              <a:t>исхода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ru-RU" sz="2000" b="1" dirty="0">
                <a:latin typeface="Calibri" pitchFamily="34" charset="0"/>
              </a:rPr>
              <a:t>(</a:t>
            </a:r>
            <a:r>
              <a:rPr lang="en-US" sz="2000" b="1" dirty="0">
                <a:latin typeface="Calibri" pitchFamily="34" charset="0"/>
              </a:rPr>
              <a:t>V</a:t>
            </a:r>
            <a:r>
              <a:rPr lang="en-US" sz="2000" b="1" baseline="-25000" dirty="0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, </a:t>
            </a:r>
            <a:r>
              <a:rPr lang="en-US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j</a:t>
            </a:r>
            <a:r>
              <a:rPr lang="ru-RU" sz="2000" b="1" dirty="0">
                <a:latin typeface="Calibri" pitchFamily="34" charset="0"/>
              </a:rPr>
              <a:t>) = (</a:t>
            </a:r>
            <a:r>
              <a:rPr lang="ru-RU" sz="2000" b="1" dirty="0">
                <a:latin typeface="Calibri" pitchFamily="34" charset="0"/>
                <a:sym typeface="Symbol"/>
              </a:rPr>
              <a:t></a:t>
            </a:r>
            <a:r>
              <a:rPr lang="en-US" sz="2000" b="1" baseline="-25000" dirty="0" err="1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, </a:t>
            </a:r>
            <a:r>
              <a:rPr lang="ru-RU" sz="2000" b="1" dirty="0">
                <a:latin typeface="Calibri" pitchFamily="34" charset="0"/>
                <a:sym typeface="Symbol"/>
              </a:rPr>
              <a:t></a:t>
            </a:r>
            <a:r>
              <a:rPr lang="en-US" sz="2000" b="1" baseline="-25000" dirty="0" err="1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) </a:t>
            </a:r>
            <a:r>
              <a:rPr lang="ru-RU" sz="2000" dirty="0">
                <a:latin typeface="Calibri" pitchFamily="34" charset="0"/>
              </a:rPr>
              <a:t>– результата (выигрыша), отражающего как затраты </a:t>
            </a:r>
            <a:r>
              <a:rPr lang="ru-RU" sz="2000" b="1" dirty="0" err="1">
                <a:latin typeface="Calibri" pitchFamily="34" charset="0"/>
              </a:rPr>
              <a:t>α</a:t>
            </a:r>
            <a:r>
              <a:rPr lang="en-US" sz="2000" b="1" baseline="-25000" dirty="0" err="1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 на производство вакцины </a:t>
            </a:r>
            <a:r>
              <a:rPr lang="en-US" sz="2000" b="1" dirty="0">
                <a:latin typeface="Calibri" pitchFamily="34" charset="0"/>
              </a:rPr>
              <a:t>V</a:t>
            </a:r>
            <a:r>
              <a:rPr lang="en-US" sz="2000" b="1" baseline="-25000" dirty="0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, так и ее эффективность </a:t>
            </a:r>
            <a:r>
              <a:rPr lang="ru-RU" sz="2000" b="1" dirty="0">
                <a:latin typeface="Calibri" pitchFamily="34" charset="0"/>
                <a:sym typeface="Symbol"/>
              </a:rPr>
              <a:t></a:t>
            </a:r>
            <a:r>
              <a:rPr lang="en-US" sz="2000" b="1" baseline="-25000" dirty="0" err="1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 применительно к вирусу типа </a:t>
            </a:r>
            <a:r>
              <a:rPr lang="en-US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j</a:t>
            </a:r>
            <a:r>
              <a:rPr lang="ru-RU" sz="2000" dirty="0">
                <a:latin typeface="Calibri" pitchFamily="34" charset="0"/>
              </a:rPr>
              <a:t>. </a:t>
            </a:r>
            <a:endParaRPr lang="en-US" sz="2000" dirty="0">
              <a:latin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Тогда для поиска оптимального решения (стратегии производства) может быть использован критерий </a:t>
            </a:r>
            <a:br>
              <a:rPr lang="en-US" sz="2000" dirty="0">
                <a:latin typeface="Calibri" pitchFamily="34" charset="0"/>
              </a:rPr>
            </a:br>
            <a:r>
              <a:rPr lang="en-US" sz="2000" dirty="0">
                <a:latin typeface="Calibri" pitchFamily="34" charset="0"/>
              </a:rPr>
              <a:t>		        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ru-RU" sz="2000" b="1" dirty="0">
                <a:latin typeface="Calibri" pitchFamily="34" charset="0"/>
              </a:rPr>
              <a:t>(</a:t>
            </a:r>
            <a:r>
              <a:rPr lang="en-US" sz="2000" b="1" dirty="0">
                <a:latin typeface="Calibri" pitchFamily="34" charset="0"/>
              </a:rPr>
              <a:t>V</a:t>
            </a:r>
            <a:r>
              <a:rPr lang="en-US" sz="2000" b="1" baseline="-25000" dirty="0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,</a:t>
            </a:r>
            <a:r>
              <a:rPr lang="en-US" sz="2000" b="1" dirty="0">
                <a:latin typeface="Calibri" pitchFamily="34" charset="0"/>
              </a:rPr>
              <a:t> </a:t>
            </a:r>
            <a:r>
              <a:rPr lang="en-US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j</a:t>
            </a:r>
            <a:r>
              <a:rPr lang="ru-RU" sz="2000" b="1" dirty="0">
                <a:latin typeface="Calibri" pitchFamily="34" charset="0"/>
              </a:rPr>
              <a:t>) </a:t>
            </a:r>
            <a:r>
              <a:rPr lang="en-US" sz="2000" b="1" dirty="0">
                <a:latin typeface="Calibri" pitchFamily="34" charset="0"/>
                <a:sym typeface="Symbol"/>
              </a:rPr>
              <a:t></a:t>
            </a:r>
            <a:r>
              <a:rPr lang="ru-RU" sz="2000" b="1" dirty="0">
                <a:latin typeface="Calibri" pitchFamily="34" charset="0"/>
              </a:rPr>
              <a:t> (</a:t>
            </a:r>
            <a:r>
              <a:rPr lang="en-US" sz="2000" b="1" dirty="0">
                <a:latin typeface="Calibri" pitchFamily="34" charset="0"/>
              </a:rPr>
              <a:t>max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en-US" sz="2000" b="1" dirty="0">
                <a:latin typeface="Calibri" pitchFamily="34" charset="0"/>
              </a:rPr>
              <a:t>max</a:t>
            </a:r>
            <a:r>
              <a:rPr lang="ru-RU" sz="2000" b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46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Поиск решения игры с упорядоченными исходами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364570"/>
            <a:ext cx="7012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Проблемная ситуация моделируется игрой с «природой», где стратегиями (выборами) </a:t>
            </a:r>
            <a:r>
              <a:rPr lang="ru-RU" sz="2000" dirty="0" err="1">
                <a:latin typeface="Calibri" pitchFamily="34" charset="0"/>
              </a:rPr>
              <a:t>ЛПР</a:t>
            </a:r>
            <a:r>
              <a:rPr lang="ru-RU" sz="2000" dirty="0">
                <a:latin typeface="Calibri" pitchFamily="34" charset="0"/>
              </a:rPr>
              <a:t> являются типы вакцин, а состояниями «природы» (условиями) – типы вирусов.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915816" y="2564904"/>
          <a:ext cx="4321366" cy="338437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81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(1; 4)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(1;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(1;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(2;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(2;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(2; 4)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(3; 4)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(3;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(3; 2)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(4;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(4; 2)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(4; 3)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(5; 2)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(5; 3)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(5; 2)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(6; 3)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(6; 2)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(6; 1)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(7; 1)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(7; 2)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(7; 3)</a:t>
                      </a:r>
                      <a:endParaRPr lang="ru-RU" sz="2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25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273280" y="-9939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  <a:t>Поиск решения игры с упорядоченными исходами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737408"/>
            <a:ext cx="7012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libri" pitchFamily="34" charset="0"/>
              </a:rPr>
              <a:t>Поскольку вероятности состояний «природы» неизвестны, то в качестве критерия оптимальности выберем наиболее осторожный </a:t>
            </a:r>
            <a:r>
              <a:rPr lang="ru-RU" b="1" dirty="0">
                <a:latin typeface="Calibri" pitchFamily="34" charset="0"/>
              </a:rPr>
              <a:t>критерий </a:t>
            </a:r>
            <a:r>
              <a:rPr lang="ru-RU" b="1" dirty="0" err="1">
                <a:latin typeface="Calibri" pitchFamily="34" charset="0"/>
              </a:rPr>
              <a:t>Вальда</a:t>
            </a:r>
            <a:r>
              <a:rPr lang="ru-RU" dirty="0">
                <a:latin typeface="Calibri" pitchFamily="34" charset="0"/>
              </a:rPr>
              <a:t>, предварительно выделив наихудший исход для вакцины каждого типа.</a:t>
            </a:r>
            <a:endParaRPr lang="en-US" dirty="0">
              <a:latin typeface="Calibri" pitchFamily="34" charset="0"/>
            </a:endParaRPr>
          </a:p>
          <a:p>
            <a:pPr algn="just"/>
            <a:r>
              <a:rPr lang="ru-RU" dirty="0">
                <a:latin typeface="Calibri" pitchFamily="34" charset="0"/>
              </a:rPr>
              <a:t>Применение критерия </a:t>
            </a:r>
            <a:r>
              <a:rPr lang="ru-RU" dirty="0" err="1">
                <a:latin typeface="Calibri" pitchFamily="34" charset="0"/>
              </a:rPr>
              <a:t>Вальда</a:t>
            </a:r>
            <a:r>
              <a:rPr lang="ru-RU" dirty="0">
                <a:latin typeface="Calibri" pitchFamily="34" charset="0"/>
              </a:rPr>
              <a:t> сводится к установлению отношения предпочтения (доминирования) на множестве выделенных исходов и удаления </a:t>
            </a:r>
            <a:r>
              <a:rPr lang="ru-RU" dirty="0" err="1">
                <a:latin typeface="Calibri" pitchFamily="34" charset="0"/>
              </a:rPr>
              <a:t>доминируемых</a:t>
            </a:r>
            <a:r>
              <a:rPr lang="ru-RU" dirty="0">
                <a:latin typeface="Calibri" pitchFamily="34" charset="0"/>
              </a:rPr>
              <a:t> исходов, а значит, и соответствующих им стратегий (вакцин) </a:t>
            </a:r>
            <a:r>
              <a:rPr lang="ru-RU" dirty="0" err="1">
                <a:latin typeface="Calibri" pitchFamily="34" charset="0"/>
              </a:rPr>
              <a:t>ЛПР</a:t>
            </a:r>
            <a:r>
              <a:rPr lang="en-US" dirty="0">
                <a:latin typeface="Calibri" pitchFamily="34" charset="0"/>
              </a:rPr>
              <a:t>.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91679" y="3068960"/>
          <a:ext cx="5400601" cy="338437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81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min(</a:t>
                      </a: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  <a:r>
                        <a:rPr kumimoji="0" lang="en-GB" sz="1600" b="1" kern="1200" baseline="-25000" dirty="0" err="1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  <a:sym typeface="Symbol"/>
                        </a:rPr>
                        <a:t></a:t>
                      </a:r>
                      <a:r>
                        <a:rPr kumimoji="0" lang="en-GB" sz="1600" b="1" kern="1200" baseline="-250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(1; 4)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(1;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(1;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(2;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(2;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(2; 4)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(3; 4)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(3;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(3; 2)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(4; 3)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(4; 2)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(4; 3)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(5; 2)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(5; 3)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(5; 2)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(6; 3)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(6; 2)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(6; 1)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(7; 1)</a:t>
                      </a:r>
                      <a:endParaRPr lang="ru-RU" sz="2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(7; 2)</a:t>
                      </a:r>
                      <a:endParaRPr lang="ru-RU" sz="20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(7; 3)</a:t>
                      </a:r>
                      <a:endParaRPr lang="ru-RU" sz="20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12159" y="35146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(1; 3)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59" y="39374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(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2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; 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12159" y="43558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(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3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; 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2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2159" y="47878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(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4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; 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2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59" y="52199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(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5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; 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2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159" y="56383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(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6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; 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1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2159" y="60485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(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7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; </a:t>
            </a:r>
            <a:r>
              <a:rPr lang="en-US" b="1" dirty="0">
                <a:latin typeface="Calibri" pitchFamily="34" charset="0"/>
                <a:ea typeface="Times New Roman"/>
                <a:cs typeface="Times New Roman"/>
              </a:rPr>
              <a:t>1</a:t>
            </a:r>
            <a:r>
              <a:rPr lang="ru-RU" b="1" dirty="0">
                <a:latin typeface="Calibri" pitchFamily="34" charset="0"/>
                <a:ea typeface="Times New Roman"/>
                <a:cs typeface="Times New Roman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96336" y="4172887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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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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331640" y="3717032"/>
            <a:ext cx="61926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331640" y="4581128"/>
            <a:ext cx="61926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331640" y="5013176"/>
            <a:ext cx="61926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331640" y="5877272"/>
            <a:ext cx="61926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72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520368" y="779795"/>
            <a:ext cx="701207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В результате получаем множество эффективных (</a:t>
            </a:r>
            <a:r>
              <a:rPr lang="ru-RU" sz="2000" dirty="0" err="1">
                <a:latin typeface="Calibri" pitchFamily="34" charset="0"/>
              </a:rPr>
              <a:t>недоминируемых</a:t>
            </a:r>
            <a:r>
              <a:rPr lang="ru-RU" sz="2000" dirty="0">
                <a:latin typeface="Calibri" pitchFamily="34" charset="0"/>
              </a:rPr>
              <a:t>) </a:t>
            </a:r>
            <a:r>
              <a:rPr lang="ru-RU" sz="2000" b="1" dirty="0">
                <a:latin typeface="Calibri" pitchFamily="34" charset="0"/>
              </a:rPr>
              <a:t>решений Парето {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2</a:t>
            </a:r>
            <a:r>
              <a:rPr lang="ru-RU" sz="2000" b="1" dirty="0">
                <a:latin typeface="Calibri" pitchFamily="34" charset="0"/>
              </a:rPr>
              <a:t>, 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5</a:t>
            </a:r>
            <a:r>
              <a:rPr lang="ru-RU" sz="2000" b="1" dirty="0">
                <a:latin typeface="Calibri" pitchFamily="34" charset="0"/>
              </a:rPr>
              <a:t>, 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7</a:t>
            </a:r>
            <a:r>
              <a:rPr lang="ru-RU" sz="2000" b="1" dirty="0">
                <a:latin typeface="Calibri" pitchFamily="34" charset="0"/>
              </a:rPr>
              <a:t>}</a:t>
            </a:r>
            <a:r>
              <a:rPr lang="ru-RU" sz="2000" dirty="0">
                <a:latin typeface="Calibri" pitchFamily="34" charset="0"/>
              </a:rPr>
              <a:t>, для окончательного выбора из которого </a:t>
            </a:r>
            <a:r>
              <a:rPr lang="ru-RU" sz="2000" dirty="0" err="1">
                <a:latin typeface="Calibri" pitchFamily="34" charset="0"/>
              </a:rPr>
              <a:t>ЛПР</a:t>
            </a:r>
            <a:r>
              <a:rPr lang="ru-RU" sz="2000" dirty="0">
                <a:latin typeface="Calibri" pitchFamily="34" charset="0"/>
              </a:rPr>
              <a:t> необходима дополнительная информация. </a:t>
            </a:r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Например, если известно, что эпидемия не носит всеобщего характера (заболевают в основном дети и пожилые люди), но болезнь протекает тяжело, то предпочтение следует отдать наиболее дорогой, но и наиболее эффективной в целом вакцине типа 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2</a:t>
            </a:r>
            <a:r>
              <a:rPr lang="ru-RU" sz="2000" dirty="0">
                <a:latin typeface="Calibri" pitchFamily="34" charset="0"/>
              </a:rPr>
              <a:t>. </a:t>
            </a:r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Для противоположного случая – всеобщность эпидемии при сравнительной легкости заболевания – целесообразно производить наиболее дешевую (но и менее эффективную) вакцину типа 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7</a:t>
            </a:r>
            <a:r>
              <a:rPr lang="ru-RU" sz="2000" dirty="0">
                <a:latin typeface="Calibri" pitchFamily="34" charset="0"/>
              </a:rPr>
              <a:t>. </a:t>
            </a:r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Для промежуточного случая или при отсутствии дополнительной информации может быть рекомендована вакцина типа 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5</a:t>
            </a:r>
            <a:r>
              <a:rPr lang="ru-RU" sz="2000" dirty="0">
                <a:latin typeface="Calibri" pitchFamily="34" charset="0"/>
              </a:rPr>
              <a:t>. </a:t>
            </a:r>
            <a:endParaRPr lang="en-US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Заметим, что если имеется достаточно средств, то следует производить наиболее эффективную вакцину </a:t>
            </a:r>
            <a:r>
              <a:rPr lang="ru-RU" sz="2000" b="1" dirty="0" err="1">
                <a:latin typeface="Calibri" pitchFamily="34" charset="0"/>
              </a:rPr>
              <a:t>V</a:t>
            </a:r>
            <a:r>
              <a:rPr lang="ru-RU" sz="2000" b="1" baseline="-25000" dirty="0" err="1">
                <a:latin typeface="Calibri" pitchFamily="34" charset="0"/>
              </a:rPr>
              <a:t>2</a:t>
            </a:r>
            <a:r>
              <a:rPr lang="ru-RU" sz="2000" dirty="0">
                <a:latin typeface="Calibri" pitchFamily="34" charset="0"/>
              </a:rPr>
              <a:t>.</a:t>
            </a:r>
          </a:p>
        </p:txBody>
      </p: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1273280" y="-9939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  <a:t>Поиск решения игры с упорядоченными исходами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2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1481004"/>
            <a:ext cx="691276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Игровая модель является математической, упрощенной моделью реального конфликта, и при этом вводятся следующие основные ограничения: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600"/>
              </a:spcAft>
            </a:pPr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1)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Предполагается, что противник также разумен, как и сам игрок.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600"/>
              </a:spcAft>
            </a:pPr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2)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Теория игр ориентирует ЛПР на наиболее осторожное поведение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и на исключение риска.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600"/>
              </a:spcAft>
            </a:pPr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ru-RU" sz="2000" b="1" dirty="0">
                <a:latin typeface="Calibri" pitchFamily="34" charset="0"/>
                <a:cs typeface="Calibri" pitchFamily="34" charset="0"/>
              </a:rPr>
              <a:t>3) В матричных играх предполагается, что игроку известны все стратегии противника, но неизвестно какой именно он воспользуется в процессе игры.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Общие выводы по теоретико-игровым моделям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57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54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1412776"/>
            <a:ext cx="691276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Использование методов теории антагонистических игр невозможно, так как нет сознательного противодействия противника.</a:t>
            </a: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В играх с природой вводят понятие риска: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547664" y="4625841"/>
            <a:ext cx="69127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То есть, </a:t>
            </a:r>
            <a:r>
              <a:rPr lang="ru-RU" sz="2000" b="1" dirty="0">
                <a:latin typeface="Calibri" pitchFamily="34" charset="0"/>
              </a:rPr>
              <a:t>риск</a:t>
            </a:r>
            <a:r>
              <a:rPr lang="ru-RU" sz="2000" dirty="0">
                <a:latin typeface="Calibri" pitchFamily="34" charset="0"/>
              </a:rPr>
              <a:t> – это разность между выигрышем, который игрок получил бы, зная, в каких условиях </a:t>
            </a:r>
            <a:r>
              <a:rPr lang="ru-RU" sz="2000" b="1" dirty="0" err="1">
                <a:latin typeface="Calibri" pitchFamily="34" charset="0"/>
              </a:rPr>
              <a:t>П</a:t>
            </a:r>
            <a:r>
              <a:rPr lang="en-US" sz="2000" b="1" baseline="-25000" dirty="0">
                <a:latin typeface="Calibri" pitchFamily="34" charset="0"/>
              </a:rPr>
              <a:t>j</a:t>
            </a:r>
            <a:r>
              <a:rPr lang="ru-RU" sz="2000" dirty="0">
                <a:latin typeface="Calibri" pitchFamily="34" charset="0"/>
              </a:rPr>
              <a:t> он принимает решение, и выигрышем, который он получает, не зная условий, когда он выбирает стратегию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. 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Основы теории статистических решений</a:t>
            </a:r>
            <a:br>
              <a:rPr lang="ru-RU" sz="2800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(игры с природой)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5953" name="Object 1"/>
          <p:cNvGraphicFramePr>
            <a:graphicFrameLocks noChangeAspect="1"/>
          </p:cNvGraphicFramePr>
          <p:nvPr/>
        </p:nvGraphicFramePr>
        <p:xfrm>
          <a:off x="3563888" y="3429000"/>
          <a:ext cx="3247301" cy="864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Формула" r:id="rId3" imgW="1612900" imgH="431800" progId="Equation.3">
                  <p:embed/>
                </p:oleObj>
              </mc:Choice>
              <mc:Fallback>
                <p:oleObj name="Формула" r:id="rId3" imgW="1612900" imgH="431800" progId="Equation.3">
                  <p:embed/>
                  <p:pic>
                    <p:nvPicPr>
                      <p:cNvPr id="12595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429000"/>
                        <a:ext cx="3247301" cy="864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build="p"/>
      <p:bldP spid="10548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1196752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/>
              <a:t>Матрица выигрышей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547664" y="3717032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/>
              <a:t>Матрица рисков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ПРИМЕР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915816" y="1700808"/>
          <a:ext cx="4248472" cy="1800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5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691680" y="4221088"/>
          <a:ext cx="4248472" cy="1800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5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72200" y="450912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11</a:t>
            </a:r>
            <a:r>
              <a:rPr lang="en-US" sz="2400" b="1" dirty="0">
                <a:latin typeface="Calibri" pitchFamily="34" charset="0"/>
              </a:rPr>
              <a:t> = 4 – 1 = 3</a:t>
            </a:r>
          </a:p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21</a:t>
            </a:r>
            <a:r>
              <a:rPr lang="en-US" sz="2400" b="1" dirty="0">
                <a:latin typeface="Calibri" pitchFamily="34" charset="0"/>
              </a:rPr>
              <a:t> = 4 – 3 = 1</a:t>
            </a:r>
          </a:p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31</a:t>
            </a:r>
            <a:r>
              <a:rPr lang="en-US" sz="2400" b="1" dirty="0">
                <a:latin typeface="Calibri" pitchFamily="34" charset="0"/>
              </a:rPr>
              <a:t> = 4 – 4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79526" y="46776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67651" y="512757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80284" y="557736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72200" y="450912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12</a:t>
            </a:r>
            <a:r>
              <a:rPr lang="en-US" sz="2400" b="1" dirty="0">
                <a:latin typeface="Calibri" pitchFamily="34" charset="0"/>
              </a:rPr>
              <a:t> = 8 – 4 = 4</a:t>
            </a:r>
          </a:p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22</a:t>
            </a:r>
            <a:r>
              <a:rPr lang="en-US" sz="2400" b="1" dirty="0">
                <a:latin typeface="Calibri" pitchFamily="34" charset="0"/>
              </a:rPr>
              <a:t> = 8 – 8 = 0</a:t>
            </a:r>
          </a:p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32</a:t>
            </a:r>
            <a:r>
              <a:rPr lang="en-US" sz="2400" b="1" dirty="0">
                <a:latin typeface="Calibri" pitchFamily="34" charset="0"/>
              </a:rPr>
              <a:t> = 8 – 6 =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9872" y="46776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07997" y="512757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0630" y="557736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72200" y="450912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13</a:t>
            </a:r>
            <a:r>
              <a:rPr lang="en-US" sz="2400" b="1" dirty="0">
                <a:latin typeface="Calibri" pitchFamily="34" charset="0"/>
              </a:rPr>
              <a:t> = 6 – 5 = 1</a:t>
            </a:r>
          </a:p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23</a:t>
            </a:r>
            <a:r>
              <a:rPr lang="en-US" sz="2400" b="1" dirty="0">
                <a:latin typeface="Calibri" pitchFamily="34" charset="0"/>
              </a:rPr>
              <a:t> = 6 – 4 = 2</a:t>
            </a:r>
          </a:p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33</a:t>
            </a:r>
            <a:r>
              <a:rPr lang="en-US" sz="2400" b="1" dirty="0">
                <a:latin typeface="Calibri" pitchFamily="34" charset="0"/>
              </a:rPr>
              <a:t> = 6 – 6 =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83968" y="467688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2093" y="512681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84726" y="557660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72200" y="450912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14</a:t>
            </a:r>
            <a:r>
              <a:rPr lang="en-US" sz="2400" b="1" dirty="0">
                <a:latin typeface="Calibri" pitchFamily="34" charset="0"/>
              </a:rPr>
              <a:t> = 9 – 9 = 0</a:t>
            </a:r>
          </a:p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24</a:t>
            </a:r>
            <a:r>
              <a:rPr lang="en-US" sz="2400" b="1" dirty="0">
                <a:latin typeface="Calibri" pitchFamily="34" charset="0"/>
              </a:rPr>
              <a:t> = 9 – 3 = 6</a:t>
            </a:r>
          </a:p>
          <a:p>
            <a:r>
              <a:rPr lang="en-US" sz="2400" b="1" dirty="0" err="1">
                <a:latin typeface="Calibri" pitchFamily="34" charset="0"/>
              </a:rPr>
              <a:t>r</a:t>
            </a:r>
            <a:r>
              <a:rPr lang="en-US" sz="2400" b="1" baseline="-25000" dirty="0" err="1">
                <a:latin typeface="Calibri" pitchFamily="34" charset="0"/>
              </a:rPr>
              <a:t>34</a:t>
            </a:r>
            <a:r>
              <a:rPr lang="en-US" sz="2400" b="1" dirty="0">
                <a:latin typeface="Calibri" pitchFamily="34" charset="0"/>
              </a:rPr>
              <a:t> = 9 – 2 = 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23556" y="467688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11681" y="512681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24314" y="557660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 build="p"/>
      <p:bldP spid="17" grpId="0" uiExpand="1" build="p"/>
      <p:bldP spid="17" grpId="1" uiExpand="1" build="allAtOnce"/>
      <p:bldP spid="18" grpId="0" uiExpand="1" build="p"/>
      <p:bldP spid="19" grpId="0" uiExpand="1" build="p"/>
      <p:bldP spid="20" grpId="0" build="p"/>
      <p:bldP spid="21" grpId="0" build="p"/>
      <p:bldP spid="21" grpId="1" build="allAtOnce"/>
      <p:bldP spid="22" grpId="0" build="p"/>
      <p:bldP spid="23" grpId="0" build="p"/>
      <p:bldP spid="24" grpId="0" build="p"/>
      <p:bldP spid="26" grpId="0" uiExpand="1" build="p"/>
      <p:bldP spid="26" grpId="1" uiExpand="1" build="allAtOnce"/>
      <p:bldP spid="27" grpId="0" build="p"/>
      <p:bldP spid="28" grpId="0" build="p"/>
      <p:bldP spid="29" grpId="0" build="p"/>
      <p:bldP spid="30" grpId="0" uiExpand="1" build="p"/>
      <p:bldP spid="31" grpId="0" build="p"/>
      <p:bldP spid="32" grpId="0" build="p"/>
      <p:bldP spid="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1258890"/>
            <a:ext cx="69127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>
                <a:latin typeface="Calibri" pitchFamily="34" charset="0"/>
              </a:rPr>
              <a:t>Возможны различные ситуации:</a:t>
            </a:r>
            <a:endParaRPr lang="en-US" sz="2000" dirty="0">
              <a:latin typeface="Calibri" pitchFamily="34" charset="0"/>
            </a:endParaRPr>
          </a:p>
          <a:p>
            <a:pPr lvl="0"/>
            <a:endParaRPr lang="en-US" sz="2000" b="1" dirty="0">
              <a:latin typeface="Calibri" pitchFamily="34" charset="0"/>
            </a:endParaRPr>
          </a:p>
          <a:p>
            <a:pPr lvl="0" algn="just"/>
            <a:r>
              <a:rPr lang="en-US" sz="2000" b="1" dirty="0">
                <a:latin typeface="Calibri" pitchFamily="34" charset="0"/>
              </a:rPr>
              <a:t>1) </a:t>
            </a:r>
            <a:r>
              <a:rPr lang="ru-RU" sz="2000" b="1" dirty="0">
                <a:latin typeface="Calibri" pitchFamily="34" charset="0"/>
              </a:rPr>
              <a:t>Стохастическая неопределенность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(известны вероятности состояний «природы»)</a:t>
            </a:r>
            <a:endParaRPr lang="ru-RU" sz="2000" b="1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r>
              <a:rPr lang="ru-RU" sz="2000" dirty="0">
                <a:latin typeface="Calibri" pitchFamily="34" charset="0"/>
                <a:sym typeface="Symbol"/>
              </a:rPr>
              <a:t>	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dirty="0" err="1">
                <a:latin typeface="Calibri" pitchFamily="34" charset="0"/>
              </a:rPr>
              <a:t>П</a:t>
            </a:r>
            <a:r>
              <a:rPr lang="ru-RU" sz="2000" baseline="-25000" dirty="0" err="1">
                <a:latin typeface="Calibri" pitchFamily="34" charset="0"/>
              </a:rPr>
              <a:t>j</a:t>
            </a:r>
            <a:r>
              <a:rPr lang="ru-RU" sz="2000" dirty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  <a:sym typeface="Symbol"/>
              </a:rPr>
              <a:t></a:t>
            </a:r>
            <a:r>
              <a:rPr lang="ru-RU" sz="2000" dirty="0">
                <a:latin typeface="Calibri" pitchFamily="34" charset="0"/>
              </a:rPr>
              <a:t>  </a:t>
            </a:r>
            <a:r>
              <a:rPr lang="ru-RU" sz="2000" dirty="0" err="1">
                <a:latin typeface="Calibri" pitchFamily="34" charset="0"/>
              </a:rPr>
              <a:t>q</a:t>
            </a:r>
            <a:r>
              <a:rPr lang="ru-RU" sz="2000" baseline="-25000" dirty="0" err="1">
                <a:latin typeface="Calibri" pitchFamily="34" charset="0"/>
              </a:rPr>
              <a:t>j</a:t>
            </a:r>
            <a:r>
              <a:rPr lang="ru-RU" sz="2000" dirty="0">
                <a:latin typeface="Calibri" pitchFamily="34" charset="0"/>
              </a:rPr>
              <a:t>,  </a:t>
            </a:r>
            <a:r>
              <a:rPr lang="ru-RU" sz="2000" dirty="0" err="1">
                <a:latin typeface="Calibri" pitchFamily="34" charset="0"/>
              </a:rPr>
              <a:t>j=1</a:t>
            </a:r>
            <a:r>
              <a:rPr lang="ru-RU" sz="2000" dirty="0">
                <a:latin typeface="Calibri" pitchFamily="34" charset="0"/>
              </a:rPr>
              <a:t>,…,</a:t>
            </a:r>
            <a:r>
              <a:rPr lang="ru-RU" sz="2000" dirty="0" err="1">
                <a:latin typeface="Calibri" pitchFamily="34" charset="0"/>
              </a:rPr>
              <a:t>n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547664" y="3397060"/>
            <a:ext cx="69127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Тогда для поиска оптимального решения применяется </a:t>
            </a:r>
            <a:r>
              <a:rPr lang="ru-RU" sz="2000" b="1" dirty="0">
                <a:latin typeface="Calibri" pitchFamily="34" charset="0"/>
              </a:rPr>
              <a:t>критерий Лапласа</a:t>
            </a:r>
            <a:r>
              <a:rPr lang="ru-RU" sz="2000" dirty="0">
                <a:latin typeface="Calibri" pitchFamily="34" charset="0"/>
              </a:rPr>
              <a:t>. 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 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Оптимальной является та стратегия, которая максимизирует средний выигрыш:</a:t>
            </a: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Эта же стратегия будет минимизировать средний риск:</a:t>
            </a:r>
          </a:p>
          <a:p>
            <a:pPr algn="just"/>
            <a:endParaRPr lang="ru-RU" sz="2000" dirty="0">
              <a:latin typeface="Calibri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Методы решения игр с природой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5076056" y="2708920"/>
          <a:ext cx="835848" cy="64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Формула" r:id="rId3" imgW="571252" imgH="444307" progId="Equation.3">
                  <p:embed/>
                </p:oleObj>
              </mc:Choice>
              <mc:Fallback>
                <p:oleObj name="Формула" r:id="rId3" imgW="571252" imgH="444307" progId="Equation.3">
                  <p:embed/>
                  <p:pic>
                    <p:nvPicPr>
                      <p:cNvPr id="1280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708920"/>
                        <a:ext cx="835848" cy="648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3851920" y="4949924"/>
          <a:ext cx="2409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5" imgW="2159000" imgH="444500" progId="Equation.3">
                  <p:embed/>
                </p:oleObj>
              </mc:Choice>
              <mc:Fallback>
                <p:oleObj name="Формула" r:id="rId5" imgW="2159000" imgH="444500" progId="Equation.3">
                  <p:embed/>
                  <p:pic>
                    <p:nvPicPr>
                      <p:cNvPr id="1280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949924"/>
                        <a:ext cx="24098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3839287" y="5961913"/>
          <a:ext cx="22955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7" imgW="2057400" imgH="444500" progId="Equation.3">
                  <p:embed/>
                </p:oleObj>
              </mc:Choice>
              <mc:Fallback>
                <p:oleObj name="Формула" r:id="rId7" imgW="2057400" imgH="444500" progId="Equation.3">
                  <p:embed/>
                  <p:pic>
                    <p:nvPicPr>
                      <p:cNvPr id="1280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287" y="5961913"/>
                        <a:ext cx="22955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5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uiExpand="1" build="p" autoUpdateAnimBg="0"/>
      <p:bldP spid="105481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1571888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/>
              <a:t>Матрица выигрышей		Матрица рисков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4462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ПРИМЕР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331640" y="2075944"/>
          <a:ext cx="3600400" cy="151216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31640" y="3876144"/>
            <a:ext cx="3672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alibri" pitchFamily="34" charset="0"/>
              </a:rPr>
              <a:t>a</a:t>
            </a:r>
            <a:r>
              <a:rPr lang="ru-RU" sz="2200" b="1" baseline="-25000" dirty="0">
                <a:latin typeface="Calibri" pitchFamily="34" charset="0"/>
              </a:rPr>
              <a:t>1 </a:t>
            </a:r>
            <a:r>
              <a:rPr lang="ru-RU" sz="2200" dirty="0">
                <a:latin typeface="Calibri" pitchFamily="34" charset="0"/>
              </a:rPr>
              <a:t>= 1*0.1+4*0.5+14*0.2 = 4.9 </a:t>
            </a:r>
          </a:p>
          <a:p>
            <a:endParaRPr lang="ru-RU" sz="2200" dirty="0">
              <a:latin typeface="Calibri" pitchFamily="34" charset="0"/>
            </a:endParaRPr>
          </a:p>
          <a:p>
            <a:r>
              <a:rPr lang="en-US" sz="2200" b="1" dirty="0">
                <a:latin typeface="Calibri" pitchFamily="34" charset="0"/>
              </a:rPr>
              <a:t>a</a:t>
            </a:r>
            <a:r>
              <a:rPr lang="ru-RU" sz="2200" b="1" baseline="-25000" dirty="0">
                <a:latin typeface="Calibri" pitchFamily="34" charset="0"/>
              </a:rPr>
              <a:t>2 </a:t>
            </a:r>
            <a:r>
              <a:rPr lang="ru-RU" sz="2200" dirty="0">
                <a:latin typeface="Calibri" pitchFamily="34" charset="0"/>
              </a:rPr>
              <a:t>= 3*0.1+8*0.5+7*0.2   = 5.7</a:t>
            </a:r>
          </a:p>
          <a:p>
            <a:endParaRPr lang="ru-RU" sz="2200" dirty="0">
              <a:latin typeface="Calibri" pitchFamily="34" charset="0"/>
            </a:endParaRPr>
          </a:p>
          <a:p>
            <a:r>
              <a:rPr lang="en-US" sz="2200" b="1" dirty="0">
                <a:latin typeface="Calibri" pitchFamily="34" charset="0"/>
              </a:rPr>
              <a:t>a</a:t>
            </a:r>
            <a:r>
              <a:rPr lang="ru-RU" sz="2200" b="1" baseline="-25000" dirty="0">
                <a:latin typeface="Calibri" pitchFamily="34" charset="0"/>
              </a:rPr>
              <a:t>3 </a:t>
            </a:r>
            <a:r>
              <a:rPr lang="ru-RU" sz="2200" dirty="0">
                <a:latin typeface="Calibri" pitchFamily="34" charset="0"/>
              </a:rPr>
              <a:t>= 4*0.1+6*0.5+8*0.2   = 5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220072" y="2075944"/>
          <a:ext cx="3600400" cy="151216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619672" y="109977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q</a:t>
            </a:r>
            <a:r>
              <a:rPr lang="ru-RU" sz="2000" b="1" baseline="-25000" dirty="0" err="1">
                <a:latin typeface="Calibri" pitchFamily="34" charset="0"/>
              </a:rPr>
              <a:t>1</a:t>
            </a:r>
            <a:r>
              <a:rPr lang="ru-RU" sz="2000" b="1" dirty="0" err="1">
                <a:latin typeface="Calibri" pitchFamily="34" charset="0"/>
              </a:rPr>
              <a:t>=0.1</a:t>
            </a:r>
            <a:r>
              <a:rPr lang="ru-RU" sz="2000" b="1" dirty="0">
                <a:latin typeface="Calibri" pitchFamily="34" charset="0"/>
              </a:rPr>
              <a:t>   </a:t>
            </a:r>
            <a:r>
              <a:rPr lang="en-US" sz="2000" b="1" dirty="0">
                <a:latin typeface="Calibri" pitchFamily="34" charset="0"/>
              </a:rPr>
              <a:t>q</a:t>
            </a:r>
            <a:r>
              <a:rPr lang="ru-RU" sz="2000" b="1" baseline="-25000" dirty="0" err="1">
                <a:latin typeface="Calibri" pitchFamily="34" charset="0"/>
              </a:rPr>
              <a:t>2</a:t>
            </a:r>
            <a:r>
              <a:rPr lang="ru-RU" sz="2000" b="1" dirty="0" err="1">
                <a:latin typeface="Calibri" pitchFamily="34" charset="0"/>
              </a:rPr>
              <a:t>=0.5</a:t>
            </a:r>
            <a:r>
              <a:rPr lang="ru-RU" sz="2000" b="1" dirty="0">
                <a:latin typeface="Calibri" pitchFamily="34" charset="0"/>
              </a:rPr>
              <a:t>   </a:t>
            </a:r>
            <a:r>
              <a:rPr lang="en-US" sz="2000" b="1" dirty="0">
                <a:latin typeface="Calibri" pitchFamily="34" charset="0"/>
              </a:rPr>
              <a:t>q</a:t>
            </a:r>
            <a:r>
              <a:rPr lang="ru-RU" sz="2000" b="1" baseline="-25000" dirty="0" err="1">
                <a:latin typeface="Calibri" pitchFamily="34" charset="0"/>
              </a:rPr>
              <a:t>3</a:t>
            </a:r>
            <a:r>
              <a:rPr lang="ru-RU" sz="2000" b="1" dirty="0" err="1">
                <a:latin typeface="Calibri" pitchFamily="34" charset="0"/>
              </a:rPr>
              <a:t>=</a:t>
            </a:r>
            <a:r>
              <a:rPr lang="en-US" sz="2000" b="1" dirty="0">
                <a:latin typeface="Calibri" pitchFamily="34" charset="0"/>
              </a:rPr>
              <a:t>q</a:t>
            </a:r>
            <a:r>
              <a:rPr lang="ru-RU" sz="2000" b="1" baseline="-25000" dirty="0" err="1">
                <a:latin typeface="Calibri" pitchFamily="34" charset="0"/>
              </a:rPr>
              <a:t>4</a:t>
            </a:r>
            <a:r>
              <a:rPr lang="ru-RU" sz="2000" b="1" dirty="0" err="1">
                <a:latin typeface="Calibri" pitchFamily="34" charset="0"/>
              </a:rPr>
              <a:t>=0.2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20072" y="3876144"/>
            <a:ext cx="3672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alibri" pitchFamily="34" charset="0"/>
              </a:rPr>
              <a:t>r</a:t>
            </a:r>
            <a:r>
              <a:rPr lang="ru-RU" sz="2200" b="1" baseline="-25000" dirty="0">
                <a:latin typeface="Calibri" pitchFamily="34" charset="0"/>
              </a:rPr>
              <a:t>1</a:t>
            </a:r>
            <a:r>
              <a:rPr lang="ru-RU" sz="2200" baseline="-25000" dirty="0">
                <a:latin typeface="Calibri" pitchFamily="34" charset="0"/>
              </a:rPr>
              <a:t> </a:t>
            </a:r>
            <a:r>
              <a:rPr lang="ru-RU" sz="2200" dirty="0">
                <a:latin typeface="Calibri" pitchFamily="34" charset="0"/>
              </a:rPr>
              <a:t>= 3*0.1+4*0.5+1*0.2 = 2.5</a:t>
            </a:r>
          </a:p>
          <a:p>
            <a:endParaRPr lang="ru-RU" sz="2200" dirty="0">
              <a:latin typeface="Calibri" pitchFamily="34" charset="0"/>
            </a:endParaRPr>
          </a:p>
          <a:p>
            <a:r>
              <a:rPr lang="en-US" sz="2200" b="1" dirty="0">
                <a:latin typeface="Calibri" pitchFamily="34" charset="0"/>
              </a:rPr>
              <a:t>r</a:t>
            </a:r>
            <a:r>
              <a:rPr lang="ru-RU" sz="2200" b="1" baseline="-25000" dirty="0">
                <a:latin typeface="Calibri" pitchFamily="34" charset="0"/>
              </a:rPr>
              <a:t>2 </a:t>
            </a:r>
            <a:r>
              <a:rPr lang="ru-RU" sz="2200" dirty="0">
                <a:latin typeface="Calibri" pitchFamily="34" charset="0"/>
              </a:rPr>
              <a:t>= 1*0.1+0*0.5+8*0.2 = 1.7</a:t>
            </a:r>
          </a:p>
          <a:p>
            <a:endParaRPr lang="ru-RU" sz="2200" dirty="0">
              <a:latin typeface="Calibri" pitchFamily="34" charset="0"/>
            </a:endParaRPr>
          </a:p>
          <a:p>
            <a:r>
              <a:rPr lang="en-US" sz="2200" b="1" dirty="0">
                <a:latin typeface="Calibri" pitchFamily="34" charset="0"/>
              </a:rPr>
              <a:t>r</a:t>
            </a:r>
            <a:r>
              <a:rPr lang="ru-RU" sz="2200" b="1" baseline="-25000" dirty="0">
                <a:latin typeface="Calibri" pitchFamily="34" charset="0"/>
              </a:rPr>
              <a:t>3</a:t>
            </a:r>
            <a:r>
              <a:rPr lang="ru-RU" sz="2200" baseline="-25000" dirty="0">
                <a:latin typeface="Calibri" pitchFamily="34" charset="0"/>
              </a:rPr>
              <a:t> </a:t>
            </a:r>
            <a:r>
              <a:rPr lang="ru-RU" sz="2200" dirty="0">
                <a:latin typeface="Calibri" pitchFamily="34" charset="0"/>
              </a:rPr>
              <a:t>= 0*0.1+2*0.5+7*0.2 = 2.4</a:t>
            </a:r>
          </a:p>
        </p:txBody>
      </p:sp>
      <p:sp>
        <p:nvSpPr>
          <p:cNvPr id="37" name="Овал 36"/>
          <p:cNvSpPr/>
          <p:nvPr/>
        </p:nvSpPr>
        <p:spPr>
          <a:xfrm>
            <a:off x="4355976" y="4545503"/>
            <a:ext cx="576064" cy="432048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8088517" y="4545503"/>
            <a:ext cx="576064" cy="432048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491880" y="5805264"/>
            <a:ext cx="32503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2000" b="1" baseline="-25000" dirty="0" err="1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2000" baseline="-250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Calibri" pitchFamily="34" charset="0"/>
              </a:rPr>
              <a:t>– 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оптимальная стратегия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36" grpId="0" build="p"/>
      <p:bldP spid="37" grpId="0" animBg="1"/>
      <p:bldP spid="38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1124744"/>
            <a:ext cx="691276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000" b="1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) </a:t>
            </a:r>
            <a:r>
              <a:rPr lang="ru-RU" sz="2000" b="1" dirty="0">
                <a:latin typeface="Calibri" pitchFamily="34" charset="0"/>
              </a:rPr>
              <a:t>Вероятности </a:t>
            </a:r>
            <a:r>
              <a:rPr lang="ru-RU" sz="2000" b="1" dirty="0" err="1">
                <a:latin typeface="Calibri" pitchFamily="34" charset="0"/>
              </a:rPr>
              <a:t>q</a:t>
            </a:r>
            <a:r>
              <a:rPr lang="ru-RU" sz="2000" b="1" baseline="-25000" dirty="0" err="1">
                <a:latin typeface="Calibri" pitchFamily="34" charset="0"/>
              </a:rPr>
              <a:t>j</a:t>
            </a:r>
            <a:r>
              <a:rPr lang="ru-RU" sz="2000" b="1" dirty="0">
                <a:latin typeface="Calibri" pitchFamily="34" charset="0"/>
              </a:rPr>
              <a:t> неизвестны или их не существует</a:t>
            </a:r>
            <a:r>
              <a:rPr lang="ru-RU" sz="2000" dirty="0">
                <a:latin typeface="Calibri" pitchFamily="34" charset="0"/>
              </a:rPr>
              <a:t>.</a:t>
            </a:r>
            <a:endParaRPr lang="ru-RU" sz="2000" b="1" dirty="0">
              <a:latin typeface="Calibri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Calibri" pitchFamily="34" charset="0"/>
              </a:rPr>
              <a:t>В этом случае может использоваться ряд критериев поиска оптимального решения: </a:t>
            </a:r>
          </a:p>
          <a:p>
            <a:pPr lvl="0" algn="just"/>
            <a:r>
              <a:rPr lang="ru-RU" sz="2000" b="1" dirty="0">
                <a:latin typeface="Calibri" pitchFamily="34" charset="0"/>
              </a:rPr>
              <a:t>а) </a:t>
            </a:r>
            <a:r>
              <a:rPr lang="ru-RU" sz="2000" b="1" dirty="0" err="1">
                <a:latin typeface="Calibri" pitchFamily="34" charset="0"/>
              </a:rPr>
              <a:t>Максиминный</a:t>
            </a:r>
            <a:r>
              <a:rPr lang="ru-RU" sz="2000" b="1" dirty="0">
                <a:latin typeface="Calibri" pitchFamily="34" charset="0"/>
              </a:rPr>
              <a:t> критерий </a:t>
            </a:r>
            <a:r>
              <a:rPr lang="ru-RU" sz="2000" b="1" dirty="0" err="1">
                <a:latin typeface="Calibri" pitchFamily="34" charset="0"/>
              </a:rPr>
              <a:t>Вальда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(</a:t>
            </a:r>
            <a:r>
              <a:rPr lang="ru-RU" sz="2000" b="1" dirty="0" err="1">
                <a:latin typeface="Calibri" pitchFamily="34" charset="0"/>
              </a:rPr>
              <a:t>критерий</a:t>
            </a:r>
            <a:r>
              <a:rPr lang="ru-RU" sz="2000" b="1" dirty="0">
                <a:latin typeface="Calibri" pitchFamily="34" charset="0"/>
              </a:rPr>
              <a:t> крайнего пессимизма) </a:t>
            </a:r>
            <a:r>
              <a:rPr lang="ru-RU" sz="2000" dirty="0">
                <a:latin typeface="Calibri" pitchFamily="34" charset="0"/>
              </a:rPr>
              <a:t>– стратегия, </a:t>
            </a:r>
            <a:r>
              <a:rPr lang="ru-RU" sz="2000" dirty="0" err="1">
                <a:latin typeface="Calibri" pitchFamily="34" charset="0"/>
              </a:rPr>
              <a:t>максимизирующая</a:t>
            </a:r>
            <a:r>
              <a:rPr lang="ru-RU" sz="2000" dirty="0">
                <a:latin typeface="Calibri" pitchFamily="34" charset="0"/>
              </a:rPr>
              <a:t> минимальный выигрыш</a:t>
            </a:r>
          </a:p>
          <a:p>
            <a:pPr lvl="0" algn="just"/>
            <a:endParaRPr lang="ru-RU" sz="2000" dirty="0">
              <a:latin typeface="Calibri" pitchFamily="34" charset="0"/>
            </a:endParaRPr>
          </a:p>
          <a:p>
            <a:pPr lvl="0" algn="just"/>
            <a:endParaRPr lang="ru-RU" sz="2000" dirty="0">
              <a:latin typeface="Calibri" pitchFamily="34" charset="0"/>
            </a:endParaRPr>
          </a:p>
          <a:p>
            <a:pPr lvl="0" algn="just"/>
            <a:endParaRPr lang="ru-RU" sz="2000" dirty="0">
              <a:latin typeface="Calibri" pitchFamily="34" charset="0"/>
            </a:endParaRPr>
          </a:p>
          <a:p>
            <a:pPr lvl="0" algn="just"/>
            <a:endParaRPr lang="ru-RU" sz="2000" b="1" dirty="0">
              <a:latin typeface="Calibri" pitchFamily="34" charset="0"/>
            </a:endParaRPr>
          </a:p>
          <a:p>
            <a:pPr lvl="0" algn="just"/>
            <a:r>
              <a:rPr lang="ru-RU" sz="2000" b="1" dirty="0">
                <a:latin typeface="Calibri" pitchFamily="34" charset="0"/>
              </a:rPr>
              <a:t>б) Критерий </a:t>
            </a:r>
            <a:r>
              <a:rPr lang="ru-RU" sz="2000" b="1" dirty="0" err="1">
                <a:latin typeface="Calibri" pitchFamily="34" charset="0"/>
              </a:rPr>
              <a:t>Сэвиджа</a:t>
            </a:r>
            <a:r>
              <a:rPr lang="ru-RU" sz="2000" dirty="0">
                <a:latin typeface="Calibri" pitchFamily="34" charset="0"/>
              </a:rPr>
              <a:t> – стратегия, </a:t>
            </a:r>
            <a:r>
              <a:rPr lang="ru-RU" sz="2000" dirty="0" err="1">
                <a:latin typeface="Calibri" pitchFamily="34" charset="0"/>
              </a:rPr>
              <a:t>минимизирующая</a:t>
            </a:r>
            <a:r>
              <a:rPr lang="ru-RU" sz="2000" dirty="0">
                <a:latin typeface="Calibri" pitchFamily="34" charset="0"/>
              </a:rPr>
              <a:t> максимальный риск</a:t>
            </a:r>
          </a:p>
          <a:p>
            <a:pPr algn="just"/>
            <a:endParaRPr lang="ru-RU" sz="2000" b="1" dirty="0">
              <a:latin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255786"/>
            <a:ext cx="7498080" cy="6529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Методы решения игр с природой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3491880" y="3140968"/>
          <a:ext cx="3240360" cy="123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Формула" r:id="rId3" imgW="1612900" imgH="622300" progId="Equation.3">
                  <p:embed/>
                </p:oleObj>
              </mc:Choice>
              <mc:Fallback>
                <p:oleObj name="Формула" r:id="rId3" imgW="1612900" imgH="622300" progId="Equation.3">
                  <p:embed/>
                  <p:pic>
                    <p:nvPicPr>
                      <p:cNvPr id="130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140968"/>
                        <a:ext cx="3240360" cy="1233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3563888" y="5229200"/>
          <a:ext cx="2914109" cy="1124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5" imgW="1562100" imgH="609600" progId="Equation.3">
                  <p:embed/>
                </p:oleObj>
              </mc:Choice>
              <mc:Fallback>
                <p:oleObj name="Формула" r:id="rId5" imgW="1562100" imgH="609600" progId="Equation.3">
                  <p:embed/>
                  <p:pic>
                    <p:nvPicPr>
                      <p:cNvPr id="130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229200"/>
                        <a:ext cx="2914109" cy="1124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54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946313"/>
            <a:ext cx="6912768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>
                <a:latin typeface="Calibri" pitchFamily="34" charset="0"/>
              </a:rPr>
              <a:t>3) Компромиссный критерий Гурвица</a:t>
            </a:r>
            <a:endParaRPr lang="ru-RU" sz="2000" dirty="0">
              <a:latin typeface="Calibri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В качестве оптимальной выбирается стратегия, зависящая от параметра пессимизма (оптимизма).       </a:t>
            </a: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endParaRPr lang="ru-RU" sz="2000" b="1" dirty="0">
              <a:latin typeface="Calibri" pitchFamily="34" charset="0"/>
            </a:endParaRPr>
          </a:p>
          <a:p>
            <a:pPr algn="just"/>
            <a:r>
              <a:rPr lang="en-US" sz="2000" b="1" dirty="0">
                <a:latin typeface="Calibri" pitchFamily="34" charset="0"/>
              </a:rPr>
              <a:t>k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– критерий осторожности или пессимизма  </a:t>
            </a:r>
            <a:r>
              <a:rPr lang="ru-RU" sz="2000" b="1" dirty="0">
                <a:latin typeface="Calibri" pitchFamily="34" charset="0"/>
              </a:rPr>
              <a:t>0</a:t>
            </a:r>
            <a:r>
              <a:rPr lang="en-US" sz="2000" b="1" dirty="0">
                <a:latin typeface="Calibri" pitchFamily="34" charset="0"/>
                <a:sym typeface="Symbol"/>
              </a:rPr>
              <a:t></a:t>
            </a:r>
            <a:r>
              <a:rPr lang="en-US" sz="2000" b="1" dirty="0">
                <a:latin typeface="Calibri" pitchFamily="34" charset="0"/>
              </a:rPr>
              <a:t>k</a:t>
            </a:r>
            <a:r>
              <a:rPr lang="en-US" sz="2000" b="1" dirty="0">
                <a:latin typeface="Calibri" pitchFamily="34" charset="0"/>
                <a:sym typeface="Symbol"/>
              </a:rPr>
              <a:t></a:t>
            </a:r>
            <a:r>
              <a:rPr lang="ru-RU" sz="2000" b="1" dirty="0">
                <a:latin typeface="Calibri" pitchFamily="34" charset="0"/>
              </a:rPr>
              <a:t>1</a:t>
            </a:r>
          </a:p>
          <a:p>
            <a:pPr algn="just"/>
            <a:r>
              <a:rPr lang="en-US" sz="2000" b="1" dirty="0">
                <a:latin typeface="Calibri" pitchFamily="34" charset="0"/>
              </a:rPr>
              <a:t>k</a:t>
            </a:r>
            <a:r>
              <a:rPr lang="ru-RU" sz="2000" b="1" dirty="0">
                <a:latin typeface="Calibri" pitchFamily="34" charset="0"/>
              </a:rPr>
              <a:t> = 0 </a:t>
            </a:r>
            <a:r>
              <a:rPr lang="ru-RU" sz="2000" dirty="0">
                <a:latin typeface="Calibri" pitchFamily="34" charset="0"/>
              </a:rPr>
              <a:t>– максимизировать максимально возможный выигрыш</a:t>
            </a:r>
          </a:p>
          <a:p>
            <a:pPr algn="just"/>
            <a:r>
              <a:rPr lang="en-US" sz="2000" b="1" dirty="0">
                <a:latin typeface="Calibri" pitchFamily="34" charset="0"/>
              </a:rPr>
              <a:t>k</a:t>
            </a:r>
            <a:r>
              <a:rPr lang="ru-RU" sz="2000" b="1" dirty="0">
                <a:latin typeface="Calibri" pitchFamily="34" charset="0"/>
              </a:rPr>
              <a:t> = 1 </a:t>
            </a:r>
            <a:r>
              <a:rPr lang="ru-RU" sz="2000" dirty="0">
                <a:latin typeface="Calibri" pitchFamily="34" charset="0"/>
              </a:rPr>
              <a:t>–  критерий </a:t>
            </a:r>
            <a:r>
              <a:rPr lang="ru-RU" sz="2000" dirty="0" err="1">
                <a:latin typeface="Calibri" pitchFamily="34" charset="0"/>
              </a:rPr>
              <a:t>Вальда</a:t>
            </a:r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      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Если нет дополнительной информации, то рекомендуется брать </a:t>
            </a:r>
            <a:r>
              <a:rPr lang="en-US" sz="2000" b="1" dirty="0">
                <a:latin typeface="Calibri" pitchFamily="34" charset="0"/>
              </a:rPr>
              <a:t>k </a:t>
            </a:r>
            <a:r>
              <a:rPr lang="en-US" sz="2000" b="1" dirty="0">
                <a:latin typeface="Calibri" pitchFamily="34" charset="0"/>
                <a:sym typeface="Symbol"/>
              </a:rPr>
              <a:t></a:t>
            </a:r>
            <a:r>
              <a:rPr lang="ru-RU" sz="2000" b="1" dirty="0">
                <a:latin typeface="Calibri" pitchFamily="34" charset="0"/>
              </a:rPr>
              <a:t> 0.6</a:t>
            </a:r>
            <a:endParaRPr lang="ru-RU" sz="2000" dirty="0">
              <a:latin typeface="Calibri" pitchFamily="34" charset="0"/>
            </a:endParaRP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При выборе оптимальной стратегии выбирать надо ту, которую рекомендуют большинство критериев.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255786"/>
            <a:ext cx="7498080" cy="6529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Методы решения игр с природой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1073" name="Object 1"/>
          <p:cNvGraphicFramePr>
            <a:graphicFrameLocks noChangeAspect="1"/>
          </p:cNvGraphicFramePr>
          <p:nvPr/>
        </p:nvGraphicFramePr>
        <p:xfrm>
          <a:off x="2483768" y="1988840"/>
          <a:ext cx="5044851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Формула" r:id="rId3" imgW="2298700" imgH="673100" progId="Equation.3">
                  <p:embed/>
                </p:oleObj>
              </mc:Choice>
              <mc:Fallback>
                <p:oleObj name="Формула" r:id="rId3" imgW="2298700" imgH="673100" progId="Equation.3">
                  <p:embed/>
                  <p:pic>
                    <p:nvPicPr>
                      <p:cNvPr id="13107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988840"/>
                        <a:ext cx="5044851" cy="145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692696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/>
              <a:t>Матрица выигрышей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547664" y="3068960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/>
              <a:t>Матрица рисков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130622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ПРИМЕР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691680" y="1128645"/>
          <a:ext cx="4248472" cy="1800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5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itchFamily="34" charset="0"/>
                          <a:ea typeface="Times New Roman"/>
                        </a:rPr>
                        <a:t>1</a:t>
                      </a:r>
                      <a:r>
                        <a:rPr lang="ru-RU" sz="2000" b="1" dirty="0">
                          <a:latin typeface="Calibri" pitchFamily="34" charset="0"/>
                          <a:ea typeface="Times New Roman"/>
                        </a:rPr>
                        <a:t>9</a:t>
                      </a: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 pitchFamily="34" charset="0"/>
                          <a:ea typeface="Times New Roman"/>
                        </a:rPr>
                        <a:t>30</a:t>
                      </a:r>
                      <a:endParaRPr lang="ru-RU" sz="10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</a:rPr>
                        <a:t>41</a:t>
                      </a:r>
                      <a:endParaRPr lang="ru-RU" sz="10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</a:rPr>
                        <a:t>4</a:t>
                      </a:r>
                      <a:r>
                        <a:rPr lang="en-US" sz="2000" b="1">
                          <a:latin typeface="Calibri" pitchFamily="34" charset="0"/>
                          <a:ea typeface="Times New Roman"/>
                        </a:rPr>
                        <a:t>9</a:t>
                      </a:r>
                      <a:endParaRPr lang="ru-RU" sz="10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</a:rPr>
                        <a:t>51</a:t>
                      </a:r>
                      <a:endParaRPr lang="ru-RU" sz="10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 pitchFamily="34" charset="0"/>
                          <a:ea typeface="Times New Roman"/>
                        </a:rPr>
                        <a:t>38</a:t>
                      </a: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 pitchFamily="34" charset="0"/>
                          <a:ea typeface="Times New Roman"/>
                        </a:rPr>
                        <a:t>10</a:t>
                      </a: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</a:rPr>
                        <a:t>20</a:t>
                      </a:r>
                      <a:endParaRPr lang="ru-RU" sz="10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</a:rPr>
                        <a:t>73</a:t>
                      </a:r>
                      <a:endParaRPr lang="ru-RU" sz="10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</a:rPr>
                        <a:t>18</a:t>
                      </a:r>
                      <a:endParaRPr lang="ru-RU" sz="10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 pitchFamily="34" charset="0"/>
                          <a:ea typeface="Times New Roman"/>
                        </a:rPr>
                        <a:t>81</a:t>
                      </a:r>
                      <a:endParaRPr lang="ru-RU" sz="10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 pitchFamily="34" charset="0"/>
                          <a:ea typeface="Times New Roman"/>
                        </a:rPr>
                        <a:t>11</a:t>
                      </a: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691680" y="3501008"/>
          <a:ext cx="4248472" cy="1800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5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</a:t>
                      </a:r>
                      <a:r>
                        <a:rPr lang="ru-RU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79526" y="395756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54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67651" y="440749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22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80284" y="485728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9872" y="395756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8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7997" y="440749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0630" y="485728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2</a:t>
            </a:r>
            <a:r>
              <a:rPr lang="ru-RU" sz="2400" b="1" dirty="0">
                <a:latin typeface="Calibri" pitchFamily="34" charset="0"/>
              </a:rPr>
              <a:t>0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3968" y="395680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40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72093" y="440673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71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4726" y="485652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23556" y="395680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11681" y="440673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29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24314" y="485652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38</a:t>
            </a:r>
            <a:endParaRPr lang="en-US" sz="2400" b="1" dirty="0">
              <a:latin typeface="Calibri" pitchFamily="34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012160" y="1124744"/>
          <a:ext cx="848998" cy="1800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48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6924514" y="1124744"/>
          <a:ext cx="848998" cy="1800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48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w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7839333" y="1128645"/>
          <a:ext cx="848998" cy="1800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48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h</a:t>
                      </a:r>
                      <a:r>
                        <a:rPr lang="en-US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012160" y="3501008"/>
          <a:ext cx="848998" cy="1800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48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691680" y="5373216"/>
            <a:ext cx="482453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latin typeface="Calibri" pitchFamily="34" charset="0"/>
              </a:rPr>
              <a:t>Критерий </a:t>
            </a:r>
            <a:r>
              <a:rPr lang="ru-RU" b="1" dirty="0" err="1">
                <a:latin typeface="Calibri" pitchFamily="34" charset="0"/>
              </a:rPr>
              <a:t>Вальда</a:t>
            </a:r>
            <a:r>
              <a:rPr lang="ru-RU" b="1" dirty="0">
                <a:latin typeface="Calibri" pitchFamily="34" charset="0"/>
              </a:rPr>
              <a:t>     – </a:t>
            </a:r>
            <a:r>
              <a:rPr lang="en-US" b="1" dirty="0">
                <a:latin typeface="Calibri" pitchFamily="34" charset="0"/>
              </a:rPr>
              <a:t>A</a:t>
            </a:r>
            <a:r>
              <a:rPr lang="ru-RU" b="1" baseline="-25000" dirty="0">
                <a:latin typeface="Calibri" pitchFamily="34" charset="0"/>
              </a:rPr>
              <a:t>1</a:t>
            </a:r>
            <a:endParaRPr lang="ru-RU" b="1" dirty="0">
              <a:latin typeface="Calibri" pitchFamily="34" charset="0"/>
            </a:endParaRPr>
          </a:p>
          <a:p>
            <a:pPr lvl="0"/>
            <a:r>
              <a:rPr lang="ru-RU" b="1" dirty="0">
                <a:latin typeface="Calibri" pitchFamily="34" charset="0"/>
              </a:rPr>
              <a:t>Критерий </a:t>
            </a:r>
            <a:r>
              <a:rPr lang="ru-RU" b="1" dirty="0" err="1">
                <a:latin typeface="Calibri" pitchFamily="34" charset="0"/>
              </a:rPr>
              <a:t>Сэвиджа</a:t>
            </a:r>
            <a:r>
              <a:rPr lang="ru-RU" b="1" dirty="0">
                <a:latin typeface="Calibri" pitchFamily="34" charset="0"/>
              </a:rPr>
              <a:t>  – </a:t>
            </a:r>
            <a:r>
              <a:rPr lang="en-US" b="1" dirty="0">
                <a:latin typeface="Calibri" pitchFamily="34" charset="0"/>
              </a:rPr>
              <a:t>A</a:t>
            </a:r>
            <a:r>
              <a:rPr lang="ru-RU" b="1" baseline="-25000" dirty="0">
                <a:latin typeface="Calibri" pitchFamily="34" charset="0"/>
              </a:rPr>
              <a:t>3</a:t>
            </a:r>
            <a:endParaRPr lang="ru-RU" b="1" dirty="0">
              <a:latin typeface="Calibri" pitchFamily="34" charset="0"/>
            </a:endParaRPr>
          </a:p>
          <a:p>
            <a:pPr lvl="0"/>
            <a:r>
              <a:rPr lang="ru-RU" b="1" dirty="0">
                <a:latin typeface="Calibri" pitchFamily="34" charset="0"/>
              </a:rPr>
              <a:t>Критерий Гурвица   – </a:t>
            </a:r>
            <a:r>
              <a:rPr lang="en-US" b="1" dirty="0">
                <a:latin typeface="Calibri" pitchFamily="34" charset="0"/>
              </a:rPr>
              <a:t>A</a:t>
            </a:r>
            <a:r>
              <a:rPr lang="ru-RU" b="1" baseline="-25000" dirty="0">
                <a:latin typeface="Calibri" pitchFamily="34" charset="0"/>
              </a:rPr>
              <a:t>3 	</a:t>
            </a:r>
            <a:r>
              <a:rPr lang="ru-RU" b="1" dirty="0">
                <a:latin typeface="Calibri" pitchFamily="34" charset="0"/>
              </a:rPr>
              <a:t>(</a:t>
            </a:r>
            <a:r>
              <a:rPr lang="en-US" b="1" dirty="0">
                <a:latin typeface="Calibri" pitchFamily="34" charset="0"/>
              </a:rPr>
              <a:t>k </a:t>
            </a:r>
            <a:r>
              <a:rPr lang="ru-RU" b="1" dirty="0">
                <a:latin typeface="Calibri" pitchFamily="34" charset="0"/>
              </a:rPr>
              <a:t>= 0.6)</a:t>
            </a:r>
          </a:p>
          <a:p>
            <a:pPr>
              <a:spcBef>
                <a:spcPts val="600"/>
              </a:spcBef>
            </a:pPr>
            <a:r>
              <a:rPr lang="ru-RU" b="1" dirty="0">
                <a:solidFill>
                  <a:srgbClr val="C00000"/>
                </a:solidFill>
                <a:latin typeface="Calibri" pitchFamily="34" charset="0"/>
              </a:rPr>
              <a:t>Выбираем стратегию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ru-RU" b="1" baseline="-25000" dirty="0">
                <a:solidFill>
                  <a:srgbClr val="C00000"/>
                </a:solidFill>
                <a:latin typeface="Calibri" pitchFamily="34" charset="0"/>
              </a:rPr>
              <a:t>3</a:t>
            </a:r>
            <a:endParaRPr lang="ru-RU" dirty="0">
              <a:solidFill>
                <a:srgbClr val="C00000"/>
              </a:solidFill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60185" y="157472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19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48310" y="20246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60943" y="247444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24035" y="393982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54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12160" y="438975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71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24793" y="483954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38</a:t>
            </a:r>
          </a:p>
        </p:txBody>
      </p:sp>
      <p:sp>
        <p:nvSpPr>
          <p:cNvPr id="46" name="Овал 45"/>
          <p:cNvSpPr/>
          <p:nvPr/>
        </p:nvSpPr>
        <p:spPr>
          <a:xfrm>
            <a:off x="6156176" y="1610870"/>
            <a:ext cx="576064" cy="36004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129281" y="4896055"/>
            <a:ext cx="576064" cy="36004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78068" y="156355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49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66193" y="201348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51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978826" y="246327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81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865681" y="157472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31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53806" y="20246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26,4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866439" y="247444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39</a:t>
            </a:r>
          </a:p>
        </p:txBody>
      </p:sp>
      <p:sp>
        <p:nvSpPr>
          <p:cNvPr id="55" name="Овал 54"/>
          <p:cNvSpPr/>
          <p:nvPr/>
        </p:nvSpPr>
        <p:spPr>
          <a:xfrm>
            <a:off x="7970637" y="2528756"/>
            <a:ext cx="576064" cy="341819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 build="p"/>
      <p:bldP spid="18" grpId="0" build="p"/>
      <p:bldP spid="19" grpId="0" build="p"/>
      <p:bldP spid="20" grpId="0" build="p"/>
      <p:bldP spid="22" grpId="0" build="p"/>
      <p:bldP spid="23" grpId="0" build="p"/>
      <p:bldP spid="24" grpId="0" build="p"/>
      <p:bldP spid="27" grpId="0" build="p"/>
      <p:bldP spid="28" grpId="0" build="p"/>
      <p:bldP spid="29" grpId="0" build="p"/>
      <p:bldP spid="31" grpId="0" build="p"/>
      <p:bldP spid="32" grpId="0" build="p"/>
      <p:bldP spid="33" grpId="0" build="p"/>
      <p:bldP spid="38" grpId="0"/>
      <p:bldP spid="39" grpId="0" build="p"/>
      <p:bldP spid="40" grpId="0" build="p"/>
      <p:bldP spid="41" grpId="0" build="p"/>
      <p:bldP spid="42" grpId="0" build="p"/>
      <p:bldP spid="43" grpId="0" build="p"/>
      <p:bldP spid="44" grpId="0" build="p"/>
      <p:bldP spid="46" grpId="0" animBg="1"/>
      <p:bldP spid="47" grpId="0" animBg="1"/>
      <p:bldP spid="48" grpId="0" build="p"/>
      <p:bldP spid="49" grpId="0" build="p"/>
      <p:bldP spid="50" grpId="0" build="p"/>
      <p:bldP spid="52" grpId="0" build="p"/>
      <p:bldP spid="53" grpId="0" build="p"/>
      <p:bldP spid="54" grpId="0" build="p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619672" y="1711836"/>
            <a:ext cx="691276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>
                <a:latin typeface="Calibri" pitchFamily="34" charset="0"/>
                <a:cs typeface="Calibri" pitchFamily="34" charset="0"/>
              </a:rPr>
              <a:t>В играх с природой не используются смешанные стратегии по следующим причинам: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ru-RU" sz="2000" b="1" dirty="0">
                <a:latin typeface="Calibri" pitchFamily="34" charset="0"/>
                <a:cs typeface="Calibri" pitchFamily="34" charset="0"/>
              </a:rPr>
              <a:t>В антагонистических играх смешанные стратегии применяются часто для того, чтобы обмануть, запутать противника, что в играх с природой не имеет смысла.</a:t>
            </a:r>
          </a:p>
          <a:p>
            <a:pPr algn="just"/>
            <a:r>
              <a:rPr lang="ru-RU" sz="20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ru-RU" sz="2000" b="1" dirty="0">
                <a:latin typeface="Calibri" pitchFamily="34" charset="0"/>
                <a:cs typeface="Calibri" pitchFamily="34" charset="0"/>
              </a:rPr>
              <a:t>Аппарат смешанных стратегий ориентирован на получение максимального среднего выигрыша в случае многократного повторения игры, но в играх с природой выявляется (накапливается) вероятность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q</a:t>
            </a:r>
            <a:r>
              <a:rPr lang="en-US" sz="2000" b="1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, что позволяет перейти к методу Лапласа, который позволяет определить оптимальное решение в чистых стратегиях.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Основы теории статистических решений</a:t>
            </a:r>
            <a:br>
              <a:rPr lang="ru-RU" sz="2800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(игры с природой)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6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3129</TotalTime>
  <Words>1708</Words>
  <Application>Microsoft Macintosh PowerPoint</Application>
  <PresentationFormat>Экран (4:3)</PresentationFormat>
  <Paragraphs>404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Corbel</vt:lpstr>
      <vt:lpstr>Gill Sans MT</vt:lpstr>
      <vt:lpstr>Verdana</vt:lpstr>
      <vt:lpstr>Wingdings 2</vt:lpstr>
      <vt:lpstr>Солнцестояние</vt:lpstr>
      <vt:lpstr>Формула</vt:lpstr>
      <vt:lpstr>Основы теории статистических решений (игры с природой)</vt:lpstr>
      <vt:lpstr>Основы теории статистических решений (игры с природой)</vt:lpstr>
      <vt:lpstr>ПРИМЕР</vt:lpstr>
      <vt:lpstr>Методы решения игр с природой</vt:lpstr>
      <vt:lpstr>ПРИМЕР</vt:lpstr>
      <vt:lpstr>Методы решения игр с природой</vt:lpstr>
      <vt:lpstr>Методы решения игр с природой</vt:lpstr>
      <vt:lpstr>ПРИМЕР</vt:lpstr>
      <vt:lpstr>Основы теории статистических решений (игры с природой)</vt:lpstr>
      <vt:lpstr>ИГРЫ С УПОРЯДОЧЕННЫМИ ИСХОДАМИ</vt:lpstr>
      <vt:lpstr>ИГРЫ С УПОРЯДОЧЕННЫМИ ИСХОДАМИ</vt:lpstr>
      <vt:lpstr>Поиск решения игры с упорядоченными исходами</vt:lpstr>
      <vt:lpstr>Поиск решения игры с упорядоченными исходами</vt:lpstr>
      <vt:lpstr>Поиск решения игры с упорядоченными исходами</vt:lpstr>
      <vt:lpstr>Общие выводы по теоретико-игровым моделям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tmp</dc:creator>
  <cp:lastModifiedBy>Павел Варшавский</cp:lastModifiedBy>
  <cp:revision>330</cp:revision>
  <dcterms:created xsi:type="dcterms:W3CDTF">2011-04-26T09:06:40Z</dcterms:created>
  <dcterms:modified xsi:type="dcterms:W3CDTF">2020-04-07T17:01:29Z</dcterms:modified>
</cp:coreProperties>
</file>