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936" r:id="rId1"/>
  </p:sldMasterIdLst>
  <p:notesMasterIdLst>
    <p:notesMasterId r:id="rId17"/>
  </p:notesMasterIdLst>
  <p:sldIdLst>
    <p:sldId id="307" r:id="rId2"/>
    <p:sldId id="308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9D6A40-9AB8-9441-8D15-21FA14DCEA41}" v="3" dt="2020-04-07T17:01:20.9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765" autoAdjust="0"/>
  </p:normalViewPr>
  <p:slideViewPr>
    <p:cSldViewPr>
      <p:cViewPr varScale="1">
        <p:scale>
          <a:sx n="85" d="100"/>
          <a:sy n="85" d="100"/>
        </p:scale>
        <p:origin x="176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Павел Варшавский" userId="91946b8a62b4c8f5" providerId="LiveId" clId="{42255A3A-CB79-2249-AE46-457EC5596F10}"/>
    <pc:docChg chg="addSld modSld">
      <pc:chgData name="Павел Варшавский" userId="91946b8a62b4c8f5" providerId="LiveId" clId="{42255A3A-CB79-2249-AE46-457EC5596F10}" dt="2020-04-07T17:01:20.944" v="2"/>
      <pc:docMkLst>
        <pc:docMk/>
      </pc:docMkLst>
      <pc:sldChg chg="addSp delSp">
        <pc:chgData name="Павел Варшавский" userId="91946b8a62b4c8f5" providerId="LiveId" clId="{42255A3A-CB79-2249-AE46-457EC5596F10}" dt="2020-04-07T17:01:05.258" v="1"/>
        <pc:sldMkLst>
          <pc:docMk/>
          <pc:sldMk cId="2347567123" sldId="320"/>
        </pc:sldMkLst>
        <pc:spChg chg="add del">
          <ac:chgData name="Павел Варшавский" userId="91946b8a62b4c8f5" providerId="LiveId" clId="{42255A3A-CB79-2249-AE46-457EC5596F10}" dt="2020-04-07T17:01:05.258" v="1"/>
          <ac:spMkLst>
            <pc:docMk/>
            <pc:sldMk cId="2347567123" sldId="320"/>
            <ac:spMk id="2" creationId="{3201F708-38F2-2A4B-AB65-17DED251A2DD}"/>
          </ac:spMkLst>
        </pc:spChg>
      </pc:sldChg>
      <pc:sldChg chg="add">
        <pc:chgData name="Павел Варшавский" userId="91946b8a62b4c8f5" providerId="LiveId" clId="{42255A3A-CB79-2249-AE46-457EC5596F10}" dt="2020-04-07T17:01:20.944" v="2"/>
        <pc:sldMkLst>
          <pc:docMk/>
          <pc:sldMk cId="2677533453" sldId="321"/>
        </pc:sldMkLst>
      </pc:sldChg>
      <pc:sldChg chg="add">
        <pc:chgData name="Павел Варшавский" userId="91946b8a62b4c8f5" providerId="LiveId" clId="{42255A3A-CB79-2249-AE46-457EC5596F10}" dt="2020-04-07T17:01:20.944" v="2"/>
        <pc:sldMkLst>
          <pc:docMk/>
          <pc:sldMk cId="714461282" sldId="322"/>
        </pc:sldMkLst>
      </pc:sldChg>
      <pc:sldChg chg="add">
        <pc:chgData name="Павел Варшавский" userId="91946b8a62b4c8f5" providerId="LiveId" clId="{42255A3A-CB79-2249-AE46-457EC5596F10}" dt="2020-04-07T17:01:20.944" v="2"/>
        <pc:sldMkLst>
          <pc:docMk/>
          <pc:sldMk cId="3100251376" sldId="323"/>
        </pc:sldMkLst>
      </pc:sldChg>
      <pc:sldChg chg="add">
        <pc:chgData name="Павел Варшавский" userId="91946b8a62b4c8f5" providerId="LiveId" clId="{42255A3A-CB79-2249-AE46-457EC5596F10}" dt="2020-04-07T17:01:20.944" v="2"/>
        <pc:sldMkLst>
          <pc:docMk/>
          <pc:sldMk cId="1012724798" sldId="324"/>
        </pc:sldMkLst>
      </pc:sldChg>
      <pc:sldChg chg="add">
        <pc:chgData name="Павел Варшавский" userId="91946b8a62b4c8f5" providerId="LiveId" clId="{42255A3A-CB79-2249-AE46-457EC5596F10}" dt="2020-04-07T17:01:20.944" v="2"/>
        <pc:sldMkLst>
          <pc:docMk/>
          <pc:sldMk cId="279929838" sldId="325"/>
        </pc:sldMkLst>
      </pc:sldChg>
      <pc:sldChg chg="add">
        <pc:chgData name="Павел Варшавский" userId="91946b8a62b4c8f5" providerId="LiveId" clId="{42255A3A-CB79-2249-AE46-457EC5596F10}" dt="2020-04-07T17:01:20.944" v="2"/>
        <pc:sldMkLst>
          <pc:docMk/>
          <pc:sldMk cId="2764575338" sldId="326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36227-6ABF-40F1-A0C9-C637DC3E893C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B63B6-DC46-43A2-B7A3-0B89357DAF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907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F7F1C-49E7-4D1D-8770-C784A67A6BA5}" type="datetime1">
              <a:rPr lang="ru-RU" smtClean="0"/>
              <a:pPr/>
              <a:t>07.04.2020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AC59-4D1A-4BB4-A169-6AE72D8322DF}" type="datetime1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29F5-D27D-4B58-947D-AA69FB02BE80}" type="datetime1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0D39-0EE3-4B6D-8866-5BDFFEA62926}" type="datetime1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73712-B56B-4B8B-9D02-23A6158B85AD}" type="datetime1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7845-C997-45F0-BE3C-98D8A1500432}" type="datetime1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7DCF-F6B9-4C5E-BAC1-C1A914AF0294}" type="datetime1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BD41-EBE8-42DC-8B0E-7FF1089E2C77}" type="datetime1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3705-101B-48C6-B17F-78449A4913E3}" type="datetime1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60CC-F1D9-4D21-B16A-EC492700E092}" type="datetime1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EE0F4-72AE-4BF7-8088-2FB1EA68707C}" type="datetime1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80D3011-CF4D-47CD-BF28-AC4CA769E406}" type="datetime1">
              <a:rPr lang="ru-RU" smtClean="0"/>
              <a:pPr/>
              <a:t>07.04.2020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Основы теории статистических решений</a:t>
            </a:r>
            <a:br>
              <a:rPr lang="ru-RU" sz="2800" dirty="0">
                <a:solidFill>
                  <a:schemeClr val="accent1"/>
                </a:solidFill>
                <a:latin typeface="Calibri" pitchFamily="34" charset="0"/>
              </a:rPr>
            </a:br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(игры с природой)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520368" y="1340768"/>
            <a:ext cx="701207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alibri" pitchFamily="34" charset="0"/>
              </a:rPr>
              <a:t>В этих играх существует некая объективная реальность, которая может влиять на процесс принятия решения (т.е. под природой понимаются условия, которое влияют на принимаемые решения). </a:t>
            </a:r>
          </a:p>
          <a:p>
            <a:pPr algn="just">
              <a:spcBef>
                <a:spcPts val="600"/>
              </a:spcBef>
            </a:pPr>
            <a:r>
              <a:rPr lang="ru-RU" sz="2000" dirty="0">
                <a:latin typeface="Calibri" pitchFamily="34" charset="0"/>
              </a:rPr>
              <a:t>Рассмотрим игру в матричной форме </a:t>
            </a:r>
            <a:r>
              <a:rPr lang="en-US" sz="2000" b="1" dirty="0">
                <a:latin typeface="Calibri" pitchFamily="34" charset="0"/>
              </a:rPr>
              <a:t>G</a:t>
            </a:r>
            <a:r>
              <a:rPr lang="ru-RU" sz="2000" b="1" dirty="0">
                <a:latin typeface="Calibri" pitchFamily="34" charset="0"/>
              </a:rPr>
              <a:t>(</a:t>
            </a:r>
            <a:r>
              <a:rPr lang="en-US" sz="2000" b="1" dirty="0">
                <a:latin typeface="Calibri" pitchFamily="34" charset="0"/>
              </a:rPr>
              <a:t>m</a:t>
            </a:r>
            <a:r>
              <a:rPr lang="ru-RU" sz="2000" b="1" dirty="0">
                <a:latin typeface="Calibri" pitchFamily="34" charset="0"/>
                <a:sym typeface="Symbol"/>
              </a:rPr>
              <a:t></a:t>
            </a:r>
            <a:r>
              <a:rPr lang="en-US" sz="2000" b="1" dirty="0">
                <a:latin typeface="Calibri" pitchFamily="34" charset="0"/>
              </a:rPr>
              <a:t>n</a:t>
            </a:r>
            <a:r>
              <a:rPr lang="ru-RU" sz="2000" b="1" dirty="0">
                <a:latin typeface="Calibri" pitchFamily="34" charset="0"/>
              </a:rPr>
              <a:t>)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0649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2123728" y="3068960"/>
          <a:ext cx="5832648" cy="2376264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97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en-US" sz="24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aseline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en-US" sz="24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j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aseline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en-US" sz="24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n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24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2400" b="1" baseline="-25000" dirty="0" err="1">
                          <a:latin typeface="Calibri" pitchFamily="34" charset="0"/>
                        </a:rPr>
                        <a:t>11</a:t>
                      </a:r>
                      <a:endParaRPr lang="ru-RU" sz="2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 pitchFamily="34" charset="0"/>
                        </a:rPr>
                        <a:t>…</a:t>
                      </a:r>
                      <a:endParaRPr lang="ru-RU" sz="2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2400" b="1" baseline="-25000" dirty="0" err="1">
                          <a:latin typeface="Calibri" pitchFamily="34" charset="0"/>
                        </a:rPr>
                        <a:t>1j</a:t>
                      </a:r>
                      <a:endParaRPr lang="ru-RU" sz="2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 pitchFamily="34" charset="0"/>
                        </a:rPr>
                        <a:t>…</a:t>
                      </a:r>
                      <a:endParaRPr lang="ru-RU" sz="24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2400" b="1" baseline="-25000" dirty="0" err="1">
                          <a:latin typeface="Calibri" pitchFamily="34" charset="0"/>
                        </a:rPr>
                        <a:t>1n</a:t>
                      </a:r>
                      <a:endParaRPr lang="ru-RU" sz="2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 pitchFamily="34" charset="0"/>
                        </a:rPr>
                        <a:t>…</a:t>
                      </a:r>
                      <a:endParaRPr lang="ru-RU" sz="2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 pitchFamily="34" charset="0"/>
                        </a:rPr>
                        <a:t>…</a:t>
                      </a:r>
                      <a:endParaRPr lang="ru-RU" sz="2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 pitchFamily="34" charset="0"/>
                        </a:rPr>
                        <a:t>…</a:t>
                      </a:r>
                      <a:endParaRPr lang="ru-RU" sz="2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 pitchFamily="34" charset="0"/>
                        </a:rPr>
                        <a:t>…</a:t>
                      </a:r>
                      <a:endParaRPr lang="ru-RU" sz="24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 pitchFamily="34" charset="0"/>
                        </a:rPr>
                        <a:t>…</a:t>
                      </a:r>
                      <a:endParaRPr lang="ru-RU" sz="24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24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i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2400" b="1" baseline="-25000" dirty="0" err="1">
                          <a:latin typeface="Calibri" pitchFamily="34" charset="0"/>
                        </a:rPr>
                        <a:t>i1</a:t>
                      </a:r>
                      <a:endParaRPr lang="ru-RU" sz="2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 pitchFamily="34" charset="0"/>
                        </a:rPr>
                        <a:t>…</a:t>
                      </a:r>
                      <a:endParaRPr lang="ru-RU" sz="2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2400" b="1" baseline="-25000" dirty="0" err="1">
                          <a:latin typeface="Calibri" pitchFamily="34" charset="0"/>
                        </a:rPr>
                        <a:t>ij</a:t>
                      </a:r>
                      <a:endParaRPr lang="ru-RU" sz="2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 pitchFamily="34" charset="0"/>
                        </a:rPr>
                        <a:t>…</a:t>
                      </a:r>
                      <a:endParaRPr lang="ru-RU" sz="24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2400" b="1" baseline="-25000" dirty="0" err="1">
                          <a:latin typeface="Calibri" pitchFamily="34" charset="0"/>
                        </a:rPr>
                        <a:t>in</a:t>
                      </a:r>
                      <a:endParaRPr lang="ru-RU" sz="2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 pitchFamily="34" charset="0"/>
                        </a:rPr>
                        <a:t>…</a:t>
                      </a:r>
                      <a:endParaRPr lang="ru-RU" sz="24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 pitchFamily="34" charset="0"/>
                        </a:rPr>
                        <a:t>…</a:t>
                      </a:r>
                      <a:endParaRPr lang="ru-RU" sz="24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 pitchFamily="34" charset="0"/>
                        </a:rPr>
                        <a:t>…</a:t>
                      </a:r>
                      <a:endParaRPr lang="en-US" sz="2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 pitchFamily="34" charset="0"/>
                        </a:rPr>
                        <a:t>…</a:t>
                      </a:r>
                      <a:endParaRPr lang="ru-RU" sz="2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 pitchFamily="34" charset="0"/>
                        </a:rPr>
                        <a:t>…</a:t>
                      </a:r>
                      <a:endParaRPr lang="ru-RU" sz="2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24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m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2400" b="1" baseline="-25000" dirty="0" err="1">
                          <a:latin typeface="Calibri" pitchFamily="34" charset="0"/>
                        </a:rPr>
                        <a:t>m1</a:t>
                      </a:r>
                      <a:endParaRPr lang="ru-RU" sz="2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 pitchFamily="34" charset="0"/>
                        </a:rPr>
                        <a:t>…</a:t>
                      </a:r>
                      <a:endParaRPr lang="ru-RU" sz="24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2400" b="1" baseline="-25000" dirty="0" err="1">
                          <a:latin typeface="Calibri" pitchFamily="34" charset="0"/>
                        </a:rPr>
                        <a:t>mj</a:t>
                      </a:r>
                      <a:endParaRPr lang="ru-RU" sz="2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 pitchFamily="34" charset="0"/>
                        </a:rPr>
                        <a:t>…</a:t>
                      </a:r>
                      <a:endParaRPr lang="ru-RU" sz="24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2400" b="1" baseline="-25000" dirty="0" err="1">
                          <a:latin typeface="Calibri" pitchFamily="34" charset="0"/>
                        </a:rPr>
                        <a:t>mn</a:t>
                      </a:r>
                      <a:endParaRPr lang="ru-RU" sz="2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6512" name="Rectangle 16"/>
          <p:cNvSpPr>
            <a:spLocks noChangeArrowheads="1"/>
          </p:cNvSpPr>
          <p:nvPr/>
        </p:nvSpPr>
        <p:spPr bwMode="auto">
          <a:xfrm>
            <a:off x="1403648" y="5509681"/>
            <a:ext cx="712879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П</a:t>
            </a:r>
            <a:r>
              <a:rPr kumimoji="0" lang="en-US" sz="2000" b="1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j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(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j</a:t>
            </a:r>
            <a:r>
              <a:rPr kumimoji="0" lang="ru-R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=1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, .. , 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n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)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– ситуации, состояния природы (условия); </a:t>
            </a:r>
            <a:endParaRPr kumimoji="0" lang="ru-RU" sz="20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а</a:t>
            </a:r>
            <a:r>
              <a:rPr kumimoji="0" lang="ru-RU" sz="2000" b="1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ij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– выигрыш игрока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А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при выборе им стратегии </a:t>
            </a:r>
            <a:r>
              <a:rPr kumimoji="0" lang="ru-R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А</a:t>
            </a:r>
            <a:r>
              <a:rPr kumimoji="0" lang="ru-RU" sz="2000" b="1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в состоянии природы </a:t>
            </a:r>
            <a:r>
              <a:rPr kumimoji="0" lang="ru-R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П</a:t>
            </a:r>
            <a:r>
              <a:rPr kumimoji="0" lang="en-US" sz="2000" b="1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j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.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  <p:bldP spid="1065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ИГРЫ С УПОРЯДОЧЕННЫМИ ИСХОДАМИ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20368" y="1340768"/>
            <a:ext cx="701207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alibri" pitchFamily="34" charset="0"/>
              </a:rPr>
              <a:t>Игры при наличии нескольких критериев, т.е. выигрыш оценивается по нескольким критериям.</a:t>
            </a:r>
            <a:endParaRPr lang="en-US" sz="2000" dirty="0">
              <a:latin typeface="Calibri" pitchFamily="34" charset="0"/>
            </a:endParaRPr>
          </a:p>
          <a:p>
            <a:pPr algn="just"/>
            <a:endParaRPr lang="en-US" sz="2000" b="1" dirty="0">
              <a:latin typeface="Calibri" pitchFamily="34" charset="0"/>
            </a:endParaRPr>
          </a:p>
          <a:p>
            <a:pPr algn="just"/>
            <a:r>
              <a:rPr lang="ru-RU" sz="2000" b="1" dirty="0">
                <a:latin typeface="Calibri" pitchFamily="34" charset="0"/>
              </a:rPr>
              <a:t>Рассмотрим следующий пример. </a:t>
            </a:r>
            <a:endParaRPr lang="en-US" sz="2000" b="1" dirty="0">
              <a:latin typeface="Calibri" pitchFamily="34" charset="0"/>
            </a:endParaRPr>
          </a:p>
          <a:p>
            <a:pPr algn="just"/>
            <a:endParaRPr lang="en-US" sz="2000" dirty="0">
              <a:latin typeface="Calibri" pitchFamily="34" charset="0"/>
            </a:endParaRPr>
          </a:p>
          <a:p>
            <a:pPr algn="just"/>
            <a:r>
              <a:rPr lang="ru-RU" sz="2000" dirty="0">
                <a:latin typeface="Calibri" pitchFamily="34" charset="0"/>
              </a:rPr>
              <a:t>Пусть ожидается эпидемия некоторого заболевания, который может быть вызван вирусами, условно обозначенными </a:t>
            </a:r>
            <a:br>
              <a:rPr lang="en-US" sz="2000" dirty="0">
                <a:latin typeface="Calibri" pitchFamily="34" charset="0"/>
              </a:rPr>
            </a:br>
            <a:r>
              <a:rPr lang="ru-RU" sz="2000" b="1" dirty="0" err="1">
                <a:latin typeface="Calibri" pitchFamily="34" charset="0"/>
              </a:rPr>
              <a:t>В</a:t>
            </a:r>
            <a:r>
              <a:rPr lang="ru-RU" sz="2000" b="1" baseline="-25000" dirty="0" err="1">
                <a:latin typeface="Calibri" pitchFamily="34" charset="0"/>
              </a:rPr>
              <a:t>1</a:t>
            </a:r>
            <a:r>
              <a:rPr lang="ru-RU" sz="2000" b="1" dirty="0">
                <a:latin typeface="Calibri" pitchFamily="34" charset="0"/>
              </a:rPr>
              <a:t>, </a:t>
            </a:r>
            <a:r>
              <a:rPr lang="ru-RU" sz="2000" b="1" dirty="0" err="1">
                <a:latin typeface="Calibri" pitchFamily="34" charset="0"/>
              </a:rPr>
              <a:t>В</a:t>
            </a:r>
            <a:r>
              <a:rPr lang="ru-RU" sz="2000" b="1" baseline="-25000" dirty="0" err="1">
                <a:latin typeface="Calibri" pitchFamily="34" charset="0"/>
              </a:rPr>
              <a:t>2</a:t>
            </a:r>
            <a:r>
              <a:rPr lang="ru-RU" sz="2000" b="1" dirty="0">
                <a:latin typeface="Calibri" pitchFamily="34" charset="0"/>
              </a:rPr>
              <a:t>, </a:t>
            </a:r>
            <a:r>
              <a:rPr lang="ru-RU" sz="2000" b="1" dirty="0" err="1">
                <a:latin typeface="Calibri" pitchFamily="34" charset="0"/>
              </a:rPr>
              <a:t>В</a:t>
            </a:r>
            <a:r>
              <a:rPr lang="ru-RU" sz="2000" b="1" baseline="-25000" dirty="0" err="1">
                <a:latin typeface="Calibri" pitchFamily="34" charset="0"/>
              </a:rPr>
              <a:t>3</a:t>
            </a:r>
            <a:r>
              <a:rPr lang="ru-RU" sz="2000" dirty="0">
                <a:latin typeface="Calibri" pitchFamily="34" charset="0"/>
              </a:rPr>
              <a:t>. Против данного типа вирусов могут быть использованы вакцины типа </a:t>
            </a:r>
            <a:r>
              <a:rPr lang="ru-RU" sz="2000" b="1" dirty="0" err="1">
                <a:latin typeface="Calibri" pitchFamily="34" charset="0"/>
              </a:rPr>
              <a:t>V</a:t>
            </a:r>
            <a:r>
              <a:rPr lang="ru-RU" sz="2000" b="1" baseline="-25000" dirty="0" err="1">
                <a:latin typeface="Calibri" pitchFamily="34" charset="0"/>
              </a:rPr>
              <a:t>1</a:t>
            </a:r>
            <a:r>
              <a:rPr lang="ru-RU" sz="2000" b="1" dirty="0">
                <a:latin typeface="Calibri" pitchFamily="34" charset="0"/>
              </a:rPr>
              <a:t>, …, </a:t>
            </a:r>
            <a:r>
              <a:rPr lang="ru-RU" sz="2000" b="1" dirty="0" err="1">
                <a:latin typeface="Calibri" pitchFamily="34" charset="0"/>
              </a:rPr>
              <a:t>V</a:t>
            </a:r>
            <a:r>
              <a:rPr lang="ru-RU" sz="2000" b="1" baseline="-25000" dirty="0" err="1">
                <a:latin typeface="Calibri" pitchFamily="34" charset="0"/>
              </a:rPr>
              <a:t>7</a:t>
            </a:r>
            <a:r>
              <a:rPr lang="ru-RU" sz="2000" dirty="0">
                <a:latin typeface="Calibri" pitchFamily="34" charset="0"/>
              </a:rPr>
              <a:t>. </a:t>
            </a:r>
            <a:endParaRPr lang="en-US" sz="2000" dirty="0">
              <a:latin typeface="Calibri" pitchFamily="34" charset="0"/>
            </a:endParaRPr>
          </a:p>
          <a:p>
            <a:pPr algn="just"/>
            <a:endParaRPr lang="en-US" sz="2000" dirty="0">
              <a:latin typeface="Calibri" pitchFamily="34" charset="0"/>
            </a:endParaRPr>
          </a:p>
          <a:p>
            <a:pPr algn="just"/>
            <a:r>
              <a:rPr lang="ru-RU" sz="2000" dirty="0">
                <a:latin typeface="Calibri" pitchFamily="34" charset="0"/>
              </a:rPr>
              <a:t>Предполагается, что чем больше номер вакцины </a:t>
            </a:r>
            <a:r>
              <a:rPr lang="ru-RU" sz="2000" b="1" dirty="0" err="1">
                <a:latin typeface="Calibri" pitchFamily="34" charset="0"/>
              </a:rPr>
              <a:t>i</a:t>
            </a:r>
            <a:r>
              <a:rPr lang="ru-RU" sz="2000" dirty="0">
                <a:latin typeface="Calibri" pitchFamily="34" charset="0"/>
              </a:rPr>
              <a:t>, тем меньше затраты </a:t>
            </a:r>
            <a:r>
              <a:rPr lang="ru-RU" sz="2000" b="1" dirty="0" err="1">
                <a:latin typeface="Calibri" pitchFamily="34" charset="0"/>
              </a:rPr>
              <a:t>α</a:t>
            </a:r>
            <a:r>
              <a:rPr lang="ru-RU" sz="2000" b="1" baseline="-25000" dirty="0" err="1">
                <a:latin typeface="Calibri" pitchFamily="34" charset="0"/>
              </a:rPr>
              <a:t>i</a:t>
            </a:r>
            <a:r>
              <a:rPr lang="ru-RU" sz="2000" dirty="0" err="1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(в некоторых условных единицах) на ее производство, пусть </a:t>
            </a:r>
            <a:r>
              <a:rPr lang="ru-RU" sz="2000" b="1" dirty="0" err="1">
                <a:latin typeface="Calibri" pitchFamily="34" charset="0"/>
              </a:rPr>
              <a:t>α</a:t>
            </a:r>
            <a:r>
              <a:rPr lang="ru-RU" sz="2000" b="1" baseline="-25000" dirty="0" err="1">
                <a:latin typeface="Calibri" pitchFamily="34" charset="0"/>
              </a:rPr>
              <a:t>i</a:t>
            </a:r>
            <a:r>
              <a:rPr lang="ru-RU" sz="2000" b="1" dirty="0">
                <a:latin typeface="Calibri" pitchFamily="34" charset="0"/>
              </a:rPr>
              <a:t> </a:t>
            </a:r>
            <a:r>
              <a:rPr lang="ru-RU" sz="2000" b="1" dirty="0">
                <a:latin typeface="Calibri" pitchFamily="34" charset="0"/>
                <a:sym typeface="Symbol"/>
              </a:rPr>
              <a:t></a:t>
            </a:r>
            <a:r>
              <a:rPr lang="ru-RU" sz="2000" b="1" dirty="0">
                <a:latin typeface="Calibri" pitchFamily="34" charset="0"/>
              </a:rPr>
              <a:t> {1; 2; 3; 4; 5; 6; 7}</a:t>
            </a:r>
            <a:r>
              <a:rPr lang="ru-RU" sz="2000" dirty="0">
                <a:latin typeface="Calibri" pitchFamily="34" charset="0"/>
              </a:rPr>
              <a:t>. </a:t>
            </a:r>
            <a:endParaRPr lang="en-US" sz="2000" dirty="0">
              <a:latin typeface="Calibri" pitchFamily="34" charset="0"/>
            </a:endParaRPr>
          </a:p>
          <a:p>
            <a:pPr algn="just"/>
            <a:r>
              <a:rPr lang="ru-RU" sz="2000" dirty="0">
                <a:latin typeface="Calibri" pitchFamily="34" charset="0"/>
              </a:rPr>
              <a:t>Эффективность вакцины типа </a:t>
            </a:r>
            <a:r>
              <a:rPr lang="ru-RU" sz="2000" b="1" dirty="0" err="1">
                <a:latin typeface="Calibri" pitchFamily="34" charset="0"/>
              </a:rPr>
              <a:t>V</a:t>
            </a:r>
            <a:r>
              <a:rPr lang="ru-RU" sz="2000" b="1" baseline="-25000" dirty="0" err="1">
                <a:latin typeface="Calibri" pitchFamily="34" charset="0"/>
              </a:rPr>
              <a:t>i</a:t>
            </a:r>
            <a:r>
              <a:rPr lang="ru-RU" sz="2000" dirty="0">
                <a:latin typeface="Calibri" pitchFamily="34" charset="0"/>
              </a:rPr>
              <a:t>, </a:t>
            </a:r>
            <a:r>
              <a:rPr lang="ru-RU" sz="2000" b="1" dirty="0" err="1">
                <a:latin typeface="Calibri" pitchFamily="34" charset="0"/>
              </a:rPr>
              <a:t>i</a:t>
            </a:r>
            <a:r>
              <a:rPr lang="ru-RU" sz="2000" b="1" dirty="0">
                <a:latin typeface="Calibri" pitchFamily="34" charset="0"/>
              </a:rPr>
              <a:t> = 1, …, 7</a:t>
            </a:r>
            <a:r>
              <a:rPr lang="ru-RU" sz="2000" dirty="0">
                <a:latin typeface="Calibri" pitchFamily="34" charset="0"/>
              </a:rPr>
              <a:t>, оценивается величиной </a:t>
            </a:r>
            <a:r>
              <a:rPr lang="ru-RU" sz="2000" b="1" dirty="0">
                <a:latin typeface="Calibri" pitchFamily="34" charset="0"/>
                <a:sym typeface="Symbol"/>
              </a:rPr>
              <a:t></a:t>
            </a:r>
            <a:r>
              <a:rPr lang="ru-RU" sz="2000" b="1" baseline="-25000" dirty="0" err="1">
                <a:latin typeface="Calibri" pitchFamily="34" charset="0"/>
              </a:rPr>
              <a:t>i</a:t>
            </a:r>
            <a:r>
              <a:rPr lang="ru-RU" sz="2000" b="1" dirty="0">
                <a:latin typeface="Calibri" pitchFamily="34" charset="0"/>
              </a:rPr>
              <a:t> </a:t>
            </a:r>
            <a:r>
              <a:rPr lang="ru-RU" sz="2000" b="1" dirty="0">
                <a:latin typeface="Calibri" pitchFamily="34" charset="0"/>
                <a:sym typeface="Symbol"/>
              </a:rPr>
              <a:t></a:t>
            </a:r>
            <a:r>
              <a:rPr lang="ru-RU" sz="2000" b="1" dirty="0">
                <a:latin typeface="Calibri" pitchFamily="34" charset="0"/>
              </a:rPr>
              <a:t> {1; 2; 3; 4}</a:t>
            </a:r>
            <a:r>
              <a:rPr lang="ru-RU" sz="2000" dirty="0">
                <a:latin typeface="Calibri" pitchFamily="34" charset="0"/>
              </a:rPr>
              <a:t> (чем больше значение </a:t>
            </a:r>
            <a:r>
              <a:rPr lang="ru-RU" sz="2000" b="1" dirty="0">
                <a:latin typeface="Calibri" pitchFamily="34" charset="0"/>
                <a:sym typeface="Symbol"/>
              </a:rPr>
              <a:t></a:t>
            </a:r>
            <a:r>
              <a:rPr lang="ru-RU" sz="2000" b="1" baseline="-25000" dirty="0" err="1">
                <a:latin typeface="Calibri" pitchFamily="34" charset="0"/>
              </a:rPr>
              <a:t>i</a:t>
            </a:r>
            <a:r>
              <a:rPr lang="ru-RU" sz="2000" dirty="0">
                <a:latin typeface="Calibri" pitchFamily="34" charset="0"/>
              </a:rPr>
              <a:t>, тем эффективнее вакцина). </a:t>
            </a:r>
          </a:p>
        </p:txBody>
      </p:sp>
    </p:spTree>
    <p:extLst>
      <p:ext uri="{BB962C8B-B14F-4D97-AF65-F5344CB8AC3E}">
        <p14:creationId xmlns:p14="http://schemas.microsoft.com/office/powerpoint/2010/main" val="2677533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ИГРЫ С УПОРЯДОЧЕННЫМИ ИСХОДАМИ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20368" y="1220554"/>
            <a:ext cx="701207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alibri" pitchFamily="34" charset="0"/>
              </a:rPr>
              <a:t>Технология производства вакцины такова, что одновременно в массовом порядке может производиться вакцина только одного типа. </a:t>
            </a:r>
            <a:endParaRPr lang="en-US" sz="2000" dirty="0">
              <a:latin typeface="Calibri" pitchFamily="34" charset="0"/>
            </a:endParaRPr>
          </a:p>
          <a:p>
            <a:pPr algn="just"/>
            <a:endParaRPr lang="en-US" sz="2000" dirty="0">
              <a:latin typeface="Calibri" pitchFamily="34" charset="0"/>
            </a:endParaRPr>
          </a:p>
          <a:p>
            <a:pPr algn="just"/>
            <a:r>
              <a:rPr lang="ru-RU" sz="2000" dirty="0">
                <a:latin typeface="Calibri" pitchFamily="34" charset="0"/>
              </a:rPr>
              <a:t>Требуется определить, какого типа вакцину следует производить с целью минимизации затрат на производство и максимизации ее эффективности.</a:t>
            </a:r>
            <a:endParaRPr lang="en-US" sz="2000" dirty="0">
              <a:latin typeface="Calibri" pitchFamily="34" charset="0"/>
            </a:endParaRPr>
          </a:p>
          <a:p>
            <a:pPr algn="just"/>
            <a:endParaRPr lang="en-US" sz="2000" dirty="0">
              <a:latin typeface="Calibri" pitchFamily="34" charset="0"/>
            </a:endParaRPr>
          </a:p>
          <a:p>
            <a:pPr algn="just"/>
            <a:r>
              <a:rPr lang="ru-RU" sz="2000" dirty="0">
                <a:latin typeface="Calibri" pitchFamily="34" charset="0"/>
              </a:rPr>
              <a:t>Введем понятие </a:t>
            </a:r>
            <a:r>
              <a:rPr lang="ru-RU" sz="2000" b="1" dirty="0">
                <a:latin typeface="Calibri" pitchFamily="34" charset="0"/>
              </a:rPr>
              <a:t>исхода</a:t>
            </a:r>
            <a:r>
              <a:rPr lang="ru-RU" sz="2000" dirty="0">
                <a:latin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</a:rPr>
              <a:t>R</a:t>
            </a:r>
            <a:r>
              <a:rPr lang="ru-RU" sz="2000" b="1" dirty="0">
                <a:latin typeface="Calibri" pitchFamily="34" charset="0"/>
              </a:rPr>
              <a:t>(</a:t>
            </a:r>
            <a:r>
              <a:rPr lang="en-US" sz="2000" b="1" dirty="0">
                <a:latin typeface="Calibri" pitchFamily="34" charset="0"/>
              </a:rPr>
              <a:t>V</a:t>
            </a:r>
            <a:r>
              <a:rPr lang="en-US" sz="2000" b="1" baseline="-25000" dirty="0">
                <a:latin typeface="Calibri" pitchFamily="34" charset="0"/>
              </a:rPr>
              <a:t>i</a:t>
            </a:r>
            <a:r>
              <a:rPr lang="ru-RU" sz="2000" b="1" dirty="0">
                <a:latin typeface="Calibri" pitchFamily="34" charset="0"/>
              </a:rPr>
              <a:t>, </a:t>
            </a:r>
            <a:r>
              <a:rPr lang="en-US" sz="2000" b="1" dirty="0" err="1">
                <a:latin typeface="Calibri" pitchFamily="34" charset="0"/>
              </a:rPr>
              <a:t>B</a:t>
            </a:r>
            <a:r>
              <a:rPr lang="en-US" sz="2000" b="1" baseline="-25000" dirty="0" err="1">
                <a:latin typeface="Calibri" pitchFamily="34" charset="0"/>
              </a:rPr>
              <a:t>j</a:t>
            </a:r>
            <a:r>
              <a:rPr lang="ru-RU" sz="2000" b="1" dirty="0">
                <a:latin typeface="Calibri" pitchFamily="34" charset="0"/>
              </a:rPr>
              <a:t>) = (</a:t>
            </a:r>
            <a:r>
              <a:rPr lang="ru-RU" sz="2000" b="1" dirty="0">
                <a:latin typeface="Calibri" pitchFamily="34" charset="0"/>
                <a:sym typeface="Symbol"/>
              </a:rPr>
              <a:t></a:t>
            </a:r>
            <a:r>
              <a:rPr lang="en-US" sz="2000" b="1" baseline="-25000" dirty="0" err="1">
                <a:latin typeface="Calibri" pitchFamily="34" charset="0"/>
              </a:rPr>
              <a:t>i</a:t>
            </a:r>
            <a:r>
              <a:rPr lang="ru-RU" sz="2000" b="1" dirty="0">
                <a:latin typeface="Calibri" pitchFamily="34" charset="0"/>
              </a:rPr>
              <a:t>, </a:t>
            </a:r>
            <a:r>
              <a:rPr lang="ru-RU" sz="2000" b="1" dirty="0">
                <a:latin typeface="Calibri" pitchFamily="34" charset="0"/>
                <a:sym typeface="Symbol"/>
              </a:rPr>
              <a:t></a:t>
            </a:r>
            <a:r>
              <a:rPr lang="en-US" sz="2000" b="1" baseline="-25000" dirty="0" err="1">
                <a:latin typeface="Calibri" pitchFamily="34" charset="0"/>
              </a:rPr>
              <a:t>i</a:t>
            </a:r>
            <a:r>
              <a:rPr lang="ru-RU" sz="2000" b="1" dirty="0">
                <a:latin typeface="Calibri" pitchFamily="34" charset="0"/>
              </a:rPr>
              <a:t>) </a:t>
            </a:r>
            <a:r>
              <a:rPr lang="ru-RU" sz="2000" dirty="0">
                <a:latin typeface="Calibri" pitchFamily="34" charset="0"/>
              </a:rPr>
              <a:t>– результата (выигрыша), отражающего как затраты </a:t>
            </a:r>
            <a:r>
              <a:rPr lang="ru-RU" sz="2000" b="1" dirty="0" err="1">
                <a:latin typeface="Calibri" pitchFamily="34" charset="0"/>
              </a:rPr>
              <a:t>α</a:t>
            </a:r>
            <a:r>
              <a:rPr lang="en-US" sz="2000" b="1" baseline="-25000" dirty="0" err="1">
                <a:latin typeface="Calibri" pitchFamily="34" charset="0"/>
              </a:rPr>
              <a:t>i</a:t>
            </a:r>
            <a:r>
              <a:rPr lang="ru-RU" sz="2000" dirty="0">
                <a:latin typeface="Calibri" pitchFamily="34" charset="0"/>
              </a:rPr>
              <a:t> на производство вакцины </a:t>
            </a:r>
            <a:r>
              <a:rPr lang="en-US" sz="2000" b="1" dirty="0">
                <a:latin typeface="Calibri" pitchFamily="34" charset="0"/>
              </a:rPr>
              <a:t>V</a:t>
            </a:r>
            <a:r>
              <a:rPr lang="en-US" sz="2000" b="1" baseline="-25000" dirty="0">
                <a:latin typeface="Calibri" pitchFamily="34" charset="0"/>
              </a:rPr>
              <a:t>i</a:t>
            </a:r>
            <a:r>
              <a:rPr lang="ru-RU" sz="2000" dirty="0">
                <a:latin typeface="Calibri" pitchFamily="34" charset="0"/>
              </a:rPr>
              <a:t>, так и ее эффективность </a:t>
            </a:r>
            <a:r>
              <a:rPr lang="ru-RU" sz="2000" b="1" dirty="0">
                <a:latin typeface="Calibri" pitchFamily="34" charset="0"/>
                <a:sym typeface="Symbol"/>
              </a:rPr>
              <a:t></a:t>
            </a:r>
            <a:r>
              <a:rPr lang="en-US" sz="2000" b="1" baseline="-25000" dirty="0" err="1">
                <a:latin typeface="Calibri" pitchFamily="34" charset="0"/>
              </a:rPr>
              <a:t>i</a:t>
            </a:r>
            <a:r>
              <a:rPr lang="ru-RU" sz="2000" dirty="0">
                <a:latin typeface="Calibri" pitchFamily="34" charset="0"/>
              </a:rPr>
              <a:t> применительно к вирусу типа </a:t>
            </a:r>
            <a:r>
              <a:rPr lang="en-US" sz="2000" b="1" dirty="0" err="1">
                <a:latin typeface="Calibri" pitchFamily="34" charset="0"/>
              </a:rPr>
              <a:t>B</a:t>
            </a:r>
            <a:r>
              <a:rPr lang="en-US" sz="2000" b="1" baseline="-25000" dirty="0" err="1">
                <a:latin typeface="Calibri" pitchFamily="34" charset="0"/>
              </a:rPr>
              <a:t>j</a:t>
            </a:r>
            <a:r>
              <a:rPr lang="ru-RU" sz="2000" dirty="0">
                <a:latin typeface="Calibri" pitchFamily="34" charset="0"/>
              </a:rPr>
              <a:t>. </a:t>
            </a:r>
            <a:endParaRPr lang="en-US" sz="2000" dirty="0">
              <a:latin typeface="Calibri" pitchFamily="34" charset="0"/>
            </a:endParaRPr>
          </a:p>
          <a:p>
            <a:pPr algn="just"/>
            <a:endParaRPr lang="en-US" sz="2000" dirty="0">
              <a:latin typeface="Calibri" pitchFamily="34" charset="0"/>
            </a:endParaRPr>
          </a:p>
          <a:p>
            <a:pPr algn="just"/>
            <a:r>
              <a:rPr lang="ru-RU" sz="2000" dirty="0">
                <a:latin typeface="Calibri" pitchFamily="34" charset="0"/>
              </a:rPr>
              <a:t>Тогда для поиска оптимального решения (стратегии производства) может быть использован критерий </a:t>
            </a:r>
            <a:br>
              <a:rPr lang="en-US" sz="2000" dirty="0">
                <a:latin typeface="Calibri" pitchFamily="34" charset="0"/>
              </a:rPr>
            </a:br>
            <a:r>
              <a:rPr lang="en-US" sz="2000" dirty="0">
                <a:latin typeface="Calibri" pitchFamily="34" charset="0"/>
              </a:rPr>
              <a:t>		         </a:t>
            </a:r>
            <a:r>
              <a:rPr lang="en-US" sz="2000" b="1" dirty="0">
                <a:latin typeface="Calibri" pitchFamily="34" charset="0"/>
              </a:rPr>
              <a:t>R</a:t>
            </a:r>
            <a:r>
              <a:rPr lang="ru-RU" sz="2000" b="1" dirty="0">
                <a:latin typeface="Calibri" pitchFamily="34" charset="0"/>
              </a:rPr>
              <a:t>(</a:t>
            </a:r>
            <a:r>
              <a:rPr lang="en-US" sz="2000" b="1" dirty="0">
                <a:latin typeface="Calibri" pitchFamily="34" charset="0"/>
              </a:rPr>
              <a:t>V</a:t>
            </a:r>
            <a:r>
              <a:rPr lang="en-US" sz="2000" b="1" baseline="-25000" dirty="0">
                <a:latin typeface="Calibri" pitchFamily="34" charset="0"/>
              </a:rPr>
              <a:t>i</a:t>
            </a:r>
            <a:r>
              <a:rPr lang="ru-RU" sz="2000" b="1" dirty="0">
                <a:latin typeface="Calibri" pitchFamily="34" charset="0"/>
              </a:rPr>
              <a:t>,</a:t>
            </a:r>
            <a:r>
              <a:rPr lang="en-US" sz="2000" b="1" dirty="0">
                <a:latin typeface="Calibri" pitchFamily="34" charset="0"/>
              </a:rPr>
              <a:t> </a:t>
            </a:r>
            <a:r>
              <a:rPr lang="en-US" sz="2000" b="1" dirty="0" err="1">
                <a:latin typeface="Calibri" pitchFamily="34" charset="0"/>
              </a:rPr>
              <a:t>B</a:t>
            </a:r>
            <a:r>
              <a:rPr lang="en-US" sz="2000" b="1" baseline="-25000" dirty="0" err="1">
                <a:latin typeface="Calibri" pitchFamily="34" charset="0"/>
              </a:rPr>
              <a:t>j</a:t>
            </a:r>
            <a:r>
              <a:rPr lang="ru-RU" sz="2000" b="1" dirty="0">
                <a:latin typeface="Calibri" pitchFamily="34" charset="0"/>
              </a:rPr>
              <a:t>) </a:t>
            </a:r>
            <a:r>
              <a:rPr lang="en-US" sz="2000" b="1" dirty="0">
                <a:latin typeface="Calibri" pitchFamily="34" charset="0"/>
                <a:sym typeface="Symbol"/>
              </a:rPr>
              <a:t></a:t>
            </a:r>
            <a:r>
              <a:rPr lang="ru-RU" sz="2000" b="1" dirty="0">
                <a:latin typeface="Calibri" pitchFamily="34" charset="0"/>
              </a:rPr>
              <a:t> (</a:t>
            </a:r>
            <a:r>
              <a:rPr lang="en-US" sz="2000" b="1" dirty="0">
                <a:latin typeface="Calibri" pitchFamily="34" charset="0"/>
              </a:rPr>
              <a:t>max</a:t>
            </a:r>
            <a:r>
              <a:rPr lang="ru-RU" sz="2000" b="1" dirty="0">
                <a:latin typeface="Calibri" pitchFamily="34" charset="0"/>
              </a:rPr>
              <a:t>, </a:t>
            </a:r>
            <a:r>
              <a:rPr lang="en-US" sz="2000" b="1" dirty="0">
                <a:latin typeface="Calibri" pitchFamily="34" charset="0"/>
              </a:rPr>
              <a:t>max</a:t>
            </a:r>
            <a:r>
              <a:rPr lang="ru-RU" sz="2000" b="1" dirty="0">
                <a:latin typeface="Calibri" pitchFamily="34" charset="0"/>
              </a:rPr>
              <a:t>)</a:t>
            </a:r>
            <a:r>
              <a:rPr lang="ru-RU" sz="2000" dirty="0">
                <a:latin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4461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Поиск решения игры с упорядоченными исходами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20368" y="1364570"/>
            <a:ext cx="70120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alibri" pitchFamily="34" charset="0"/>
              </a:rPr>
              <a:t>Проблемная ситуация моделируется игрой с «природой», где стратегиями (выборами) </a:t>
            </a:r>
            <a:r>
              <a:rPr lang="ru-RU" sz="2000" dirty="0" err="1">
                <a:latin typeface="Calibri" pitchFamily="34" charset="0"/>
              </a:rPr>
              <a:t>ЛПР</a:t>
            </a:r>
            <a:r>
              <a:rPr lang="ru-RU" sz="2000" dirty="0">
                <a:latin typeface="Calibri" pitchFamily="34" charset="0"/>
              </a:rPr>
              <a:t> являются типы вакцин, а состояниями «природы» (условиями) – типы вирусов.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915816" y="2564904"/>
          <a:ext cx="4321366" cy="3384376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081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9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3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aseline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V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(1; 4)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(1; 3)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(1; 3)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V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(2; 3)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(2; 3)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(2; 4)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V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(3; 4)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(3; 3)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(3; 2)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V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(4; 3)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(4; 2)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(4; 3)</a:t>
                      </a:r>
                      <a:endParaRPr lang="ru-RU" sz="2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V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(5; 2)</a:t>
                      </a:r>
                      <a:endParaRPr lang="ru-RU" sz="2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(5; 3)</a:t>
                      </a:r>
                      <a:endParaRPr lang="ru-RU" sz="2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(5; 2)</a:t>
                      </a:r>
                      <a:endParaRPr lang="ru-RU" sz="2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V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6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(6; 3)</a:t>
                      </a:r>
                      <a:endParaRPr lang="ru-RU" sz="2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(6; 2)</a:t>
                      </a:r>
                      <a:endParaRPr lang="ru-RU" sz="2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(6; 1)</a:t>
                      </a:r>
                      <a:endParaRPr lang="ru-RU" sz="2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V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7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(7; 1)</a:t>
                      </a:r>
                      <a:endParaRPr lang="ru-RU" sz="2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(7; 2)</a:t>
                      </a:r>
                      <a:endParaRPr lang="ru-RU" sz="2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(7; 3)</a:t>
                      </a:r>
                      <a:endParaRPr lang="ru-RU" sz="2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025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273280" y="-9939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</a:rPr>
              <a:t>Поиск решения игры с упорядоченными исходами</a:t>
            </a:r>
            <a:endParaRPr lang="ru-RU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20368" y="737408"/>
            <a:ext cx="70120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Calibri" pitchFamily="34" charset="0"/>
              </a:rPr>
              <a:t>Поскольку вероятности состояний «природы» неизвестны, то в качестве критерия оптимальности выберем наиболее осторожный </a:t>
            </a:r>
            <a:r>
              <a:rPr lang="ru-RU" b="1" dirty="0">
                <a:latin typeface="Calibri" pitchFamily="34" charset="0"/>
              </a:rPr>
              <a:t>критерий </a:t>
            </a:r>
            <a:r>
              <a:rPr lang="ru-RU" b="1" dirty="0" err="1">
                <a:latin typeface="Calibri" pitchFamily="34" charset="0"/>
              </a:rPr>
              <a:t>Вальда</a:t>
            </a:r>
            <a:r>
              <a:rPr lang="ru-RU" dirty="0">
                <a:latin typeface="Calibri" pitchFamily="34" charset="0"/>
              </a:rPr>
              <a:t>, предварительно выделив наихудший исход для вакцины каждого типа.</a:t>
            </a:r>
            <a:endParaRPr lang="en-US" dirty="0">
              <a:latin typeface="Calibri" pitchFamily="34" charset="0"/>
            </a:endParaRPr>
          </a:p>
          <a:p>
            <a:pPr algn="just"/>
            <a:r>
              <a:rPr lang="ru-RU" dirty="0">
                <a:latin typeface="Calibri" pitchFamily="34" charset="0"/>
              </a:rPr>
              <a:t>Применение критерия </a:t>
            </a:r>
            <a:r>
              <a:rPr lang="ru-RU" dirty="0" err="1">
                <a:latin typeface="Calibri" pitchFamily="34" charset="0"/>
              </a:rPr>
              <a:t>Вальда</a:t>
            </a:r>
            <a:r>
              <a:rPr lang="ru-RU" dirty="0">
                <a:latin typeface="Calibri" pitchFamily="34" charset="0"/>
              </a:rPr>
              <a:t> сводится к установлению отношения предпочтения (доминирования) на множестве выделенных исходов и удаления </a:t>
            </a:r>
            <a:r>
              <a:rPr lang="ru-RU" dirty="0" err="1">
                <a:latin typeface="Calibri" pitchFamily="34" charset="0"/>
              </a:rPr>
              <a:t>доминируемых</a:t>
            </a:r>
            <a:r>
              <a:rPr lang="ru-RU" dirty="0">
                <a:latin typeface="Calibri" pitchFamily="34" charset="0"/>
              </a:rPr>
              <a:t> исходов, а значит, и соответствующих им стратегий (вакцин) </a:t>
            </a:r>
            <a:r>
              <a:rPr lang="ru-RU" dirty="0" err="1">
                <a:latin typeface="Calibri" pitchFamily="34" charset="0"/>
              </a:rPr>
              <a:t>ЛПР</a:t>
            </a:r>
            <a:r>
              <a:rPr lang="en-US" dirty="0">
                <a:latin typeface="Calibri" pitchFamily="34" charset="0"/>
              </a:rPr>
              <a:t>.</a:t>
            </a:r>
            <a:endParaRPr lang="ru-RU" dirty="0">
              <a:latin typeface="Calibri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691679" y="3068960"/>
          <a:ext cx="5400601" cy="3384376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081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9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9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3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aseline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16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+mn-cs"/>
                        </a:rPr>
                        <a:t>min(</a:t>
                      </a:r>
                      <a:r>
                        <a:rPr kumimoji="0" lang="en-GB" sz="16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+mn-cs"/>
                          <a:sym typeface="Symbol"/>
                        </a:rPr>
                        <a:t></a:t>
                      </a:r>
                      <a:r>
                        <a:rPr kumimoji="0" lang="en-GB" sz="1600" b="1" kern="1200" baseline="-25000" dirty="0" err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n-GB" sz="16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GB" sz="16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+mn-cs"/>
                          <a:sym typeface="Symbol"/>
                        </a:rPr>
                        <a:t></a:t>
                      </a:r>
                      <a:r>
                        <a:rPr kumimoji="0" lang="en-GB" sz="1600" b="1" kern="1200" baseline="-250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+mn-cs"/>
                        </a:rPr>
                        <a:t>j</a:t>
                      </a:r>
                      <a:r>
                        <a:rPr kumimoji="0" lang="en-GB" sz="16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V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(1; 4)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(1; 3)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(1; 3)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V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(2; 3)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(2; 3)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(2; 4)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V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(3; 4)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(3; 3)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(3; 2)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V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(4; 3)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(4; 2)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(4; 3)</a:t>
                      </a:r>
                      <a:endParaRPr lang="ru-RU" sz="2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V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(5; 2)</a:t>
                      </a:r>
                      <a:endParaRPr lang="ru-RU" sz="2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(5; 3)</a:t>
                      </a:r>
                      <a:endParaRPr lang="ru-RU" sz="2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(5; 2)</a:t>
                      </a:r>
                      <a:endParaRPr lang="ru-RU" sz="2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V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6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(6; 3)</a:t>
                      </a:r>
                      <a:endParaRPr lang="ru-RU" sz="2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(6; 2)</a:t>
                      </a:r>
                      <a:endParaRPr lang="ru-RU" sz="2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(6; 1)</a:t>
                      </a:r>
                      <a:endParaRPr lang="ru-RU" sz="2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V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7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(7; 1)</a:t>
                      </a:r>
                      <a:endParaRPr lang="ru-RU" sz="2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(7; 2)</a:t>
                      </a:r>
                      <a:endParaRPr lang="ru-RU" sz="2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(7; 3)</a:t>
                      </a:r>
                      <a:endParaRPr lang="ru-RU" sz="2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012159" y="351465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  <a:ea typeface="Times New Roman"/>
                <a:cs typeface="Times New Roman"/>
              </a:rPr>
              <a:t>(1; 3)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12159" y="39374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  <a:ea typeface="Times New Roman"/>
                <a:cs typeface="Times New Roman"/>
              </a:rPr>
              <a:t>(</a:t>
            </a:r>
            <a:r>
              <a:rPr lang="en-US" b="1" dirty="0">
                <a:latin typeface="Calibri" pitchFamily="34" charset="0"/>
                <a:ea typeface="Times New Roman"/>
                <a:cs typeface="Times New Roman"/>
              </a:rPr>
              <a:t>2</a:t>
            </a:r>
            <a:r>
              <a:rPr lang="ru-RU" b="1" dirty="0">
                <a:latin typeface="Calibri" pitchFamily="34" charset="0"/>
                <a:ea typeface="Times New Roman"/>
                <a:cs typeface="Times New Roman"/>
              </a:rPr>
              <a:t>; 3)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12159" y="43558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  <a:ea typeface="Times New Roman"/>
                <a:cs typeface="Times New Roman"/>
              </a:rPr>
              <a:t>(</a:t>
            </a:r>
            <a:r>
              <a:rPr lang="en-US" b="1" dirty="0">
                <a:latin typeface="Calibri" pitchFamily="34" charset="0"/>
                <a:ea typeface="Times New Roman"/>
                <a:cs typeface="Times New Roman"/>
              </a:rPr>
              <a:t>3</a:t>
            </a:r>
            <a:r>
              <a:rPr lang="ru-RU" b="1" dirty="0">
                <a:latin typeface="Calibri" pitchFamily="34" charset="0"/>
                <a:ea typeface="Times New Roman"/>
                <a:cs typeface="Times New Roman"/>
              </a:rPr>
              <a:t>; </a:t>
            </a:r>
            <a:r>
              <a:rPr lang="en-US" b="1" dirty="0">
                <a:latin typeface="Calibri" pitchFamily="34" charset="0"/>
                <a:ea typeface="Times New Roman"/>
                <a:cs typeface="Times New Roman"/>
              </a:rPr>
              <a:t>2</a:t>
            </a:r>
            <a:r>
              <a:rPr lang="ru-RU" b="1" dirty="0">
                <a:latin typeface="Calibri" pitchFamily="34" charset="0"/>
                <a:ea typeface="Times New Roman"/>
                <a:cs typeface="Times New Roman"/>
              </a:rPr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12159" y="478786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  <a:ea typeface="Times New Roman"/>
                <a:cs typeface="Times New Roman"/>
              </a:rPr>
              <a:t>(</a:t>
            </a:r>
            <a:r>
              <a:rPr lang="en-US" b="1" dirty="0">
                <a:latin typeface="Calibri" pitchFamily="34" charset="0"/>
                <a:ea typeface="Times New Roman"/>
                <a:cs typeface="Times New Roman"/>
              </a:rPr>
              <a:t>4</a:t>
            </a:r>
            <a:r>
              <a:rPr lang="ru-RU" b="1" dirty="0">
                <a:latin typeface="Calibri" pitchFamily="34" charset="0"/>
                <a:ea typeface="Times New Roman"/>
                <a:cs typeface="Times New Roman"/>
              </a:rPr>
              <a:t>; </a:t>
            </a:r>
            <a:r>
              <a:rPr lang="en-US" b="1" dirty="0">
                <a:latin typeface="Calibri" pitchFamily="34" charset="0"/>
                <a:ea typeface="Times New Roman"/>
                <a:cs typeface="Times New Roman"/>
              </a:rPr>
              <a:t>2</a:t>
            </a:r>
            <a:r>
              <a:rPr lang="ru-RU" b="1" dirty="0">
                <a:latin typeface="Calibri" pitchFamily="34" charset="0"/>
                <a:ea typeface="Times New Roman"/>
                <a:cs typeface="Times New Roman"/>
              </a:rPr>
              <a:t>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12159" y="521990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  <a:ea typeface="Times New Roman"/>
                <a:cs typeface="Times New Roman"/>
              </a:rPr>
              <a:t>(</a:t>
            </a:r>
            <a:r>
              <a:rPr lang="en-US" b="1" dirty="0">
                <a:latin typeface="Calibri" pitchFamily="34" charset="0"/>
                <a:ea typeface="Times New Roman"/>
                <a:cs typeface="Times New Roman"/>
              </a:rPr>
              <a:t>5</a:t>
            </a:r>
            <a:r>
              <a:rPr lang="ru-RU" b="1" dirty="0">
                <a:latin typeface="Calibri" pitchFamily="34" charset="0"/>
                <a:ea typeface="Times New Roman"/>
                <a:cs typeface="Times New Roman"/>
              </a:rPr>
              <a:t>; </a:t>
            </a:r>
            <a:r>
              <a:rPr lang="en-US" b="1" dirty="0">
                <a:latin typeface="Calibri" pitchFamily="34" charset="0"/>
                <a:ea typeface="Times New Roman"/>
                <a:cs typeface="Times New Roman"/>
              </a:rPr>
              <a:t>2</a:t>
            </a:r>
            <a:r>
              <a:rPr lang="ru-RU" b="1" dirty="0">
                <a:latin typeface="Calibri" pitchFamily="34" charset="0"/>
                <a:ea typeface="Times New Roman"/>
                <a:cs typeface="Times New Roman"/>
              </a:rPr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12159" y="563830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  <a:ea typeface="Times New Roman"/>
                <a:cs typeface="Times New Roman"/>
              </a:rPr>
              <a:t>(</a:t>
            </a:r>
            <a:r>
              <a:rPr lang="en-US" b="1" dirty="0">
                <a:latin typeface="Calibri" pitchFamily="34" charset="0"/>
                <a:ea typeface="Times New Roman"/>
                <a:cs typeface="Times New Roman"/>
              </a:rPr>
              <a:t>6</a:t>
            </a:r>
            <a:r>
              <a:rPr lang="ru-RU" b="1" dirty="0">
                <a:latin typeface="Calibri" pitchFamily="34" charset="0"/>
                <a:ea typeface="Times New Roman"/>
                <a:cs typeface="Times New Roman"/>
              </a:rPr>
              <a:t>; </a:t>
            </a:r>
            <a:r>
              <a:rPr lang="en-US" b="1" dirty="0">
                <a:latin typeface="Calibri" pitchFamily="34" charset="0"/>
                <a:ea typeface="Times New Roman"/>
                <a:cs typeface="Times New Roman"/>
              </a:rPr>
              <a:t>1</a:t>
            </a:r>
            <a:r>
              <a:rPr lang="ru-RU" b="1" dirty="0">
                <a:latin typeface="Calibri" pitchFamily="34" charset="0"/>
                <a:ea typeface="Times New Roman"/>
                <a:cs typeface="Times New Roman"/>
              </a:rPr>
              <a:t>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12159" y="604858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  <a:ea typeface="Times New Roman"/>
                <a:cs typeface="Times New Roman"/>
              </a:rPr>
              <a:t>(</a:t>
            </a:r>
            <a:r>
              <a:rPr lang="en-US" b="1" dirty="0">
                <a:latin typeface="Calibri" pitchFamily="34" charset="0"/>
                <a:ea typeface="Times New Roman"/>
                <a:cs typeface="Times New Roman"/>
              </a:rPr>
              <a:t>7</a:t>
            </a:r>
            <a:r>
              <a:rPr lang="ru-RU" b="1" dirty="0">
                <a:latin typeface="Calibri" pitchFamily="34" charset="0"/>
                <a:ea typeface="Times New Roman"/>
                <a:cs typeface="Times New Roman"/>
              </a:rPr>
              <a:t>; </a:t>
            </a:r>
            <a:r>
              <a:rPr lang="en-US" b="1" dirty="0">
                <a:latin typeface="Calibri" pitchFamily="34" charset="0"/>
                <a:ea typeface="Times New Roman"/>
                <a:cs typeface="Times New Roman"/>
              </a:rPr>
              <a:t>1</a:t>
            </a:r>
            <a:r>
              <a:rPr lang="ru-RU" b="1" dirty="0">
                <a:latin typeface="Calibri" pitchFamily="34" charset="0"/>
                <a:ea typeface="Times New Roman"/>
                <a:cs typeface="Times New Roman"/>
              </a:rPr>
              <a:t>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96336" y="4172887"/>
            <a:ext cx="1584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</a:t>
            </a:r>
            <a:r>
              <a:rPr lang="ru-RU" sz="2400" b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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</a:t>
            </a:r>
            <a:r>
              <a:rPr lang="ru-RU" sz="2400" b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just"/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</a:t>
            </a:r>
            <a:r>
              <a:rPr lang="ru-RU" sz="2400" b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5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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</a:t>
            </a:r>
            <a:r>
              <a:rPr lang="ru-RU" sz="2400" b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3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</a:t>
            </a:r>
            <a:r>
              <a:rPr lang="ru-RU" sz="2400" b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4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just"/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</a:t>
            </a:r>
            <a:r>
              <a:rPr lang="ru-RU" sz="2400" b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7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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</a:t>
            </a:r>
            <a:r>
              <a:rPr lang="ru-RU" sz="2400" b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6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331640" y="3717032"/>
            <a:ext cx="619268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331640" y="4581128"/>
            <a:ext cx="619268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331640" y="5013176"/>
            <a:ext cx="619268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331640" y="5877272"/>
            <a:ext cx="619268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272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520368" y="779795"/>
            <a:ext cx="7012072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alibri" pitchFamily="34" charset="0"/>
              </a:rPr>
              <a:t>В результате получаем множество эффективных (</a:t>
            </a:r>
            <a:r>
              <a:rPr lang="ru-RU" sz="2000" dirty="0" err="1">
                <a:latin typeface="Calibri" pitchFamily="34" charset="0"/>
              </a:rPr>
              <a:t>недоминируемых</a:t>
            </a:r>
            <a:r>
              <a:rPr lang="ru-RU" sz="2000" dirty="0">
                <a:latin typeface="Calibri" pitchFamily="34" charset="0"/>
              </a:rPr>
              <a:t>) </a:t>
            </a:r>
            <a:r>
              <a:rPr lang="ru-RU" sz="2000" b="1" dirty="0">
                <a:latin typeface="Calibri" pitchFamily="34" charset="0"/>
              </a:rPr>
              <a:t>решений Парето {</a:t>
            </a:r>
            <a:r>
              <a:rPr lang="ru-RU" sz="2000" b="1" dirty="0" err="1">
                <a:latin typeface="Calibri" pitchFamily="34" charset="0"/>
              </a:rPr>
              <a:t>V</a:t>
            </a:r>
            <a:r>
              <a:rPr lang="ru-RU" sz="2000" b="1" baseline="-25000" dirty="0" err="1">
                <a:latin typeface="Calibri" pitchFamily="34" charset="0"/>
              </a:rPr>
              <a:t>2</a:t>
            </a:r>
            <a:r>
              <a:rPr lang="ru-RU" sz="2000" b="1" dirty="0">
                <a:latin typeface="Calibri" pitchFamily="34" charset="0"/>
              </a:rPr>
              <a:t>, </a:t>
            </a:r>
            <a:r>
              <a:rPr lang="ru-RU" sz="2000" b="1" dirty="0" err="1">
                <a:latin typeface="Calibri" pitchFamily="34" charset="0"/>
              </a:rPr>
              <a:t>V</a:t>
            </a:r>
            <a:r>
              <a:rPr lang="ru-RU" sz="2000" b="1" baseline="-25000" dirty="0" err="1">
                <a:latin typeface="Calibri" pitchFamily="34" charset="0"/>
              </a:rPr>
              <a:t>5</a:t>
            </a:r>
            <a:r>
              <a:rPr lang="ru-RU" sz="2000" b="1" dirty="0">
                <a:latin typeface="Calibri" pitchFamily="34" charset="0"/>
              </a:rPr>
              <a:t>, </a:t>
            </a:r>
            <a:r>
              <a:rPr lang="ru-RU" sz="2000" b="1" dirty="0" err="1">
                <a:latin typeface="Calibri" pitchFamily="34" charset="0"/>
              </a:rPr>
              <a:t>V</a:t>
            </a:r>
            <a:r>
              <a:rPr lang="ru-RU" sz="2000" b="1" baseline="-25000" dirty="0" err="1">
                <a:latin typeface="Calibri" pitchFamily="34" charset="0"/>
              </a:rPr>
              <a:t>7</a:t>
            </a:r>
            <a:r>
              <a:rPr lang="ru-RU" sz="2000" b="1" dirty="0">
                <a:latin typeface="Calibri" pitchFamily="34" charset="0"/>
              </a:rPr>
              <a:t>}</a:t>
            </a:r>
            <a:r>
              <a:rPr lang="ru-RU" sz="2000" dirty="0">
                <a:latin typeface="Calibri" pitchFamily="34" charset="0"/>
              </a:rPr>
              <a:t>, для окончательного выбора из которого </a:t>
            </a:r>
            <a:r>
              <a:rPr lang="ru-RU" sz="2000" dirty="0" err="1">
                <a:latin typeface="Calibri" pitchFamily="34" charset="0"/>
              </a:rPr>
              <a:t>ЛПР</a:t>
            </a:r>
            <a:r>
              <a:rPr lang="ru-RU" sz="2000" dirty="0">
                <a:latin typeface="Calibri" pitchFamily="34" charset="0"/>
              </a:rPr>
              <a:t> необходима дополнительная информация. </a:t>
            </a:r>
            <a:endParaRPr lang="en-US" sz="2000" dirty="0">
              <a:latin typeface="Calibri" pitchFamily="34" charset="0"/>
            </a:endParaRPr>
          </a:p>
          <a:p>
            <a:pPr algn="just"/>
            <a:r>
              <a:rPr lang="ru-RU" sz="2000" dirty="0">
                <a:latin typeface="Calibri" pitchFamily="34" charset="0"/>
              </a:rPr>
              <a:t>Например, если известно, что эпидемия не носит всеобщего характера (заболевают в основном дети и пожилые люди), но болезнь протекает тяжело, то предпочтение следует отдать наиболее дорогой, но и наиболее эффективной в целом вакцине типа </a:t>
            </a:r>
            <a:r>
              <a:rPr lang="ru-RU" sz="2000" b="1" dirty="0" err="1">
                <a:latin typeface="Calibri" pitchFamily="34" charset="0"/>
              </a:rPr>
              <a:t>V</a:t>
            </a:r>
            <a:r>
              <a:rPr lang="ru-RU" sz="2000" b="1" baseline="-25000" dirty="0" err="1">
                <a:latin typeface="Calibri" pitchFamily="34" charset="0"/>
              </a:rPr>
              <a:t>2</a:t>
            </a:r>
            <a:r>
              <a:rPr lang="ru-RU" sz="2000" dirty="0">
                <a:latin typeface="Calibri" pitchFamily="34" charset="0"/>
              </a:rPr>
              <a:t>. </a:t>
            </a:r>
            <a:endParaRPr lang="en-US" sz="2000" dirty="0">
              <a:latin typeface="Calibri" pitchFamily="34" charset="0"/>
            </a:endParaRPr>
          </a:p>
          <a:p>
            <a:pPr algn="just"/>
            <a:r>
              <a:rPr lang="ru-RU" sz="2000" dirty="0">
                <a:latin typeface="Calibri" pitchFamily="34" charset="0"/>
              </a:rPr>
              <a:t>Для противоположного случая – всеобщность эпидемии при сравнительной легкости заболевания – целесообразно производить наиболее дешевую (но и менее эффективную) вакцину типа </a:t>
            </a:r>
            <a:r>
              <a:rPr lang="ru-RU" sz="2000" b="1" dirty="0" err="1">
                <a:latin typeface="Calibri" pitchFamily="34" charset="0"/>
              </a:rPr>
              <a:t>V</a:t>
            </a:r>
            <a:r>
              <a:rPr lang="ru-RU" sz="2000" b="1" baseline="-25000" dirty="0" err="1">
                <a:latin typeface="Calibri" pitchFamily="34" charset="0"/>
              </a:rPr>
              <a:t>7</a:t>
            </a:r>
            <a:r>
              <a:rPr lang="ru-RU" sz="2000" dirty="0">
                <a:latin typeface="Calibri" pitchFamily="34" charset="0"/>
              </a:rPr>
              <a:t>. </a:t>
            </a:r>
            <a:endParaRPr lang="en-US" sz="2000" dirty="0">
              <a:latin typeface="Calibri" pitchFamily="34" charset="0"/>
            </a:endParaRPr>
          </a:p>
          <a:p>
            <a:pPr algn="just"/>
            <a:r>
              <a:rPr lang="ru-RU" sz="2000" dirty="0">
                <a:latin typeface="Calibri" pitchFamily="34" charset="0"/>
              </a:rPr>
              <a:t>Для промежуточного случая или при отсутствии дополнительной информации может быть рекомендована вакцина типа </a:t>
            </a:r>
            <a:r>
              <a:rPr lang="ru-RU" sz="2000" b="1" dirty="0" err="1">
                <a:latin typeface="Calibri" pitchFamily="34" charset="0"/>
              </a:rPr>
              <a:t>V</a:t>
            </a:r>
            <a:r>
              <a:rPr lang="ru-RU" sz="2000" b="1" baseline="-25000" dirty="0" err="1">
                <a:latin typeface="Calibri" pitchFamily="34" charset="0"/>
              </a:rPr>
              <a:t>5</a:t>
            </a:r>
            <a:r>
              <a:rPr lang="ru-RU" sz="2000" dirty="0">
                <a:latin typeface="Calibri" pitchFamily="34" charset="0"/>
              </a:rPr>
              <a:t>. </a:t>
            </a:r>
            <a:endParaRPr lang="en-US" sz="2000" dirty="0">
              <a:latin typeface="Calibri" pitchFamily="34" charset="0"/>
            </a:endParaRPr>
          </a:p>
          <a:p>
            <a:pPr algn="just"/>
            <a:r>
              <a:rPr lang="ru-RU" sz="2000" dirty="0">
                <a:latin typeface="Calibri" pitchFamily="34" charset="0"/>
              </a:rPr>
              <a:t>Заметим, что если имеется достаточно средств, то следует производить наиболее эффективную вакцину </a:t>
            </a:r>
            <a:r>
              <a:rPr lang="ru-RU" sz="2000" b="1" dirty="0" err="1">
                <a:latin typeface="Calibri" pitchFamily="34" charset="0"/>
              </a:rPr>
              <a:t>V</a:t>
            </a:r>
            <a:r>
              <a:rPr lang="ru-RU" sz="2000" b="1" baseline="-25000" dirty="0" err="1">
                <a:latin typeface="Calibri" pitchFamily="34" charset="0"/>
              </a:rPr>
              <a:t>2</a:t>
            </a:r>
            <a:r>
              <a:rPr lang="ru-RU" sz="2000" dirty="0">
                <a:latin typeface="Calibri" pitchFamily="34" charset="0"/>
              </a:rPr>
              <a:t>.</a:t>
            </a:r>
          </a:p>
        </p:txBody>
      </p:sp>
      <p:sp>
        <p:nvSpPr>
          <p:cNvPr id="21" name="Заголовок 1"/>
          <p:cNvSpPr>
            <a:spLocks noGrp="1"/>
          </p:cNvSpPr>
          <p:nvPr>
            <p:ph type="title"/>
          </p:nvPr>
        </p:nvSpPr>
        <p:spPr>
          <a:xfrm>
            <a:off x="1273280" y="-9939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</a:rPr>
              <a:t>Поиск решения игры с упорядоченными исходами</a:t>
            </a:r>
            <a:endParaRPr lang="ru-RU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29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1619672" y="1481004"/>
            <a:ext cx="6912768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000" dirty="0">
                <a:latin typeface="Calibri" pitchFamily="34" charset="0"/>
                <a:cs typeface="Calibri" pitchFamily="34" charset="0"/>
              </a:rPr>
              <a:t>Игровая модель является математической, упрощенной моделью реального конфликта, и при этом вводятся следующие основные ограничения:</a:t>
            </a:r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pPr lvl="0" algn="just">
              <a:spcAft>
                <a:spcPts val="600"/>
              </a:spcAft>
            </a:pPr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pPr lvl="0" algn="just">
              <a:spcAft>
                <a:spcPts val="600"/>
              </a:spcAft>
            </a:pPr>
            <a:r>
              <a:rPr lang="en-US" sz="2000" b="1" dirty="0">
                <a:latin typeface="Calibri" pitchFamily="34" charset="0"/>
                <a:cs typeface="Calibri" pitchFamily="34" charset="0"/>
              </a:rPr>
              <a:t>1) </a:t>
            </a:r>
            <a:r>
              <a:rPr lang="ru-RU" sz="2000" b="1" dirty="0">
                <a:latin typeface="Calibri" pitchFamily="34" charset="0"/>
                <a:cs typeface="Calibri" pitchFamily="34" charset="0"/>
              </a:rPr>
              <a:t>Предполагается, что противник также разумен, как и сам игрок. 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  <a:p>
            <a:pPr lvl="0" algn="just">
              <a:spcAft>
                <a:spcPts val="600"/>
              </a:spcAft>
            </a:pPr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pPr lvl="0" algn="just">
              <a:spcAft>
                <a:spcPts val="600"/>
              </a:spcAft>
            </a:pPr>
            <a:r>
              <a:rPr lang="en-US" sz="2000" b="1" dirty="0">
                <a:latin typeface="Calibri" pitchFamily="34" charset="0"/>
                <a:cs typeface="Calibri" pitchFamily="34" charset="0"/>
              </a:rPr>
              <a:t>2) </a:t>
            </a:r>
            <a:r>
              <a:rPr lang="ru-RU" sz="2000" b="1" dirty="0">
                <a:latin typeface="Calibri" pitchFamily="34" charset="0"/>
                <a:cs typeface="Calibri" pitchFamily="34" charset="0"/>
              </a:rPr>
              <a:t>Теория игр ориентирует ЛПР на наиболее осторожное поведение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  <a:cs typeface="Calibri" pitchFamily="34" charset="0"/>
              </a:rPr>
              <a:t>и на исключение риска. 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  <a:p>
            <a:pPr lvl="0" algn="just">
              <a:spcAft>
                <a:spcPts val="600"/>
              </a:spcAft>
            </a:pPr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pPr lvl="0" algn="just">
              <a:spcAft>
                <a:spcPts val="600"/>
              </a:spcAft>
            </a:pPr>
            <a:r>
              <a:rPr lang="ru-RU" sz="2000" b="1" dirty="0">
                <a:latin typeface="Calibri" pitchFamily="34" charset="0"/>
                <a:cs typeface="Calibri" pitchFamily="34" charset="0"/>
              </a:rPr>
              <a:t>3) В матричных играх предполагается, что игроку известны все стратегии противника, но неизвестно какой именно он воспользуется в процессе игры.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0" y="2257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1322392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Общие выводы по теоретико-игровым моделям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57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5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54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54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54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1619672" y="1412776"/>
            <a:ext cx="691276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dirty="0">
                <a:latin typeface="Calibri" pitchFamily="34" charset="0"/>
              </a:rPr>
              <a:t>Использование методов теории антагонистических игр невозможно, так как нет сознательного противодействия противника.</a:t>
            </a:r>
          </a:p>
          <a:p>
            <a:pPr algn="just"/>
            <a:endParaRPr lang="ru-RU" sz="2000" dirty="0">
              <a:latin typeface="Calibri" pitchFamily="34" charset="0"/>
            </a:endParaRPr>
          </a:p>
          <a:p>
            <a:pPr algn="just"/>
            <a:r>
              <a:rPr lang="ru-RU" sz="2000" dirty="0">
                <a:latin typeface="Calibri" pitchFamily="34" charset="0"/>
              </a:rPr>
              <a:t>В играх с природой вводят понятие риска:</a:t>
            </a: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0" y="2257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81" name="Rectangle 9"/>
          <p:cNvSpPr>
            <a:spLocks noChangeArrowheads="1"/>
          </p:cNvSpPr>
          <p:nvPr/>
        </p:nvSpPr>
        <p:spPr bwMode="auto">
          <a:xfrm>
            <a:off x="1547664" y="4625841"/>
            <a:ext cx="691276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dirty="0">
                <a:latin typeface="Calibri" pitchFamily="34" charset="0"/>
              </a:rPr>
              <a:t>То есть, </a:t>
            </a:r>
            <a:r>
              <a:rPr lang="ru-RU" sz="2000" b="1" dirty="0">
                <a:latin typeface="Calibri" pitchFamily="34" charset="0"/>
              </a:rPr>
              <a:t>риск</a:t>
            </a:r>
            <a:r>
              <a:rPr lang="ru-RU" sz="2000" dirty="0">
                <a:latin typeface="Calibri" pitchFamily="34" charset="0"/>
              </a:rPr>
              <a:t> – это разность между выигрышем, который игрок получил бы, зная, в каких условиях </a:t>
            </a:r>
            <a:r>
              <a:rPr lang="ru-RU" sz="2000" b="1" dirty="0" err="1">
                <a:latin typeface="Calibri" pitchFamily="34" charset="0"/>
              </a:rPr>
              <a:t>П</a:t>
            </a:r>
            <a:r>
              <a:rPr lang="en-US" sz="2000" b="1" baseline="-25000" dirty="0">
                <a:latin typeface="Calibri" pitchFamily="34" charset="0"/>
              </a:rPr>
              <a:t>j</a:t>
            </a:r>
            <a:r>
              <a:rPr lang="ru-RU" sz="2000" dirty="0">
                <a:latin typeface="Calibri" pitchFamily="34" charset="0"/>
              </a:rPr>
              <a:t> он принимает решение, и выигрышем, который он получает, не зная условий, когда он выбирает стратегию </a:t>
            </a:r>
            <a:r>
              <a:rPr lang="en-US" sz="2000" b="1" dirty="0">
                <a:latin typeface="Calibri" pitchFamily="34" charset="0"/>
              </a:rPr>
              <a:t>A</a:t>
            </a:r>
            <a:r>
              <a:rPr lang="en-US" sz="2000" b="1" baseline="-25000" dirty="0">
                <a:latin typeface="Calibri" pitchFamily="34" charset="0"/>
              </a:rPr>
              <a:t>i</a:t>
            </a:r>
            <a:r>
              <a:rPr lang="ru-RU" sz="2000" dirty="0">
                <a:latin typeface="Calibri" pitchFamily="34" charset="0"/>
              </a:rPr>
              <a:t>. </a:t>
            </a: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1322392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Основы теории статистических решений</a:t>
            </a:r>
            <a:br>
              <a:rPr lang="ru-RU" sz="2800" dirty="0">
                <a:solidFill>
                  <a:schemeClr val="accent1"/>
                </a:solidFill>
                <a:latin typeface="Calibri" pitchFamily="34" charset="0"/>
              </a:rPr>
            </a:br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(игры с природой)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5953" name="Object 1"/>
          <p:cNvGraphicFramePr>
            <a:graphicFrameLocks noChangeAspect="1"/>
          </p:cNvGraphicFramePr>
          <p:nvPr/>
        </p:nvGraphicFramePr>
        <p:xfrm>
          <a:off x="3563888" y="3429000"/>
          <a:ext cx="3247301" cy="864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Формула" r:id="rId3" imgW="1612900" imgH="431800" progId="Equation.3">
                  <p:embed/>
                </p:oleObj>
              </mc:Choice>
              <mc:Fallback>
                <p:oleObj name="Формула" r:id="rId3" imgW="1612900" imgH="431800" progId="Equation.3">
                  <p:embed/>
                  <p:pic>
                    <p:nvPicPr>
                      <p:cNvPr id="125953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3429000"/>
                        <a:ext cx="3247301" cy="8646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5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54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5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7" grpId="0" build="p"/>
      <p:bldP spid="10548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1619672" y="1196752"/>
            <a:ext cx="69127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b="1" dirty="0"/>
              <a:t>Матрица выигрышей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0" y="2257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81" name="Rectangle 9"/>
          <p:cNvSpPr>
            <a:spLocks noChangeArrowheads="1"/>
          </p:cNvSpPr>
          <p:nvPr/>
        </p:nvSpPr>
        <p:spPr bwMode="auto">
          <a:xfrm>
            <a:off x="1547664" y="3717032"/>
            <a:ext cx="69127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b="1" dirty="0"/>
              <a:t>Матрица рисков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1322392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ПРИМЕР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915816" y="1700808"/>
          <a:ext cx="4248472" cy="18002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850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8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89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89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en-US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ru-RU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en-US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ru-RU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691680" y="4221088"/>
          <a:ext cx="4248472" cy="18002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850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8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89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89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en-US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ru-RU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en-US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ru-RU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372200" y="4509120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Calibri" pitchFamily="34" charset="0"/>
              </a:rPr>
              <a:t>r</a:t>
            </a:r>
            <a:r>
              <a:rPr lang="en-US" sz="2400" b="1" baseline="-25000" dirty="0" err="1">
                <a:latin typeface="Calibri" pitchFamily="34" charset="0"/>
              </a:rPr>
              <a:t>11</a:t>
            </a:r>
            <a:r>
              <a:rPr lang="en-US" sz="2400" b="1" dirty="0">
                <a:latin typeface="Calibri" pitchFamily="34" charset="0"/>
              </a:rPr>
              <a:t> = 4 – 1 = 3</a:t>
            </a:r>
          </a:p>
          <a:p>
            <a:r>
              <a:rPr lang="en-US" sz="2400" b="1" dirty="0" err="1">
                <a:latin typeface="Calibri" pitchFamily="34" charset="0"/>
              </a:rPr>
              <a:t>r</a:t>
            </a:r>
            <a:r>
              <a:rPr lang="en-US" sz="2400" b="1" baseline="-25000" dirty="0" err="1">
                <a:latin typeface="Calibri" pitchFamily="34" charset="0"/>
              </a:rPr>
              <a:t>21</a:t>
            </a:r>
            <a:r>
              <a:rPr lang="en-US" sz="2400" b="1" dirty="0">
                <a:latin typeface="Calibri" pitchFamily="34" charset="0"/>
              </a:rPr>
              <a:t> = 4 – 3 = 1</a:t>
            </a:r>
          </a:p>
          <a:p>
            <a:r>
              <a:rPr lang="en-US" sz="2400" b="1" dirty="0" err="1">
                <a:latin typeface="Calibri" pitchFamily="34" charset="0"/>
              </a:rPr>
              <a:t>r</a:t>
            </a:r>
            <a:r>
              <a:rPr lang="en-US" sz="2400" b="1" baseline="-25000" dirty="0" err="1">
                <a:latin typeface="Calibri" pitchFamily="34" charset="0"/>
              </a:rPr>
              <a:t>31</a:t>
            </a:r>
            <a:r>
              <a:rPr lang="en-US" sz="2400" b="1" dirty="0">
                <a:latin typeface="Calibri" pitchFamily="34" charset="0"/>
              </a:rPr>
              <a:t> = 4 – 4 = 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79526" y="467764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67651" y="512757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80284" y="557736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72200" y="4509120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Calibri" pitchFamily="34" charset="0"/>
              </a:rPr>
              <a:t>r</a:t>
            </a:r>
            <a:r>
              <a:rPr lang="en-US" sz="2400" b="1" baseline="-25000" dirty="0" err="1">
                <a:latin typeface="Calibri" pitchFamily="34" charset="0"/>
              </a:rPr>
              <a:t>12</a:t>
            </a:r>
            <a:r>
              <a:rPr lang="en-US" sz="2400" b="1" dirty="0">
                <a:latin typeface="Calibri" pitchFamily="34" charset="0"/>
              </a:rPr>
              <a:t> = 8 – 4 = 4</a:t>
            </a:r>
          </a:p>
          <a:p>
            <a:r>
              <a:rPr lang="en-US" sz="2400" b="1" dirty="0" err="1">
                <a:latin typeface="Calibri" pitchFamily="34" charset="0"/>
              </a:rPr>
              <a:t>r</a:t>
            </a:r>
            <a:r>
              <a:rPr lang="en-US" sz="2400" b="1" baseline="-25000" dirty="0" err="1">
                <a:latin typeface="Calibri" pitchFamily="34" charset="0"/>
              </a:rPr>
              <a:t>22</a:t>
            </a:r>
            <a:r>
              <a:rPr lang="en-US" sz="2400" b="1" dirty="0">
                <a:latin typeface="Calibri" pitchFamily="34" charset="0"/>
              </a:rPr>
              <a:t> = 8 – 8 = 0</a:t>
            </a:r>
          </a:p>
          <a:p>
            <a:r>
              <a:rPr lang="en-US" sz="2400" b="1" dirty="0" err="1">
                <a:latin typeface="Calibri" pitchFamily="34" charset="0"/>
              </a:rPr>
              <a:t>r</a:t>
            </a:r>
            <a:r>
              <a:rPr lang="en-US" sz="2400" b="1" baseline="-25000" dirty="0" err="1">
                <a:latin typeface="Calibri" pitchFamily="34" charset="0"/>
              </a:rPr>
              <a:t>32</a:t>
            </a:r>
            <a:r>
              <a:rPr lang="en-US" sz="2400" b="1" dirty="0">
                <a:latin typeface="Calibri" pitchFamily="34" charset="0"/>
              </a:rPr>
              <a:t> = 8 – 6 = 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19872" y="467764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407997" y="512757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0630" y="557736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372200" y="4509120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Calibri" pitchFamily="34" charset="0"/>
              </a:rPr>
              <a:t>r</a:t>
            </a:r>
            <a:r>
              <a:rPr lang="en-US" sz="2400" b="1" baseline="-25000" dirty="0" err="1">
                <a:latin typeface="Calibri" pitchFamily="34" charset="0"/>
              </a:rPr>
              <a:t>13</a:t>
            </a:r>
            <a:r>
              <a:rPr lang="en-US" sz="2400" b="1" dirty="0">
                <a:latin typeface="Calibri" pitchFamily="34" charset="0"/>
              </a:rPr>
              <a:t> = 6 – 5 = 1</a:t>
            </a:r>
          </a:p>
          <a:p>
            <a:r>
              <a:rPr lang="en-US" sz="2400" b="1" dirty="0" err="1">
                <a:latin typeface="Calibri" pitchFamily="34" charset="0"/>
              </a:rPr>
              <a:t>r</a:t>
            </a:r>
            <a:r>
              <a:rPr lang="en-US" sz="2400" b="1" baseline="-25000" dirty="0" err="1">
                <a:latin typeface="Calibri" pitchFamily="34" charset="0"/>
              </a:rPr>
              <a:t>23</a:t>
            </a:r>
            <a:r>
              <a:rPr lang="en-US" sz="2400" b="1" dirty="0">
                <a:latin typeface="Calibri" pitchFamily="34" charset="0"/>
              </a:rPr>
              <a:t> = 6 – 4 = 2</a:t>
            </a:r>
          </a:p>
          <a:p>
            <a:r>
              <a:rPr lang="en-US" sz="2400" b="1" dirty="0" err="1">
                <a:latin typeface="Calibri" pitchFamily="34" charset="0"/>
              </a:rPr>
              <a:t>r</a:t>
            </a:r>
            <a:r>
              <a:rPr lang="en-US" sz="2400" b="1" baseline="-25000" dirty="0" err="1">
                <a:latin typeface="Calibri" pitchFamily="34" charset="0"/>
              </a:rPr>
              <a:t>33</a:t>
            </a:r>
            <a:r>
              <a:rPr lang="en-US" sz="2400" b="1" dirty="0">
                <a:latin typeface="Calibri" pitchFamily="34" charset="0"/>
              </a:rPr>
              <a:t> = 6 – 6 = 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83968" y="4676886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72093" y="512681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84726" y="557660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372200" y="4509120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Calibri" pitchFamily="34" charset="0"/>
              </a:rPr>
              <a:t>r</a:t>
            </a:r>
            <a:r>
              <a:rPr lang="en-US" sz="2400" b="1" baseline="-25000" dirty="0" err="1">
                <a:latin typeface="Calibri" pitchFamily="34" charset="0"/>
              </a:rPr>
              <a:t>14</a:t>
            </a:r>
            <a:r>
              <a:rPr lang="en-US" sz="2400" b="1" dirty="0">
                <a:latin typeface="Calibri" pitchFamily="34" charset="0"/>
              </a:rPr>
              <a:t> = 9 – 9 = 0</a:t>
            </a:r>
          </a:p>
          <a:p>
            <a:r>
              <a:rPr lang="en-US" sz="2400" b="1" dirty="0" err="1">
                <a:latin typeface="Calibri" pitchFamily="34" charset="0"/>
              </a:rPr>
              <a:t>r</a:t>
            </a:r>
            <a:r>
              <a:rPr lang="en-US" sz="2400" b="1" baseline="-25000" dirty="0" err="1">
                <a:latin typeface="Calibri" pitchFamily="34" charset="0"/>
              </a:rPr>
              <a:t>24</a:t>
            </a:r>
            <a:r>
              <a:rPr lang="en-US" sz="2400" b="1" dirty="0">
                <a:latin typeface="Calibri" pitchFamily="34" charset="0"/>
              </a:rPr>
              <a:t> = 9 – 3 = 6</a:t>
            </a:r>
          </a:p>
          <a:p>
            <a:r>
              <a:rPr lang="en-US" sz="2400" b="1" dirty="0" err="1">
                <a:latin typeface="Calibri" pitchFamily="34" charset="0"/>
              </a:rPr>
              <a:t>r</a:t>
            </a:r>
            <a:r>
              <a:rPr lang="en-US" sz="2400" b="1" baseline="-25000" dirty="0" err="1">
                <a:latin typeface="Calibri" pitchFamily="34" charset="0"/>
              </a:rPr>
              <a:t>34</a:t>
            </a:r>
            <a:r>
              <a:rPr lang="en-US" sz="2400" b="1" dirty="0">
                <a:latin typeface="Calibri" pitchFamily="34" charset="0"/>
              </a:rPr>
              <a:t> = 9 – 2 = 7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123556" y="4676886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111681" y="512681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124314" y="557660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5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81" grpId="0" build="p"/>
      <p:bldP spid="17" grpId="0" uiExpand="1" build="p"/>
      <p:bldP spid="17" grpId="1" uiExpand="1" build="allAtOnce"/>
      <p:bldP spid="18" grpId="0" uiExpand="1" build="p"/>
      <p:bldP spid="19" grpId="0" uiExpand="1" build="p"/>
      <p:bldP spid="20" grpId="0" build="p"/>
      <p:bldP spid="21" grpId="0" build="p"/>
      <p:bldP spid="21" grpId="1" build="allAtOnce"/>
      <p:bldP spid="22" grpId="0" build="p"/>
      <p:bldP spid="23" grpId="0" build="p"/>
      <p:bldP spid="24" grpId="0" build="p"/>
      <p:bldP spid="26" grpId="0" uiExpand="1" build="p"/>
      <p:bldP spid="26" grpId="1" uiExpand="1" build="allAtOnce"/>
      <p:bldP spid="27" grpId="0" build="p"/>
      <p:bldP spid="28" grpId="0" build="p"/>
      <p:bldP spid="29" grpId="0" build="p"/>
      <p:bldP spid="30" grpId="0" uiExpand="1" build="p"/>
      <p:bldP spid="31" grpId="0" build="p"/>
      <p:bldP spid="32" grpId="0" build="p"/>
      <p:bldP spid="3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1619672" y="1258890"/>
            <a:ext cx="691276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2000" dirty="0">
                <a:latin typeface="Calibri" pitchFamily="34" charset="0"/>
              </a:rPr>
              <a:t>Возможны различные ситуации:</a:t>
            </a:r>
            <a:endParaRPr lang="en-US" sz="2000" dirty="0">
              <a:latin typeface="Calibri" pitchFamily="34" charset="0"/>
            </a:endParaRPr>
          </a:p>
          <a:p>
            <a:pPr lvl="0"/>
            <a:endParaRPr lang="en-US" sz="2000" b="1" dirty="0">
              <a:latin typeface="Calibri" pitchFamily="34" charset="0"/>
            </a:endParaRPr>
          </a:p>
          <a:p>
            <a:pPr lvl="0" algn="just"/>
            <a:r>
              <a:rPr lang="en-US" sz="2000" b="1" dirty="0">
                <a:latin typeface="Calibri" pitchFamily="34" charset="0"/>
              </a:rPr>
              <a:t>1) </a:t>
            </a:r>
            <a:r>
              <a:rPr lang="ru-RU" sz="2000" b="1" dirty="0">
                <a:latin typeface="Calibri" pitchFamily="34" charset="0"/>
              </a:rPr>
              <a:t>Стохастическая неопределенность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(известны вероятности состояний «природы»)</a:t>
            </a:r>
            <a:endParaRPr lang="ru-RU" sz="2000" b="1" dirty="0">
              <a:latin typeface="Calibri" pitchFamily="34" charset="0"/>
            </a:endParaRPr>
          </a:p>
          <a:p>
            <a:r>
              <a:rPr lang="ru-RU" sz="2000" dirty="0">
                <a:latin typeface="Calibri" pitchFamily="34" charset="0"/>
              </a:rPr>
              <a:t> </a:t>
            </a:r>
          </a:p>
          <a:p>
            <a:r>
              <a:rPr lang="ru-RU" sz="2000" dirty="0">
                <a:latin typeface="Calibri" pitchFamily="34" charset="0"/>
                <a:sym typeface="Symbol"/>
              </a:rPr>
              <a:t>	</a:t>
            </a:r>
            <a:r>
              <a:rPr lang="ru-RU" sz="2000" dirty="0">
                <a:latin typeface="Calibri" pitchFamily="34" charset="0"/>
              </a:rPr>
              <a:t> </a:t>
            </a:r>
            <a:r>
              <a:rPr lang="ru-RU" sz="2000" dirty="0" err="1">
                <a:latin typeface="Calibri" pitchFamily="34" charset="0"/>
              </a:rPr>
              <a:t>П</a:t>
            </a:r>
            <a:r>
              <a:rPr lang="ru-RU" sz="2000" baseline="-25000" dirty="0" err="1">
                <a:latin typeface="Calibri" pitchFamily="34" charset="0"/>
              </a:rPr>
              <a:t>j</a:t>
            </a:r>
            <a:r>
              <a:rPr lang="ru-RU" sz="2000" dirty="0">
                <a:latin typeface="Calibri" pitchFamily="34" charset="0"/>
              </a:rPr>
              <a:t>  </a:t>
            </a:r>
            <a:r>
              <a:rPr lang="ru-RU" sz="2000" dirty="0">
                <a:latin typeface="Calibri" pitchFamily="34" charset="0"/>
                <a:sym typeface="Symbol"/>
              </a:rPr>
              <a:t></a:t>
            </a:r>
            <a:r>
              <a:rPr lang="ru-RU" sz="2000" dirty="0">
                <a:latin typeface="Calibri" pitchFamily="34" charset="0"/>
              </a:rPr>
              <a:t>  </a:t>
            </a:r>
            <a:r>
              <a:rPr lang="ru-RU" sz="2000" dirty="0" err="1">
                <a:latin typeface="Calibri" pitchFamily="34" charset="0"/>
              </a:rPr>
              <a:t>q</a:t>
            </a:r>
            <a:r>
              <a:rPr lang="ru-RU" sz="2000" baseline="-25000" dirty="0" err="1">
                <a:latin typeface="Calibri" pitchFamily="34" charset="0"/>
              </a:rPr>
              <a:t>j</a:t>
            </a:r>
            <a:r>
              <a:rPr lang="ru-RU" sz="2000" dirty="0">
                <a:latin typeface="Calibri" pitchFamily="34" charset="0"/>
              </a:rPr>
              <a:t>,  </a:t>
            </a:r>
            <a:r>
              <a:rPr lang="ru-RU" sz="2000" dirty="0" err="1">
                <a:latin typeface="Calibri" pitchFamily="34" charset="0"/>
              </a:rPr>
              <a:t>j=1</a:t>
            </a:r>
            <a:r>
              <a:rPr lang="ru-RU" sz="2000" dirty="0">
                <a:latin typeface="Calibri" pitchFamily="34" charset="0"/>
              </a:rPr>
              <a:t>,…,</a:t>
            </a:r>
            <a:r>
              <a:rPr lang="ru-RU" sz="2000" dirty="0" err="1">
                <a:latin typeface="Calibri" pitchFamily="34" charset="0"/>
              </a:rPr>
              <a:t>n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0" y="2257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81" name="Rectangle 9"/>
          <p:cNvSpPr>
            <a:spLocks noChangeArrowheads="1"/>
          </p:cNvSpPr>
          <p:nvPr/>
        </p:nvSpPr>
        <p:spPr bwMode="auto">
          <a:xfrm>
            <a:off x="1547664" y="3397060"/>
            <a:ext cx="691276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dirty="0">
                <a:latin typeface="Calibri" pitchFamily="34" charset="0"/>
              </a:rPr>
              <a:t>Тогда для поиска оптимального решения применяется </a:t>
            </a:r>
            <a:r>
              <a:rPr lang="ru-RU" sz="2000" b="1" dirty="0">
                <a:latin typeface="Calibri" pitchFamily="34" charset="0"/>
              </a:rPr>
              <a:t>критерий Лапласа</a:t>
            </a:r>
            <a:r>
              <a:rPr lang="ru-RU" sz="2000" dirty="0">
                <a:latin typeface="Calibri" pitchFamily="34" charset="0"/>
              </a:rPr>
              <a:t>. </a:t>
            </a:r>
          </a:p>
          <a:p>
            <a:pPr algn="just"/>
            <a:r>
              <a:rPr lang="ru-RU" sz="2000" dirty="0">
                <a:latin typeface="Calibri" pitchFamily="34" charset="0"/>
              </a:rPr>
              <a:t> </a:t>
            </a:r>
          </a:p>
          <a:p>
            <a:pPr algn="just"/>
            <a:r>
              <a:rPr lang="ru-RU" sz="2000" dirty="0">
                <a:latin typeface="Calibri" pitchFamily="34" charset="0"/>
              </a:rPr>
              <a:t>Оптимальной является та стратегия, которая максимизирует средний выигрыш:</a:t>
            </a:r>
          </a:p>
          <a:p>
            <a:pPr algn="just"/>
            <a:endParaRPr lang="ru-RU" sz="2000" dirty="0">
              <a:latin typeface="Calibri" pitchFamily="34" charset="0"/>
            </a:endParaRPr>
          </a:p>
          <a:p>
            <a:pPr algn="just"/>
            <a:endParaRPr lang="ru-RU" sz="2000" dirty="0">
              <a:latin typeface="Calibri" pitchFamily="34" charset="0"/>
            </a:endParaRPr>
          </a:p>
          <a:p>
            <a:pPr algn="just"/>
            <a:r>
              <a:rPr lang="ru-RU" sz="2000" dirty="0">
                <a:latin typeface="Calibri" pitchFamily="34" charset="0"/>
              </a:rPr>
              <a:t>Эта же стратегия будет минимизировать средний риск:</a:t>
            </a:r>
          </a:p>
          <a:p>
            <a:pPr algn="just"/>
            <a:endParaRPr lang="ru-RU" sz="2000" dirty="0">
              <a:latin typeface="Calibri" pitchFamily="34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1322392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Методы решения игр с природой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8003" name="Object 3"/>
          <p:cNvGraphicFramePr>
            <a:graphicFrameLocks noChangeAspect="1"/>
          </p:cNvGraphicFramePr>
          <p:nvPr/>
        </p:nvGraphicFramePr>
        <p:xfrm>
          <a:off x="5076056" y="2708920"/>
          <a:ext cx="835848" cy="648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Формула" r:id="rId3" imgW="571252" imgH="444307" progId="Equation.3">
                  <p:embed/>
                </p:oleObj>
              </mc:Choice>
              <mc:Fallback>
                <p:oleObj name="Формула" r:id="rId3" imgW="571252" imgH="444307" progId="Equation.3">
                  <p:embed/>
                  <p:pic>
                    <p:nvPicPr>
                      <p:cNvPr id="12800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2708920"/>
                        <a:ext cx="835848" cy="6487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8005" name="Object 5"/>
          <p:cNvGraphicFramePr>
            <a:graphicFrameLocks noChangeAspect="1"/>
          </p:cNvGraphicFramePr>
          <p:nvPr/>
        </p:nvGraphicFramePr>
        <p:xfrm>
          <a:off x="3851920" y="4949924"/>
          <a:ext cx="24098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Формула" r:id="rId5" imgW="2159000" imgH="444500" progId="Equation.3">
                  <p:embed/>
                </p:oleObj>
              </mc:Choice>
              <mc:Fallback>
                <p:oleObj name="Формула" r:id="rId5" imgW="2159000" imgH="444500" progId="Equation.3">
                  <p:embed/>
                  <p:pic>
                    <p:nvPicPr>
                      <p:cNvPr id="1280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4949924"/>
                        <a:ext cx="240982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0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8007" name="Object 7"/>
          <p:cNvGraphicFramePr>
            <a:graphicFrameLocks noChangeAspect="1"/>
          </p:cNvGraphicFramePr>
          <p:nvPr/>
        </p:nvGraphicFramePr>
        <p:xfrm>
          <a:off x="3839287" y="5961913"/>
          <a:ext cx="22955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Формула" r:id="rId7" imgW="2057400" imgH="444500" progId="Equation.3">
                  <p:embed/>
                </p:oleObj>
              </mc:Choice>
              <mc:Fallback>
                <p:oleObj name="Формула" r:id="rId7" imgW="2057400" imgH="444500" progId="Equation.3">
                  <p:embed/>
                  <p:pic>
                    <p:nvPicPr>
                      <p:cNvPr id="1280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9287" y="5961913"/>
                        <a:ext cx="229552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5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54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5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5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54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7" grpId="0" uiExpand="1" build="p" autoUpdateAnimBg="0"/>
      <p:bldP spid="105481" grpId="0" uiExpand="1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1619672" y="1571888"/>
            <a:ext cx="69127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b="1" dirty="0"/>
              <a:t>Матрица выигрышей		Матрица рисков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0" y="2257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1322392" y="4462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ПРИМЕР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331640" y="2075944"/>
          <a:ext cx="3600400" cy="1512168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720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9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9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94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8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en-US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ru-RU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en-US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ru-RU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331640" y="3876144"/>
            <a:ext cx="36724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Calibri" pitchFamily="34" charset="0"/>
              </a:rPr>
              <a:t>a</a:t>
            </a:r>
            <a:r>
              <a:rPr lang="ru-RU" sz="2200" b="1" baseline="-25000" dirty="0">
                <a:latin typeface="Calibri" pitchFamily="34" charset="0"/>
              </a:rPr>
              <a:t>1 </a:t>
            </a:r>
            <a:r>
              <a:rPr lang="ru-RU" sz="2200" dirty="0">
                <a:latin typeface="Calibri" pitchFamily="34" charset="0"/>
              </a:rPr>
              <a:t>= 1*0.1+4*0.5+14*0.2 = 4.9 </a:t>
            </a:r>
          </a:p>
          <a:p>
            <a:endParaRPr lang="ru-RU" sz="2200" dirty="0">
              <a:latin typeface="Calibri" pitchFamily="34" charset="0"/>
            </a:endParaRPr>
          </a:p>
          <a:p>
            <a:r>
              <a:rPr lang="en-US" sz="2200" b="1" dirty="0">
                <a:latin typeface="Calibri" pitchFamily="34" charset="0"/>
              </a:rPr>
              <a:t>a</a:t>
            </a:r>
            <a:r>
              <a:rPr lang="ru-RU" sz="2200" b="1" baseline="-25000" dirty="0">
                <a:latin typeface="Calibri" pitchFamily="34" charset="0"/>
              </a:rPr>
              <a:t>2 </a:t>
            </a:r>
            <a:r>
              <a:rPr lang="ru-RU" sz="2200" dirty="0">
                <a:latin typeface="Calibri" pitchFamily="34" charset="0"/>
              </a:rPr>
              <a:t>= 3*0.1+8*0.5+7*0.2   = 5.7</a:t>
            </a:r>
          </a:p>
          <a:p>
            <a:endParaRPr lang="ru-RU" sz="2200" dirty="0">
              <a:latin typeface="Calibri" pitchFamily="34" charset="0"/>
            </a:endParaRPr>
          </a:p>
          <a:p>
            <a:r>
              <a:rPr lang="en-US" sz="2200" b="1" dirty="0">
                <a:latin typeface="Calibri" pitchFamily="34" charset="0"/>
              </a:rPr>
              <a:t>a</a:t>
            </a:r>
            <a:r>
              <a:rPr lang="ru-RU" sz="2200" b="1" baseline="-25000" dirty="0">
                <a:latin typeface="Calibri" pitchFamily="34" charset="0"/>
              </a:rPr>
              <a:t>3 </a:t>
            </a:r>
            <a:r>
              <a:rPr lang="ru-RU" sz="2200" dirty="0">
                <a:latin typeface="Calibri" pitchFamily="34" charset="0"/>
              </a:rPr>
              <a:t>= 4*0.1+6*0.5+8*0.2   = 5</a:t>
            </a:r>
          </a:p>
        </p:txBody>
      </p:sp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5220072" y="2075944"/>
          <a:ext cx="3600400" cy="1512168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720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9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9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94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8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en-US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ru-RU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en-US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ru-RU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1619672" y="109977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itchFamily="34" charset="0"/>
              </a:rPr>
              <a:t>q</a:t>
            </a:r>
            <a:r>
              <a:rPr lang="ru-RU" sz="2000" b="1" baseline="-25000" dirty="0" err="1">
                <a:latin typeface="Calibri" pitchFamily="34" charset="0"/>
              </a:rPr>
              <a:t>1</a:t>
            </a:r>
            <a:r>
              <a:rPr lang="ru-RU" sz="2000" b="1" dirty="0" err="1">
                <a:latin typeface="Calibri" pitchFamily="34" charset="0"/>
              </a:rPr>
              <a:t>=0.1</a:t>
            </a:r>
            <a:r>
              <a:rPr lang="ru-RU" sz="2000" b="1" dirty="0">
                <a:latin typeface="Calibri" pitchFamily="34" charset="0"/>
              </a:rPr>
              <a:t>   </a:t>
            </a:r>
            <a:r>
              <a:rPr lang="en-US" sz="2000" b="1" dirty="0">
                <a:latin typeface="Calibri" pitchFamily="34" charset="0"/>
              </a:rPr>
              <a:t>q</a:t>
            </a:r>
            <a:r>
              <a:rPr lang="ru-RU" sz="2000" b="1" baseline="-25000" dirty="0" err="1">
                <a:latin typeface="Calibri" pitchFamily="34" charset="0"/>
              </a:rPr>
              <a:t>2</a:t>
            </a:r>
            <a:r>
              <a:rPr lang="ru-RU" sz="2000" b="1" dirty="0" err="1">
                <a:latin typeface="Calibri" pitchFamily="34" charset="0"/>
              </a:rPr>
              <a:t>=0.5</a:t>
            </a:r>
            <a:r>
              <a:rPr lang="ru-RU" sz="2000" b="1" dirty="0">
                <a:latin typeface="Calibri" pitchFamily="34" charset="0"/>
              </a:rPr>
              <a:t>   </a:t>
            </a:r>
            <a:r>
              <a:rPr lang="en-US" sz="2000" b="1" dirty="0">
                <a:latin typeface="Calibri" pitchFamily="34" charset="0"/>
              </a:rPr>
              <a:t>q</a:t>
            </a:r>
            <a:r>
              <a:rPr lang="ru-RU" sz="2000" b="1" baseline="-25000" dirty="0" err="1">
                <a:latin typeface="Calibri" pitchFamily="34" charset="0"/>
              </a:rPr>
              <a:t>3</a:t>
            </a:r>
            <a:r>
              <a:rPr lang="ru-RU" sz="2000" b="1" dirty="0" err="1">
                <a:latin typeface="Calibri" pitchFamily="34" charset="0"/>
              </a:rPr>
              <a:t>=</a:t>
            </a:r>
            <a:r>
              <a:rPr lang="en-US" sz="2000" b="1" dirty="0">
                <a:latin typeface="Calibri" pitchFamily="34" charset="0"/>
              </a:rPr>
              <a:t>q</a:t>
            </a:r>
            <a:r>
              <a:rPr lang="ru-RU" sz="2000" b="1" baseline="-25000" dirty="0" err="1">
                <a:latin typeface="Calibri" pitchFamily="34" charset="0"/>
              </a:rPr>
              <a:t>4</a:t>
            </a:r>
            <a:r>
              <a:rPr lang="ru-RU" sz="2000" b="1" dirty="0" err="1">
                <a:latin typeface="Calibri" pitchFamily="34" charset="0"/>
              </a:rPr>
              <a:t>=0.2</a:t>
            </a:r>
            <a:endParaRPr lang="ru-RU" sz="2000" b="1" dirty="0">
              <a:latin typeface="Calibri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20072" y="3876144"/>
            <a:ext cx="36724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Calibri" pitchFamily="34" charset="0"/>
              </a:rPr>
              <a:t>r</a:t>
            </a:r>
            <a:r>
              <a:rPr lang="ru-RU" sz="2200" b="1" baseline="-25000" dirty="0">
                <a:latin typeface="Calibri" pitchFamily="34" charset="0"/>
              </a:rPr>
              <a:t>1</a:t>
            </a:r>
            <a:r>
              <a:rPr lang="ru-RU" sz="2200" baseline="-25000" dirty="0">
                <a:latin typeface="Calibri" pitchFamily="34" charset="0"/>
              </a:rPr>
              <a:t> </a:t>
            </a:r>
            <a:r>
              <a:rPr lang="ru-RU" sz="2200" dirty="0">
                <a:latin typeface="Calibri" pitchFamily="34" charset="0"/>
              </a:rPr>
              <a:t>= 3*0.1+4*0.5+1*0.2 = 2.5</a:t>
            </a:r>
          </a:p>
          <a:p>
            <a:endParaRPr lang="ru-RU" sz="2200" dirty="0">
              <a:latin typeface="Calibri" pitchFamily="34" charset="0"/>
            </a:endParaRPr>
          </a:p>
          <a:p>
            <a:r>
              <a:rPr lang="en-US" sz="2200" b="1" dirty="0">
                <a:latin typeface="Calibri" pitchFamily="34" charset="0"/>
              </a:rPr>
              <a:t>r</a:t>
            </a:r>
            <a:r>
              <a:rPr lang="ru-RU" sz="2200" b="1" baseline="-25000" dirty="0">
                <a:latin typeface="Calibri" pitchFamily="34" charset="0"/>
              </a:rPr>
              <a:t>2 </a:t>
            </a:r>
            <a:r>
              <a:rPr lang="ru-RU" sz="2200" dirty="0">
                <a:latin typeface="Calibri" pitchFamily="34" charset="0"/>
              </a:rPr>
              <a:t>= 1*0.1+0*0.5+8*0.2 = 1.7</a:t>
            </a:r>
          </a:p>
          <a:p>
            <a:endParaRPr lang="ru-RU" sz="2200" dirty="0">
              <a:latin typeface="Calibri" pitchFamily="34" charset="0"/>
            </a:endParaRPr>
          </a:p>
          <a:p>
            <a:r>
              <a:rPr lang="en-US" sz="2200" b="1" dirty="0">
                <a:latin typeface="Calibri" pitchFamily="34" charset="0"/>
              </a:rPr>
              <a:t>r</a:t>
            </a:r>
            <a:r>
              <a:rPr lang="ru-RU" sz="2200" b="1" baseline="-25000" dirty="0">
                <a:latin typeface="Calibri" pitchFamily="34" charset="0"/>
              </a:rPr>
              <a:t>3</a:t>
            </a:r>
            <a:r>
              <a:rPr lang="ru-RU" sz="2200" baseline="-25000" dirty="0">
                <a:latin typeface="Calibri" pitchFamily="34" charset="0"/>
              </a:rPr>
              <a:t> </a:t>
            </a:r>
            <a:r>
              <a:rPr lang="ru-RU" sz="2200" dirty="0">
                <a:latin typeface="Calibri" pitchFamily="34" charset="0"/>
              </a:rPr>
              <a:t>= 0*0.1+2*0.5+7*0.2 = 2.4</a:t>
            </a:r>
          </a:p>
        </p:txBody>
      </p:sp>
      <p:sp>
        <p:nvSpPr>
          <p:cNvPr id="37" name="Овал 36"/>
          <p:cNvSpPr/>
          <p:nvPr/>
        </p:nvSpPr>
        <p:spPr>
          <a:xfrm>
            <a:off x="4355976" y="4545503"/>
            <a:ext cx="576064" cy="432048"/>
          </a:xfrm>
          <a:prstGeom prst="ellipse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8088517" y="4545503"/>
            <a:ext cx="576064" cy="432048"/>
          </a:xfrm>
          <a:prstGeom prst="ellipse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491880" y="5805264"/>
            <a:ext cx="32503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>
                <a:solidFill>
                  <a:srgbClr val="C00000"/>
                </a:solidFill>
                <a:latin typeface="Calibri" pitchFamily="34" charset="0"/>
              </a:rPr>
              <a:t>А</a:t>
            </a:r>
            <a:r>
              <a:rPr lang="ru-RU" sz="2000" b="1" baseline="-25000" dirty="0" err="1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ru-RU" sz="2000" baseline="-25000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sz="2000" dirty="0">
                <a:solidFill>
                  <a:srgbClr val="C00000"/>
                </a:solidFill>
                <a:latin typeface="Calibri" pitchFamily="34" charset="0"/>
              </a:rPr>
              <a:t>– </a:t>
            </a:r>
            <a:r>
              <a:rPr lang="ru-RU" sz="2000" b="1" dirty="0">
                <a:solidFill>
                  <a:srgbClr val="C00000"/>
                </a:solidFill>
                <a:latin typeface="Calibri" pitchFamily="34" charset="0"/>
              </a:rPr>
              <a:t>оптимальная стратегия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/>
      <p:bldP spid="36" grpId="0" build="p"/>
      <p:bldP spid="37" grpId="0" animBg="1"/>
      <p:bldP spid="38" grpId="0" animBg="1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1619672" y="1124744"/>
            <a:ext cx="691276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ru-RU" sz="2000" b="1" dirty="0">
                <a:latin typeface="Calibri" pitchFamily="34" charset="0"/>
              </a:rPr>
              <a:t>2</a:t>
            </a:r>
            <a:r>
              <a:rPr lang="en-US" sz="2000" b="1" dirty="0">
                <a:latin typeface="Calibri" pitchFamily="34" charset="0"/>
              </a:rPr>
              <a:t>) </a:t>
            </a:r>
            <a:r>
              <a:rPr lang="ru-RU" sz="2000" b="1" dirty="0">
                <a:latin typeface="Calibri" pitchFamily="34" charset="0"/>
              </a:rPr>
              <a:t>Вероятности </a:t>
            </a:r>
            <a:r>
              <a:rPr lang="ru-RU" sz="2000" b="1" dirty="0" err="1">
                <a:latin typeface="Calibri" pitchFamily="34" charset="0"/>
              </a:rPr>
              <a:t>q</a:t>
            </a:r>
            <a:r>
              <a:rPr lang="ru-RU" sz="2000" b="1" baseline="-25000" dirty="0" err="1">
                <a:latin typeface="Calibri" pitchFamily="34" charset="0"/>
              </a:rPr>
              <a:t>j</a:t>
            </a:r>
            <a:r>
              <a:rPr lang="ru-RU" sz="2000" b="1" dirty="0">
                <a:latin typeface="Calibri" pitchFamily="34" charset="0"/>
              </a:rPr>
              <a:t> неизвестны или их не существует</a:t>
            </a:r>
            <a:r>
              <a:rPr lang="ru-RU" sz="2000" dirty="0">
                <a:latin typeface="Calibri" pitchFamily="34" charset="0"/>
              </a:rPr>
              <a:t>.</a:t>
            </a:r>
            <a:endParaRPr lang="ru-RU" sz="2000" b="1" dirty="0">
              <a:latin typeface="Calibri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latin typeface="Calibri" pitchFamily="34" charset="0"/>
              </a:rPr>
              <a:t>В этом случае может использоваться ряд критериев поиска оптимального решения: </a:t>
            </a:r>
          </a:p>
          <a:p>
            <a:pPr lvl="0" algn="just"/>
            <a:r>
              <a:rPr lang="ru-RU" sz="2000" b="1" dirty="0">
                <a:latin typeface="Calibri" pitchFamily="34" charset="0"/>
              </a:rPr>
              <a:t>а) </a:t>
            </a:r>
            <a:r>
              <a:rPr lang="ru-RU" sz="2000" b="1" dirty="0" err="1">
                <a:latin typeface="Calibri" pitchFamily="34" charset="0"/>
              </a:rPr>
              <a:t>Максиминный</a:t>
            </a:r>
            <a:r>
              <a:rPr lang="ru-RU" sz="2000" b="1" dirty="0">
                <a:latin typeface="Calibri" pitchFamily="34" charset="0"/>
              </a:rPr>
              <a:t> критерий </a:t>
            </a:r>
            <a:r>
              <a:rPr lang="ru-RU" sz="2000" b="1" dirty="0" err="1">
                <a:latin typeface="Calibri" pitchFamily="34" charset="0"/>
              </a:rPr>
              <a:t>Вальда</a:t>
            </a:r>
            <a:r>
              <a:rPr lang="ru-RU" sz="2000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</a:rPr>
              <a:t>(</a:t>
            </a:r>
            <a:r>
              <a:rPr lang="ru-RU" sz="2000" b="1" dirty="0" err="1">
                <a:latin typeface="Calibri" pitchFamily="34" charset="0"/>
              </a:rPr>
              <a:t>критерий</a:t>
            </a:r>
            <a:r>
              <a:rPr lang="ru-RU" sz="2000" b="1" dirty="0">
                <a:latin typeface="Calibri" pitchFamily="34" charset="0"/>
              </a:rPr>
              <a:t> крайнего пессимизма) </a:t>
            </a:r>
            <a:r>
              <a:rPr lang="ru-RU" sz="2000" dirty="0">
                <a:latin typeface="Calibri" pitchFamily="34" charset="0"/>
              </a:rPr>
              <a:t>– стратегия, </a:t>
            </a:r>
            <a:r>
              <a:rPr lang="ru-RU" sz="2000" dirty="0" err="1">
                <a:latin typeface="Calibri" pitchFamily="34" charset="0"/>
              </a:rPr>
              <a:t>максимизирующая</a:t>
            </a:r>
            <a:r>
              <a:rPr lang="ru-RU" sz="2000" dirty="0">
                <a:latin typeface="Calibri" pitchFamily="34" charset="0"/>
              </a:rPr>
              <a:t> минимальный выигрыш</a:t>
            </a:r>
          </a:p>
          <a:p>
            <a:pPr lvl="0" algn="just"/>
            <a:endParaRPr lang="ru-RU" sz="2000" dirty="0">
              <a:latin typeface="Calibri" pitchFamily="34" charset="0"/>
            </a:endParaRPr>
          </a:p>
          <a:p>
            <a:pPr lvl="0" algn="just"/>
            <a:endParaRPr lang="ru-RU" sz="2000" dirty="0">
              <a:latin typeface="Calibri" pitchFamily="34" charset="0"/>
            </a:endParaRPr>
          </a:p>
          <a:p>
            <a:pPr lvl="0" algn="just"/>
            <a:endParaRPr lang="ru-RU" sz="2000" dirty="0">
              <a:latin typeface="Calibri" pitchFamily="34" charset="0"/>
            </a:endParaRPr>
          </a:p>
          <a:p>
            <a:pPr lvl="0" algn="just"/>
            <a:endParaRPr lang="ru-RU" sz="2000" b="1" dirty="0">
              <a:latin typeface="Calibri" pitchFamily="34" charset="0"/>
            </a:endParaRPr>
          </a:p>
          <a:p>
            <a:pPr lvl="0" algn="just"/>
            <a:r>
              <a:rPr lang="ru-RU" sz="2000" b="1" dirty="0">
                <a:latin typeface="Calibri" pitchFamily="34" charset="0"/>
              </a:rPr>
              <a:t>б) Критерий </a:t>
            </a:r>
            <a:r>
              <a:rPr lang="ru-RU" sz="2000" b="1" dirty="0" err="1">
                <a:latin typeface="Calibri" pitchFamily="34" charset="0"/>
              </a:rPr>
              <a:t>Сэвиджа</a:t>
            </a:r>
            <a:r>
              <a:rPr lang="ru-RU" sz="2000" dirty="0">
                <a:latin typeface="Calibri" pitchFamily="34" charset="0"/>
              </a:rPr>
              <a:t> – стратегия, </a:t>
            </a:r>
            <a:r>
              <a:rPr lang="ru-RU" sz="2000" dirty="0" err="1">
                <a:latin typeface="Calibri" pitchFamily="34" charset="0"/>
              </a:rPr>
              <a:t>минимизирующая</a:t>
            </a:r>
            <a:r>
              <a:rPr lang="ru-RU" sz="2000" dirty="0">
                <a:latin typeface="Calibri" pitchFamily="34" charset="0"/>
              </a:rPr>
              <a:t> максимальный риск</a:t>
            </a:r>
          </a:p>
          <a:p>
            <a:pPr algn="just"/>
            <a:endParaRPr lang="ru-RU" sz="2000" b="1" dirty="0">
              <a:latin typeface="Calibri" pitchFamily="34" charset="0"/>
            </a:endParaRP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0" y="2257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1322392" y="255786"/>
            <a:ext cx="7498080" cy="65293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Методы решения игр с природой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80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0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0053" name="Object 5"/>
          <p:cNvGraphicFramePr>
            <a:graphicFrameLocks noChangeAspect="1"/>
          </p:cNvGraphicFramePr>
          <p:nvPr/>
        </p:nvGraphicFramePr>
        <p:xfrm>
          <a:off x="3491880" y="3140968"/>
          <a:ext cx="3240360" cy="1233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Формула" r:id="rId3" imgW="1612900" imgH="622300" progId="Equation.3">
                  <p:embed/>
                </p:oleObj>
              </mc:Choice>
              <mc:Fallback>
                <p:oleObj name="Формула" r:id="rId3" imgW="1612900" imgH="622300" progId="Equation.3">
                  <p:embed/>
                  <p:pic>
                    <p:nvPicPr>
                      <p:cNvPr id="1300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3140968"/>
                        <a:ext cx="3240360" cy="12337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0055" name="Object 7"/>
          <p:cNvGraphicFramePr>
            <a:graphicFrameLocks noChangeAspect="1"/>
          </p:cNvGraphicFramePr>
          <p:nvPr/>
        </p:nvGraphicFramePr>
        <p:xfrm>
          <a:off x="3563888" y="5229200"/>
          <a:ext cx="2914109" cy="1124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Формула" r:id="rId5" imgW="1562100" imgH="609600" progId="Equation.3">
                  <p:embed/>
                </p:oleObj>
              </mc:Choice>
              <mc:Fallback>
                <p:oleObj name="Формула" r:id="rId5" imgW="1562100" imgH="609600" progId="Equation.3">
                  <p:embed/>
                  <p:pic>
                    <p:nvPicPr>
                      <p:cNvPr id="1300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5229200"/>
                        <a:ext cx="2914109" cy="11247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5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54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54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54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7" grpId="0" uiExpand="1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1619672" y="946313"/>
            <a:ext cx="6912768" cy="540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b="1" dirty="0">
                <a:latin typeface="Calibri" pitchFamily="34" charset="0"/>
              </a:rPr>
              <a:t>3) Компромиссный критерий Гурвица</a:t>
            </a:r>
            <a:endParaRPr lang="ru-RU" sz="2000" dirty="0">
              <a:latin typeface="Calibri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ru-RU" sz="2000" dirty="0">
                <a:latin typeface="Calibri" pitchFamily="34" charset="0"/>
              </a:rPr>
              <a:t>В качестве оптимальной выбирается стратегия, зависящая от параметра пессимизма (оптимизма).       </a:t>
            </a:r>
          </a:p>
          <a:p>
            <a:pPr algn="just"/>
            <a:endParaRPr lang="ru-RU" sz="2000" dirty="0">
              <a:latin typeface="Calibri" pitchFamily="34" charset="0"/>
            </a:endParaRPr>
          </a:p>
          <a:p>
            <a:pPr algn="just"/>
            <a:endParaRPr lang="ru-RU" sz="2000" dirty="0">
              <a:latin typeface="Calibri" pitchFamily="34" charset="0"/>
            </a:endParaRPr>
          </a:p>
          <a:p>
            <a:pPr algn="just"/>
            <a:endParaRPr lang="ru-RU" sz="2000" dirty="0">
              <a:latin typeface="Calibri" pitchFamily="34" charset="0"/>
            </a:endParaRPr>
          </a:p>
          <a:p>
            <a:pPr algn="just"/>
            <a:endParaRPr lang="ru-RU" sz="2000" dirty="0">
              <a:latin typeface="Calibri" pitchFamily="34" charset="0"/>
            </a:endParaRPr>
          </a:p>
          <a:p>
            <a:pPr algn="just"/>
            <a:endParaRPr lang="ru-RU" sz="2000" b="1" dirty="0">
              <a:latin typeface="Calibri" pitchFamily="34" charset="0"/>
            </a:endParaRPr>
          </a:p>
          <a:p>
            <a:pPr algn="just"/>
            <a:r>
              <a:rPr lang="en-US" sz="2000" b="1" dirty="0">
                <a:latin typeface="Calibri" pitchFamily="34" charset="0"/>
              </a:rPr>
              <a:t>k</a:t>
            </a:r>
            <a:r>
              <a:rPr lang="ru-RU" sz="2000" b="1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– критерий осторожности или пессимизма  </a:t>
            </a:r>
            <a:r>
              <a:rPr lang="ru-RU" sz="2000" b="1" dirty="0">
                <a:latin typeface="Calibri" pitchFamily="34" charset="0"/>
              </a:rPr>
              <a:t>0</a:t>
            </a:r>
            <a:r>
              <a:rPr lang="en-US" sz="2000" b="1" dirty="0">
                <a:latin typeface="Calibri" pitchFamily="34" charset="0"/>
                <a:sym typeface="Symbol"/>
              </a:rPr>
              <a:t></a:t>
            </a:r>
            <a:r>
              <a:rPr lang="en-US" sz="2000" b="1" dirty="0">
                <a:latin typeface="Calibri" pitchFamily="34" charset="0"/>
              </a:rPr>
              <a:t>k</a:t>
            </a:r>
            <a:r>
              <a:rPr lang="en-US" sz="2000" b="1" dirty="0">
                <a:latin typeface="Calibri" pitchFamily="34" charset="0"/>
                <a:sym typeface="Symbol"/>
              </a:rPr>
              <a:t></a:t>
            </a:r>
            <a:r>
              <a:rPr lang="ru-RU" sz="2000" b="1" dirty="0">
                <a:latin typeface="Calibri" pitchFamily="34" charset="0"/>
              </a:rPr>
              <a:t>1</a:t>
            </a:r>
          </a:p>
          <a:p>
            <a:pPr algn="just"/>
            <a:r>
              <a:rPr lang="en-US" sz="2000" b="1" dirty="0">
                <a:latin typeface="Calibri" pitchFamily="34" charset="0"/>
              </a:rPr>
              <a:t>k</a:t>
            </a:r>
            <a:r>
              <a:rPr lang="ru-RU" sz="2000" b="1" dirty="0">
                <a:latin typeface="Calibri" pitchFamily="34" charset="0"/>
              </a:rPr>
              <a:t> = 0 </a:t>
            </a:r>
            <a:r>
              <a:rPr lang="ru-RU" sz="2000" dirty="0">
                <a:latin typeface="Calibri" pitchFamily="34" charset="0"/>
              </a:rPr>
              <a:t>– максимизировать максимально возможный выигрыш</a:t>
            </a:r>
          </a:p>
          <a:p>
            <a:pPr algn="just"/>
            <a:r>
              <a:rPr lang="en-US" sz="2000" b="1" dirty="0">
                <a:latin typeface="Calibri" pitchFamily="34" charset="0"/>
              </a:rPr>
              <a:t>k</a:t>
            </a:r>
            <a:r>
              <a:rPr lang="ru-RU" sz="2000" b="1" dirty="0">
                <a:latin typeface="Calibri" pitchFamily="34" charset="0"/>
              </a:rPr>
              <a:t> = 1 </a:t>
            </a:r>
            <a:r>
              <a:rPr lang="ru-RU" sz="2000" dirty="0">
                <a:latin typeface="Calibri" pitchFamily="34" charset="0"/>
              </a:rPr>
              <a:t>–  критерий </a:t>
            </a:r>
            <a:r>
              <a:rPr lang="ru-RU" sz="2000" dirty="0" err="1">
                <a:latin typeface="Calibri" pitchFamily="34" charset="0"/>
              </a:rPr>
              <a:t>Вальда</a:t>
            </a:r>
            <a:endParaRPr lang="ru-RU" sz="2000" dirty="0">
              <a:latin typeface="Calibri" pitchFamily="34" charset="0"/>
            </a:endParaRPr>
          </a:p>
          <a:p>
            <a:pPr algn="just"/>
            <a:r>
              <a:rPr lang="ru-RU" sz="2000" dirty="0">
                <a:latin typeface="Calibri" pitchFamily="34" charset="0"/>
              </a:rPr>
              <a:t>      </a:t>
            </a:r>
          </a:p>
          <a:p>
            <a:pPr algn="just"/>
            <a:r>
              <a:rPr lang="ru-RU" sz="2000" dirty="0">
                <a:latin typeface="Calibri" pitchFamily="34" charset="0"/>
              </a:rPr>
              <a:t>Если нет дополнительной информации, то рекомендуется брать </a:t>
            </a:r>
            <a:r>
              <a:rPr lang="en-US" sz="2000" b="1" dirty="0">
                <a:latin typeface="Calibri" pitchFamily="34" charset="0"/>
              </a:rPr>
              <a:t>k </a:t>
            </a:r>
            <a:r>
              <a:rPr lang="en-US" sz="2000" b="1" dirty="0">
                <a:latin typeface="Calibri" pitchFamily="34" charset="0"/>
                <a:sym typeface="Symbol"/>
              </a:rPr>
              <a:t></a:t>
            </a:r>
            <a:r>
              <a:rPr lang="ru-RU" sz="2000" b="1" dirty="0">
                <a:latin typeface="Calibri" pitchFamily="34" charset="0"/>
              </a:rPr>
              <a:t> 0.6</a:t>
            </a:r>
            <a:endParaRPr lang="ru-RU" sz="2000" dirty="0">
              <a:latin typeface="Calibri" pitchFamily="34" charset="0"/>
            </a:endParaRPr>
          </a:p>
          <a:p>
            <a:pPr algn="just"/>
            <a:endParaRPr lang="ru-RU" sz="2000" dirty="0">
              <a:latin typeface="Calibri" pitchFamily="34" charset="0"/>
            </a:endParaRPr>
          </a:p>
          <a:p>
            <a:pPr algn="just"/>
            <a:r>
              <a:rPr lang="ru-RU" sz="2000" b="1" dirty="0">
                <a:solidFill>
                  <a:srgbClr val="C00000"/>
                </a:solidFill>
                <a:latin typeface="Calibri" pitchFamily="34" charset="0"/>
              </a:rPr>
              <a:t>При выборе оптимальной стратегии выбирать надо ту, которую рекомендуют большинство критериев.</a:t>
            </a: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0" y="2257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1322392" y="255786"/>
            <a:ext cx="7498080" cy="65293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Методы решения игр с природой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80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1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1073" name="Object 1"/>
          <p:cNvGraphicFramePr>
            <a:graphicFrameLocks noChangeAspect="1"/>
          </p:cNvGraphicFramePr>
          <p:nvPr/>
        </p:nvGraphicFramePr>
        <p:xfrm>
          <a:off x="2483768" y="1988840"/>
          <a:ext cx="5044851" cy="145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Формула" r:id="rId3" imgW="2298700" imgH="673100" progId="Equation.3">
                  <p:embed/>
                </p:oleObj>
              </mc:Choice>
              <mc:Fallback>
                <p:oleObj name="Формула" r:id="rId3" imgW="2298700" imgH="673100" progId="Equation.3">
                  <p:embed/>
                  <p:pic>
                    <p:nvPicPr>
                      <p:cNvPr id="131073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1988840"/>
                        <a:ext cx="5044851" cy="1454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7" grpId="0" uiExpand="1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1619672" y="692696"/>
            <a:ext cx="69127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b="1" dirty="0"/>
              <a:t>Матрица выигрышей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0" y="2257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81" name="Rectangle 9"/>
          <p:cNvSpPr>
            <a:spLocks noChangeArrowheads="1"/>
          </p:cNvSpPr>
          <p:nvPr/>
        </p:nvSpPr>
        <p:spPr bwMode="auto">
          <a:xfrm>
            <a:off x="1547664" y="3068960"/>
            <a:ext cx="69127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b="1" dirty="0"/>
              <a:t>Матрица рисков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1322392" y="130622"/>
            <a:ext cx="7498080" cy="634082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ПРИМЕР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691680" y="1128645"/>
          <a:ext cx="4248472" cy="18002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850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8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89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89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en-US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ru-RU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en-US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ru-RU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 pitchFamily="34" charset="0"/>
                          <a:ea typeface="Times New Roman"/>
                        </a:rPr>
                        <a:t>1</a:t>
                      </a:r>
                      <a:r>
                        <a:rPr lang="ru-RU" sz="2000" b="1" dirty="0">
                          <a:latin typeface="Calibri" pitchFamily="34" charset="0"/>
                          <a:ea typeface="Times New Roman"/>
                        </a:rPr>
                        <a:t>9</a:t>
                      </a:r>
                      <a:endParaRPr lang="ru-RU" sz="10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 pitchFamily="34" charset="0"/>
                          <a:ea typeface="Times New Roman"/>
                        </a:rPr>
                        <a:t>30</a:t>
                      </a:r>
                      <a:endParaRPr lang="ru-RU" sz="1000" b="1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</a:rPr>
                        <a:t>41</a:t>
                      </a:r>
                      <a:endParaRPr lang="ru-RU" sz="1000" b="1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</a:rPr>
                        <a:t>4</a:t>
                      </a:r>
                      <a:r>
                        <a:rPr lang="en-US" sz="2000" b="1">
                          <a:latin typeface="Calibri" pitchFamily="34" charset="0"/>
                          <a:ea typeface="Times New Roman"/>
                        </a:rPr>
                        <a:t>9</a:t>
                      </a:r>
                      <a:endParaRPr lang="ru-RU" sz="1000" b="1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</a:rPr>
                        <a:t>51</a:t>
                      </a:r>
                      <a:endParaRPr lang="ru-RU" sz="1000" b="1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 pitchFamily="34" charset="0"/>
                          <a:ea typeface="Times New Roman"/>
                        </a:rPr>
                        <a:t>38</a:t>
                      </a:r>
                      <a:endParaRPr lang="ru-RU" sz="10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 pitchFamily="34" charset="0"/>
                          <a:ea typeface="Times New Roman"/>
                        </a:rPr>
                        <a:t>10</a:t>
                      </a:r>
                      <a:endParaRPr lang="ru-RU" sz="10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</a:rPr>
                        <a:t>20</a:t>
                      </a:r>
                      <a:endParaRPr lang="ru-RU" sz="1000" b="1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</a:rPr>
                        <a:t>73</a:t>
                      </a:r>
                      <a:endParaRPr lang="ru-RU" sz="1000" b="1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</a:rPr>
                        <a:t>18</a:t>
                      </a:r>
                      <a:endParaRPr lang="ru-RU" sz="1000" b="1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 pitchFamily="34" charset="0"/>
                          <a:ea typeface="Times New Roman"/>
                        </a:rPr>
                        <a:t>81</a:t>
                      </a:r>
                      <a:endParaRPr lang="ru-RU" sz="1000" b="1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 pitchFamily="34" charset="0"/>
                          <a:ea typeface="Times New Roman"/>
                        </a:rPr>
                        <a:t>11</a:t>
                      </a:r>
                      <a:endParaRPr lang="ru-RU" sz="10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691680" y="3501008"/>
          <a:ext cx="4248472" cy="18002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850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8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89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89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en-US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ru-RU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en-US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</a:t>
                      </a:r>
                      <a:r>
                        <a:rPr lang="ru-RU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579526" y="395756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Calibri" pitchFamily="34" charset="0"/>
              </a:rPr>
              <a:t>54</a:t>
            </a:r>
            <a:endParaRPr lang="en-US" sz="2400" b="1" dirty="0"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67651" y="440749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Calibri" pitchFamily="34" charset="0"/>
              </a:rPr>
              <a:t>22</a:t>
            </a:r>
            <a:endParaRPr lang="en-US" sz="2400" b="1" dirty="0">
              <a:latin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80284" y="485728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19872" y="395756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Calibri" pitchFamily="34" charset="0"/>
              </a:rPr>
              <a:t>8</a:t>
            </a:r>
            <a:endParaRPr lang="en-US" sz="2400" b="1" dirty="0">
              <a:latin typeface="Calibri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07997" y="440749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</a:rPr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0630" y="485728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</a:rPr>
              <a:t>2</a:t>
            </a:r>
            <a:r>
              <a:rPr lang="ru-RU" sz="2400" b="1" dirty="0">
                <a:latin typeface="Calibri" pitchFamily="34" charset="0"/>
              </a:rPr>
              <a:t>0</a:t>
            </a:r>
            <a:endParaRPr lang="en-US" sz="2400" b="1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3968" y="3956806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Calibri" pitchFamily="34" charset="0"/>
              </a:rPr>
              <a:t>40</a:t>
            </a:r>
            <a:endParaRPr lang="en-US" sz="2400" b="1" dirty="0">
              <a:latin typeface="Calibri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72093" y="440673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Calibri" pitchFamily="34" charset="0"/>
              </a:rPr>
              <a:t>71</a:t>
            </a:r>
            <a:endParaRPr lang="en-US" sz="2400" b="1" dirty="0">
              <a:latin typeface="Calibri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84726" y="485652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123556" y="3956806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</a:rPr>
              <a:t>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111681" y="440673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Calibri" pitchFamily="34" charset="0"/>
              </a:rPr>
              <a:t>29</a:t>
            </a:r>
            <a:endParaRPr lang="en-US" sz="2400" b="1" dirty="0">
              <a:latin typeface="Calibri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24314" y="485652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Calibri" pitchFamily="34" charset="0"/>
              </a:rPr>
              <a:t>38</a:t>
            </a:r>
            <a:endParaRPr lang="en-US" sz="2400" b="1" dirty="0">
              <a:latin typeface="Calibri" pitchFamily="34" charset="0"/>
            </a:endParaRPr>
          </a:p>
        </p:txBody>
      </p:sp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6012160" y="1124744"/>
          <a:ext cx="848998" cy="1800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848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v</a:t>
                      </a:r>
                      <a:r>
                        <a:rPr lang="en-US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i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5" name="Таблица 34"/>
          <p:cNvGraphicFramePr>
            <a:graphicFrameLocks noGrp="1"/>
          </p:cNvGraphicFramePr>
          <p:nvPr/>
        </p:nvGraphicFramePr>
        <p:xfrm>
          <a:off x="6924514" y="1124744"/>
          <a:ext cx="848998" cy="1800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848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w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i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6" name="Таблица 35"/>
          <p:cNvGraphicFramePr>
            <a:graphicFrameLocks noGrp="1"/>
          </p:cNvGraphicFramePr>
          <p:nvPr/>
        </p:nvGraphicFramePr>
        <p:xfrm>
          <a:off x="7839333" y="1128645"/>
          <a:ext cx="848998" cy="1800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848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h</a:t>
                      </a:r>
                      <a:r>
                        <a:rPr lang="en-US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i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6012160" y="3501008"/>
          <a:ext cx="848998" cy="1800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848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s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i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1691680" y="5373216"/>
            <a:ext cx="4824536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b="1" dirty="0">
                <a:latin typeface="Calibri" pitchFamily="34" charset="0"/>
              </a:rPr>
              <a:t>Критерий </a:t>
            </a:r>
            <a:r>
              <a:rPr lang="ru-RU" b="1" dirty="0" err="1">
                <a:latin typeface="Calibri" pitchFamily="34" charset="0"/>
              </a:rPr>
              <a:t>Вальда</a:t>
            </a:r>
            <a:r>
              <a:rPr lang="ru-RU" b="1" dirty="0">
                <a:latin typeface="Calibri" pitchFamily="34" charset="0"/>
              </a:rPr>
              <a:t>     – </a:t>
            </a:r>
            <a:r>
              <a:rPr lang="en-US" b="1" dirty="0">
                <a:latin typeface="Calibri" pitchFamily="34" charset="0"/>
              </a:rPr>
              <a:t>A</a:t>
            </a:r>
            <a:r>
              <a:rPr lang="ru-RU" b="1" baseline="-25000" dirty="0">
                <a:latin typeface="Calibri" pitchFamily="34" charset="0"/>
              </a:rPr>
              <a:t>1</a:t>
            </a:r>
            <a:endParaRPr lang="ru-RU" b="1" dirty="0">
              <a:latin typeface="Calibri" pitchFamily="34" charset="0"/>
            </a:endParaRPr>
          </a:p>
          <a:p>
            <a:pPr lvl="0"/>
            <a:r>
              <a:rPr lang="ru-RU" b="1" dirty="0">
                <a:latin typeface="Calibri" pitchFamily="34" charset="0"/>
              </a:rPr>
              <a:t>Критерий </a:t>
            </a:r>
            <a:r>
              <a:rPr lang="ru-RU" b="1" dirty="0" err="1">
                <a:latin typeface="Calibri" pitchFamily="34" charset="0"/>
              </a:rPr>
              <a:t>Сэвиджа</a:t>
            </a:r>
            <a:r>
              <a:rPr lang="ru-RU" b="1" dirty="0">
                <a:latin typeface="Calibri" pitchFamily="34" charset="0"/>
              </a:rPr>
              <a:t>  – </a:t>
            </a:r>
            <a:r>
              <a:rPr lang="en-US" b="1" dirty="0">
                <a:latin typeface="Calibri" pitchFamily="34" charset="0"/>
              </a:rPr>
              <a:t>A</a:t>
            </a:r>
            <a:r>
              <a:rPr lang="ru-RU" b="1" baseline="-25000" dirty="0">
                <a:latin typeface="Calibri" pitchFamily="34" charset="0"/>
              </a:rPr>
              <a:t>3</a:t>
            </a:r>
            <a:endParaRPr lang="ru-RU" b="1" dirty="0">
              <a:latin typeface="Calibri" pitchFamily="34" charset="0"/>
            </a:endParaRPr>
          </a:p>
          <a:p>
            <a:pPr lvl="0"/>
            <a:r>
              <a:rPr lang="ru-RU" b="1" dirty="0">
                <a:latin typeface="Calibri" pitchFamily="34" charset="0"/>
              </a:rPr>
              <a:t>Критерий Гурвица   – </a:t>
            </a:r>
            <a:r>
              <a:rPr lang="en-US" b="1" dirty="0">
                <a:latin typeface="Calibri" pitchFamily="34" charset="0"/>
              </a:rPr>
              <a:t>A</a:t>
            </a:r>
            <a:r>
              <a:rPr lang="ru-RU" b="1" baseline="-25000" dirty="0">
                <a:latin typeface="Calibri" pitchFamily="34" charset="0"/>
              </a:rPr>
              <a:t>3 	</a:t>
            </a:r>
            <a:r>
              <a:rPr lang="ru-RU" b="1" dirty="0">
                <a:latin typeface="Calibri" pitchFamily="34" charset="0"/>
              </a:rPr>
              <a:t>(</a:t>
            </a:r>
            <a:r>
              <a:rPr lang="en-US" b="1" dirty="0">
                <a:latin typeface="Calibri" pitchFamily="34" charset="0"/>
              </a:rPr>
              <a:t>k </a:t>
            </a:r>
            <a:r>
              <a:rPr lang="ru-RU" b="1" dirty="0">
                <a:latin typeface="Calibri" pitchFamily="34" charset="0"/>
              </a:rPr>
              <a:t>= 0.6)</a:t>
            </a:r>
          </a:p>
          <a:p>
            <a:pPr>
              <a:spcBef>
                <a:spcPts val="600"/>
              </a:spcBef>
            </a:pPr>
            <a:r>
              <a:rPr lang="ru-RU" b="1" dirty="0">
                <a:solidFill>
                  <a:srgbClr val="C00000"/>
                </a:solidFill>
                <a:latin typeface="Calibri" pitchFamily="34" charset="0"/>
              </a:rPr>
              <a:t>Выбираем стратегию 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</a:rPr>
              <a:t>A</a:t>
            </a:r>
            <a:r>
              <a:rPr lang="ru-RU" b="1" baseline="-25000" dirty="0">
                <a:solidFill>
                  <a:srgbClr val="C00000"/>
                </a:solidFill>
                <a:latin typeface="Calibri" pitchFamily="34" charset="0"/>
              </a:rPr>
              <a:t>3</a:t>
            </a:r>
            <a:endParaRPr lang="ru-RU" dirty="0">
              <a:solidFill>
                <a:srgbClr val="C00000"/>
              </a:solidFill>
              <a:latin typeface="Calibri" pitchFamily="34" charset="0"/>
            </a:endParaRPr>
          </a:p>
          <a:p>
            <a:endParaRPr lang="ru-RU" dirty="0">
              <a:latin typeface="Calibri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60185" y="1574721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19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048310" y="202465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060943" y="247444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024035" y="393982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54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012160" y="4389753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71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024793" y="4839543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38</a:t>
            </a:r>
          </a:p>
        </p:txBody>
      </p:sp>
      <p:sp>
        <p:nvSpPr>
          <p:cNvPr id="46" name="Овал 45"/>
          <p:cNvSpPr/>
          <p:nvPr/>
        </p:nvSpPr>
        <p:spPr>
          <a:xfrm>
            <a:off x="6156176" y="1610870"/>
            <a:ext cx="576064" cy="360040"/>
          </a:xfrm>
          <a:prstGeom prst="ellipse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6129281" y="4896055"/>
            <a:ext cx="576064" cy="360040"/>
          </a:xfrm>
          <a:prstGeom prst="ellipse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978068" y="156355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49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966193" y="2013489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51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978826" y="2463279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81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865681" y="1574721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31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53806" y="202465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26,4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866439" y="247444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39</a:t>
            </a:r>
          </a:p>
        </p:txBody>
      </p:sp>
      <p:sp>
        <p:nvSpPr>
          <p:cNvPr id="55" name="Овал 54"/>
          <p:cNvSpPr/>
          <p:nvPr/>
        </p:nvSpPr>
        <p:spPr>
          <a:xfrm>
            <a:off x="7970637" y="2528756"/>
            <a:ext cx="576064" cy="341819"/>
          </a:xfrm>
          <a:prstGeom prst="ellipse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5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81" grpId="0" build="p"/>
      <p:bldP spid="18" grpId="0" build="p"/>
      <p:bldP spid="19" grpId="0" build="p"/>
      <p:bldP spid="20" grpId="0" build="p"/>
      <p:bldP spid="22" grpId="0" build="p"/>
      <p:bldP spid="23" grpId="0" build="p"/>
      <p:bldP spid="24" grpId="0" build="p"/>
      <p:bldP spid="27" grpId="0" build="p"/>
      <p:bldP spid="28" grpId="0" build="p"/>
      <p:bldP spid="29" grpId="0" build="p"/>
      <p:bldP spid="31" grpId="0" build="p"/>
      <p:bldP spid="32" grpId="0" build="p"/>
      <p:bldP spid="33" grpId="0" build="p"/>
      <p:bldP spid="38" grpId="0"/>
      <p:bldP spid="39" grpId="0" build="p"/>
      <p:bldP spid="40" grpId="0" build="p"/>
      <p:bldP spid="41" grpId="0" build="p"/>
      <p:bldP spid="42" grpId="0" build="p"/>
      <p:bldP spid="43" grpId="0" build="p"/>
      <p:bldP spid="44" grpId="0" build="p"/>
      <p:bldP spid="46" grpId="0" animBg="1"/>
      <p:bldP spid="47" grpId="0" animBg="1"/>
      <p:bldP spid="48" grpId="0" build="p"/>
      <p:bldP spid="49" grpId="0" build="p"/>
      <p:bldP spid="50" grpId="0" build="p"/>
      <p:bldP spid="52" grpId="0" build="p"/>
      <p:bldP spid="53" grpId="0" build="p"/>
      <p:bldP spid="54" grpId="0" build="p"/>
      <p:bldP spid="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1619672" y="1711836"/>
            <a:ext cx="691276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b="1" dirty="0">
                <a:latin typeface="Calibri" pitchFamily="34" charset="0"/>
                <a:cs typeface="Calibri" pitchFamily="34" charset="0"/>
              </a:rPr>
              <a:t>В играх с природой не используются смешанные стратегии по следующим причинам:</a:t>
            </a:r>
            <a:endParaRPr lang="en-US" sz="2000" b="1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ru-RU" sz="2000" b="1" dirty="0">
                <a:latin typeface="Calibri" pitchFamily="34" charset="0"/>
                <a:cs typeface="Calibri" pitchFamily="34" charset="0"/>
              </a:rPr>
              <a:t>В антагонистических играх смешанные стратегии применяются часто для того, чтобы обмануть, запутать противника, что в играх с природой не имеет смысла.</a:t>
            </a:r>
          </a:p>
          <a:p>
            <a:pPr algn="just"/>
            <a:r>
              <a:rPr lang="ru-RU" sz="2000" b="1" dirty="0">
                <a:latin typeface="Calibri" pitchFamily="34" charset="0"/>
                <a:cs typeface="Calibri" pitchFamily="34" charset="0"/>
              </a:rPr>
              <a:t> </a:t>
            </a:r>
          </a:p>
          <a:p>
            <a:pPr algn="just"/>
            <a:r>
              <a:rPr lang="ru-RU" sz="2000" b="1" dirty="0">
                <a:latin typeface="Calibri" pitchFamily="34" charset="0"/>
                <a:cs typeface="Calibri" pitchFamily="34" charset="0"/>
              </a:rPr>
              <a:t>Аппарат смешанных стратегий ориентирован на получение максимального среднего выигрыша в случае многократного повторения игры, но в играх с природой выявляется (накапливается) вероятность 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q</a:t>
            </a:r>
            <a:r>
              <a:rPr lang="en-US" sz="2000" b="1" baseline="-25000" dirty="0">
                <a:latin typeface="Calibri" pitchFamily="34" charset="0"/>
                <a:cs typeface="Calibri" pitchFamily="34" charset="0"/>
              </a:rPr>
              <a:t>i</a:t>
            </a:r>
            <a:r>
              <a:rPr lang="ru-RU" sz="2000" b="1" dirty="0">
                <a:latin typeface="Calibri" pitchFamily="34" charset="0"/>
                <a:cs typeface="Calibri" pitchFamily="34" charset="0"/>
              </a:rPr>
              <a:t>, что позволяет перейти к методу Лапласа, который позволяет определить оптимальное решение в чистых стратегиях.</a:t>
            </a: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0" y="2257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1322392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Основы теории статистических решений</a:t>
            </a:r>
            <a:br>
              <a:rPr lang="ru-RU" sz="2800" dirty="0">
                <a:solidFill>
                  <a:schemeClr val="accent1"/>
                </a:solidFill>
                <a:latin typeface="Calibri" pitchFamily="34" charset="0"/>
              </a:rPr>
            </a:br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(игры с природой)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567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5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54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54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7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3129</TotalTime>
  <Words>1708</Words>
  <Application>Microsoft Macintosh PowerPoint</Application>
  <PresentationFormat>Экран (4:3)</PresentationFormat>
  <Paragraphs>404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Calibri</vt:lpstr>
      <vt:lpstr>Corbel</vt:lpstr>
      <vt:lpstr>Gill Sans MT</vt:lpstr>
      <vt:lpstr>Verdana</vt:lpstr>
      <vt:lpstr>Wingdings 2</vt:lpstr>
      <vt:lpstr>Солнцестояние</vt:lpstr>
      <vt:lpstr>Формула</vt:lpstr>
      <vt:lpstr>Основы теории статистических решений (игры с природой)</vt:lpstr>
      <vt:lpstr>Основы теории статистических решений (игры с природой)</vt:lpstr>
      <vt:lpstr>ПРИМЕР</vt:lpstr>
      <vt:lpstr>Методы решения игр с природой</vt:lpstr>
      <vt:lpstr>ПРИМЕР</vt:lpstr>
      <vt:lpstr>Методы решения игр с природой</vt:lpstr>
      <vt:lpstr>Методы решения игр с природой</vt:lpstr>
      <vt:lpstr>ПРИМЕР</vt:lpstr>
      <vt:lpstr>Основы теории статистических решений (игры с природой)</vt:lpstr>
      <vt:lpstr>ИГРЫ С УПОРЯДОЧЕННЫМИ ИСХОДАМИ</vt:lpstr>
      <vt:lpstr>ИГРЫ С УПОРЯДОЧЕННЫМИ ИСХОДАМИ</vt:lpstr>
      <vt:lpstr>Поиск решения игры с упорядоченными исходами</vt:lpstr>
      <vt:lpstr>Поиск решения игры с упорядоченными исходами</vt:lpstr>
      <vt:lpstr>Поиск решения игры с упорядоченными исходами</vt:lpstr>
      <vt:lpstr>Общие выводы по теоретико-игровым моделям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tmp</dc:creator>
  <cp:lastModifiedBy>Павел Варшавский</cp:lastModifiedBy>
  <cp:revision>330</cp:revision>
  <dcterms:created xsi:type="dcterms:W3CDTF">2011-04-26T09:06:40Z</dcterms:created>
  <dcterms:modified xsi:type="dcterms:W3CDTF">2020-04-07T17:01:29Z</dcterms:modified>
</cp:coreProperties>
</file>