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  <p:sldMasterId id="2147483747" r:id="rId6"/>
    <p:sldMasterId id="2147483790" r:id="rId7"/>
  </p:sldMasterIdLst>
  <p:notesMasterIdLst>
    <p:notesMasterId r:id="rId17"/>
  </p:notesMasterIdLst>
  <p:handoutMasterIdLst>
    <p:handoutMasterId r:id="rId18"/>
  </p:handoutMasterIdLst>
  <p:sldIdLst>
    <p:sldId id="257" r:id="rId8"/>
    <p:sldId id="304" r:id="rId9"/>
    <p:sldId id="317" r:id="rId10"/>
    <p:sldId id="330" r:id="rId11"/>
    <p:sldId id="331" r:id="rId12"/>
    <p:sldId id="332" r:id="rId13"/>
    <p:sldId id="333" r:id="rId14"/>
    <p:sldId id="334" r:id="rId15"/>
    <p:sldId id="335" r:id="rId16"/>
  </p:sldIdLst>
  <p:sldSz cx="9144000" cy="5143500" type="screen16x9"/>
  <p:notesSz cx="6858000" cy="9144000"/>
  <p:embeddedFontLst>
    <p:embeddedFont>
      <p:font typeface="Avenir Next Cyr" panose="020B0503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1F664-A1A6-FB4B-9BCC-C370DA315CD1}" v="66" dt="2020-03-25T18:02:13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88488" autoAdjust="0"/>
  </p:normalViewPr>
  <p:slideViewPr>
    <p:cSldViewPr showGuides="1">
      <p:cViewPr varScale="1">
        <p:scale>
          <a:sx n="98" d="100"/>
          <a:sy n="98" d="100"/>
        </p:scale>
        <p:origin x="184" y="544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25.03.2020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25.03.2020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7218957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4787352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127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6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7120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03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8762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8999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94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6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662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593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5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65843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6526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564167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77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0831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328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150130-3D27-9341-AD6B-BFBE4A8A8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9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F1C7A1-E917-CA44-83D9-FC80F442B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4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2EC36-D647-A745-BD70-D2DF8894F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0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AAAD1E-0CB5-9247-840F-6816873E6F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DAC8D2-318D-434B-A0E5-9DA25C75F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06D7F6-429D-214D-BEE9-1020D7BFB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8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B31EEF-5E3C-2A41-8744-782F4E6F4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079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1DD182-6F4B-114B-A39E-54BC6BBA0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8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2B831-EBB4-FB43-A643-1830A821E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4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2AD792-5ECB-EE48-992C-ACD343757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6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571BCD-DC65-C345-BE57-93989C3A4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B4E92B2-759E-404E-8649-E44AFDA36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23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CDD447-ADD9-4E4B-B162-EF7A6A239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F5523F-DB2B-9946-AC55-093345A1E2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514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40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35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63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63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134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7148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896031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762357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124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78319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468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7709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33674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39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00219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769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14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4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77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5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5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p@appmat.ru" TargetMode="External"/><Relationship Id="rId2" Type="http://schemas.openxmlformats.org/officeDocument/2006/relationships/hyperlink" Target="mailto:VarshavskyPR@mpei.ru" TargetMode="Externa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EB30AE-F8FB-3E4E-8DFE-7FC675A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63"/>
            <a:ext cx="8208912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cs typeface="Arial" panose="020B0604020202020204" pitchFamily="34" charset="0"/>
              </a:rPr>
              <a:t>ТЕОРИЯ ПРИНЯТИЯ РЕШЕНИЙ (ТПР)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5A7AA62-CE78-3E44-924E-6D54D90DE52E}"/>
              </a:ext>
            </a:extLst>
          </p:cNvPr>
          <p:cNvSpPr txBox="1">
            <a:spLocks/>
          </p:cNvSpPr>
          <p:nvPr/>
        </p:nvSpPr>
        <p:spPr>
          <a:xfrm>
            <a:off x="899592" y="2139702"/>
            <a:ext cx="3096344" cy="23042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Варшавский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Павел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Романович</a:t>
            </a:r>
          </a:p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доцент кафедры ПМИИ</a:t>
            </a: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VarshavskyPR@mpei.ru</a:t>
            </a:r>
            <a:endParaRPr lang="en-US" sz="20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Arial" panose="020B0604020202020204" pitchFamily="34" charset="0"/>
                <a:hlinkClick r:id="rId3"/>
              </a:rPr>
              <a:t>varp@appmat.ru</a:t>
            </a:r>
            <a:endParaRPr lang="en-US" sz="2000" b="1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Парная игра с произвольной суммой (биматричная игра)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534380" y="1118811"/>
            <a:ext cx="8075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Рассмотрим игру </a:t>
            </a:r>
            <a:r>
              <a:rPr lang="en-US" sz="2000" b="1" dirty="0"/>
              <a:t>G (</a:t>
            </a:r>
            <a:r>
              <a:rPr lang="en-US" sz="2000" b="1" dirty="0" err="1"/>
              <a:t>m</a:t>
            </a:r>
            <a:r>
              <a:rPr lang="en-US" sz="2000" b="1" dirty="0" err="1">
                <a:sym typeface="Symbol"/>
              </a:rPr>
              <a:t>n</a:t>
            </a:r>
            <a:r>
              <a:rPr lang="en-US" sz="2000" b="1" dirty="0"/>
              <a:t>)</a:t>
            </a:r>
            <a:r>
              <a:rPr lang="ru-RU" sz="2000" b="1" dirty="0"/>
              <a:t> </a:t>
            </a:r>
            <a:r>
              <a:rPr lang="ru-RU" sz="2000" dirty="0"/>
              <a:t>представленную в матричной форме.</a:t>
            </a:r>
          </a:p>
          <a:p>
            <a:pPr>
              <a:buNone/>
            </a:pPr>
            <a:r>
              <a:rPr lang="ru-RU" sz="2000" b="1" dirty="0"/>
              <a:t>Игрок </a:t>
            </a:r>
            <a:r>
              <a:rPr lang="en-US" sz="2000" b="1" dirty="0"/>
              <a:t>A</a:t>
            </a:r>
            <a:r>
              <a:rPr lang="ru-RU" sz="2000" dirty="0"/>
              <a:t> обладает множеством стратегий </a:t>
            </a:r>
            <a:r>
              <a:rPr lang="en-US" sz="2000" b="1" dirty="0"/>
              <a:t>A</a:t>
            </a:r>
            <a:r>
              <a:rPr lang="ru-RU" sz="2000" b="1" baseline="-25000" dirty="0"/>
              <a:t>1</a:t>
            </a:r>
            <a:r>
              <a:rPr lang="ru-RU" sz="2000" b="1" dirty="0"/>
              <a:t>,…,</a:t>
            </a:r>
            <a:r>
              <a:rPr lang="en-US" sz="2000" b="1" dirty="0"/>
              <a:t>A</a:t>
            </a:r>
            <a:r>
              <a:rPr lang="en-US" sz="2000" b="1" baseline="-25000" dirty="0"/>
              <a:t>m</a:t>
            </a:r>
            <a:endParaRPr lang="ru-RU" sz="2000" b="1" baseline="-25000" dirty="0"/>
          </a:p>
          <a:p>
            <a:pPr>
              <a:buNone/>
            </a:pPr>
            <a:r>
              <a:rPr lang="ru-RU" sz="2000" b="1" dirty="0"/>
              <a:t>Игрок </a:t>
            </a:r>
            <a:r>
              <a:rPr lang="en-US" sz="2000" b="1" dirty="0"/>
              <a:t>B</a:t>
            </a:r>
            <a:r>
              <a:rPr lang="ru-RU" sz="2000" dirty="0"/>
              <a:t> обладает множеством стратегий </a:t>
            </a:r>
            <a:r>
              <a:rPr lang="en-US" sz="2000" b="1" dirty="0"/>
              <a:t>B</a:t>
            </a:r>
            <a:r>
              <a:rPr lang="ru-RU" sz="2000" b="1" baseline="-25000" dirty="0"/>
              <a:t>1</a:t>
            </a:r>
            <a:r>
              <a:rPr lang="ru-RU" sz="2000" b="1" dirty="0"/>
              <a:t>,…,</a:t>
            </a:r>
            <a:r>
              <a:rPr lang="en-US" sz="2000" b="1" dirty="0"/>
              <a:t>B</a:t>
            </a:r>
            <a:r>
              <a:rPr lang="en-US" sz="2000" b="1" baseline="-25000" dirty="0"/>
              <a:t>n</a:t>
            </a:r>
            <a:endParaRPr lang="ru-RU" sz="20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1679794-4750-3442-9078-15BDA5688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73236"/>
              </p:ext>
            </p:extLst>
          </p:nvPr>
        </p:nvGraphicFramePr>
        <p:xfrm>
          <a:off x="827584" y="2134474"/>
          <a:ext cx="3600402" cy="2376264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n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11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1j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1n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i1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ij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in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en-US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m1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mj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mn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D0779F4-D7C9-4849-9EB6-F3CC8F314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47429"/>
              </p:ext>
            </p:extLst>
          </p:nvPr>
        </p:nvGraphicFramePr>
        <p:xfrm>
          <a:off x="4644008" y="2134474"/>
          <a:ext cx="3600402" cy="2376264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n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11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1j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1n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i1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ij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>
                          <a:latin typeface="Calibri" pitchFamily="34" charset="0"/>
                        </a:rPr>
                        <a:t>in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en-US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m1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mj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mn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21E451-CFC7-7F42-802B-9F917D02D95F}"/>
              </a:ext>
            </a:extLst>
          </p:cNvPr>
          <p:cNvSpPr/>
          <p:nvPr/>
        </p:nvSpPr>
        <p:spPr>
          <a:xfrm>
            <a:off x="827584" y="4582746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Выигрыши игрока 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D3FBD2-C2B0-A343-8542-260E55DD043E}"/>
              </a:ext>
            </a:extLst>
          </p:cNvPr>
          <p:cNvSpPr/>
          <p:nvPr/>
        </p:nvSpPr>
        <p:spPr>
          <a:xfrm>
            <a:off x="4644008" y="4582746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Выигрыши игрока </a:t>
            </a:r>
            <a:r>
              <a:rPr lang="en-US" sz="2000" b="1" dirty="0">
                <a:latin typeface="Calibri" pitchFamily="34" charset="0"/>
              </a:rPr>
              <a:t>B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93F4D37-3524-E442-8F08-B76F44B2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254"/>
            <a:ext cx="822960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Парная игра с произвольной суммой (биматричная игра)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4B78A5-FB2D-E94F-8AF7-2508021B814C}"/>
              </a:ext>
            </a:extLst>
          </p:cNvPr>
          <p:cNvSpPr/>
          <p:nvPr/>
        </p:nvSpPr>
        <p:spPr>
          <a:xfrm>
            <a:off x="457200" y="1070813"/>
            <a:ext cx="7156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dirty="0"/>
              <a:t>Обычно две матрицы игры объединяются в одну: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6AFCEB0-CFE6-8E4C-BA05-33F08390D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63421"/>
              </p:ext>
            </p:extLst>
          </p:nvPr>
        </p:nvGraphicFramePr>
        <p:xfrm>
          <a:off x="1304344" y="1470923"/>
          <a:ext cx="6552726" cy="2664294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09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n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11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11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1j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1j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1n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1n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i1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i1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ij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ij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in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b</a:t>
                      </a:r>
                      <a:r>
                        <a:rPr lang="en-US" sz="1800" b="1" baseline="-25000" dirty="0">
                          <a:latin typeface="Calibri" pitchFamily="34" charset="0"/>
                        </a:rPr>
                        <a:t>in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m1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m1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mj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mj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mn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mn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503197-6DAD-104D-8AC2-CC01DC2C49BF}"/>
              </a:ext>
            </a:extLst>
          </p:cNvPr>
          <p:cNvSpPr/>
          <p:nvPr/>
        </p:nvSpPr>
        <p:spPr>
          <a:xfrm>
            <a:off x="457200" y="421752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Нет общей теории решения биматричных игр.</a:t>
            </a:r>
          </a:p>
          <a:p>
            <a:r>
              <a:rPr lang="ru-RU" sz="2000" b="1" dirty="0"/>
              <a:t>В данном классе игр могут быть коалиции </a:t>
            </a:r>
            <a:r>
              <a:rPr lang="en-US" sz="2000" b="1" dirty="0"/>
              <a:t>(</a:t>
            </a:r>
            <a:r>
              <a:rPr lang="ru-RU" sz="2000" b="1" dirty="0"/>
              <a:t>договорённости</a:t>
            </a:r>
            <a:r>
              <a:rPr lang="en-US" sz="2000" b="1" dirty="0"/>
              <a:t>)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5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Теория некооперативных игр </a:t>
            </a:r>
            <a:r>
              <a:rPr lang="ru-RU" cap="all" dirty="0" err="1">
                <a:solidFill>
                  <a:schemeClr val="accent1"/>
                </a:solidFill>
              </a:rPr>
              <a:t>Нэша</a:t>
            </a:r>
            <a:endParaRPr lang="ru-RU" dirty="0"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55803A7-01F0-D44D-913C-6A4D13B3A0E6}"/>
              </a:ext>
            </a:extLst>
          </p:cNvPr>
          <p:cNvSpPr/>
          <p:nvPr/>
        </p:nvSpPr>
        <p:spPr>
          <a:xfrm>
            <a:off x="354360" y="1052736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Джон </a:t>
            </a:r>
            <a:r>
              <a:rPr lang="ru-RU" sz="2000" b="1" dirty="0" err="1"/>
              <a:t>Форбс</a:t>
            </a:r>
            <a:r>
              <a:rPr lang="ru-RU" sz="2000" b="1" dirty="0"/>
              <a:t> </a:t>
            </a:r>
            <a:r>
              <a:rPr lang="ru-RU" sz="2000" b="1" dirty="0" err="1"/>
              <a:t>Нэш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sz="2000" i="1" dirty="0" err="1"/>
              <a:t>John</a:t>
            </a:r>
            <a:r>
              <a:rPr lang="ru-RU" sz="2000" i="1" dirty="0"/>
              <a:t> </a:t>
            </a:r>
            <a:r>
              <a:rPr lang="ru-RU" sz="2000" i="1" dirty="0" err="1"/>
              <a:t>Forbes</a:t>
            </a:r>
            <a:r>
              <a:rPr lang="ru-RU" sz="2000" i="1" dirty="0"/>
              <a:t> </a:t>
            </a:r>
            <a:r>
              <a:rPr lang="ru-RU" sz="2000" i="1" dirty="0" err="1"/>
              <a:t>Nash</a:t>
            </a:r>
            <a:r>
              <a:rPr lang="ru-RU" sz="2000" i="1" dirty="0"/>
              <a:t>, </a:t>
            </a:r>
            <a:r>
              <a:rPr lang="ru-RU" sz="2000" i="1" dirty="0" err="1"/>
              <a:t>Jr</a:t>
            </a:r>
            <a:r>
              <a:rPr lang="ru-RU" sz="2000" i="1" dirty="0"/>
              <a:t>.</a:t>
            </a:r>
            <a:r>
              <a:rPr lang="en-US" sz="2000" dirty="0"/>
              <a:t>)</a:t>
            </a:r>
            <a:endParaRPr lang="ru-RU" sz="2000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EDE414C8-3F44-A642-A0DA-25B0AB2DB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52161"/>
              </p:ext>
            </p:extLst>
          </p:nvPr>
        </p:nvGraphicFramePr>
        <p:xfrm>
          <a:off x="167823" y="1500359"/>
          <a:ext cx="4999095" cy="2664294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53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1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n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11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11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1j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1j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1n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1n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i1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i1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ij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ij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in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b</a:t>
                      </a:r>
                      <a:r>
                        <a:rPr lang="en-US" sz="1800" b="1" baseline="-25000" dirty="0">
                          <a:latin typeface="Calibri" pitchFamily="34" charset="0"/>
                        </a:rPr>
                        <a:t>in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…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</a:rPr>
                        <a:t>…</a:t>
                      </a:r>
                      <a:endParaRPr lang="ru-RU" sz="18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18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m1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m1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mj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mj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…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mn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,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1800" b="1" baseline="-25000" dirty="0" err="1">
                          <a:latin typeface="Calibri" pitchFamily="34" charset="0"/>
                        </a:rPr>
                        <a:t>mn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)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25A39F0-10A9-AE4F-873B-0BEC6F7F0E8B}"/>
              </a:ext>
            </a:extLst>
          </p:cNvPr>
          <p:cNvSpPr/>
          <p:nvPr/>
        </p:nvSpPr>
        <p:spPr>
          <a:xfrm>
            <a:off x="5292080" y="1500359"/>
            <a:ext cx="352839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Необходимо найти решение в виде:</a:t>
            </a:r>
          </a:p>
          <a:p>
            <a:r>
              <a:rPr lang="ru-RU" b="1" dirty="0"/>
              <a:t>	</a:t>
            </a:r>
            <a:r>
              <a:rPr lang="en-US" b="1" dirty="0"/>
              <a:t>S</a:t>
            </a:r>
            <a:r>
              <a:rPr lang="en-US" b="1" baseline="-25000" dirty="0"/>
              <a:t>A</a:t>
            </a:r>
            <a:r>
              <a:rPr lang="en-US" b="1" dirty="0"/>
              <a:t> = (p</a:t>
            </a:r>
            <a:r>
              <a:rPr lang="en-US" b="1" baseline="-25000" dirty="0"/>
              <a:t>1</a:t>
            </a:r>
            <a:r>
              <a:rPr lang="en-US" b="1" dirty="0"/>
              <a:t>, p</a:t>
            </a:r>
            <a:r>
              <a:rPr lang="en-US" b="1" baseline="-25000" dirty="0"/>
              <a:t>2</a:t>
            </a:r>
            <a:r>
              <a:rPr lang="en-US" b="1" dirty="0"/>
              <a:t>, … , p</a:t>
            </a:r>
            <a:r>
              <a:rPr lang="en-US" b="1" baseline="-25000" dirty="0"/>
              <a:t>m</a:t>
            </a:r>
            <a:r>
              <a:rPr lang="en-US" b="1" dirty="0"/>
              <a:t>)</a:t>
            </a:r>
            <a:endParaRPr lang="ru-RU" dirty="0"/>
          </a:p>
          <a:p>
            <a:r>
              <a:rPr lang="ru-RU" b="1" dirty="0"/>
              <a:t>	</a:t>
            </a:r>
            <a:r>
              <a:rPr lang="en-US" b="1" dirty="0"/>
              <a:t>S</a:t>
            </a:r>
            <a:r>
              <a:rPr lang="en-US" b="1" baseline="-25000" dirty="0"/>
              <a:t>B</a:t>
            </a:r>
            <a:r>
              <a:rPr lang="en-US" b="1" dirty="0"/>
              <a:t> = (q</a:t>
            </a:r>
            <a:r>
              <a:rPr lang="en-US" b="1" baseline="-25000" dirty="0"/>
              <a:t>1</a:t>
            </a:r>
            <a:r>
              <a:rPr lang="en-US" b="1" dirty="0"/>
              <a:t>, q</a:t>
            </a:r>
            <a:r>
              <a:rPr lang="en-US" b="1" baseline="-25000" dirty="0"/>
              <a:t>2</a:t>
            </a:r>
            <a:r>
              <a:rPr lang="en-US" b="1" dirty="0"/>
              <a:t>, …, </a:t>
            </a:r>
            <a:r>
              <a:rPr lang="en-US" b="1" dirty="0" err="1"/>
              <a:t>q</a:t>
            </a:r>
            <a:r>
              <a:rPr lang="en-US" b="1" baseline="-25000" dirty="0" err="1"/>
              <a:t>n</a:t>
            </a:r>
            <a:r>
              <a:rPr lang="en-US" b="1" dirty="0"/>
              <a:t>)</a:t>
            </a:r>
          </a:p>
          <a:p>
            <a:pPr>
              <a:spcBef>
                <a:spcPts val="600"/>
              </a:spcBef>
            </a:pPr>
            <a:r>
              <a:rPr lang="ru-RU" dirty="0"/>
              <a:t>В </a:t>
            </a:r>
            <a:r>
              <a:rPr lang="en-US" dirty="0"/>
              <a:t>1949 </a:t>
            </a:r>
            <a:r>
              <a:rPr lang="ru-RU" dirty="0"/>
              <a:t>году </a:t>
            </a:r>
            <a:r>
              <a:rPr lang="ru-RU" dirty="0" err="1"/>
              <a:t>Нэш</a:t>
            </a:r>
            <a:r>
              <a:rPr lang="ru-RU" dirty="0"/>
              <a:t> вводит для некооперативных игр понятие </a:t>
            </a:r>
            <a:br>
              <a:rPr lang="ru-RU" dirty="0"/>
            </a:br>
            <a:r>
              <a:rPr lang="ru-RU" b="1" dirty="0"/>
              <a:t>«ситуация равновесия»:</a:t>
            </a:r>
            <a:endParaRPr lang="ru-RU" dirty="0"/>
          </a:p>
          <a:p>
            <a:r>
              <a:rPr lang="en-US" b="1" dirty="0"/>
              <a:t>S</a:t>
            </a:r>
            <a:r>
              <a:rPr lang="en-US" b="1" baseline="-25000" dirty="0"/>
              <a:t>A</a:t>
            </a:r>
            <a:r>
              <a:rPr lang="ru-RU" b="1" dirty="0"/>
              <a:t>* = (</a:t>
            </a:r>
            <a:r>
              <a:rPr lang="en-US" b="1" dirty="0"/>
              <a:t>p</a:t>
            </a:r>
            <a:r>
              <a:rPr lang="en-US" b="1" baseline="-25000" dirty="0"/>
              <a:t>i</a:t>
            </a:r>
            <a:r>
              <a:rPr lang="ru-RU" b="1" dirty="0"/>
              <a:t>*)   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ru-RU" b="1" dirty="0"/>
              <a:t>= 1, .. , </a:t>
            </a:r>
            <a:r>
              <a:rPr lang="en-US" b="1" dirty="0"/>
              <a:t>m</a:t>
            </a:r>
            <a:endParaRPr lang="ru-RU" dirty="0"/>
          </a:p>
          <a:p>
            <a:r>
              <a:rPr lang="en-US" b="1" dirty="0"/>
              <a:t>S</a:t>
            </a:r>
            <a:r>
              <a:rPr lang="en-US" b="1" baseline="-25000" dirty="0"/>
              <a:t>B</a:t>
            </a:r>
            <a:r>
              <a:rPr lang="ru-RU" b="1" dirty="0"/>
              <a:t>* = (</a:t>
            </a:r>
            <a:r>
              <a:rPr lang="en-US" b="1" dirty="0" err="1"/>
              <a:t>q</a:t>
            </a:r>
            <a:r>
              <a:rPr lang="en-US" b="1" baseline="-25000" dirty="0" err="1"/>
              <a:t>j</a:t>
            </a:r>
            <a:r>
              <a:rPr lang="ru-RU" b="1" dirty="0"/>
              <a:t>*)    </a:t>
            </a:r>
            <a:r>
              <a:rPr lang="en-US" b="1" dirty="0"/>
              <a:t>j </a:t>
            </a:r>
            <a:r>
              <a:rPr lang="ru-RU" b="1" dirty="0"/>
              <a:t>= 1, .. </a:t>
            </a:r>
            <a:r>
              <a:rPr lang="en-US" b="1" dirty="0"/>
              <a:t>, n</a:t>
            </a:r>
            <a:r>
              <a:rPr lang="en-US" sz="2000" b="1" dirty="0"/>
              <a:t>	</a:t>
            </a:r>
            <a:endParaRPr lang="ru-RU" sz="2000" dirty="0"/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7C530CB6-2993-9F41-BB54-B534EC21D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30610"/>
              </p:ext>
            </p:extLst>
          </p:nvPr>
        </p:nvGraphicFramePr>
        <p:xfrm>
          <a:off x="5457722" y="4193404"/>
          <a:ext cx="1598554" cy="64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3" imgW="1104840" imgH="444240" progId="Equation.3">
                  <p:embed/>
                </p:oleObj>
              </mc:Choice>
              <mc:Fallback>
                <p:oleObj name="Формула" r:id="rId3" imgW="1104840" imgH="444240" progId="Equation.3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7C530CB6-2993-9F41-BB54-B534EC21D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722" y="4193404"/>
                        <a:ext cx="1598554" cy="647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">
            <a:extLst>
              <a:ext uri="{FF2B5EF4-FFF2-40B4-BE49-F238E27FC236}">
                <a16:creationId xmlns:a16="http://schemas.microsoft.com/office/drawing/2014/main" id="{67812742-F736-1A42-BBA1-505572355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01329"/>
              </p:ext>
            </p:extLst>
          </p:nvPr>
        </p:nvGraphicFramePr>
        <p:xfrm>
          <a:off x="7181438" y="4164653"/>
          <a:ext cx="1572825" cy="63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5" imgW="1104840" imgH="444240" progId="Equation.3">
                  <p:embed/>
                </p:oleObj>
              </mc:Choice>
              <mc:Fallback>
                <p:oleObj name="Формула" r:id="rId5" imgW="1104840" imgH="444240" progId="Equation.3">
                  <p:embed/>
                  <p:pic>
                    <p:nvPicPr>
                      <p:cNvPr id="21" name="Object 1">
                        <a:extLst>
                          <a:ext uri="{FF2B5EF4-FFF2-40B4-BE49-F238E27FC236}">
                            <a16:creationId xmlns:a16="http://schemas.microsoft.com/office/drawing/2014/main" id="{67812742-F736-1A42-BBA1-5055723559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438" y="4164653"/>
                        <a:ext cx="1572825" cy="635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72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Теория некооперативных игр </a:t>
            </a:r>
            <a:r>
              <a:rPr lang="ru-RU" cap="all" dirty="0" err="1">
                <a:solidFill>
                  <a:schemeClr val="accent1"/>
                </a:solidFill>
              </a:rPr>
              <a:t>Нэша</a:t>
            </a:r>
            <a:endParaRPr lang="ru-RU" dirty="0">
              <a:latin typeface="+mj-lt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FDE7C9B-0C2D-354D-87F6-149317645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059582"/>
            <a:ext cx="8435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Определение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: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</a:t>
            </a:r>
            <a:r>
              <a:rPr kumimoji="0" lang="en-US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*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</a:t>
            </a:r>
            <a:r>
              <a:rPr kumimoji="0" lang="en-US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*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является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ситуацией равновесия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если она удовлетворяет следующим условиям: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D7E6318-3325-E943-BB0F-341DF1F32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3141981"/>
            <a:ext cx="8435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Таким образом, решением биматричной игры является ситуация равновесия, если таких состояний много, то они должны быть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взаимозаменяемы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Нэш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доказал теорему, что для любой биматричной игры существует ситуация равновесия, но нет общего метода её поиска.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D47CB1B-FA46-C842-8800-F9240C84FC98}"/>
              </a:ext>
            </a:extLst>
          </p:cNvPr>
          <p:cNvGrpSpPr>
            <a:grpSpLocks noChangeAspect="1"/>
          </p:cNvGrpSpPr>
          <p:nvPr/>
        </p:nvGrpSpPr>
        <p:grpSpPr>
          <a:xfrm>
            <a:off x="2359783" y="1727766"/>
            <a:ext cx="4424434" cy="1475740"/>
            <a:chOff x="2289175" y="2305050"/>
            <a:chExt cx="4532313" cy="1844675"/>
          </a:xfrm>
        </p:grpSpPr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DF94F4A6-42DF-9C49-BAA1-423B66BB72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1401" y="2305050"/>
            <a:ext cx="2031908" cy="932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3" imgW="977760" imgH="444240" progId="Equation.3">
                    <p:embed/>
                  </p:oleObj>
                </mc:Choice>
                <mc:Fallback>
                  <p:oleObj name="Формула" r:id="rId3" imgW="977760" imgH="444240" progId="Equation.3">
                    <p:embed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DF94F4A6-42DF-9C49-BAA1-423B66BB72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1401" y="2305050"/>
                          <a:ext cx="2031908" cy="9325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">
              <a:extLst>
                <a:ext uri="{FF2B5EF4-FFF2-40B4-BE49-F238E27FC236}">
                  <a16:creationId xmlns:a16="http://schemas.microsoft.com/office/drawing/2014/main" id="{4D94214B-5050-934C-8BC8-8329FB5FBE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27984" y="2305050"/>
            <a:ext cx="2376264" cy="932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5" imgW="1143000" imgH="444240" progId="Equation.3">
                    <p:embed/>
                  </p:oleObj>
                </mc:Choice>
                <mc:Fallback>
                  <p:oleObj name="Формула" r:id="rId5" imgW="1143000" imgH="444240" progId="Equation.3">
                    <p:embed/>
                    <p:pic>
                      <p:nvPicPr>
                        <p:cNvPr id="14" name="Object 3">
                          <a:extLst>
                            <a:ext uri="{FF2B5EF4-FFF2-40B4-BE49-F238E27FC236}">
                              <a16:creationId xmlns:a16="http://schemas.microsoft.com/office/drawing/2014/main" id="{4D94214B-5050-934C-8BC8-8329FB5FBE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984" y="2305050"/>
                          <a:ext cx="2376264" cy="9325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0">
              <a:extLst>
                <a:ext uri="{FF2B5EF4-FFF2-40B4-BE49-F238E27FC236}">
                  <a16:creationId xmlns:a16="http://schemas.microsoft.com/office/drawing/2014/main" id="{70606BC4-F428-4E42-AD15-F31F2CE250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89175" y="3217863"/>
            <a:ext cx="2084388" cy="931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7" imgW="1002960" imgH="444240" progId="Equation.3">
                    <p:embed/>
                  </p:oleObj>
                </mc:Choice>
                <mc:Fallback>
                  <p:oleObj name="Формула" r:id="rId7" imgW="1002960" imgH="444240" progId="Equation.3">
                    <p:embed/>
                    <p:pic>
                      <p:nvPicPr>
                        <p:cNvPr id="15" name="Object 10">
                          <a:extLst>
                            <a:ext uri="{FF2B5EF4-FFF2-40B4-BE49-F238E27FC236}">
                              <a16:creationId xmlns:a16="http://schemas.microsoft.com/office/drawing/2014/main" id="{70606BC4-F428-4E42-AD15-F31F2CE250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9175" y="3217863"/>
                          <a:ext cx="2084388" cy="931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1">
              <a:extLst>
                <a:ext uri="{FF2B5EF4-FFF2-40B4-BE49-F238E27FC236}">
                  <a16:creationId xmlns:a16="http://schemas.microsoft.com/office/drawing/2014/main" id="{A7C05930-46E4-0241-B318-A2A5ECA9F0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8013" y="3217863"/>
            <a:ext cx="2403475" cy="931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9" imgW="1155600" imgH="444240" progId="Equation.3">
                    <p:embed/>
                  </p:oleObj>
                </mc:Choice>
                <mc:Fallback>
                  <p:oleObj name="Формула" r:id="rId9" imgW="1155600" imgH="444240" progId="Equation.3">
                    <p:embed/>
                    <p:pic>
                      <p:nvPicPr>
                        <p:cNvPr id="16" name="Object 11">
                          <a:extLst>
                            <a:ext uri="{FF2B5EF4-FFF2-40B4-BE49-F238E27FC236}">
                              <a16:creationId xmlns:a16="http://schemas.microsoft.com/office/drawing/2014/main" id="{A7C05930-46E4-0241-B318-A2A5ECA9F0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8013" y="3217863"/>
                          <a:ext cx="2403475" cy="931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704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линейного программирования</a:t>
            </a:r>
            <a:endParaRPr lang="ru-RU" dirty="0"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0C997C-8651-3647-AD82-407BA7BC91CE}"/>
              </a:ext>
            </a:extLst>
          </p:cNvPr>
          <p:cNvSpPr/>
          <p:nvPr/>
        </p:nvSpPr>
        <p:spPr>
          <a:xfrm>
            <a:off x="354360" y="1203728"/>
            <a:ext cx="8435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u="sng" dirty="0"/>
              <a:t>Определение</a:t>
            </a:r>
            <a:r>
              <a:rPr lang="en-US" b="1" dirty="0"/>
              <a:t>:</a:t>
            </a:r>
            <a:r>
              <a:rPr lang="ru-RU" b="1" dirty="0"/>
              <a:t> </a:t>
            </a:r>
            <a:r>
              <a:rPr lang="ru-RU" dirty="0"/>
              <a:t>Пара смешанных стратегий </a:t>
            </a:r>
            <a:r>
              <a:rPr lang="ru-RU" b="1" dirty="0"/>
              <a:t>(</a:t>
            </a:r>
            <a:r>
              <a:rPr lang="en-US" b="1" i="1" dirty="0"/>
              <a:t>S</a:t>
            </a:r>
            <a:r>
              <a:rPr lang="en-US" b="1" i="1" baseline="-25000" dirty="0"/>
              <a:t>A</a:t>
            </a:r>
            <a:r>
              <a:rPr lang="ru-RU" b="1" i="1" baseline="30000" dirty="0"/>
              <a:t>*</a:t>
            </a:r>
            <a:r>
              <a:rPr lang="ru-RU" b="1" dirty="0"/>
              <a:t>,</a:t>
            </a:r>
            <a:r>
              <a:rPr lang="ru-RU" b="1" i="1" dirty="0"/>
              <a:t> </a:t>
            </a:r>
            <a:r>
              <a:rPr lang="en-US" b="1" i="1" dirty="0"/>
              <a:t>S</a:t>
            </a:r>
            <a:r>
              <a:rPr lang="en-US" b="1" i="1" baseline="-25000" dirty="0"/>
              <a:t>B</a:t>
            </a:r>
            <a:r>
              <a:rPr lang="ru-RU" b="1" i="1" baseline="30000" dirty="0"/>
              <a:t>*</a:t>
            </a:r>
            <a:r>
              <a:rPr lang="ru-RU" b="1" dirty="0"/>
              <a:t>)</a:t>
            </a:r>
            <a:r>
              <a:rPr lang="ru-RU" dirty="0"/>
              <a:t>, где </a:t>
            </a:r>
            <a:br>
              <a:rPr lang="ru-RU" dirty="0"/>
            </a:br>
            <a:r>
              <a:rPr lang="en-US" b="1" i="1" dirty="0"/>
              <a:t>S</a:t>
            </a:r>
            <a:r>
              <a:rPr lang="en-US" b="1" i="1" baseline="-25000" dirty="0"/>
              <a:t>A</a:t>
            </a:r>
            <a:r>
              <a:rPr lang="ru-RU" b="1" i="1" baseline="30000" dirty="0"/>
              <a:t>*</a:t>
            </a:r>
            <a:r>
              <a:rPr lang="ru-RU" b="1" i="1" dirty="0"/>
              <a:t> </a:t>
            </a:r>
            <a:r>
              <a:rPr lang="ru-RU" b="1" dirty="0"/>
              <a:t>=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en-US" b="1" i="1" dirty="0"/>
              <a:t>p</a:t>
            </a:r>
            <a:r>
              <a:rPr lang="en-US" b="1" i="1" baseline="-25000" dirty="0"/>
              <a:t>i</a:t>
            </a:r>
            <a:r>
              <a:rPr lang="ru-RU" b="1" i="1" baseline="30000" dirty="0"/>
              <a:t>*</a:t>
            </a:r>
            <a:r>
              <a:rPr lang="ru-RU" b="1" dirty="0"/>
              <a:t>)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en-US" b="1" i="1" dirty="0" err="1"/>
              <a:t>i</a:t>
            </a:r>
            <a:r>
              <a:rPr lang="ru-RU" b="1" i="1" dirty="0"/>
              <a:t> </a:t>
            </a:r>
            <a:r>
              <a:rPr lang="ru-RU" b="1" dirty="0"/>
              <a:t>=</a:t>
            </a:r>
            <a:r>
              <a:rPr lang="ru-RU" b="1" i="1" dirty="0"/>
              <a:t> </a:t>
            </a:r>
            <a:r>
              <a:rPr lang="ru-RU" b="1" dirty="0"/>
              <a:t>1, …, </a:t>
            </a:r>
            <a:r>
              <a:rPr lang="en-US" b="1" i="1" dirty="0"/>
              <a:t>m</a:t>
            </a:r>
            <a:r>
              <a:rPr lang="ru-RU" b="1" dirty="0"/>
              <a:t>,</a:t>
            </a:r>
            <a:r>
              <a:rPr lang="ru-RU" b="1" i="1" dirty="0"/>
              <a:t> </a:t>
            </a:r>
            <a:r>
              <a:rPr lang="en-US" b="1" i="1" dirty="0"/>
              <a:t>S</a:t>
            </a:r>
            <a:r>
              <a:rPr lang="en-US" b="1" i="1" baseline="-25000" dirty="0"/>
              <a:t>B</a:t>
            </a:r>
            <a:r>
              <a:rPr lang="ru-RU" b="1" i="1" baseline="30000" dirty="0"/>
              <a:t>*</a:t>
            </a:r>
            <a:r>
              <a:rPr lang="ru-RU" b="1" i="1" dirty="0"/>
              <a:t> </a:t>
            </a:r>
            <a:r>
              <a:rPr lang="ru-RU" b="1" dirty="0"/>
              <a:t>=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en-US" b="1" i="1" dirty="0" err="1"/>
              <a:t>q</a:t>
            </a:r>
            <a:r>
              <a:rPr lang="en-US" b="1" i="1" baseline="-25000" dirty="0" err="1"/>
              <a:t>j</a:t>
            </a:r>
            <a:r>
              <a:rPr lang="ru-RU" b="1" i="1" baseline="30000" dirty="0"/>
              <a:t>*</a:t>
            </a:r>
            <a:r>
              <a:rPr lang="ru-RU" b="1" dirty="0"/>
              <a:t>),</a:t>
            </a:r>
            <a:r>
              <a:rPr lang="ru-RU" b="1" i="1" dirty="0"/>
              <a:t> </a:t>
            </a:r>
            <a:r>
              <a:rPr lang="en-US" b="1" i="1" dirty="0"/>
              <a:t>j</a:t>
            </a:r>
            <a:r>
              <a:rPr lang="ru-RU" b="1" i="1" dirty="0"/>
              <a:t> </a:t>
            </a:r>
            <a:r>
              <a:rPr lang="ru-RU" b="1" dirty="0"/>
              <a:t>=</a:t>
            </a:r>
            <a:r>
              <a:rPr lang="ru-RU" b="1" i="1" dirty="0"/>
              <a:t> </a:t>
            </a:r>
            <a:r>
              <a:rPr lang="ru-RU" b="1" dirty="0"/>
              <a:t>1, …, </a:t>
            </a:r>
            <a:r>
              <a:rPr lang="en-US" b="1" i="1" dirty="0"/>
              <a:t>n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dirty="0"/>
              <a:t>является </a:t>
            </a:r>
            <a:r>
              <a:rPr lang="ru-RU" b="1" i="1" dirty="0"/>
              <a:t>ситуацией равновесия</a:t>
            </a:r>
            <a:r>
              <a:rPr lang="ru-RU" dirty="0"/>
              <a:t>, если для любых других двух смешанных стратегиях </a:t>
            </a:r>
            <a:br>
              <a:rPr lang="ru-RU" dirty="0"/>
            </a:br>
            <a:r>
              <a:rPr lang="en-US" b="1" i="1" dirty="0"/>
              <a:t>S</a:t>
            </a:r>
            <a:r>
              <a:rPr lang="en-US" b="1" i="1" baseline="-25000" dirty="0"/>
              <a:t>A</a:t>
            </a:r>
            <a:r>
              <a:rPr lang="ru-RU" b="1" i="1" dirty="0"/>
              <a:t> </a:t>
            </a:r>
            <a:r>
              <a:rPr lang="ru-RU" b="1" dirty="0"/>
              <a:t>=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en-US" b="1" i="1" dirty="0"/>
              <a:t>p</a:t>
            </a:r>
            <a:r>
              <a:rPr lang="en-US" b="1" i="1" baseline="-25000" dirty="0"/>
              <a:t>i</a:t>
            </a:r>
            <a:r>
              <a:rPr lang="ru-RU" b="1" dirty="0"/>
              <a:t>),</a:t>
            </a:r>
            <a:r>
              <a:rPr lang="ru-RU" b="1" i="1" dirty="0"/>
              <a:t> </a:t>
            </a:r>
            <a:r>
              <a:rPr lang="en-US" b="1" i="1" dirty="0" err="1"/>
              <a:t>i</a:t>
            </a:r>
            <a:r>
              <a:rPr lang="ru-RU" b="1" i="1" dirty="0"/>
              <a:t> </a:t>
            </a:r>
            <a:r>
              <a:rPr lang="ru-RU" b="1" dirty="0"/>
              <a:t>=</a:t>
            </a:r>
            <a:r>
              <a:rPr lang="ru-RU" b="1" i="1" dirty="0"/>
              <a:t> </a:t>
            </a:r>
            <a:r>
              <a:rPr lang="ru-RU" b="1" dirty="0"/>
              <a:t>1, …, </a:t>
            </a:r>
            <a:r>
              <a:rPr lang="en-US" b="1" i="1" dirty="0"/>
              <a:t>m</a:t>
            </a:r>
            <a:r>
              <a:rPr lang="ru-RU" b="1" dirty="0"/>
              <a:t>,</a:t>
            </a:r>
            <a:r>
              <a:rPr lang="ru-RU" b="1" i="1" dirty="0"/>
              <a:t> </a:t>
            </a:r>
            <a:r>
              <a:rPr lang="en-US" b="1" i="1" dirty="0"/>
              <a:t>S</a:t>
            </a:r>
            <a:r>
              <a:rPr lang="en-US" b="1" i="1" baseline="-25000" dirty="0"/>
              <a:t>B</a:t>
            </a:r>
            <a:r>
              <a:rPr lang="ru-RU" b="1" i="1" dirty="0"/>
              <a:t> </a:t>
            </a:r>
            <a:r>
              <a:rPr lang="ru-RU" b="1" dirty="0"/>
              <a:t>=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en-US" b="1" i="1" dirty="0" err="1"/>
              <a:t>q</a:t>
            </a:r>
            <a:r>
              <a:rPr lang="en-US" b="1" i="1" baseline="-25000" dirty="0" err="1"/>
              <a:t>j</a:t>
            </a:r>
            <a:r>
              <a:rPr lang="ru-RU" b="1" dirty="0"/>
              <a:t>),</a:t>
            </a:r>
            <a:r>
              <a:rPr lang="ru-RU" b="1" i="1" dirty="0"/>
              <a:t> </a:t>
            </a:r>
            <a:r>
              <a:rPr lang="en-US" b="1" i="1" dirty="0"/>
              <a:t>j</a:t>
            </a:r>
            <a:r>
              <a:rPr lang="ru-RU" b="1" i="1" dirty="0"/>
              <a:t> </a:t>
            </a:r>
            <a:r>
              <a:rPr lang="ru-RU" b="1" dirty="0"/>
              <a:t>=</a:t>
            </a:r>
            <a:r>
              <a:rPr lang="ru-RU" b="1" i="1" dirty="0"/>
              <a:t> </a:t>
            </a:r>
            <a:r>
              <a:rPr lang="ru-RU" b="1" dirty="0"/>
              <a:t>1, …, </a:t>
            </a:r>
            <a:r>
              <a:rPr lang="en-US" b="1" i="1" dirty="0"/>
              <a:t>n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dirty="0"/>
              <a:t>игроков </a:t>
            </a:r>
            <a:r>
              <a:rPr lang="en-US" b="1" i="1" dirty="0"/>
              <a:t>A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en-US" b="1" i="1" dirty="0"/>
              <a:t>B</a:t>
            </a:r>
            <a:r>
              <a:rPr lang="ru-RU" dirty="0"/>
              <a:t> выполняются следующие условия:</a:t>
            </a:r>
          </a:p>
        </p:txBody>
      </p:sp>
      <p:graphicFrame>
        <p:nvGraphicFramePr>
          <p:cNvPr id="19" name="Object 8">
            <a:extLst>
              <a:ext uri="{FF2B5EF4-FFF2-40B4-BE49-F238E27FC236}">
                <a16:creationId xmlns:a16="http://schemas.microsoft.com/office/drawing/2014/main" id="{49375ABF-96A8-054E-B283-61DCB4350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41710"/>
              </p:ext>
            </p:extLst>
          </p:nvPr>
        </p:nvGraphicFramePr>
        <p:xfrm>
          <a:off x="1465858" y="2787774"/>
          <a:ext cx="12906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888840" imgH="457200" progId="Equation.3">
                  <p:embed/>
                </p:oleObj>
              </mc:Choice>
              <mc:Fallback>
                <p:oleObj name="Формула" r:id="rId3" imgW="888840" imgH="457200" progId="Equation.3">
                  <p:embed/>
                  <p:pic>
                    <p:nvPicPr>
                      <p:cNvPr id="19" name="Object 8">
                        <a:extLst>
                          <a:ext uri="{FF2B5EF4-FFF2-40B4-BE49-F238E27FC236}">
                            <a16:creationId xmlns:a16="http://schemas.microsoft.com/office/drawing/2014/main" id="{49375ABF-96A8-054E-B283-61DCB43507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858" y="2787774"/>
                        <a:ext cx="129063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>
            <a:extLst>
              <a:ext uri="{FF2B5EF4-FFF2-40B4-BE49-F238E27FC236}">
                <a16:creationId xmlns:a16="http://schemas.microsoft.com/office/drawing/2014/main" id="{D3AAC07A-BBC8-3143-8FE8-C262BAFE7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777090"/>
              </p:ext>
            </p:extLst>
          </p:nvPr>
        </p:nvGraphicFramePr>
        <p:xfrm>
          <a:off x="2771800" y="2787774"/>
          <a:ext cx="15113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5" imgW="1041120" imgH="457200" progId="Equation.3">
                  <p:embed/>
                </p:oleObj>
              </mc:Choice>
              <mc:Fallback>
                <p:oleObj name="Формула" r:id="rId5" imgW="1041120" imgH="457200" progId="Equation.3">
                  <p:embed/>
                  <p:pic>
                    <p:nvPicPr>
                      <p:cNvPr id="30" name="Object 9">
                        <a:extLst>
                          <a:ext uri="{FF2B5EF4-FFF2-40B4-BE49-F238E27FC236}">
                            <a16:creationId xmlns:a16="http://schemas.microsoft.com/office/drawing/2014/main" id="{D3AAC07A-BBC8-3143-8FE8-C262BAFE7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87774"/>
                        <a:ext cx="15113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0">
            <a:extLst>
              <a:ext uri="{FF2B5EF4-FFF2-40B4-BE49-F238E27FC236}">
                <a16:creationId xmlns:a16="http://schemas.microsoft.com/office/drawing/2014/main" id="{F2B2D2F2-B38D-5244-AEAD-5C5FF3BA1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553468"/>
              </p:ext>
            </p:extLst>
          </p:nvPr>
        </p:nvGraphicFramePr>
        <p:xfrm>
          <a:off x="4972100" y="2787774"/>
          <a:ext cx="13255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7" imgW="914400" imgH="457200" progId="Equation.3">
                  <p:embed/>
                </p:oleObj>
              </mc:Choice>
              <mc:Fallback>
                <p:oleObj name="Формула" r:id="rId7" imgW="914400" imgH="457200" progId="Equation.3">
                  <p:embed/>
                  <p:pic>
                    <p:nvPicPr>
                      <p:cNvPr id="31" name="Object 10">
                        <a:extLst>
                          <a:ext uri="{FF2B5EF4-FFF2-40B4-BE49-F238E27FC236}">
                            <a16:creationId xmlns:a16="http://schemas.microsoft.com/office/drawing/2014/main" id="{F2B2D2F2-B38D-5244-AEAD-5C5FF3BA17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100" y="2787774"/>
                        <a:ext cx="132556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>
            <a:extLst>
              <a:ext uri="{FF2B5EF4-FFF2-40B4-BE49-F238E27FC236}">
                <a16:creationId xmlns:a16="http://schemas.microsoft.com/office/drawing/2014/main" id="{F328EA33-F140-844A-90D8-002852A6A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31460"/>
              </p:ext>
            </p:extLst>
          </p:nvPr>
        </p:nvGraphicFramePr>
        <p:xfrm>
          <a:off x="6272932" y="2787774"/>
          <a:ext cx="1512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9" imgW="1041120" imgH="457200" progId="Equation.3">
                  <p:embed/>
                </p:oleObj>
              </mc:Choice>
              <mc:Fallback>
                <p:oleObj name="Формула" r:id="rId9" imgW="1041120" imgH="457200" progId="Equation.3">
                  <p:embed/>
                  <p:pic>
                    <p:nvPicPr>
                      <p:cNvPr id="32" name="Object 11">
                        <a:extLst>
                          <a:ext uri="{FF2B5EF4-FFF2-40B4-BE49-F238E27FC236}">
                            <a16:creationId xmlns:a16="http://schemas.microsoft.com/office/drawing/2014/main" id="{F328EA33-F140-844A-90D8-002852A6A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932" y="2787774"/>
                        <a:ext cx="15128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>
            <a:extLst>
              <a:ext uri="{FF2B5EF4-FFF2-40B4-BE49-F238E27FC236}">
                <a16:creationId xmlns:a16="http://schemas.microsoft.com/office/drawing/2014/main" id="{19257827-63AA-804D-A4E0-1187260F3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04986"/>
              </p:ext>
            </p:extLst>
          </p:nvPr>
        </p:nvGraphicFramePr>
        <p:xfrm>
          <a:off x="1448396" y="3465636"/>
          <a:ext cx="13271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1" imgW="914400" imgH="457200" progId="Equation.3">
                  <p:embed/>
                </p:oleObj>
              </mc:Choice>
              <mc:Fallback>
                <p:oleObj name="Формула" r:id="rId11" imgW="914400" imgH="457200" progId="Equation.3">
                  <p:embed/>
                  <p:pic>
                    <p:nvPicPr>
                      <p:cNvPr id="33" name="Object 12">
                        <a:extLst>
                          <a:ext uri="{FF2B5EF4-FFF2-40B4-BE49-F238E27FC236}">
                            <a16:creationId xmlns:a16="http://schemas.microsoft.com/office/drawing/2014/main" id="{19257827-63AA-804D-A4E0-1187260F39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396" y="3465636"/>
                        <a:ext cx="132715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3">
            <a:extLst>
              <a:ext uri="{FF2B5EF4-FFF2-40B4-BE49-F238E27FC236}">
                <a16:creationId xmlns:a16="http://schemas.microsoft.com/office/drawing/2014/main" id="{3F8B1177-050C-9641-8C16-962827ED4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826877"/>
              </p:ext>
            </p:extLst>
          </p:nvPr>
        </p:nvGraphicFramePr>
        <p:xfrm>
          <a:off x="2770932" y="3465636"/>
          <a:ext cx="1511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3" imgW="1041120" imgH="457200" progId="Equation.3">
                  <p:embed/>
                </p:oleObj>
              </mc:Choice>
              <mc:Fallback>
                <p:oleObj name="Формула" r:id="rId13" imgW="1041120" imgH="457200" progId="Equation.3">
                  <p:embed/>
                  <p:pic>
                    <p:nvPicPr>
                      <p:cNvPr id="34" name="Object 13">
                        <a:extLst>
                          <a:ext uri="{FF2B5EF4-FFF2-40B4-BE49-F238E27FC236}">
                            <a16:creationId xmlns:a16="http://schemas.microsoft.com/office/drawing/2014/main" id="{3F8B1177-050C-9641-8C16-962827ED43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32" y="3465636"/>
                        <a:ext cx="1511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4">
            <a:extLst>
              <a:ext uri="{FF2B5EF4-FFF2-40B4-BE49-F238E27FC236}">
                <a16:creationId xmlns:a16="http://schemas.microsoft.com/office/drawing/2014/main" id="{55131420-FEAA-CD4B-A77D-E0D96BF93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59132"/>
              </p:ext>
            </p:extLst>
          </p:nvPr>
        </p:nvGraphicFramePr>
        <p:xfrm>
          <a:off x="4964913" y="3454672"/>
          <a:ext cx="13255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5" imgW="914400" imgH="457200" progId="Equation.3">
                  <p:embed/>
                </p:oleObj>
              </mc:Choice>
              <mc:Fallback>
                <p:oleObj name="Формула" r:id="rId15" imgW="914400" imgH="457200" progId="Equation.3">
                  <p:embed/>
                  <p:pic>
                    <p:nvPicPr>
                      <p:cNvPr id="35" name="Object 14">
                        <a:extLst>
                          <a:ext uri="{FF2B5EF4-FFF2-40B4-BE49-F238E27FC236}">
                            <a16:creationId xmlns:a16="http://schemas.microsoft.com/office/drawing/2014/main" id="{55131420-FEAA-CD4B-A77D-E0D96BF93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913" y="3454672"/>
                        <a:ext cx="132556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5">
            <a:extLst>
              <a:ext uri="{FF2B5EF4-FFF2-40B4-BE49-F238E27FC236}">
                <a16:creationId xmlns:a16="http://schemas.microsoft.com/office/drawing/2014/main" id="{7A568B29-D5ED-3040-AEDA-4442CE2F3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530753"/>
              </p:ext>
            </p:extLst>
          </p:nvPr>
        </p:nvGraphicFramePr>
        <p:xfrm>
          <a:off x="6272932" y="3454672"/>
          <a:ext cx="1512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17" imgW="1041120" imgH="457200" progId="Equation.3">
                  <p:embed/>
                </p:oleObj>
              </mc:Choice>
              <mc:Fallback>
                <p:oleObj name="Формула" r:id="rId17" imgW="1041120" imgH="457200" progId="Equation.3">
                  <p:embed/>
                  <p:pic>
                    <p:nvPicPr>
                      <p:cNvPr id="36" name="Object 15">
                        <a:extLst>
                          <a:ext uri="{FF2B5EF4-FFF2-40B4-BE49-F238E27FC236}">
                            <a16:creationId xmlns:a16="http://schemas.microsoft.com/office/drawing/2014/main" id="{7A568B29-D5ED-3040-AEDA-4442CE2F38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932" y="3454672"/>
                        <a:ext cx="15128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7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Биматричные игры, к которым плохо применима теория </a:t>
            </a:r>
            <a:r>
              <a:rPr lang="ru-RU" cap="all" dirty="0" err="1">
                <a:solidFill>
                  <a:schemeClr val="accent1"/>
                </a:solidFill>
              </a:rPr>
              <a:t>Нэша</a:t>
            </a:r>
            <a:endParaRPr lang="ru-RU" dirty="0">
              <a:latin typeface="+mj-lt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835FD10-048A-0948-99C2-E7C19643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067400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/>
              <a:t>«Дилемма заключенного»</a:t>
            </a:r>
            <a:endParaRPr lang="ru-RU" sz="2000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B7DAB-6FDB-1540-AE1F-FEBCC4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2362691"/>
            <a:ext cx="84352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Два заключенных находятся в разных камерах и подозреваются в совершении одного и того же преступления. </a:t>
            </a:r>
          </a:p>
          <a:p>
            <a:pPr algn="just"/>
            <a:r>
              <a:rPr lang="ru-RU" dirty="0"/>
              <a:t>Каждый из них располагает двумя стратегиями поведения: </a:t>
            </a:r>
            <a:r>
              <a:rPr lang="ru-RU" b="1" dirty="0"/>
              <a:t>кооперативными </a:t>
            </a:r>
            <a:r>
              <a:rPr lang="ru-RU" dirty="0"/>
              <a:t>(молчать и не давать показания) </a:t>
            </a:r>
            <a:r>
              <a:rPr lang="ru-RU" b="1" i="1" dirty="0"/>
              <a:t>А</a:t>
            </a:r>
            <a:r>
              <a:rPr lang="ru-RU" b="1" baseline="-25000" dirty="0"/>
              <a:t>1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ru-RU" b="1" i="1" dirty="0"/>
              <a:t>В</a:t>
            </a:r>
            <a:r>
              <a:rPr lang="ru-RU" b="1" baseline="-25000" dirty="0"/>
              <a:t>1</a:t>
            </a:r>
            <a:r>
              <a:rPr lang="ru-RU" dirty="0"/>
              <a:t>;  </a:t>
            </a:r>
            <a:r>
              <a:rPr lang="ru-RU" b="1" dirty="0"/>
              <a:t>некооперативными</a:t>
            </a:r>
            <a:r>
              <a:rPr lang="ru-RU" dirty="0"/>
              <a:t> (давать показания на другого) </a:t>
            </a:r>
            <a:r>
              <a:rPr lang="ru-RU" b="1" i="1" dirty="0"/>
              <a:t>А</a:t>
            </a:r>
            <a:r>
              <a:rPr lang="ru-RU" b="1" baseline="-25000" dirty="0"/>
              <a:t>2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ru-RU" b="1" i="1" dirty="0"/>
              <a:t>В</a:t>
            </a:r>
            <a:r>
              <a:rPr lang="ru-RU" b="1" baseline="-25000" dirty="0"/>
              <a:t>2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Нетрудно заметить, что вторые стратегии игроков предпочтительнее первых, и, следовательно, </a:t>
            </a:r>
            <a:r>
              <a:rPr lang="ru-RU" b="1" dirty="0"/>
              <a:t>ситуацией равновесия</a:t>
            </a:r>
            <a:r>
              <a:rPr lang="ru-RU" dirty="0"/>
              <a:t> будет пара </a:t>
            </a:r>
            <a:r>
              <a:rPr lang="ru-RU" b="1" dirty="0"/>
              <a:t>(</a:t>
            </a:r>
            <a:r>
              <a:rPr lang="ru-RU" b="1" i="1" dirty="0" err="1"/>
              <a:t>А</a:t>
            </a:r>
            <a:r>
              <a:rPr lang="ru-RU" b="1" baseline="-25000" dirty="0" err="1"/>
              <a:t>2</a:t>
            </a:r>
            <a:r>
              <a:rPr lang="ru-RU" b="1" dirty="0"/>
              <a:t>, </a:t>
            </a:r>
            <a:r>
              <a:rPr lang="ru-RU" b="1" i="1" dirty="0" err="1"/>
              <a:t>В</a:t>
            </a:r>
            <a:r>
              <a:rPr lang="ru-RU" b="1" baseline="-25000" dirty="0" err="1"/>
              <a:t>2</a:t>
            </a:r>
            <a:r>
              <a:rPr lang="ru-RU" b="1" dirty="0"/>
              <a:t>)</a:t>
            </a:r>
            <a:r>
              <a:rPr lang="ru-RU" dirty="0"/>
              <a:t> с выигрышем </a:t>
            </a:r>
            <a:r>
              <a:rPr lang="ru-RU" b="1" dirty="0"/>
              <a:t>(–6; </a:t>
            </a:r>
            <a:r>
              <a:rPr lang="ru-RU" b="1" i="1" dirty="0"/>
              <a:t>–</a:t>
            </a:r>
            <a:r>
              <a:rPr lang="ru-RU" b="1" dirty="0"/>
              <a:t>6)</a:t>
            </a:r>
            <a:r>
              <a:rPr lang="ru-RU" dirty="0"/>
              <a:t>, но, очевидно, что ситуация </a:t>
            </a:r>
            <a:r>
              <a:rPr lang="ru-RU" b="1" dirty="0"/>
              <a:t>(</a:t>
            </a:r>
            <a:r>
              <a:rPr lang="ru-RU" b="1" i="1" dirty="0" err="1"/>
              <a:t>А</a:t>
            </a:r>
            <a:r>
              <a:rPr lang="ru-RU" b="1" baseline="-25000" dirty="0" err="1"/>
              <a:t>1</a:t>
            </a:r>
            <a:r>
              <a:rPr lang="ru-RU" b="1" dirty="0"/>
              <a:t>,</a:t>
            </a:r>
            <a:r>
              <a:rPr lang="ru-RU" b="1" i="1" dirty="0"/>
              <a:t> </a:t>
            </a:r>
            <a:r>
              <a:rPr lang="ru-RU" b="1" i="1" dirty="0" err="1"/>
              <a:t>В</a:t>
            </a:r>
            <a:r>
              <a:rPr lang="ru-RU" b="1" baseline="-25000" dirty="0" err="1"/>
              <a:t>1</a:t>
            </a:r>
            <a:r>
              <a:rPr lang="ru-RU" b="1" dirty="0"/>
              <a:t>)</a:t>
            </a:r>
            <a:r>
              <a:rPr lang="ru-RU" dirty="0"/>
              <a:t> более выгодна сразу для обоих игроков.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852951C-27E6-1942-AFA2-8665A55FF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80481"/>
              </p:ext>
            </p:extLst>
          </p:nvPr>
        </p:nvGraphicFramePr>
        <p:xfrm>
          <a:off x="4572000" y="1067400"/>
          <a:ext cx="3096345" cy="115212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3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B</a:t>
                      </a:r>
                      <a:r>
                        <a:rPr lang="ru-RU" sz="2000" baseline="-25000" dirty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  <a:ea typeface="+mn-ea"/>
                          <a:cs typeface="+mn-cs"/>
                        </a:rPr>
                        <a:t>(-1;</a:t>
                      </a:r>
                      <a:r>
                        <a:rPr lang="ru-RU" sz="2000" baseline="0" dirty="0">
                          <a:latin typeface="Calibri" pitchFamily="34" charset="0"/>
                          <a:ea typeface="+mn-ea"/>
                          <a:cs typeface="+mn-cs"/>
                        </a:rPr>
                        <a:t> -1</a:t>
                      </a:r>
                      <a:r>
                        <a:rPr lang="ru-RU" sz="2000" dirty="0"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(-10; 0)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(0; -10)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(-6; -6)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0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Биматричные игры, к которым плохо применима теория </a:t>
            </a:r>
            <a:r>
              <a:rPr lang="ru-RU" cap="all" dirty="0" err="1">
                <a:solidFill>
                  <a:schemeClr val="accent1"/>
                </a:solidFill>
              </a:rPr>
              <a:t>Нэша</a:t>
            </a:r>
            <a:endParaRPr lang="ru-RU" dirty="0">
              <a:latin typeface="+mj-lt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835FD10-048A-0948-99C2-E7C19643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067400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/>
              <a:t>«Конкурирующие фирмы»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B7DAB-6FDB-1540-AE1F-FEBCC4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2639690"/>
            <a:ext cx="84352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У конкурирующих фирм по две стратегии: стратегии сохранения цен на продаваемый ими товар </a:t>
            </a:r>
            <a:r>
              <a:rPr lang="ru-RU" b="1" i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, </a:t>
            </a:r>
            <a:r>
              <a:rPr lang="ru-RU" b="1" i="1" dirty="0"/>
              <a:t>В</a:t>
            </a:r>
            <a:r>
              <a:rPr lang="ru-RU" b="1" baseline="-25000" dirty="0"/>
              <a:t>1</a:t>
            </a:r>
            <a:r>
              <a:rPr lang="ru-RU" dirty="0"/>
              <a:t> и стратегии снижения цен </a:t>
            </a:r>
            <a:r>
              <a:rPr lang="ru-RU" b="1" i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,</a:t>
            </a:r>
            <a:r>
              <a:rPr lang="ru-RU" b="1" i="1" dirty="0"/>
              <a:t> В</a:t>
            </a:r>
            <a:r>
              <a:rPr lang="ru-RU" b="1" baseline="-25000" dirty="0"/>
              <a:t>2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Аналогично предыдущей игре вторые стратегии предпочтительнее первых и </a:t>
            </a:r>
            <a:r>
              <a:rPr lang="ru-RU" b="1" dirty="0"/>
              <a:t>ситуацией равновесия</a:t>
            </a:r>
            <a:r>
              <a:rPr lang="ru-RU" dirty="0"/>
              <a:t> является пара </a:t>
            </a:r>
            <a:r>
              <a:rPr lang="ru-RU" b="1" dirty="0"/>
              <a:t>(</a:t>
            </a:r>
            <a:r>
              <a:rPr lang="ru-RU" b="1" i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, </a:t>
            </a:r>
            <a:r>
              <a:rPr lang="ru-RU" b="1" i="1" dirty="0"/>
              <a:t>В</a:t>
            </a:r>
            <a:r>
              <a:rPr lang="ru-RU" b="1" baseline="-25000" dirty="0"/>
              <a:t>2</a:t>
            </a:r>
            <a:r>
              <a:rPr lang="ru-RU" b="1" dirty="0"/>
              <a:t>)</a:t>
            </a:r>
            <a:r>
              <a:rPr lang="ru-RU" dirty="0"/>
              <a:t> с выигрышем </a:t>
            </a:r>
            <a:r>
              <a:rPr lang="ru-RU" b="1" dirty="0"/>
              <a:t>(3; 3)</a:t>
            </a:r>
            <a:r>
              <a:rPr lang="ru-RU" dirty="0"/>
              <a:t>, но и в этой игре ситуация </a:t>
            </a:r>
            <a:r>
              <a:rPr lang="ru-RU" b="1" dirty="0"/>
              <a:t>(</a:t>
            </a:r>
            <a:r>
              <a:rPr lang="ru-RU" b="1" i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,</a:t>
            </a:r>
            <a:r>
              <a:rPr lang="ru-RU" b="1" i="1" dirty="0"/>
              <a:t> В</a:t>
            </a:r>
            <a:r>
              <a:rPr lang="ru-RU" b="1" baseline="-25000" dirty="0"/>
              <a:t>1</a:t>
            </a:r>
            <a:r>
              <a:rPr lang="ru-RU" b="1" dirty="0"/>
              <a:t>)</a:t>
            </a:r>
            <a:r>
              <a:rPr lang="ru-RU" dirty="0"/>
              <a:t> с выигрышем </a:t>
            </a:r>
            <a:r>
              <a:rPr lang="ru-RU" b="1" dirty="0"/>
              <a:t>(5; 5)</a:t>
            </a:r>
            <a:r>
              <a:rPr lang="ru-RU" dirty="0"/>
              <a:t> более выгодна сразу для обоих игроков.</a:t>
            </a:r>
            <a:endParaRPr lang="ru-RU" b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7F62C2A-84D9-B443-85EA-A4DB1777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95961"/>
              </p:ext>
            </p:extLst>
          </p:nvPr>
        </p:nvGraphicFramePr>
        <p:xfrm>
          <a:off x="4572000" y="1267455"/>
          <a:ext cx="3096345" cy="115212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3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B</a:t>
                      </a:r>
                      <a:r>
                        <a:rPr lang="ru-RU" sz="2000" baseline="-25000" dirty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  <a:ea typeface="+mn-ea"/>
                          <a:cs typeface="+mn-cs"/>
                        </a:rPr>
                        <a:t>(5;</a:t>
                      </a:r>
                      <a:r>
                        <a:rPr lang="ru-RU" sz="2000" baseline="0" dirty="0">
                          <a:latin typeface="Calibri" pitchFamily="34" charset="0"/>
                          <a:ea typeface="+mn-ea"/>
                          <a:cs typeface="+mn-cs"/>
                        </a:rPr>
                        <a:t> 5</a:t>
                      </a:r>
                      <a:r>
                        <a:rPr lang="ru-RU" sz="2000" dirty="0"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(2; 7)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(7; 2)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(3; 3)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0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Биматричные игры, к которым плохо применима теория </a:t>
            </a:r>
            <a:r>
              <a:rPr lang="ru-RU" cap="all" dirty="0" err="1">
                <a:solidFill>
                  <a:schemeClr val="accent1"/>
                </a:solidFill>
              </a:rPr>
              <a:t>Нэша</a:t>
            </a:r>
            <a:endParaRPr lang="ru-RU" dirty="0">
              <a:latin typeface="+mj-lt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835FD10-048A-0948-99C2-E7C19643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067400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/>
              <a:t>«Семейный спор»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B7DAB-6FDB-1540-AE1F-FEBCC4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2723917"/>
            <a:ext cx="84352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У игроков </a:t>
            </a:r>
            <a:r>
              <a:rPr lang="ru-RU" b="1" i="1" dirty="0"/>
              <a:t>А</a:t>
            </a:r>
            <a:r>
              <a:rPr lang="ru-RU" dirty="0"/>
              <a:t> – мужа и </a:t>
            </a:r>
            <a:r>
              <a:rPr lang="ru-RU" b="1" i="1" dirty="0"/>
              <a:t>В</a:t>
            </a:r>
            <a:r>
              <a:rPr lang="ru-RU" dirty="0"/>
              <a:t> – жены имеются по две стратегии: </a:t>
            </a:r>
            <a:r>
              <a:rPr lang="ru-RU" b="1" i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i="1" dirty="0"/>
              <a:t>В</a:t>
            </a:r>
            <a:r>
              <a:rPr lang="ru-RU" b="1" baseline="-25000" dirty="0"/>
              <a:t>1</a:t>
            </a:r>
            <a:r>
              <a:rPr lang="ru-RU" baseline="-25000" dirty="0"/>
              <a:t> </a:t>
            </a:r>
            <a:r>
              <a:rPr lang="ru-RU" dirty="0"/>
              <a:t>– пойти на футбол; </a:t>
            </a:r>
            <a:r>
              <a:rPr lang="ru-RU" b="1" i="1" dirty="0"/>
              <a:t>А</a:t>
            </a:r>
            <a:r>
              <a:rPr lang="ru-RU" b="1" baseline="-25000" dirty="0"/>
              <a:t>2</a:t>
            </a:r>
            <a:r>
              <a:rPr lang="ru-RU" dirty="0"/>
              <a:t> и </a:t>
            </a:r>
            <a:r>
              <a:rPr lang="ru-RU" b="1" i="1" dirty="0"/>
              <a:t>В</a:t>
            </a:r>
            <a:r>
              <a:rPr lang="ru-RU" b="1" baseline="-25000" dirty="0"/>
              <a:t>2</a:t>
            </a:r>
            <a:r>
              <a:rPr lang="ru-RU" baseline="-25000" dirty="0"/>
              <a:t> </a:t>
            </a:r>
            <a:r>
              <a:rPr lang="ru-RU" dirty="0"/>
              <a:t>– пойти в театр.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данном случае получаем две ситуации равновесия – </a:t>
            </a:r>
            <a:r>
              <a:rPr lang="ru-RU" b="1" dirty="0"/>
              <a:t>(</a:t>
            </a:r>
            <a:r>
              <a:rPr lang="ru-RU" b="1" i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,</a:t>
            </a:r>
            <a:r>
              <a:rPr lang="ru-RU" b="1" i="1" dirty="0"/>
              <a:t> В</a:t>
            </a:r>
            <a:r>
              <a:rPr lang="ru-RU" b="1" baseline="-25000" dirty="0"/>
              <a:t>1</a:t>
            </a:r>
            <a:r>
              <a:rPr lang="ru-RU" b="1" dirty="0"/>
              <a:t>)</a:t>
            </a:r>
            <a:r>
              <a:rPr lang="ru-RU" dirty="0"/>
              <a:t> с выигрышем </a:t>
            </a:r>
            <a:r>
              <a:rPr lang="ru-RU" b="1" dirty="0"/>
              <a:t>(2; 1)</a:t>
            </a:r>
            <a:r>
              <a:rPr lang="ru-RU" dirty="0"/>
              <a:t> и </a:t>
            </a:r>
            <a:r>
              <a:rPr lang="ru-RU" b="1" dirty="0"/>
              <a:t>(</a:t>
            </a:r>
            <a:r>
              <a:rPr lang="ru-RU" b="1" i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, </a:t>
            </a:r>
            <a:r>
              <a:rPr lang="ru-RU" b="1" i="1" dirty="0"/>
              <a:t>В</a:t>
            </a:r>
            <a:r>
              <a:rPr lang="ru-RU" b="1" baseline="-25000" dirty="0"/>
              <a:t>2</a:t>
            </a:r>
            <a:r>
              <a:rPr lang="ru-RU" b="1" dirty="0"/>
              <a:t>)</a:t>
            </a:r>
            <a:r>
              <a:rPr lang="ru-RU" dirty="0"/>
              <a:t> с выигрышем </a:t>
            </a:r>
            <a:r>
              <a:rPr lang="ru-RU" b="1" dirty="0"/>
              <a:t>(1; 2)</a:t>
            </a:r>
            <a:r>
              <a:rPr lang="ru-RU" dirty="0"/>
              <a:t>, но так как ситуации равновесия не являются равноценными, то данная игра считается неразрешимой по </a:t>
            </a:r>
            <a:r>
              <a:rPr lang="ru-RU" dirty="0" err="1"/>
              <a:t>Нэшу</a:t>
            </a:r>
            <a:r>
              <a:rPr lang="ru-RU" dirty="0"/>
              <a:t>.</a:t>
            </a:r>
            <a:endParaRPr lang="ru-RU" b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16B7FB2-45D6-A24C-B51D-7B08877A6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29862"/>
              </p:ext>
            </p:extLst>
          </p:nvPr>
        </p:nvGraphicFramePr>
        <p:xfrm>
          <a:off x="4572000" y="1267455"/>
          <a:ext cx="3096345" cy="115212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3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B</a:t>
                      </a:r>
                      <a:r>
                        <a:rPr lang="ru-RU" sz="2000" baseline="-25000" dirty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  <a:ea typeface="+mn-ea"/>
                          <a:cs typeface="+mn-cs"/>
                        </a:rPr>
                        <a:t>(2;</a:t>
                      </a:r>
                      <a:r>
                        <a:rPr lang="ru-RU" sz="2000" baseline="0" dirty="0">
                          <a:latin typeface="Calibri" pitchFamily="34" charset="0"/>
                          <a:ea typeface="+mn-ea"/>
                          <a:cs typeface="+mn-cs"/>
                        </a:rPr>
                        <a:t> 1</a:t>
                      </a:r>
                      <a:r>
                        <a:rPr lang="ru-RU" sz="2000" dirty="0"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(-1; -1)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(-5; -5)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itchFamily="34" charset="0"/>
                        </a:rPr>
                        <a:t>(1; 2)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5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МЭИ 9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ЭИ 90" id="{034258F0-EED2-354D-BC6B-322E17F7A971}" vid="{F3DBD89E-012A-A14C-9BD3-3AA2B09CD6D7}"/>
    </a:ext>
  </a:extLst>
</a:theme>
</file>

<file path=ppt/theme/theme4.xml><?xml version="1.0" encoding="utf-8"?>
<a:theme xmlns:a="http://schemas.openxmlformats.org/drawingml/2006/main" name="2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DD138A-5BDF-4A95-88F8-0B2B911A8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74BC09-7D62-4127-A5E5-4021FFA8E0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8F35B18-82D1-4410-B7F6-B1D6DF3B4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380</TotalTime>
  <Words>919</Words>
  <Application>Microsoft Macintosh PowerPoint</Application>
  <PresentationFormat>Экран (16:9)</PresentationFormat>
  <Paragraphs>211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Avenir Next Cyr</vt:lpstr>
      <vt:lpstr>Calibri</vt:lpstr>
      <vt:lpstr>mpei_shablon_3000</vt:lpstr>
      <vt:lpstr>1_alena_shablon</vt:lpstr>
      <vt:lpstr>МЭИ 90</vt:lpstr>
      <vt:lpstr>2_alena_shablon</vt:lpstr>
      <vt:lpstr>Формула</vt:lpstr>
      <vt:lpstr>ТЕОРИЯ ПРИНЯТИЯ РЕШЕНИЙ (ТПР)</vt:lpstr>
      <vt:lpstr>Парная игра с произвольной суммой (биматричная игра)</vt:lpstr>
      <vt:lpstr>Парная игра с произвольной суммой (биматричная игра)</vt:lpstr>
      <vt:lpstr>Теория некооперативных игр Нэша</vt:lpstr>
      <vt:lpstr>Теория некооперативных игр Нэша</vt:lpstr>
      <vt:lpstr>Метод линейного программирования</vt:lpstr>
      <vt:lpstr>Биматричные игры, к которым плохо применима теория Нэша</vt:lpstr>
      <vt:lpstr>Биматричные игры, к которым плохо применима теория Нэша</vt:lpstr>
      <vt:lpstr>Биматричные игры, к которым плохо применима теория Нэша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ПРИНЯТИЯ РЕШЕНИЙ (ТПР)</dc:title>
  <dc:creator>Павел Варшавский</dc:creator>
  <cp:lastModifiedBy>Павел Варшавский</cp:lastModifiedBy>
  <cp:revision>5</cp:revision>
  <dcterms:created xsi:type="dcterms:W3CDTF">2020-02-19T18:31:18Z</dcterms:created>
  <dcterms:modified xsi:type="dcterms:W3CDTF">2020-03-25T18:02:17Z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