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936" r:id="rId1"/>
  </p:sldMasterIdLst>
  <p:notesMasterIdLst>
    <p:notesMasterId r:id="rId23"/>
  </p:notesMasterIdLst>
  <p:sldIdLst>
    <p:sldId id="298" r:id="rId2"/>
    <p:sldId id="299" r:id="rId3"/>
    <p:sldId id="300" r:id="rId4"/>
    <p:sldId id="301" r:id="rId5"/>
    <p:sldId id="276" r:id="rId6"/>
    <p:sldId id="302" r:id="rId7"/>
    <p:sldId id="303" r:id="rId8"/>
    <p:sldId id="304" r:id="rId9"/>
    <p:sldId id="305" r:id="rId10"/>
    <p:sldId id="306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D9E2E9-09D3-9A49-B0F0-65FDC6480DED}" v="4" dt="2020-03-17T17:49:03.9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4765" autoAdjust="0"/>
  </p:normalViewPr>
  <p:slideViewPr>
    <p:cSldViewPr>
      <p:cViewPr varScale="1">
        <p:scale>
          <a:sx n="85" d="100"/>
          <a:sy n="85" d="100"/>
        </p:scale>
        <p:origin x="176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Павел Варшавский" userId="91946b8a62b4c8f5" providerId="LiveId" clId="{046C78E6-D532-9148-A654-2193348F706B}"/>
    <pc:docChg chg="addSld delSld modSld">
      <pc:chgData name="Павел Варшавский" userId="91946b8a62b4c8f5" providerId="LiveId" clId="{046C78E6-D532-9148-A654-2193348F706B}" dt="2020-03-17T17:49:54.558" v="13" actId="2696"/>
      <pc:docMkLst>
        <pc:docMk/>
      </pc:docMkLst>
      <pc:sldChg chg="del">
        <pc:chgData name="Павел Варшавский" userId="91946b8a62b4c8f5" providerId="LiveId" clId="{046C78E6-D532-9148-A654-2193348F706B}" dt="2020-03-17T17:39:30.593" v="0" actId="2696"/>
        <pc:sldMkLst>
          <pc:docMk/>
          <pc:sldMk cId="0" sldId="276"/>
        </pc:sldMkLst>
      </pc:sldChg>
      <pc:sldChg chg="add">
        <pc:chgData name="Павел Варшавский" userId="91946b8a62b4c8f5" providerId="LiveId" clId="{046C78E6-D532-9148-A654-2193348F706B}" dt="2020-03-17T17:40:51.337" v="9"/>
        <pc:sldMkLst>
          <pc:docMk/>
          <pc:sldMk cId="1154475687" sldId="276"/>
        </pc:sldMkLst>
      </pc:sldChg>
      <pc:sldChg chg="del">
        <pc:chgData name="Павел Варшавский" userId="91946b8a62b4c8f5" providerId="LiveId" clId="{046C78E6-D532-9148-A654-2193348F706B}" dt="2020-03-17T17:39:30.771" v="5" actId="2696"/>
        <pc:sldMkLst>
          <pc:docMk/>
          <pc:sldMk cId="0" sldId="287"/>
        </pc:sldMkLst>
      </pc:sldChg>
      <pc:sldChg chg="del">
        <pc:chgData name="Павел Варшавский" userId="91946b8a62b4c8f5" providerId="LiveId" clId="{046C78E6-D532-9148-A654-2193348F706B}" dt="2020-03-17T17:39:30.626" v="1" actId="2696"/>
        <pc:sldMkLst>
          <pc:docMk/>
          <pc:sldMk cId="0" sldId="291"/>
        </pc:sldMkLst>
      </pc:sldChg>
      <pc:sldChg chg="del">
        <pc:chgData name="Павел Варшавский" userId="91946b8a62b4c8f5" providerId="LiveId" clId="{046C78E6-D532-9148-A654-2193348F706B}" dt="2020-03-17T17:39:30.659" v="2" actId="2696"/>
        <pc:sldMkLst>
          <pc:docMk/>
          <pc:sldMk cId="0" sldId="292"/>
        </pc:sldMkLst>
      </pc:sldChg>
      <pc:sldChg chg="del">
        <pc:chgData name="Павел Варшавский" userId="91946b8a62b4c8f5" providerId="LiveId" clId="{046C78E6-D532-9148-A654-2193348F706B}" dt="2020-03-17T17:39:30.686" v="3" actId="2696"/>
        <pc:sldMkLst>
          <pc:docMk/>
          <pc:sldMk cId="0" sldId="293"/>
        </pc:sldMkLst>
      </pc:sldChg>
      <pc:sldChg chg="del">
        <pc:chgData name="Павел Варшавский" userId="91946b8a62b4c8f5" providerId="LiveId" clId="{046C78E6-D532-9148-A654-2193348F706B}" dt="2020-03-17T17:39:30.733" v="4" actId="2696"/>
        <pc:sldMkLst>
          <pc:docMk/>
          <pc:sldMk cId="0" sldId="294"/>
        </pc:sldMkLst>
      </pc:sldChg>
      <pc:sldChg chg="del">
        <pc:chgData name="Павел Варшавский" userId="91946b8a62b4c8f5" providerId="LiveId" clId="{046C78E6-D532-9148-A654-2193348F706B}" dt="2020-03-17T17:39:30.801" v="6" actId="2696"/>
        <pc:sldMkLst>
          <pc:docMk/>
          <pc:sldMk cId="0" sldId="295"/>
        </pc:sldMkLst>
      </pc:sldChg>
      <pc:sldChg chg="del">
        <pc:chgData name="Павел Варшавский" userId="91946b8a62b4c8f5" providerId="LiveId" clId="{046C78E6-D532-9148-A654-2193348F706B}" dt="2020-03-17T17:39:30.826" v="7" actId="2696"/>
        <pc:sldMkLst>
          <pc:docMk/>
          <pc:sldMk cId="0" sldId="296"/>
        </pc:sldMkLst>
      </pc:sldChg>
      <pc:sldChg chg="del">
        <pc:chgData name="Павел Варшавский" userId="91946b8a62b4c8f5" providerId="LiveId" clId="{046C78E6-D532-9148-A654-2193348F706B}" dt="2020-03-17T17:39:30.861" v="8" actId="2696"/>
        <pc:sldMkLst>
          <pc:docMk/>
          <pc:sldMk cId="0" sldId="297"/>
        </pc:sldMkLst>
      </pc:sldChg>
      <pc:sldChg chg="add">
        <pc:chgData name="Павел Варшавский" userId="91946b8a62b4c8f5" providerId="LiveId" clId="{046C78E6-D532-9148-A654-2193348F706B}" dt="2020-03-17T17:40:51.337" v="9"/>
        <pc:sldMkLst>
          <pc:docMk/>
          <pc:sldMk cId="2264493744" sldId="302"/>
        </pc:sldMkLst>
      </pc:sldChg>
      <pc:sldChg chg="add">
        <pc:chgData name="Павел Варшавский" userId="91946b8a62b4c8f5" providerId="LiveId" clId="{046C78E6-D532-9148-A654-2193348F706B}" dt="2020-03-17T17:40:51.337" v="9"/>
        <pc:sldMkLst>
          <pc:docMk/>
          <pc:sldMk cId="2519963967" sldId="303"/>
        </pc:sldMkLst>
      </pc:sldChg>
      <pc:sldChg chg="add">
        <pc:chgData name="Павел Варшавский" userId="91946b8a62b4c8f5" providerId="LiveId" clId="{046C78E6-D532-9148-A654-2193348F706B}" dt="2020-03-17T17:40:51.337" v="9"/>
        <pc:sldMkLst>
          <pc:docMk/>
          <pc:sldMk cId="2937834395" sldId="304"/>
        </pc:sldMkLst>
      </pc:sldChg>
      <pc:sldChg chg="add">
        <pc:chgData name="Павел Варшавский" userId="91946b8a62b4c8f5" providerId="LiveId" clId="{046C78E6-D532-9148-A654-2193348F706B}" dt="2020-03-17T17:40:51.337" v="9"/>
        <pc:sldMkLst>
          <pc:docMk/>
          <pc:sldMk cId="2928293525" sldId="305"/>
        </pc:sldMkLst>
      </pc:sldChg>
      <pc:sldChg chg="add">
        <pc:chgData name="Павел Варшавский" userId="91946b8a62b4c8f5" providerId="LiveId" clId="{046C78E6-D532-9148-A654-2193348F706B}" dt="2020-03-17T17:40:51.337" v="9"/>
        <pc:sldMkLst>
          <pc:docMk/>
          <pc:sldMk cId="94923254" sldId="306"/>
        </pc:sldMkLst>
      </pc:sldChg>
      <pc:sldChg chg="add del">
        <pc:chgData name="Павел Варшавский" userId="91946b8a62b4c8f5" providerId="LiveId" clId="{046C78E6-D532-9148-A654-2193348F706B}" dt="2020-03-17T17:49:54.558" v="13" actId="2696"/>
        <pc:sldMkLst>
          <pc:docMk/>
          <pc:sldMk cId="3075780611" sldId="307"/>
        </pc:sldMkLst>
      </pc:sldChg>
      <pc:sldChg chg="add">
        <pc:chgData name="Павел Варшавский" userId="91946b8a62b4c8f5" providerId="LiveId" clId="{046C78E6-D532-9148-A654-2193348F706B}" dt="2020-03-17T17:42:56.319" v="10"/>
        <pc:sldMkLst>
          <pc:docMk/>
          <pc:sldMk cId="1778271704" sldId="308"/>
        </pc:sldMkLst>
      </pc:sldChg>
      <pc:sldChg chg="add">
        <pc:chgData name="Павел Варшавский" userId="91946b8a62b4c8f5" providerId="LiveId" clId="{046C78E6-D532-9148-A654-2193348F706B}" dt="2020-03-17T17:42:56.319" v="10"/>
        <pc:sldMkLst>
          <pc:docMk/>
          <pc:sldMk cId="2577626094" sldId="309"/>
        </pc:sldMkLst>
      </pc:sldChg>
      <pc:sldChg chg="add">
        <pc:chgData name="Павел Варшавский" userId="91946b8a62b4c8f5" providerId="LiveId" clId="{046C78E6-D532-9148-A654-2193348F706B}" dt="2020-03-17T17:42:56.319" v="10"/>
        <pc:sldMkLst>
          <pc:docMk/>
          <pc:sldMk cId="4142747042" sldId="310"/>
        </pc:sldMkLst>
      </pc:sldChg>
      <pc:sldChg chg="add">
        <pc:chgData name="Павел Варшавский" userId="91946b8a62b4c8f5" providerId="LiveId" clId="{046C78E6-D532-9148-A654-2193348F706B}" dt="2020-03-17T17:44:40.568" v="11"/>
        <pc:sldMkLst>
          <pc:docMk/>
          <pc:sldMk cId="243702518" sldId="311"/>
        </pc:sldMkLst>
      </pc:sldChg>
      <pc:sldChg chg="add">
        <pc:chgData name="Павел Варшавский" userId="91946b8a62b4c8f5" providerId="LiveId" clId="{046C78E6-D532-9148-A654-2193348F706B}" dt="2020-03-17T17:44:40.568" v="11"/>
        <pc:sldMkLst>
          <pc:docMk/>
          <pc:sldMk cId="1563131418" sldId="312"/>
        </pc:sldMkLst>
      </pc:sldChg>
      <pc:sldChg chg="add">
        <pc:chgData name="Павел Варшавский" userId="91946b8a62b4c8f5" providerId="LiveId" clId="{046C78E6-D532-9148-A654-2193348F706B}" dt="2020-03-17T17:44:40.568" v="11"/>
        <pc:sldMkLst>
          <pc:docMk/>
          <pc:sldMk cId="1448147581" sldId="313"/>
        </pc:sldMkLst>
      </pc:sldChg>
      <pc:sldChg chg="add">
        <pc:chgData name="Павел Варшавский" userId="91946b8a62b4c8f5" providerId="LiveId" clId="{046C78E6-D532-9148-A654-2193348F706B}" dt="2020-03-17T17:44:40.568" v="11"/>
        <pc:sldMkLst>
          <pc:docMk/>
          <pc:sldMk cId="1616858417" sldId="314"/>
        </pc:sldMkLst>
      </pc:sldChg>
      <pc:sldChg chg="add">
        <pc:chgData name="Павел Варшавский" userId="91946b8a62b4c8f5" providerId="LiveId" clId="{046C78E6-D532-9148-A654-2193348F706B}" dt="2020-03-17T17:49:03.926" v="12"/>
        <pc:sldMkLst>
          <pc:docMk/>
          <pc:sldMk cId="3637720799" sldId="315"/>
        </pc:sldMkLst>
      </pc:sldChg>
      <pc:sldChg chg="add">
        <pc:chgData name="Павел Варшавский" userId="91946b8a62b4c8f5" providerId="LiveId" clId="{046C78E6-D532-9148-A654-2193348F706B}" dt="2020-03-17T17:49:03.926" v="12"/>
        <pc:sldMkLst>
          <pc:docMk/>
          <pc:sldMk cId="3596393821" sldId="316"/>
        </pc:sldMkLst>
      </pc:sldChg>
      <pc:sldChg chg="add">
        <pc:chgData name="Павел Варшавский" userId="91946b8a62b4c8f5" providerId="LiveId" clId="{046C78E6-D532-9148-A654-2193348F706B}" dt="2020-03-17T17:49:03.926" v="12"/>
        <pc:sldMkLst>
          <pc:docMk/>
          <pc:sldMk cId="2639456192" sldId="317"/>
        </pc:sldMkLst>
      </pc:sldChg>
      <pc:sldChg chg="add">
        <pc:chgData name="Павел Варшавский" userId="91946b8a62b4c8f5" providerId="LiveId" clId="{046C78E6-D532-9148-A654-2193348F706B}" dt="2020-03-17T17:49:03.926" v="12"/>
        <pc:sldMkLst>
          <pc:docMk/>
          <pc:sldMk cId="2334622800" sldId="318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4" Type="http://schemas.openxmlformats.org/officeDocument/2006/relationships/image" Target="../media/image5.e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emf"/><Relationship Id="rId3" Type="http://schemas.openxmlformats.org/officeDocument/2006/relationships/image" Target="../media/image37.emf"/><Relationship Id="rId7" Type="http://schemas.openxmlformats.org/officeDocument/2006/relationships/image" Target="../media/image41.emf"/><Relationship Id="rId2" Type="http://schemas.openxmlformats.org/officeDocument/2006/relationships/image" Target="../media/image32.emf"/><Relationship Id="rId1" Type="http://schemas.openxmlformats.org/officeDocument/2006/relationships/image" Target="../media/image31.emf"/><Relationship Id="rId6" Type="http://schemas.openxmlformats.org/officeDocument/2006/relationships/image" Target="../media/image40.emf"/><Relationship Id="rId5" Type="http://schemas.openxmlformats.org/officeDocument/2006/relationships/image" Target="../media/image39.emf"/><Relationship Id="rId4" Type="http://schemas.openxmlformats.org/officeDocument/2006/relationships/image" Target="../media/image38.emf"/><Relationship Id="rId9" Type="http://schemas.openxmlformats.org/officeDocument/2006/relationships/image" Target="../media/image4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7" Type="http://schemas.openxmlformats.org/officeDocument/2006/relationships/image" Target="../media/image12.emf"/><Relationship Id="rId2" Type="http://schemas.openxmlformats.org/officeDocument/2006/relationships/image" Target="../media/image7.emf"/><Relationship Id="rId1" Type="http://schemas.openxmlformats.org/officeDocument/2006/relationships/image" Target="../media/image6.emf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image" Target="../media/image13.emf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5.emf"/><Relationship Id="rId1" Type="http://schemas.openxmlformats.org/officeDocument/2006/relationships/image" Target="../media/image18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image" Target="../media/image20.emf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6.emf"/><Relationship Id="rId1" Type="http://schemas.openxmlformats.org/officeDocument/2006/relationships/image" Target="../media/image25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image" Target="../media/image27.emf"/><Relationship Id="rId4" Type="http://schemas.openxmlformats.org/officeDocument/2006/relationships/image" Target="../media/image30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image" Target="../media/image31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image" Target="../media/image33.emf"/><Relationship Id="rId4" Type="http://schemas.openxmlformats.org/officeDocument/2006/relationships/image" Target="../media/image3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36227-6ABF-40F1-A0C9-C637DC3E893C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B63B6-DC46-43A2-B7A3-0B89357DA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F7F1C-49E7-4D1D-8770-C784A67A6BA5}" type="datetime1">
              <a:rPr lang="ru-RU" smtClean="0"/>
              <a:pPr/>
              <a:t>17.03.2020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AC59-4D1A-4BB4-A169-6AE72D8322DF}" type="datetime1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29F5-D27D-4B58-947D-AA69FB02BE80}" type="datetime1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0D39-0EE3-4B6D-8866-5BDFFEA62926}" type="datetime1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73712-B56B-4B8B-9D02-23A6158B85AD}" type="datetime1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37845-C997-45F0-BE3C-98D8A1500432}" type="datetime1">
              <a:rPr lang="ru-RU" smtClean="0"/>
              <a:pPr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7DCF-F6B9-4C5E-BAC1-C1A914AF0294}" type="datetime1">
              <a:rPr lang="ru-RU" smtClean="0"/>
              <a:pPr/>
              <a:t>17.03.2020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BD41-EBE8-42DC-8B0E-7FF1089E2C77}" type="datetime1">
              <a:rPr lang="ru-RU" smtClean="0"/>
              <a:pPr/>
              <a:t>17.03.2020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3705-101B-48C6-B17F-78449A4913E3}" type="datetime1">
              <a:rPr lang="ru-RU" smtClean="0"/>
              <a:pPr/>
              <a:t>17.03.2020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60CC-F1D9-4D21-B16A-EC492700E092}" type="datetime1">
              <a:rPr lang="ru-RU" smtClean="0"/>
              <a:pPr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EE0F4-72AE-4BF7-8088-2FB1EA68707C}" type="datetime1">
              <a:rPr lang="ru-RU" smtClean="0"/>
              <a:pPr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80D3011-CF4D-47CD-BF28-AC4CA769E406}" type="datetime1">
              <a:rPr lang="ru-RU" smtClean="0"/>
              <a:pPr/>
              <a:t>17.03.2020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6.e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5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8.emf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0.emf"/><Relationship Id="rId4" Type="http://schemas.openxmlformats.org/officeDocument/2006/relationships/image" Target="../media/image27.emf"/><Relationship Id="rId9" Type="http://schemas.openxmlformats.org/officeDocument/2006/relationships/oleObject" Target="../embeddings/oleObject3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2.e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1.e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e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4.emf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36.emf"/><Relationship Id="rId4" Type="http://schemas.openxmlformats.org/officeDocument/2006/relationships/image" Target="../media/image33.emf"/><Relationship Id="rId9" Type="http://schemas.openxmlformats.org/officeDocument/2006/relationships/oleObject" Target="../embeddings/oleObject37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emf"/><Relationship Id="rId13" Type="http://schemas.openxmlformats.org/officeDocument/2006/relationships/oleObject" Target="../embeddings/oleObject43.bin"/><Relationship Id="rId18" Type="http://schemas.openxmlformats.org/officeDocument/2006/relationships/image" Target="../media/image42.emf"/><Relationship Id="rId3" Type="http://schemas.openxmlformats.org/officeDocument/2006/relationships/oleObject" Target="../embeddings/oleObject38.bin"/><Relationship Id="rId21" Type="http://schemas.openxmlformats.org/officeDocument/2006/relationships/oleObject" Target="../embeddings/oleObject47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39.emf"/><Relationship Id="rId17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1.emf"/><Relationship Id="rId20" Type="http://schemas.openxmlformats.org/officeDocument/2006/relationships/image" Target="../media/image43.e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2.e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4.bin"/><Relationship Id="rId10" Type="http://schemas.openxmlformats.org/officeDocument/2006/relationships/image" Target="../media/image38.emf"/><Relationship Id="rId19" Type="http://schemas.openxmlformats.org/officeDocument/2006/relationships/oleObject" Target="../embeddings/oleObject46.bin"/><Relationship Id="rId4" Type="http://schemas.openxmlformats.org/officeDocument/2006/relationships/image" Target="../media/image31.e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40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emf"/><Relationship Id="rId4" Type="http://schemas.openxmlformats.org/officeDocument/2006/relationships/image" Target="../media/image2.e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0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.e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1.bin"/><Relationship Id="rId10" Type="http://schemas.openxmlformats.org/officeDocument/2006/relationships/image" Target="../media/image9.emf"/><Relationship Id="rId4" Type="http://schemas.openxmlformats.org/officeDocument/2006/relationships/image" Target="../media/image6.e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e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6.emf"/><Relationship Id="rId4" Type="http://schemas.openxmlformats.org/officeDocument/2006/relationships/image" Target="../media/image13.emf"/><Relationship Id="rId9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8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e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3.emf"/><Relationship Id="rId4" Type="http://schemas.openxmlformats.org/officeDocument/2006/relationships/image" Target="../media/image20.emf"/><Relationship Id="rId9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Метод  Лагранжа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100392" y="5373216"/>
            <a:ext cx="5656672" cy="9010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>
                <a:latin typeface="Calibri" pitchFamily="34" charset="0"/>
              </a:rPr>
              <a:t>	</a:t>
            </a:r>
          </a:p>
          <a:p>
            <a:pPr>
              <a:buNone/>
            </a:pPr>
            <a:endParaRPr lang="ru-RU" sz="2000" b="1" dirty="0">
              <a:latin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1268760"/>
            <a:ext cx="69127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Calibri" pitchFamily="34" charset="0"/>
              </a:rPr>
              <a:t>Метод используется в играх с квадратной матрицей игры </a:t>
            </a:r>
            <a:r>
              <a:rPr lang="en-US" sz="2400" b="1" dirty="0">
                <a:latin typeface="Calibri" pitchFamily="34" charset="0"/>
              </a:rPr>
              <a:t>G</a:t>
            </a:r>
            <a:r>
              <a:rPr lang="ru-RU" sz="2400" b="1" dirty="0">
                <a:latin typeface="Calibri" pitchFamily="34" charset="0"/>
              </a:rPr>
              <a:t>(</a:t>
            </a:r>
            <a:r>
              <a:rPr lang="en-US" sz="2400" b="1" dirty="0">
                <a:latin typeface="Calibri" pitchFamily="34" charset="0"/>
              </a:rPr>
              <a:t>m</a:t>
            </a:r>
            <a:r>
              <a:rPr lang="ru-RU" sz="2400" b="1" dirty="0">
                <a:latin typeface="Calibri" pitchFamily="34" charset="0"/>
              </a:rPr>
              <a:t>×</a:t>
            </a:r>
            <a:r>
              <a:rPr lang="en-US" sz="2400" b="1" dirty="0">
                <a:latin typeface="Calibri" pitchFamily="34" charset="0"/>
              </a:rPr>
              <a:t>m</a:t>
            </a:r>
            <a:r>
              <a:rPr lang="ru-RU" sz="2400" b="1" dirty="0">
                <a:latin typeface="Calibri" pitchFamily="34" charset="0"/>
              </a:rPr>
              <a:t>)</a:t>
            </a:r>
            <a:r>
              <a:rPr lang="ru-RU" sz="2400" dirty="0">
                <a:latin typeface="Calibri" pitchFamily="34" charset="0"/>
              </a:rPr>
              <a:t>.</a:t>
            </a:r>
            <a:endParaRPr lang="ru-RU" sz="2400" b="1" dirty="0">
              <a:latin typeface="Calibri" pitchFamily="34" charset="0"/>
            </a:endParaRPr>
          </a:p>
          <a:p>
            <a:pPr algn="just"/>
            <a:r>
              <a:rPr lang="ru-RU" sz="2400" dirty="0">
                <a:latin typeface="Calibri" pitchFamily="34" charset="0"/>
              </a:rPr>
              <a:t>Если </a:t>
            </a:r>
            <a:r>
              <a:rPr lang="en-US" sz="2400" b="1" dirty="0">
                <a:latin typeface="Calibri" pitchFamily="34" charset="0"/>
              </a:rPr>
              <a:t>G</a:t>
            </a:r>
            <a:r>
              <a:rPr lang="ru-RU" sz="2400" b="1" dirty="0">
                <a:latin typeface="Calibri" pitchFamily="34" charset="0"/>
              </a:rPr>
              <a:t>(</a:t>
            </a:r>
            <a:r>
              <a:rPr lang="en-US" sz="2400" b="1" dirty="0">
                <a:latin typeface="Calibri" pitchFamily="34" charset="0"/>
              </a:rPr>
              <a:t>m</a:t>
            </a:r>
            <a:r>
              <a:rPr lang="ru-RU" sz="2400" b="1" dirty="0">
                <a:latin typeface="Calibri" pitchFamily="34" charset="0"/>
              </a:rPr>
              <a:t>×</a:t>
            </a:r>
            <a:r>
              <a:rPr lang="en-US" sz="2400" b="1" dirty="0">
                <a:latin typeface="Calibri" pitchFamily="34" charset="0"/>
              </a:rPr>
              <a:t>n</a:t>
            </a:r>
            <a:r>
              <a:rPr lang="ru-RU" sz="2400" b="1" dirty="0">
                <a:latin typeface="Calibri" pitchFamily="34" charset="0"/>
              </a:rPr>
              <a:t>)</a:t>
            </a:r>
            <a:r>
              <a:rPr lang="ru-RU" sz="2400" dirty="0">
                <a:latin typeface="Calibri" pitchFamily="34" charset="0"/>
              </a:rPr>
              <a:t>, то рассматривается размерность матрицы игры из расчёта </a:t>
            </a:r>
            <a:r>
              <a:rPr lang="en-US" sz="2400" b="1" dirty="0">
                <a:latin typeface="Calibri" pitchFamily="34" charset="0"/>
              </a:rPr>
              <a:t>min</a:t>
            </a:r>
            <a:r>
              <a:rPr lang="ru-RU" sz="2400" b="1" dirty="0">
                <a:latin typeface="Calibri" pitchFamily="34" charset="0"/>
              </a:rPr>
              <a:t> {</a:t>
            </a:r>
            <a:r>
              <a:rPr lang="en-US" sz="2400" b="1" dirty="0">
                <a:latin typeface="Calibri" pitchFamily="34" charset="0"/>
              </a:rPr>
              <a:t>m</a:t>
            </a:r>
            <a:r>
              <a:rPr lang="ru-RU" sz="2400" b="1" dirty="0">
                <a:latin typeface="Calibri" pitchFamily="34" charset="0"/>
              </a:rPr>
              <a:t>,</a:t>
            </a:r>
            <a:r>
              <a:rPr lang="en-US" sz="2400" b="1" dirty="0">
                <a:latin typeface="Calibri" pitchFamily="34" charset="0"/>
              </a:rPr>
              <a:t>n</a:t>
            </a:r>
            <a:r>
              <a:rPr lang="ru-RU" sz="2400" b="1" dirty="0">
                <a:latin typeface="Calibri" pitchFamily="34" charset="0"/>
              </a:rPr>
              <a:t>}</a:t>
            </a:r>
            <a:r>
              <a:rPr lang="ru-RU" sz="2400" dirty="0">
                <a:latin typeface="Calibri" pitchFamily="34" charset="0"/>
              </a:rPr>
              <a:t>.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328626" y="3068960"/>
          <a:ext cx="3619638" cy="1780308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207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7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3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>
                          <a:effectLst/>
                          <a:latin typeface="Calibri" pitchFamily="34" charset="0"/>
                        </a:rPr>
                        <a:t>a</a:t>
                      </a:r>
                      <a:r>
                        <a:rPr lang="en-US" sz="2000" b="1" baseline="-25000" dirty="0" err="1">
                          <a:effectLst/>
                          <a:latin typeface="Calibri" pitchFamily="34" charset="0"/>
                        </a:rPr>
                        <a:t>11</a:t>
                      </a: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Calibri" pitchFamily="34" charset="0"/>
                        </a:rPr>
                        <a:t>a</a:t>
                      </a:r>
                      <a:r>
                        <a:rPr lang="en-US" sz="2000" b="1" baseline="-25000" dirty="0" err="1">
                          <a:effectLst/>
                          <a:latin typeface="Calibri" pitchFamily="34" charset="0"/>
                        </a:rPr>
                        <a:t>1</a:t>
                      </a:r>
                      <a:r>
                        <a:rPr lang="ru-RU" sz="2000" b="1" baseline="-25000" dirty="0">
                          <a:effectLst/>
                          <a:latin typeface="Calibri" pitchFamily="34" charset="0"/>
                        </a:rPr>
                        <a:t>2</a:t>
                      </a:r>
                      <a:endParaRPr lang="ru-RU" sz="1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itchFamily="34" charset="0"/>
                        </a:rPr>
                        <a:t>a</a:t>
                      </a:r>
                      <a:r>
                        <a:rPr lang="ru-RU" sz="2000" b="1" baseline="-25000" dirty="0">
                          <a:effectLst/>
                          <a:latin typeface="Calibri" pitchFamily="34" charset="0"/>
                        </a:rPr>
                        <a:t>2</a:t>
                      </a:r>
                      <a:r>
                        <a:rPr lang="en-US" sz="2000" b="1" baseline="-25000" dirty="0">
                          <a:effectLst/>
                          <a:latin typeface="Calibri" pitchFamily="34" charset="0"/>
                        </a:rPr>
                        <a:t>1</a:t>
                      </a:r>
                      <a:endParaRPr lang="ru-RU" sz="1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itchFamily="34" charset="0"/>
                        </a:rPr>
                        <a:t>a</a:t>
                      </a:r>
                      <a:r>
                        <a:rPr lang="ru-RU" sz="2000" b="1" baseline="-25000" dirty="0">
                          <a:effectLst/>
                          <a:latin typeface="Calibri" pitchFamily="34" charset="0"/>
                        </a:rPr>
                        <a:t>22</a:t>
                      </a:r>
                      <a:endParaRPr lang="ru-RU" sz="1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44592" y="2924946"/>
            <a:ext cx="1831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Calibri" pitchFamily="34" charset="0"/>
              </a:rPr>
              <a:t>Игра </a:t>
            </a:r>
            <a:r>
              <a:rPr lang="en-US" sz="2400" b="1" dirty="0">
                <a:latin typeface="Calibri" pitchFamily="34" charset="0"/>
              </a:rPr>
              <a:t>G</a:t>
            </a:r>
            <a:r>
              <a:rPr lang="ru-RU" sz="2400" b="1" dirty="0">
                <a:latin typeface="Calibri" pitchFamily="34" charset="0"/>
              </a:rPr>
              <a:t>(2×</a:t>
            </a:r>
            <a:r>
              <a:rPr lang="en-US" sz="2400" b="1" dirty="0">
                <a:latin typeface="Calibri" pitchFamily="34" charset="0"/>
              </a:rPr>
              <a:t>2</a:t>
            </a:r>
            <a:r>
              <a:rPr lang="ru-RU" sz="2400" b="1" dirty="0">
                <a:latin typeface="Calibri" pitchFamily="34" charset="0"/>
              </a:rPr>
              <a:t>)</a:t>
            </a:r>
            <a:endParaRPr lang="ru-RU" sz="2400" b="1" u="sng" dirty="0">
              <a:latin typeface="Calibri" pitchFamily="34" charset="0"/>
            </a:endParaRPr>
          </a:p>
        </p:txBody>
      </p:sp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1496840" y="5057891"/>
            <a:ext cx="7035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err="1">
                <a:latin typeface="Calibri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lang="ru-RU" sz="2000" b="1" i="1" baseline="-30000" dirty="0" err="1">
                <a:latin typeface="Calibri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lang="ru-RU" sz="2000" b="1" i="1" dirty="0" err="1">
                <a:latin typeface="Calibri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ru-RU" sz="2000" b="1" i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lang="ru-RU" sz="2000" b="1" i="1" dirty="0" err="1">
                <a:latin typeface="Calibri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lang="ru-RU" sz="2000" b="1" i="1" baseline="-30000" dirty="0" err="1">
                <a:latin typeface="Calibri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ru-RU" sz="2000" b="1" i="1" dirty="0" err="1">
                <a:latin typeface="Calibri" pitchFamily="34" charset="0"/>
                <a:ea typeface="Times New Roman" pitchFamily="18" charset="0"/>
                <a:cs typeface="Arial" pitchFamily="34" charset="0"/>
              </a:rPr>
              <a:t>,p</a:t>
            </a:r>
            <a:r>
              <a:rPr lang="ru-RU" sz="2000" b="1" i="1" baseline="-30000" dirty="0" err="1">
                <a:latin typeface="Calibri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ru-RU" sz="2000" b="1" i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lang="ru-RU" sz="2000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lang="ru-RU" sz="2000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вектор вероятностей выбора стратегий игроком</a:t>
            </a:r>
            <a:r>
              <a:rPr lang="ru-RU" sz="2000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 А.</a:t>
            </a:r>
            <a:endParaRPr lang="ru-RU" sz="2000" dirty="0">
              <a:latin typeface="Calibri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err="1">
                <a:latin typeface="Calibri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lang="ru-RU" sz="2000" b="1" i="1" baseline="-30000" dirty="0" err="1">
                <a:latin typeface="Calibri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lang="ru-RU" sz="2000" b="1" i="1" dirty="0" err="1">
                <a:latin typeface="Calibri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ru-RU" sz="2000" b="1" i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lang="ru-RU" sz="2000" b="1" i="1" dirty="0" err="1">
                <a:latin typeface="Calibri" pitchFamily="34" charset="0"/>
                <a:ea typeface="Times New Roman" pitchFamily="18" charset="0"/>
                <a:cs typeface="Arial" pitchFamily="34" charset="0"/>
              </a:rPr>
              <a:t>q</a:t>
            </a:r>
            <a:r>
              <a:rPr lang="ru-RU" sz="2000" b="1" i="1" baseline="-30000" dirty="0" err="1">
                <a:latin typeface="Calibri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ru-RU" sz="2000" b="1" i="1" dirty="0" err="1">
                <a:latin typeface="Calibri" pitchFamily="34" charset="0"/>
                <a:ea typeface="Times New Roman" pitchFamily="18" charset="0"/>
                <a:cs typeface="Arial" pitchFamily="34" charset="0"/>
              </a:rPr>
              <a:t>,q</a:t>
            </a:r>
            <a:r>
              <a:rPr lang="ru-RU" sz="2000" b="1" i="1" baseline="-30000" dirty="0" err="1">
                <a:latin typeface="Calibri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ru-RU" sz="2000" b="1" i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lang="ru-RU" sz="2000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lang="ru-RU" sz="2000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вектор вероятностей выбора стратегий игроком</a:t>
            </a:r>
            <a:r>
              <a:rPr lang="ru-RU" sz="2000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 В.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latin typeface="Calibri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latin typeface="Calibri" pitchFamily="34" charset="0"/>
                <a:sym typeface="Symbol"/>
              </a:rPr>
              <a:t></a:t>
            </a:r>
            <a:r>
              <a:rPr lang="en-US" sz="2000" dirty="0">
                <a:latin typeface="Calibri" pitchFamily="34" charset="0"/>
              </a:rPr>
              <a:t> ≤</a:t>
            </a:r>
            <a:r>
              <a:rPr lang="ru-RU" sz="2000" b="1" dirty="0">
                <a:latin typeface="Calibri" pitchFamily="34" charset="0"/>
                <a:sym typeface="Symbol"/>
              </a:rPr>
              <a:t> </a:t>
            </a:r>
            <a:r>
              <a:rPr lang="en-US" sz="2000" b="1" dirty="0">
                <a:latin typeface="Calibri" pitchFamily="34" charset="0"/>
              </a:rPr>
              <a:t>V </a:t>
            </a:r>
            <a:r>
              <a:rPr lang="en-US" sz="2000" dirty="0">
                <a:latin typeface="Calibri" pitchFamily="34" charset="0"/>
              </a:rPr>
              <a:t>≤</a:t>
            </a:r>
            <a:r>
              <a:rPr lang="ru-RU" sz="2000" b="1" dirty="0">
                <a:latin typeface="Calibri" pitchFamily="34" charset="0"/>
                <a:sym typeface="Symbol"/>
              </a:rPr>
              <a:t> </a:t>
            </a:r>
            <a:endParaRPr lang="ru-RU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/>
      <p:bldP spid="4915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100392" y="5373216"/>
            <a:ext cx="5656672" cy="9010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>
                <a:latin typeface="Calibri" pitchFamily="34" charset="0"/>
              </a:rPr>
              <a:t>	</a:t>
            </a:r>
          </a:p>
          <a:p>
            <a:pPr>
              <a:buNone/>
            </a:pPr>
            <a:endParaRPr lang="ru-RU" sz="2000" b="1" dirty="0">
              <a:latin typeface="Calibri" pitchFamily="34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Метод линейного программирования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3977" name="Object 9"/>
          <p:cNvGraphicFramePr>
            <a:graphicFrameLocks noChangeAspect="1"/>
          </p:cNvGraphicFramePr>
          <p:nvPr/>
        </p:nvGraphicFramePr>
        <p:xfrm>
          <a:off x="2676525" y="1604963"/>
          <a:ext cx="2208213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" name="Формула" r:id="rId3" imgW="1130040" imgH="457200" progId="Equation.3">
                  <p:embed/>
                </p:oleObj>
              </mc:Choice>
              <mc:Fallback>
                <p:oleObj name="Формула" r:id="rId3" imgW="1130040" imgH="457200" progId="Equation.3">
                  <p:embed/>
                  <p:pic>
                    <p:nvPicPr>
                      <p:cNvPr id="8397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6525" y="1604963"/>
                        <a:ext cx="2208213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5" name="Object 7"/>
          <p:cNvGraphicFramePr>
            <a:graphicFrameLocks noChangeAspect="1"/>
          </p:cNvGraphicFramePr>
          <p:nvPr/>
        </p:nvGraphicFramePr>
        <p:xfrm>
          <a:off x="5292080" y="4653136"/>
          <a:ext cx="751533" cy="7833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Формула" r:id="rId5" imgW="596880" imgH="622080" progId="Equation.3">
                  <p:embed/>
                </p:oleObj>
              </mc:Choice>
              <mc:Fallback>
                <p:oleObj name="Формула" r:id="rId5" imgW="596880" imgH="622080" progId="Equation.3">
                  <p:embed/>
                  <p:pic>
                    <p:nvPicPr>
                      <p:cNvPr id="8397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4653136"/>
                        <a:ext cx="751533" cy="7833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8" name="AutoShape 10"/>
          <p:cNvSpPr>
            <a:spLocks/>
          </p:cNvSpPr>
          <p:nvPr/>
        </p:nvSpPr>
        <p:spPr bwMode="auto">
          <a:xfrm>
            <a:off x="2242792" y="1987536"/>
            <a:ext cx="240976" cy="2161544"/>
          </a:xfrm>
          <a:prstGeom prst="leftBrace">
            <a:avLst>
              <a:gd name="adj1" fmla="val 64429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3979" name="Rectangle 11"/>
          <p:cNvSpPr>
            <a:spLocks noChangeArrowheads="1"/>
          </p:cNvSpPr>
          <p:nvPr/>
        </p:nvSpPr>
        <p:spPr bwMode="auto">
          <a:xfrm>
            <a:off x="1009918" y="1362834"/>
            <a:ext cx="66584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Получаем задачу линейного программирования (</a:t>
            </a:r>
            <a:r>
              <a:rPr kumimoji="0" lang="ru-RU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ЗЛП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):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3981" name="Rectangle 13"/>
          <p:cNvSpPr>
            <a:spLocks noChangeArrowheads="1"/>
          </p:cNvSpPr>
          <p:nvPr/>
        </p:nvSpPr>
        <p:spPr bwMode="auto">
          <a:xfrm>
            <a:off x="2182088" y="2307936"/>
            <a:ext cx="38024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при системе ограничений (*)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83982" name="Rectangle 14"/>
          <p:cNvSpPr>
            <a:spLocks noChangeArrowheads="1"/>
          </p:cNvSpPr>
          <p:nvPr/>
        </p:nvSpPr>
        <p:spPr bwMode="auto">
          <a:xfrm>
            <a:off x="1611141" y="4653136"/>
            <a:ext cx="49808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Решив её, найдём (</a:t>
            </a:r>
            <a:r>
              <a:rPr lang="en-US" sz="2000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kumimoji="0" lang="ru-RU" sz="200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ru-RU" sz="20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ru-RU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kumimoji="0" lang="ru-RU" sz="200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0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,…,</a:t>
            </a:r>
            <a:r>
              <a:rPr kumimoji="0" lang="ru-RU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kumimoji="0" lang="en-US" sz="2000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и		,  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83983" name="Rectangle 15"/>
          <p:cNvSpPr>
            <a:spLocks noChangeArrowheads="1"/>
          </p:cNvSpPr>
          <p:nvPr/>
        </p:nvSpPr>
        <p:spPr bwMode="auto">
          <a:xfrm>
            <a:off x="1619672" y="5301208"/>
            <a:ext cx="287072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а зн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ая V, найдём  </a:t>
            </a:r>
            <a:r>
              <a:rPr kumimoji="0" 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q</a:t>
            </a:r>
            <a:r>
              <a:rPr kumimoji="0" lang="en-US" sz="2000" b="1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j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kumimoji="0" lang="ru-RU" sz="2000" b="1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*V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6021" name="Object 5"/>
          <p:cNvGraphicFramePr>
            <a:graphicFrameLocks noChangeAspect="1"/>
          </p:cNvGraphicFramePr>
          <p:nvPr/>
        </p:nvGraphicFramePr>
        <p:xfrm>
          <a:off x="2699792" y="2708920"/>
          <a:ext cx="3013410" cy="13304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Формула" r:id="rId7" imgW="2527300" imgH="1117600" progId="Equation.3">
                  <p:embed/>
                </p:oleObj>
              </mc:Choice>
              <mc:Fallback>
                <p:oleObj name="Формула" r:id="rId7" imgW="2527300" imgH="1117600" progId="Equation.3">
                  <p:embed/>
                  <p:pic>
                    <p:nvPicPr>
                      <p:cNvPr id="8602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2708920"/>
                        <a:ext cx="3013410" cy="13304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92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8" grpId="0" animBg="1" autoUpdateAnimBg="0"/>
      <p:bldP spid="83979" grpId="0" autoUpdateAnimBg="0"/>
      <p:bldP spid="83981" grpId="0" autoUpdateAnimBg="0"/>
      <p:bldP spid="83982" grpId="0" autoUpdateAnimBg="0"/>
      <p:bldP spid="8398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4400" y="274638"/>
            <a:ext cx="7498080" cy="1143000"/>
          </a:xfrm>
        </p:spPr>
        <p:txBody>
          <a:bodyPr>
            <a:normAutofit/>
          </a:bodyPr>
          <a:lstStyle/>
          <a:p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Итерационный метод Брауна-Робинсона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100392" y="5373216"/>
            <a:ext cx="5656672" cy="9010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>
                <a:latin typeface="Calibri" pitchFamily="34" charset="0"/>
              </a:rPr>
              <a:t>	</a:t>
            </a:r>
          </a:p>
          <a:p>
            <a:pPr>
              <a:buNone/>
            </a:pPr>
            <a:endParaRPr lang="ru-RU" sz="2000" b="1" dirty="0">
              <a:latin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1268760"/>
            <a:ext cx="6912768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Calibri" pitchFamily="34" charset="0"/>
              </a:rPr>
              <a:t>Этот метод используется в играх с произвольной  матрицей игры </a:t>
            </a:r>
            <a:r>
              <a:rPr lang="en-US" sz="2000" b="1" dirty="0">
                <a:latin typeface="Calibri" pitchFamily="34" charset="0"/>
              </a:rPr>
              <a:t>G</a:t>
            </a:r>
            <a:r>
              <a:rPr lang="ru-RU" sz="2000" b="1" dirty="0">
                <a:latin typeface="Calibri" pitchFamily="34" charset="0"/>
              </a:rPr>
              <a:t>(</a:t>
            </a:r>
            <a:r>
              <a:rPr lang="en-US" sz="2000" b="1" dirty="0">
                <a:latin typeface="Calibri" pitchFamily="34" charset="0"/>
              </a:rPr>
              <a:t>m</a:t>
            </a:r>
            <a:r>
              <a:rPr lang="ru-RU" sz="2000" b="1" dirty="0">
                <a:latin typeface="Calibri" pitchFamily="34" charset="0"/>
              </a:rPr>
              <a:t>,</a:t>
            </a:r>
            <a:r>
              <a:rPr lang="en-US" sz="2000" b="1" dirty="0">
                <a:latin typeface="Calibri" pitchFamily="34" charset="0"/>
              </a:rPr>
              <a:t>n</a:t>
            </a:r>
            <a:r>
              <a:rPr lang="ru-RU" sz="2000" b="1" dirty="0">
                <a:latin typeface="Calibri" pitchFamily="34" charset="0"/>
              </a:rPr>
              <a:t>)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ru-RU" sz="2000" dirty="0">
                <a:latin typeface="Calibri" pitchFamily="34" charset="0"/>
              </a:rPr>
              <a:t>и не требует условия </a:t>
            </a:r>
            <a:r>
              <a:rPr lang="en-US" sz="2000" b="1" dirty="0" err="1">
                <a:latin typeface="Calibri" pitchFamily="34" charset="0"/>
              </a:rPr>
              <a:t>a</a:t>
            </a:r>
            <a:r>
              <a:rPr lang="en-US" sz="2000" b="1" baseline="-25000" dirty="0" err="1">
                <a:latin typeface="Calibri" pitchFamily="34" charset="0"/>
              </a:rPr>
              <a:t>ij</a:t>
            </a:r>
            <a:r>
              <a:rPr lang="ru-RU" sz="2000" b="1" dirty="0">
                <a:latin typeface="Calibri" pitchFamily="34" charset="0"/>
              </a:rPr>
              <a:t>&gt;0</a:t>
            </a:r>
            <a:r>
              <a:rPr lang="ru-RU" sz="2000" dirty="0">
                <a:latin typeface="Calibri" pitchFamily="34" charset="0"/>
              </a:rPr>
              <a:t>.</a:t>
            </a:r>
            <a:endParaRPr lang="ru-RU" sz="2000" b="1" dirty="0">
              <a:latin typeface="Calibri" pitchFamily="34" charset="0"/>
            </a:endParaRPr>
          </a:p>
          <a:p>
            <a:pPr algn="just"/>
            <a:endParaRPr lang="ru-RU" sz="2000" dirty="0">
              <a:latin typeface="Calibri" pitchFamily="34" charset="0"/>
            </a:endParaRPr>
          </a:p>
          <a:p>
            <a:pPr algn="just"/>
            <a:r>
              <a:rPr lang="ru-RU" sz="2000" dirty="0">
                <a:latin typeface="Calibri" pitchFamily="34" charset="0"/>
              </a:rPr>
              <a:t>Введем следующие обозначения:</a:t>
            </a:r>
          </a:p>
          <a:p>
            <a:pPr>
              <a:spcAft>
                <a:spcPts val="600"/>
              </a:spcAft>
            </a:pPr>
            <a:r>
              <a:rPr lang="ru-RU" sz="2000" b="1" dirty="0" err="1">
                <a:latin typeface="Calibri" pitchFamily="34" charset="0"/>
              </a:rPr>
              <a:t>k</a:t>
            </a:r>
            <a:r>
              <a:rPr lang="ru-RU" sz="2000" dirty="0">
                <a:latin typeface="Calibri" pitchFamily="34" charset="0"/>
              </a:rPr>
              <a:t> – номер партии;</a:t>
            </a:r>
          </a:p>
          <a:p>
            <a:pPr>
              <a:spcAft>
                <a:spcPts val="600"/>
              </a:spcAft>
            </a:pPr>
            <a:r>
              <a:rPr lang="ru-RU" sz="2000" b="1" dirty="0" err="1">
                <a:latin typeface="Calibri" pitchFamily="34" charset="0"/>
              </a:rPr>
              <a:t>i</a:t>
            </a:r>
            <a:r>
              <a:rPr lang="ru-RU" sz="2000" dirty="0">
                <a:latin typeface="Calibri" pitchFamily="34" charset="0"/>
              </a:rPr>
              <a:t> – номер стратегии, выбираемой игроком </a:t>
            </a:r>
            <a:r>
              <a:rPr lang="ru-RU" sz="2000" dirty="0" err="1">
                <a:latin typeface="Calibri" pitchFamily="34" charset="0"/>
              </a:rPr>
              <a:t>A</a:t>
            </a:r>
            <a:r>
              <a:rPr lang="ru-RU" sz="2000" dirty="0">
                <a:latin typeface="Calibri" pitchFamily="34" charset="0"/>
              </a:rPr>
              <a:t>;</a:t>
            </a:r>
          </a:p>
          <a:p>
            <a:pPr>
              <a:spcAft>
                <a:spcPts val="600"/>
              </a:spcAft>
            </a:pPr>
            <a:r>
              <a:rPr lang="ru-RU" sz="2000" b="1" dirty="0" err="1">
                <a:latin typeface="Calibri" pitchFamily="34" charset="0"/>
              </a:rPr>
              <a:t>j</a:t>
            </a:r>
            <a:r>
              <a:rPr lang="ru-RU" sz="2000" dirty="0">
                <a:latin typeface="Calibri" pitchFamily="34" charset="0"/>
              </a:rPr>
              <a:t> – номер стратегии, выбираемой игроком В;</a:t>
            </a:r>
          </a:p>
          <a:p>
            <a:pPr>
              <a:spcAft>
                <a:spcPts val="600"/>
              </a:spcAft>
            </a:pPr>
            <a:r>
              <a:rPr lang="ru-RU" sz="2000" b="1" dirty="0" err="1">
                <a:latin typeface="Calibri" pitchFamily="34" charset="0"/>
              </a:rPr>
              <a:t>B</a:t>
            </a:r>
            <a:r>
              <a:rPr lang="en-US" sz="2000" b="1" baseline="-25000" dirty="0" err="1">
                <a:latin typeface="Calibri" pitchFamily="34" charset="0"/>
              </a:rPr>
              <a:t>i</a:t>
            </a:r>
            <a:r>
              <a:rPr lang="en-US" sz="2000" baseline="-25000" dirty="0">
                <a:latin typeface="Calibri" pitchFamily="34" charset="0"/>
              </a:rPr>
              <a:t> </a:t>
            </a:r>
            <a:r>
              <a:rPr lang="ru-RU" sz="2000" dirty="0">
                <a:latin typeface="Calibri" pitchFamily="34" charset="0"/>
              </a:rPr>
              <a:t>– накопленный игроком </a:t>
            </a:r>
            <a:r>
              <a:rPr lang="ru-RU" sz="2000" b="1" dirty="0">
                <a:latin typeface="Calibri" pitchFamily="34" charset="0"/>
              </a:rPr>
              <a:t>А</a:t>
            </a:r>
            <a:r>
              <a:rPr lang="ru-RU" sz="2000" dirty="0">
                <a:latin typeface="Calibri" pitchFamily="34" charset="0"/>
              </a:rPr>
              <a:t> выигрыш за </a:t>
            </a:r>
            <a:r>
              <a:rPr lang="ru-RU" sz="2000" b="1" dirty="0" err="1">
                <a:latin typeface="Calibri" pitchFamily="34" charset="0"/>
              </a:rPr>
              <a:t>k</a:t>
            </a:r>
            <a:r>
              <a:rPr lang="ru-RU" sz="2000" dirty="0">
                <a:latin typeface="Calibri" pitchFamily="34" charset="0"/>
              </a:rPr>
              <a:t> партий, при условии, что в данной партии </a:t>
            </a:r>
            <a:r>
              <a:rPr lang="en-US" sz="2000" b="1" dirty="0">
                <a:latin typeface="Calibri" pitchFamily="34" charset="0"/>
              </a:rPr>
              <a:t>B</a:t>
            </a:r>
            <a:r>
              <a:rPr lang="ru-RU" sz="2000" dirty="0">
                <a:latin typeface="Calibri" pitchFamily="34" charset="0"/>
              </a:rPr>
              <a:t> выбирает стратегию </a:t>
            </a:r>
            <a:r>
              <a:rPr lang="ru-RU" sz="2000" b="1" dirty="0" err="1">
                <a:latin typeface="Calibri" pitchFamily="34" charset="0"/>
              </a:rPr>
              <a:t>B</a:t>
            </a:r>
            <a:r>
              <a:rPr lang="en-US" sz="2000" b="1" baseline="-25000" dirty="0" err="1">
                <a:latin typeface="Calibri" pitchFamily="34" charset="0"/>
              </a:rPr>
              <a:t>i</a:t>
            </a:r>
            <a:r>
              <a:rPr lang="ru-RU" sz="2000" dirty="0">
                <a:latin typeface="Calibri" pitchFamily="34" charset="0"/>
              </a:rPr>
              <a:t>;</a:t>
            </a:r>
          </a:p>
          <a:p>
            <a:pPr>
              <a:spcAft>
                <a:spcPts val="600"/>
              </a:spcAft>
            </a:pPr>
            <a:r>
              <a:rPr lang="ru-RU" sz="2000" b="1" dirty="0">
                <a:latin typeface="Calibri" pitchFamily="34" charset="0"/>
              </a:rPr>
              <a:t>А</a:t>
            </a:r>
            <a:r>
              <a:rPr lang="en-US" sz="2000" b="1" baseline="-25000" dirty="0">
                <a:latin typeface="Calibri" pitchFamily="34" charset="0"/>
              </a:rPr>
              <a:t>j</a:t>
            </a:r>
            <a:r>
              <a:rPr lang="ru-RU" sz="2000" dirty="0">
                <a:latin typeface="Calibri" pitchFamily="34" charset="0"/>
              </a:rPr>
              <a:t> – накопленный игроком </a:t>
            </a:r>
            <a:r>
              <a:rPr lang="ru-RU" sz="2000" b="1" dirty="0">
                <a:latin typeface="Calibri" pitchFamily="34" charset="0"/>
              </a:rPr>
              <a:t>В</a:t>
            </a:r>
            <a:r>
              <a:rPr lang="ru-RU" sz="2000" dirty="0">
                <a:latin typeface="Calibri" pitchFamily="34" charset="0"/>
              </a:rPr>
              <a:t> проигрыш за </a:t>
            </a:r>
            <a:r>
              <a:rPr lang="ru-RU" sz="2000" b="1" dirty="0" err="1">
                <a:latin typeface="Calibri" pitchFamily="34" charset="0"/>
              </a:rPr>
              <a:t>k</a:t>
            </a:r>
            <a:r>
              <a:rPr lang="ru-RU" sz="2000" dirty="0">
                <a:latin typeface="Calibri" pitchFamily="34" charset="0"/>
              </a:rPr>
              <a:t> партий, при условии, что в данной партии </a:t>
            </a:r>
            <a:r>
              <a:rPr lang="en-US" sz="2000" b="1" dirty="0">
                <a:latin typeface="Calibri" pitchFamily="34" charset="0"/>
              </a:rPr>
              <a:t>A</a:t>
            </a:r>
            <a:r>
              <a:rPr lang="ru-RU" sz="2000" dirty="0">
                <a:latin typeface="Calibri" pitchFamily="34" charset="0"/>
              </a:rPr>
              <a:t> выбирает стратегию </a:t>
            </a:r>
            <a:r>
              <a:rPr lang="ru-RU" sz="2000" b="1" dirty="0">
                <a:latin typeface="Calibri" pitchFamily="34" charset="0"/>
              </a:rPr>
              <a:t>А</a:t>
            </a:r>
            <a:r>
              <a:rPr lang="en-US" sz="2000" b="1" baseline="-25000" dirty="0">
                <a:latin typeface="Calibri" pitchFamily="34" charset="0"/>
              </a:rPr>
              <a:t>j</a:t>
            </a:r>
            <a:r>
              <a:rPr lang="ru-RU" sz="2000" dirty="0">
                <a:latin typeface="Calibri" pitchFamily="34" charset="0"/>
              </a:rPr>
              <a:t>;</a:t>
            </a:r>
          </a:p>
          <a:p>
            <a:pPr>
              <a:spcAft>
                <a:spcPts val="600"/>
              </a:spcAft>
            </a:pPr>
            <a:r>
              <a:rPr lang="ru-RU" sz="2000" b="1" u="sng" dirty="0">
                <a:latin typeface="Calibri" pitchFamily="34" charset="0"/>
              </a:rPr>
              <a:t>V</a:t>
            </a:r>
            <a:r>
              <a:rPr lang="ru-RU" sz="2000" dirty="0">
                <a:latin typeface="Calibri" pitchFamily="34" charset="0"/>
              </a:rPr>
              <a:t> – нижняя оценка игры = </a:t>
            </a:r>
            <a:r>
              <a:rPr lang="ru-RU" sz="2000" b="1" dirty="0" err="1">
                <a:latin typeface="Calibri" pitchFamily="34" charset="0"/>
              </a:rPr>
              <a:t>min</a:t>
            </a:r>
            <a:r>
              <a:rPr lang="ru-RU" sz="2000" b="1" dirty="0">
                <a:latin typeface="Calibri" pitchFamily="34" charset="0"/>
              </a:rPr>
              <a:t> (накопленный выигрыш)/</a:t>
            </a:r>
            <a:r>
              <a:rPr lang="ru-RU" sz="2000" b="1" dirty="0" err="1">
                <a:latin typeface="Calibri" pitchFamily="34" charset="0"/>
              </a:rPr>
              <a:t>k</a:t>
            </a:r>
            <a:r>
              <a:rPr lang="ru-RU" sz="2000" dirty="0">
                <a:latin typeface="Calibri" pitchFamily="34" charset="0"/>
              </a:rPr>
              <a:t>;</a:t>
            </a:r>
          </a:p>
          <a:p>
            <a:pPr>
              <a:spcAft>
                <a:spcPts val="600"/>
              </a:spcAft>
            </a:pPr>
            <a:r>
              <a:rPr lang="ru-RU" sz="2000" b="1" dirty="0">
                <a:latin typeface="Calibri" pitchFamily="34" charset="0"/>
              </a:rPr>
              <a:t>V</a:t>
            </a:r>
            <a:r>
              <a:rPr lang="ru-RU" sz="2000" dirty="0">
                <a:latin typeface="Calibri" pitchFamily="34" charset="0"/>
              </a:rPr>
              <a:t> – верхняя оценка игры = </a:t>
            </a:r>
            <a:r>
              <a:rPr lang="ru-RU" sz="2000" b="1" dirty="0" err="1">
                <a:latin typeface="Calibri" pitchFamily="34" charset="0"/>
              </a:rPr>
              <a:t>max</a:t>
            </a:r>
            <a:r>
              <a:rPr lang="ru-RU" sz="2000" b="1" dirty="0">
                <a:latin typeface="Calibri" pitchFamily="34" charset="0"/>
              </a:rPr>
              <a:t> (накопленный проигрыш)/</a:t>
            </a:r>
            <a:r>
              <a:rPr lang="ru-RU" sz="2000" b="1" dirty="0" err="1">
                <a:latin typeface="Calibri" pitchFamily="34" charset="0"/>
              </a:rPr>
              <a:t>k</a:t>
            </a:r>
            <a:r>
              <a:rPr lang="ru-RU" sz="2000" dirty="0">
                <a:latin typeface="Calibri" pitchFamily="34" charset="0"/>
              </a:rPr>
              <a:t>; </a:t>
            </a:r>
          </a:p>
          <a:p>
            <a:pPr>
              <a:spcAft>
                <a:spcPts val="600"/>
              </a:spcAft>
            </a:pPr>
            <a:r>
              <a:rPr lang="ru-RU" sz="2000" b="1" dirty="0">
                <a:latin typeface="Calibri" pitchFamily="34" charset="0"/>
              </a:rPr>
              <a:t>V</a:t>
            </a:r>
            <a:r>
              <a:rPr lang="ru-RU" sz="2000" b="1" baseline="30000" dirty="0">
                <a:latin typeface="Calibri" pitchFamily="34" charset="0"/>
              </a:rPr>
              <a:t>*</a:t>
            </a:r>
            <a:r>
              <a:rPr lang="ru-RU" sz="2000" b="1" dirty="0">
                <a:latin typeface="Calibri" pitchFamily="34" charset="0"/>
              </a:rPr>
              <a:t>=(</a:t>
            </a:r>
            <a:r>
              <a:rPr lang="ru-RU" sz="2000" b="1" u="sng" dirty="0" err="1">
                <a:latin typeface="Calibri" pitchFamily="34" charset="0"/>
              </a:rPr>
              <a:t>V</a:t>
            </a:r>
            <a:r>
              <a:rPr lang="ru-RU" sz="2000" b="1" dirty="0" err="1">
                <a:latin typeface="Calibri" pitchFamily="34" charset="0"/>
              </a:rPr>
              <a:t>+V</a:t>
            </a:r>
            <a:r>
              <a:rPr lang="ru-RU" sz="2000" b="1" dirty="0">
                <a:latin typeface="Calibri" pitchFamily="34" charset="0"/>
              </a:rPr>
              <a:t>)/2</a:t>
            </a:r>
            <a:r>
              <a:rPr lang="ru-RU" sz="2000" dirty="0">
                <a:latin typeface="Calibri" pitchFamily="34" charset="0"/>
              </a:rPr>
              <a:t>, </a:t>
            </a:r>
            <a:r>
              <a:rPr lang="ru-RU" sz="2000" b="1" dirty="0">
                <a:latin typeface="Calibri" pitchFamily="34" charset="0"/>
              </a:rPr>
              <a:t>V</a:t>
            </a:r>
            <a:r>
              <a:rPr lang="ru-RU" sz="2000" b="1" baseline="30000" dirty="0">
                <a:latin typeface="Calibri" pitchFamily="34" charset="0"/>
              </a:rPr>
              <a:t>*</a:t>
            </a:r>
            <a:r>
              <a:rPr lang="ru-RU" sz="2000" dirty="0">
                <a:latin typeface="Calibri" pitchFamily="34" charset="0"/>
              </a:rPr>
              <a:t> </a:t>
            </a:r>
            <a:r>
              <a:rPr lang="ru-RU" sz="2000" dirty="0">
                <a:latin typeface="Calibri" pitchFamily="34" charset="0"/>
                <a:sym typeface="Wingdings"/>
              </a:rPr>
              <a:t></a:t>
            </a:r>
            <a:r>
              <a:rPr lang="ru-RU" sz="2000" dirty="0">
                <a:latin typeface="Calibri" pitchFamily="34" charset="0"/>
              </a:rPr>
              <a:t> </a:t>
            </a:r>
            <a:r>
              <a:rPr lang="ru-RU" sz="2000" b="1" dirty="0">
                <a:latin typeface="Calibri" pitchFamily="34" charset="0"/>
              </a:rPr>
              <a:t>V</a:t>
            </a:r>
            <a:r>
              <a:rPr lang="ru-RU" sz="2000" dirty="0">
                <a:latin typeface="Calibri" pitchFamily="34" charset="0"/>
              </a:rPr>
              <a:t> при </a:t>
            </a:r>
            <a:r>
              <a:rPr lang="ru-RU" sz="2000" b="1" dirty="0" err="1">
                <a:latin typeface="Calibri" pitchFamily="34" charset="0"/>
              </a:rPr>
              <a:t>k</a:t>
            </a:r>
            <a:r>
              <a:rPr lang="ru-RU" sz="2000" b="1" dirty="0">
                <a:latin typeface="Calibri" pitchFamily="34" charset="0"/>
              </a:rPr>
              <a:t> </a:t>
            </a:r>
            <a:r>
              <a:rPr lang="ru-RU" sz="2000" b="1" dirty="0">
                <a:latin typeface="Calibri" pitchFamily="34" charset="0"/>
                <a:sym typeface="Wingdings"/>
              </a:rPr>
              <a:t></a:t>
            </a:r>
            <a:r>
              <a:rPr lang="ru-RU" sz="2000" b="1" dirty="0">
                <a:latin typeface="Calibri" pitchFamily="34" charset="0"/>
              </a:rPr>
              <a:t> </a:t>
            </a:r>
            <a:r>
              <a:rPr lang="ru-RU" sz="2000" b="1" dirty="0">
                <a:latin typeface="Calibri" pitchFamily="34" charset="0"/>
                <a:sym typeface="Symbol"/>
              </a:rPr>
              <a:t> </a:t>
            </a:r>
            <a:endParaRPr lang="ru-RU" sz="2000" b="1" dirty="0">
              <a:latin typeface="Calibri" pitchFamily="34" charset="0"/>
            </a:endParaRPr>
          </a:p>
        </p:txBody>
      </p:sp>
      <p:sp>
        <p:nvSpPr>
          <p:cNvPr id="7" name="Line 1"/>
          <p:cNvSpPr>
            <a:spLocks noChangeShapeType="1"/>
          </p:cNvSpPr>
          <p:nvPr/>
        </p:nvSpPr>
        <p:spPr bwMode="auto">
          <a:xfrm flipV="1">
            <a:off x="2304127" y="5846399"/>
            <a:ext cx="144016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8" name="Line 1"/>
          <p:cNvSpPr>
            <a:spLocks noChangeShapeType="1"/>
          </p:cNvSpPr>
          <p:nvPr/>
        </p:nvSpPr>
        <p:spPr bwMode="auto">
          <a:xfrm flipV="1">
            <a:off x="1574169" y="5459854"/>
            <a:ext cx="144016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n w="3810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77827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100392" y="5373216"/>
            <a:ext cx="5656672" cy="9010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>
                <a:latin typeface="Calibri" pitchFamily="34" charset="0"/>
              </a:rPr>
              <a:t>	</a:t>
            </a:r>
          </a:p>
          <a:p>
            <a:pPr>
              <a:buNone/>
            </a:pPr>
            <a:endParaRPr lang="ru-RU" sz="2000" b="1" dirty="0">
              <a:latin typeface="Calibri" pitchFamily="34" charset="0"/>
            </a:endParaRPr>
          </a:p>
        </p:txBody>
      </p:sp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1475656" y="1494656"/>
            <a:ext cx="71076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000" dirty="0">
                <a:latin typeface="Calibri" pitchFamily="34" charset="0"/>
              </a:rPr>
              <a:t>Рассмотрим метод на примере игры </a:t>
            </a:r>
            <a:r>
              <a:rPr lang="ru-RU" sz="2000" b="1" dirty="0" err="1">
                <a:latin typeface="Calibri" pitchFamily="34" charset="0"/>
              </a:rPr>
              <a:t>G</a:t>
            </a:r>
            <a:r>
              <a:rPr lang="ru-RU" sz="2000" b="1" dirty="0">
                <a:latin typeface="Calibri" pitchFamily="34" charset="0"/>
              </a:rPr>
              <a:t>(3×3)</a:t>
            </a:r>
            <a:r>
              <a:rPr lang="ru-RU" sz="2000" dirty="0">
                <a:latin typeface="Calibri" pitchFamily="34" charset="0"/>
              </a:rPr>
              <a:t>.</a:t>
            </a: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282624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Итерационный метод Брауна-Робинсона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2339752" y="2207384"/>
          <a:ext cx="4824536" cy="2373744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207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7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4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3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9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9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0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9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0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3563889" y="5097378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latin typeface="Calibri" pitchFamily="34" charset="0"/>
              </a:rPr>
              <a:t>S</a:t>
            </a:r>
            <a:r>
              <a:rPr lang="en-US" sz="2000" b="1" i="1" baseline="-25000" dirty="0">
                <a:latin typeface="Calibri" pitchFamily="34" charset="0"/>
              </a:rPr>
              <a:t>A</a:t>
            </a:r>
            <a:r>
              <a:rPr lang="ru-RU" sz="2000" b="1" dirty="0">
                <a:latin typeface="Calibri" pitchFamily="34" charset="0"/>
              </a:rPr>
              <a:t>=(</a:t>
            </a:r>
            <a:r>
              <a:rPr lang="en-US" sz="2000" b="1" i="1" dirty="0">
                <a:latin typeface="Calibri" pitchFamily="34" charset="0"/>
              </a:rPr>
              <a:t>p</a:t>
            </a:r>
            <a:r>
              <a:rPr lang="ru-RU" sz="2000" b="1" i="1" baseline="-25000" dirty="0">
                <a:latin typeface="Calibri" pitchFamily="34" charset="0"/>
              </a:rPr>
              <a:t>1</a:t>
            </a:r>
            <a:r>
              <a:rPr lang="ru-RU" sz="2000" b="1" i="1" dirty="0">
                <a:latin typeface="Calibri" pitchFamily="34" charset="0"/>
              </a:rPr>
              <a:t>, </a:t>
            </a:r>
            <a:r>
              <a:rPr lang="en-US" sz="2000" b="1" i="1" dirty="0">
                <a:latin typeface="Calibri" pitchFamily="34" charset="0"/>
              </a:rPr>
              <a:t>p</a:t>
            </a:r>
            <a:r>
              <a:rPr lang="ru-RU" sz="2000" b="1" i="1" baseline="-25000" dirty="0">
                <a:latin typeface="Calibri" pitchFamily="34" charset="0"/>
              </a:rPr>
              <a:t>2</a:t>
            </a:r>
            <a:r>
              <a:rPr lang="ru-RU" sz="2000" b="1" i="1" dirty="0">
                <a:latin typeface="Calibri" pitchFamily="34" charset="0"/>
              </a:rPr>
              <a:t>, </a:t>
            </a:r>
            <a:r>
              <a:rPr lang="en-US" sz="2000" b="1" i="1" dirty="0">
                <a:latin typeface="Calibri" pitchFamily="34" charset="0"/>
              </a:rPr>
              <a:t>p</a:t>
            </a:r>
            <a:r>
              <a:rPr lang="ru-RU" sz="2000" b="1" i="1" baseline="-25000" dirty="0">
                <a:latin typeface="Calibri" pitchFamily="34" charset="0"/>
              </a:rPr>
              <a:t>3</a:t>
            </a:r>
            <a:r>
              <a:rPr lang="ru-RU" sz="2000" b="1" dirty="0">
                <a:latin typeface="Calibri" pitchFamily="34" charset="0"/>
              </a:rPr>
              <a:t>)</a:t>
            </a:r>
            <a:endParaRPr lang="ru-RU" sz="2000" dirty="0">
              <a:latin typeface="Calibri" pitchFamily="34" charset="0"/>
            </a:endParaRPr>
          </a:p>
          <a:p>
            <a:pPr algn="ctr"/>
            <a:r>
              <a:rPr lang="en-US" sz="2000" b="1" i="1" dirty="0">
                <a:latin typeface="Calibri" pitchFamily="34" charset="0"/>
              </a:rPr>
              <a:t>S</a:t>
            </a:r>
            <a:r>
              <a:rPr lang="en-US" sz="2000" b="1" i="1" baseline="-25000" dirty="0">
                <a:latin typeface="Calibri" pitchFamily="34" charset="0"/>
              </a:rPr>
              <a:t>B</a:t>
            </a:r>
            <a:r>
              <a:rPr lang="ru-RU" sz="2000" b="1" dirty="0">
                <a:latin typeface="Calibri" pitchFamily="34" charset="0"/>
              </a:rPr>
              <a:t>=(</a:t>
            </a:r>
            <a:r>
              <a:rPr lang="en-US" sz="2000" b="1" i="1" dirty="0">
                <a:latin typeface="Calibri" pitchFamily="34" charset="0"/>
              </a:rPr>
              <a:t>q</a:t>
            </a:r>
            <a:r>
              <a:rPr lang="ru-RU" sz="2000" b="1" i="1" baseline="-25000" dirty="0">
                <a:latin typeface="Calibri" pitchFamily="34" charset="0"/>
              </a:rPr>
              <a:t>1</a:t>
            </a:r>
            <a:r>
              <a:rPr lang="ru-RU" sz="2000" b="1" i="1" dirty="0">
                <a:latin typeface="Calibri" pitchFamily="34" charset="0"/>
              </a:rPr>
              <a:t>, </a:t>
            </a:r>
            <a:r>
              <a:rPr lang="en-US" sz="2000" b="1" i="1" dirty="0">
                <a:latin typeface="Calibri" pitchFamily="34" charset="0"/>
              </a:rPr>
              <a:t>q</a:t>
            </a:r>
            <a:r>
              <a:rPr lang="ru-RU" sz="2000" b="1" i="1" baseline="-25000" dirty="0">
                <a:latin typeface="Calibri" pitchFamily="34" charset="0"/>
              </a:rPr>
              <a:t>2</a:t>
            </a:r>
            <a:r>
              <a:rPr lang="ru-RU" sz="2000" b="1" i="1" dirty="0">
                <a:latin typeface="Calibri" pitchFamily="34" charset="0"/>
              </a:rPr>
              <a:t>, </a:t>
            </a:r>
            <a:r>
              <a:rPr lang="en-US" sz="2000" b="1" i="1" dirty="0">
                <a:latin typeface="Calibri" pitchFamily="34" charset="0"/>
              </a:rPr>
              <a:t>q</a:t>
            </a:r>
            <a:r>
              <a:rPr lang="ru-RU" sz="2000" b="1" i="1" baseline="-25000" dirty="0">
                <a:latin typeface="Calibri" pitchFamily="34" charset="0"/>
              </a:rPr>
              <a:t>3</a:t>
            </a:r>
            <a:r>
              <a:rPr lang="ru-RU" sz="2000" b="1" dirty="0">
                <a:latin typeface="Calibri" pitchFamily="34" charset="0"/>
              </a:rPr>
              <a:t>)</a:t>
            </a:r>
            <a:endParaRPr lang="ru-RU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626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9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3" grpId="0" build="p" autoUpdateAnimBg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1596680" y="2852936"/>
            <a:ext cx="3600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000" dirty="0">
                <a:latin typeface="Calibri" pitchFamily="34" charset="0"/>
              </a:rPr>
              <a:t>Строится следующая матрица:</a:t>
            </a: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282624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Итерационный метод Брауна-Робинсона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691680" y="3284984"/>
          <a:ext cx="6768757" cy="174876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549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9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9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9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57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93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93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93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291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71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7492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497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k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i</a:t>
                      </a:r>
                      <a:endParaRPr lang="ru-RU"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2000" b="1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2000" b="1" baseline="-250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2000" b="1" baseline="-250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  <a:endParaRPr lang="ru-RU"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j</a:t>
                      </a:r>
                      <a:endParaRPr lang="ru-RU"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2000" b="1" baseline="-250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2000" b="1" baseline="-250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2000" b="1" baseline="-250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  <a:endParaRPr lang="ru-RU"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V</a:t>
                      </a:r>
                      <a:endParaRPr lang="ru-RU" sz="2000" b="1" u="sng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V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V</a:t>
                      </a:r>
                      <a:r>
                        <a:rPr lang="en-US" sz="2000" b="1" baseline="30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*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b="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3491880" y="1316260"/>
          <a:ext cx="2664296" cy="1464668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666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5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61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1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9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1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9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0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1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9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0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Line 1"/>
          <p:cNvSpPr>
            <a:spLocks noChangeShapeType="1"/>
          </p:cNvSpPr>
          <p:nvPr/>
        </p:nvSpPr>
        <p:spPr bwMode="auto">
          <a:xfrm flipV="1">
            <a:off x="7128663" y="3356992"/>
            <a:ext cx="144016" cy="0"/>
          </a:xfrm>
          <a:prstGeom prst="line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n w="381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63688" y="36450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1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95736" y="36450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3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04034" y="3645024"/>
            <a:ext cx="1607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itchFamily="34" charset="0"/>
              </a:rPr>
              <a:t>  9        0       11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16" name="Line 1"/>
          <p:cNvSpPr>
            <a:spLocks noChangeShapeType="1"/>
          </p:cNvSpPr>
          <p:nvPr/>
        </p:nvSpPr>
        <p:spPr bwMode="auto">
          <a:xfrm flipV="1">
            <a:off x="3312239" y="3933056"/>
            <a:ext cx="144016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n w="381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51827" y="36450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2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0" y="3645024"/>
            <a:ext cx="1607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itchFamily="34" charset="0"/>
              </a:rPr>
              <a:t>  2        9        0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20" name="Line 1"/>
          <p:cNvSpPr>
            <a:spLocks noChangeShapeType="1"/>
          </p:cNvSpPr>
          <p:nvPr/>
        </p:nvSpPr>
        <p:spPr bwMode="auto">
          <a:xfrm flipV="1">
            <a:off x="5280205" y="3717032"/>
            <a:ext cx="144016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n w="381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56176" y="364502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0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48264" y="364502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9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52320" y="364502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4,5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63688" y="398131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2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95736" y="398131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2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604034" y="3981314"/>
            <a:ext cx="1607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itchFamily="34" charset="0"/>
              </a:rPr>
              <a:t> 11       9       11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27" name="Line 1"/>
          <p:cNvSpPr>
            <a:spLocks noChangeShapeType="1"/>
          </p:cNvSpPr>
          <p:nvPr/>
        </p:nvSpPr>
        <p:spPr bwMode="auto">
          <a:xfrm flipV="1">
            <a:off x="3312239" y="4269346"/>
            <a:ext cx="144016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n w="381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151827" y="398131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2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72000" y="3981314"/>
            <a:ext cx="1607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itchFamily="34" charset="0"/>
              </a:rPr>
              <a:t>  4       18       0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0" name="Line 1"/>
          <p:cNvSpPr>
            <a:spLocks noChangeShapeType="1"/>
          </p:cNvSpPr>
          <p:nvPr/>
        </p:nvSpPr>
        <p:spPr bwMode="auto">
          <a:xfrm flipV="1">
            <a:off x="5280205" y="4040689"/>
            <a:ext cx="144016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n w="381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56176" y="398131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4,5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948264" y="398131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9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452320" y="398131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6,75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63688" y="434393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3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195736" y="434393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2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604034" y="4343937"/>
            <a:ext cx="1607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itchFamily="34" charset="0"/>
              </a:rPr>
              <a:t> 13      18      11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7" name="Line 1"/>
          <p:cNvSpPr>
            <a:spLocks noChangeShapeType="1"/>
          </p:cNvSpPr>
          <p:nvPr/>
        </p:nvSpPr>
        <p:spPr bwMode="auto">
          <a:xfrm flipV="1">
            <a:off x="3875670" y="4631969"/>
            <a:ext cx="144016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n w="381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151827" y="434393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3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572000" y="4343937"/>
            <a:ext cx="1607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itchFamily="34" charset="0"/>
              </a:rPr>
              <a:t> 13      18      11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40" name="Line 1"/>
          <p:cNvSpPr>
            <a:spLocks noChangeShapeType="1"/>
          </p:cNvSpPr>
          <p:nvPr/>
        </p:nvSpPr>
        <p:spPr bwMode="auto">
          <a:xfrm flipV="1">
            <a:off x="5280205" y="4403312"/>
            <a:ext cx="144016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n w="381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156176" y="4343937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3,666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948264" y="4343937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6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452320" y="434393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4,83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631547" y="4677644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…   ...    …     …     …   …    …     …     …      …       …         …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2404" name="Object 4"/>
          <p:cNvGraphicFramePr>
            <a:graphicFrameLocks noChangeAspect="1"/>
          </p:cNvGraphicFramePr>
          <p:nvPr/>
        </p:nvGraphicFramePr>
        <p:xfrm>
          <a:off x="1691679" y="5085184"/>
          <a:ext cx="2448273" cy="920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" name="Формула" r:id="rId3" imgW="1193760" imgH="444240" progId="Equation.3">
                  <p:embed/>
                </p:oleObj>
              </mc:Choice>
              <mc:Fallback>
                <p:oleObj name="Формула" r:id="rId3" imgW="1193760" imgH="444240" progId="Equation.3">
                  <p:embed/>
                  <p:pic>
                    <p:nvPicPr>
                      <p:cNvPr id="1024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79" y="5085184"/>
                        <a:ext cx="2448273" cy="9202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03" name="Object 3"/>
          <p:cNvGraphicFramePr>
            <a:graphicFrameLocks noChangeAspect="1"/>
          </p:cNvGraphicFramePr>
          <p:nvPr/>
        </p:nvGraphicFramePr>
        <p:xfrm>
          <a:off x="5791470" y="5085184"/>
          <a:ext cx="2452938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Формула" r:id="rId5" imgW="1206360" imgH="457200" progId="Equation.3">
                  <p:embed/>
                </p:oleObj>
              </mc:Choice>
              <mc:Fallback>
                <p:oleObj name="Формула" r:id="rId5" imgW="1206360" imgH="457200" progId="Equation.3">
                  <p:embed/>
                  <p:pic>
                    <p:nvPicPr>
                      <p:cNvPr id="10240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470" y="5085184"/>
                        <a:ext cx="2452938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			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0" y="1857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56" name="Группа 55"/>
          <p:cNvGrpSpPr/>
          <p:nvPr/>
        </p:nvGrpSpPr>
        <p:grpSpPr>
          <a:xfrm>
            <a:off x="1475656" y="5973030"/>
            <a:ext cx="3273658" cy="369332"/>
            <a:chOff x="3623263" y="5229200"/>
            <a:chExt cx="3273658" cy="369332"/>
          </a:xfrm>
        </p:grpSpPr>
        <p:graphicFrame>
          <p:nvGraphicFramePr>
            <p:cNvPr id="102402" name="Object 2"/>
            <p:cNvGraphicFramePr>
              <a:graphicFrameLocks noChangeAspect="1"/>
            </p:cNvGraphicFramePr>
            <p:nvPr/>
          </p:nvGraphicFramePr>
          <p:xfrm>
            <a:off x="3623263" y="5277458"/>
            <a:ext cx="276225" cy="314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1" name="Формула" r:id="rId7" imgW="279279" imgH="317362" progId="Equation.3">
                    <p:embed/>
                  </p:oleObj>
                </mc:Choice>
                <mc:Fallback>
                  <p:oleObj name="Формула" r:id="rId7" imgW="279279" imgH="317362" progId="Equation.3">
                    <p:embed/>
                    <p:pic>
                      <p:nvPicPr>
                        <p:cNvPr id="102402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23263" y="5277458"/>
                          <a:ext cx="276225" cy="3143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408" name="Rectangle 8"/>
            <p:cNvSpPr>
              <a:spLocks noChangeArrowheads="1"/>
            </p:cNvSpPr>
            <p:nvPr/>
          </p:nvSpPr>
          <p:spPr bwMode="auto">
            <a:xfrm>
              <a:off x="3851920" y="5229200"/>
              <a:ext cx="304500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</a:rPr>
                <a:t>- с</a:t>
              </a:r>
              <a:r>
                <a:rPr lang="ru-RU" dirty="0">
                  <a:latin typeface="Calibri" pitchFamily="34" charset="0"/>
                  <a:ea typeface="Times New Roman" pitchFamily="18" charset="0"/>
                </a:rPr>
                <a:t>к</a:t>
              </a:r>
              <a:r>
                <a:rPr kumimoji="0" lang="ru-RU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</a:rPr>
                <a:t>олько раз выбирается </a:t>
              </a:r>
              <a:r>
                <a:rPr kumimoji="0" lang="ru-RU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</a:rPr>
                <a:t>А</a:t>
              </a:r>
              <a:r>
                <a:rPr kumimoji="0" lang="en-US" b="1" i="0" u="none" strike="noStrike" cap="none" normalizeH="0" baseline="-3000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</a:rPr>
                <a:t>i</a:t>
              </a:r>
              <a:r>
                <a:rPr kumimoji="0" lang="ru-RU" b="1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</a:rPr>
                <a:t> </a:t>
              </a:r>
              <a:endParaRPr kumimoji="0" lang="ru-RU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5488212" y="5990170"/>
            <a:ext cx="3260252" cy="391158"/>
            <a:chOff x="3628653" y="5805264"/>
            <a:chExt cx="3260252" cy="391158"/>
          </a:xfrm>
        </p:grpSpPr>
        <p:graphicFrame>
          <p:nvGraphicFramePr>
            <p:cNvPr id="102401" name="Object 1"/>
            <p:cNvGraphicFramePr>
              <a:graphicFrameLocks noChangeAspect="1"/>
            </p:cNvGraphicFramePr>
            <p:nvPr/>
          </p:nvGraphicFramePr>
          <p:xfrm>
            <a:off x="3628653" y="5853522"/>
            <a:ext cx="295275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2" name="Формула" r:id="rId9" imgW="291973" imgH="342751" progId="Equation.3">
                    <p:embed/>
                  </p:oleObj>
                </mc:Choice>
                <mc:Fallback>
                  <p:oleObj name="Формула" r:id="rId9" imgW="291973" imgH="342751" progId="Equation.3">
                    <p:embed/>
                    <p:pic>
                      <p:nvPicPr>
                        <p:cNvPr id="102401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28653" y="5853522"/>
                          <a:ext cx="295275" cy="3429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4" name="Rectangle 8"/>
            <p:cNvSpPr>
              <a:spLocks noChangeArrowheads="1"/>
            </p:cNvSpPr>
            <p:nvPr/>
          </p:nvSpPr>
          <p:spPr bwMode="auto">
            <a:xfrm>
              <a:off x="3851920" y="5805264"/>
              <a:ext cx="303698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</a:rPr>
                <a:t>- с</a:t>
              </a:r>
              <a:r>
                <a:rPr lang="ru-RU" dirty="0">
                  <a:latin typeface="Calibri" pitchFamily="34" charset="0"/>
                  <a:ea typeface="Times New Roman" pitchFamily="18" charset="0"/>
                </a:rPr>
                <a:t>к</a:t>
              </a:r>
              <a:r>
                <a:rPr kumimoji="0" lang="ru-RU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</a:rPr>
                <a:t>олько раз выбирается </a:t>
              </a:r>
              <a:r>
                <a:rPr kumimoji="0" lang="en-US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</a:rPr>
                <a:t>B</a:t>
              </a:r>
              <a:r>
                <a:rPr kumimoji="0" lang="en-US" b="1" i="0" u="none" strike="noStrike" cap="none" normalizeH="0" baseline="-3000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</a:rPr>
                <a:t>j</a:t>
              </a:r>
              <a:r>
                <a:rPr kumimoji="0" lang="ru-RU" b="1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</a:rPr>
                <a:t> </a:t>
              </a:r>
              <a:endParaRPr kumimoji="0" lang="ru-RU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6588224" y="1268760"/>
            <a:ext cx="18722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" pitchFamily="34" charset="0"/>
              </a:rPr>
              <a:t>p</a:t>
            </a:r>
            <a:r>
              <a:rPr lang="ru-RU" sz="2000" b="1" baseline="-25000" dirty="0">
                <a:latin typeface="Calibri" pitchFamily="34" charset="0"/>
              </a:rPr>
              <a:t>1</a:t>
            </a:r>
            <a:r>
              <a:rPr lang="en-US" sz="2000" b="1" dirty="0">
                <a:latin typeface="Calibri" pitchFamily="34" charset="0"/>
              </a:rPr>
              <a:t>=0	q</a:t>
            </a:r>
            <a:r>
              <a:rPr lang="ru-RU" sz="2000" b="1" baseline="-25000" dirty="0">
                <a:latin typeface="Calibri" pitchFamily="34" charset="0"/>
              </a:rPr>
              <a:t>1</a:t>
            </a:r>
            <a:r>
              <a:rPr lang="en-US" sz="2000" b="1" dirty="0">
                <a:latin typeface="Calibri" pitchFamily="34" charset="0"/>
              </a:rPr>
              <a:t>=0</a:t>
            </a:r>
          </a:p>
          <a:p>
            <a:r>
              <a:rPr lang="en-US" sz="2000" b="1" dirty="0">
                <a:latin typeface="Calibri" pitchFamily="34" charset="0"/>
              </a:rPr>
              <a:t>p</a:t>
            </a:r>
            <a:r>
              <a:rPr lang="ru-RU" sz="2000" b="1" baseline="-25000" dirty="0">
                <a:latin typeface="Calibri" pitchFamily="34" charset="0"/>
              </a:rPr>
              <a:t>2</a:t>
            </a:r>
            <a:r>
              <a:rPr lang="en-US" sz="2000" b="1" dirty="0">
                <a:latin typeface="Calibri" pitchFamily="34" charset="0"/>
              </a:rPr>
              <a:t>=2/3	q</a:t>
            </a:r>
            <a:r>
              <a:rPr lang="ru-RU" sz="2000" b="1" baseline="-25000" dirty="0">
                <a:latin typeface="Calibri" pitchFamily="34" charset="0"/>
              </a:rPr>
              <a:t>2</a:t>
            </a:r>
            <a:r>
              <a:rPr lang="en-US" sz="2000" b="1" dirty="0">
                <a:latin typeface="Calibri" pitchFamily="34" charset="0"/>
              </a:rPr>
              <a:t>=2/3</a:t>
            </a:r>
            <a:r>
              <a:rPr lang="ru-RU" sz="2000" b="1" dirty="0">
                <a:latin typeface="Calibri" pitchFamily="34" charset="0"/>
              </a:rPr>
              <a:t> </a:t>
            </a:r>
            <a:endParaRPr lang="en-US" sz="2000" b="1" dirty="0">
              <a:latin typeface="Calibri" pitchFamily="34" charset="0"/>
            </a:endParaRPr>
          </a:p>
          <a:p>
            <a:r>
              <a:rPr lang="en-US" sz="2000" b="1" dirty="0">
                <a:latin typeface="Calibri" pitchFamily="34" charset="0"/>
              </a:rPr>
              <a:t>p</a:t>
            </a:r>
            <a:r>
              <a:rPr lang="ru-RU" sz="2000" b="1" baseline="-25000" dirty="0">
                <a:latin typeface="Calibri" pitchFamily="34" charset="0"/>
              </a:rPr>
              <a:t>3</a:t>
            </a:r>
            <a:r>
              <a:rPr lang="en-US" sz="2000" b="1" dirty="0">
                <a:latin typeface="Calibri" pitchFamily="34" charset="0"/>
              </a:rPr>
              <a:t>=1/3	q</a:t>
            </a:r>
            <a:r>
              <a:rPr lang="ru-RU" sz="2000" b="1" baseline="-25000" dirty="0">
                <a:latin typeface="Calibri" pitchFamily="34" charset="0"/>
              </a:rPr>
              <a:t>3</a:t>
            </a:r>
            <a:r>
              <a:rPr lang="en-US" sz="2000" b="1" dirty="0">
                <a:latin typeface="Calibri" pitchFamily="34" charset="0"/>
              </a:rPr>
              <a:t>=1/3</a:t>
            </a:r>
            <a:endParaRPr lang="ru-RU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74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9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3" grpId="0" build="p" autoUpdateAnimBg="0"/>
      <p:bldP spid="12" grpId="0" animBg="1"/>
      <p:bldP spid="13" grpId="0"/>
      <p:bldP spid="14" grpId="0"/>
      <p:bldP spid="15" grpId="0"/>
      <p:bldP spid="16" grpId="0" animBg="1"/>
      <p:bldP spid="17" grpId="0"/>
      <p:bldP spid="18" grpId="0"/>
      <p:bldP spid="20" grpId="0" animBg="1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8" grpId="0"/>
      <p:bldP spid="29" grpId="0"/>
      <p:bldP spid="30" grpId="0" animBg="1"/>
      <p:bldP spid="31" grpId="0"/>
      <p:bldP spid="32" grpId="0"/>
      <p:bldP spid="33" grpId="0"/>
      <p:bldP spid="34" grpId="0"/>
      <p:bldP spid="35" grpId="0"/>
      <p:bldP spid="36" grpId="0"/>
      <p:bldP spid="37" grpId="0" animBg="1"/>
      <p:bldP spid="38" grpId="0"/>
      <p:bldP spid="39" grpId="0"/>
      <p:bldP spid="40" grpId="0" animBg="1"/>
      <p:bldP spid="41" grpId="0"/>
      <p:bldP spid="42" grpId="0"/>
      <p:bldP spid="43" grpId="0"/>
      <p:bldP spid="47" grpId="0"/>
      <p:bldP spid="5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Парная игра с произвольной суммой</a:t>
            </a:r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 </a:t>
            </a:r>
            <a:r>
              <a:rPr lang="en-US" sz="2800" b="1" cap="all" dirty="0">
                <a:solidFill>
                  <a:schemeClr val="accent1"/>
                </a:solidFill>
                <a:latin typeface="Calibri" pitchFamily="34" charset="0"/>
              </a:rPr>
              <a:t> </a:t>
            </a:r>
            <a:b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</a:br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(биматричная игра)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520368" y="1395353"/>
            <a:ext cx="715608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None/>
            </a:pPr>
            <a:r>
              <a:rPr lang="ru-RU" sz="2000" dirty="0">
                <a:latin typeface="Calibri" pitchFamily="34" charset="0"/>
              </a:rPr>
              <a:t>Рассмотрим игру </a:t>
            </a:r>
            <a:r>
              <a:rPr lang="en-US" sz="2000" b="1" dirty="0">
                <a:latin typeface="Calibri" pitchFamily="34" charset="0"/>
              </a:rPr>
              <a:t>G (</a:t>
            </a:r>
            <a:r>
              <a:rPr lang="en-US" sz="2000" b="1" dirty="0" err="1">
                <a:latin typeface="Calibri" pitchFamily="34" charset="0"/>
              </a:rPr>
              <a:t>m</a:t>
            </a:r>
            <a:r>
              <a:rPr lang="en-US" sz="2000" b="1" dirty="0" err="1">
                <a:latin typeface="Calibri" pitchFamily="34" charset="0"/>
                <a:sym typeface="Symbol"/>
              </a:rPr>
              <a:t>n</a:t>
            </a:r>
            <a:r>
              <a:rPr lang="en-US" sz="2000" b="1" dirty="0">
                <a:latin typeface="Calibri" pitchFamily="34" charset="0"/>
              </a:rPr>
              <a:t>)</a:t>
            </a:r>
            <a:r>
              <a:rPr lang="ru-RU" sz="2000" b="1" dirty="0">
                <a:latin typeface="Calibri" pitchFamily="34" charset="0"/>
              </a:rPr>
              <a:t> </a:t>
            </a:r>
            <a:r>
              <a:rPr lang="ru-RU" sz="2000" dirty="0">
                <a:latin typeface="Calibri" pitchFamily="34" charset="0"/>
              </a:rPr>
              <a:t>представленную в матричной форме.</a:t>
            </a:r>
          </a:p>
          <a:p>
            <a:pPr>
              <a:spcAft>
                <a:spcPts val="600"/>
              </a:spcAft>
              <a:buNone/>
            </a:pPr>
            <a:r>
              <a:rPr lang="ru-RU" sz="2000" b="1" dirty="0">
                <a:latin typeface="Calibri" pitchFamily="34" charset="0"/>
              </a:rPr>
              <a:t>Игрок </a:t>
            </a:r>
            <a:r>
              <a:rPr lang="en-US" sz="2000" b="1" dirty="0">
                <a:latin typeface="Calibri" pitchFamily="34" charset="0"/>
              </a:rPr>
              <a:t>A</a:t>
            </a:r>
            <a:r>
              <a:rPr lang="ru-RU" sz="2000" dirty="0">
                <a:latin typeface="Calibri" pitchFamily="34" charset="0"/>
              </a:rPr>
              <a:t> обладает множеством стратегий </a:t>
            </a:r>
            <a:r>
              <a:rPr lang="en-US" sz="2000" b="1" dirty="0">
                <a:latin typeface="Calibri" pitchFamily="34" charset="0"/>
              </a:rPr>
              <a:t>A</a:t>
            </a:r>
            <a:r>
              <a:rPr lang="ru-RU" sz="2000" b="1" baseline="-25000" dirty="0">
                <a:latin typeface="Calibri" pitchFamily="34" charset="0"/>
              </a:rPr>
              <a:t>1</a:t>
            </a:r>
            <a:r>
              <a:rPr lang="ru-RU" sz="2000" b="1" dirty="0">
                <a:latin typeface="Calibri" pitchFamily="34" charset="0"/>
              </a:rPr>
              <a:t>,…,</a:t>
            </a:r>
            <a:r>
              <a:rPr lang="en-US" sz="2000" b="1" dirty="0">
                <a:latin typeface="Calibri" pitchFamily="34" charset="0"/>
              </a:rPr>
              <a:t>A</a:t>
            </a:r>
            <a:r>
              <a:rPr lang="en-US" sz="2000" b="1" baseline="-25000" dirty="0">
                <a:latin typeface="Calibri" pitchFamily="34" charset="0"/>
              </a:rPr>
              <a:t>m</a:t>
            </a:r>
            <a:endParaRPr lang="ru-RU" sz="2000" b="1" baseline="-25000" dirty="0">
              <a:latin typeface="Calibri" pitchFamily="34" charset="0"/>
            </a:endParaRPr>
          </a:p>
          <a:p>
            <a:pPr>
              <a:spcAft>
                <a:spcPts val="600"/>
              </a:spcAft>
              <a:buNone/>
            </a:pPr>
            <a:r>
              <a:rPr lang="ru-RU" sz="2000" b="1" dirty="0">
                <a:latin typeface="Calibri" pitchFamily="34" charset="0"/>
              </a:rPr>
              <a:t>Игрок </a:t>
            </a:r>
            <a:r>
              <a:rPr lang="en-US" sz="2000" b="1" dirty="0">
                <a:latin typeface="Calibri" pitchFamily="34" charset="0"/>
              </a:rPr>
              <a:t>B</a:t>
            </a:r>
            <a:r>
              <a:rPr lang="ru-RU" sz="2000" dirty="0">
                <a:latin typeface="Calibri" pitchFamily="34" charset="0"/>
              </a:rPr>
              <a:t> обладает множеством стратегий </a:t>
            </a:r>
            <a:r>
              <a:rPr lang="en-US" sz="2000" b="1" dirty="0">
                <a:latin typeface="Calibri" pitchFamily="34" charset="0"/>
              </a:rPr>
              <a:t>B</a:t>
            </a:r>
            <a:r>
              <a:rPr lang="ru-RU" sz="2000" b="1" baseline="-25000" dirty="0">
                <a:latin typeface="Calibri" pitchFamily="34" charset="0"/>
              </a:rPr>
              <a:t>1</a:t>
            </a:r>
            <a:r>
              <a:rPr lang="ru-RU" sz="2000" b="1" dirty="0">
                <a:latin typeface="Calibri" pitchFamily="34" charset="0"/>
              </a:rPr>
              <a:t>,…,</a:t>
            </a:r>
            <a:r>
              <a:rPr lang="en-US" sz="2000" b="1" dirty="0" err="1">
                <a:latin typeface="Calibri" pitchFamily="34" charset="0"/>
              </a:rPr>
              <a:t>B</a:t>
            </a:r>
            <a:r>
              <a:rPr lang="en-US" sz="2000" b="1" baseline="-25000" dirty="0" err="1">
                <a:latin typeface="Calibri" pitchFamily="34" charset="0"/>
              </a:rPr>
              <a:t>n</a:t>
            </a:r>
            <a:endParaRPr lang="ru-RU" sz="2000" dirty="0">
              <a:latin typeface="Calibri" pitchFamily="34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1259632" y="2708920"/>
          <a:ext cx="3600402" cy="2376264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600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0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0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0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00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00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j</a:t>
                      </a:r>
                      <a:endParaRPr lang="ru-R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n</a:t>
                      </a:r>
                      <a:endParaRPr lang="ru-R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11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1j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 pitchFamily="34" charset="0"/>
                        </a:rPr>
                        <a:t>…</a:t>
                      </a:r>
                      <a:endParaRPr lang="ru-RU" sz="18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1n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 pitchFamily="34" charset="0"/>
                        </a:rPr>
                        <a:t>…</a:t>
                      </a:r>
                      <a:endParaRPr lang="ru-RU" sz="18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 pitchFamily="34" charset="0"/>
                        </a:rPr>
                        <a:t>…</a:t>
                      </a:r>
                      <a:endParaRPr lang="ru-RU" sz="18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i</a:t>
                      </a:r>
                      <a:endParaRPr lang="ru-R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i1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ij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 pitchFamily="34" charset="0"/>
                        </a:rPr>
                        <a:t>…</a:t>
                      </a:r>
                      <a:endParaRPr lang="ru-RU" sz="18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in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 pitchFamily="34" charset="0"/>
                        </a:rPr>
                        <a:t>…</a:t>
                      </a:r>
                      <a:endParaRPr lang="ru-RU" sz="18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 pitchFamily="34" charset="0"/>
                        </a:rPr>
                        <a:t>…</a:t>
                      </a:r>
                      <a:endParaRPr lang="ru-RU" sz="18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en-US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 pitchFamily="34" charset="0"/>
                        </a:rPr>
                        <a:t>…</a:t>
                      </a:r>
                      <a:endParaRPr lang="ru-RU" sz="18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m</a:t>
                      </a:r>
                      <a:endParaRPr lang="ru-R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m1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 pitchFamily="34" charset="0"/>
                        </a:rPr>
                        <a:t>…</a:t>
                      </a:r>
                      <a:endParaRPr lang="ru-RU" sz="18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mj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 pitchFamily="34" charset="0"/>
                        </a:rPr>
                        <a:t>…</a:t>
                      </a:r>
                      <a:endParaRPr lang="ru-RU" sz="18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mn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5076056" y="2708920"/>
          <a:ext cx="3600402" cy="2376264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600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0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0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0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00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00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j</a:t>
                      </a:r>
                      <a:endParaRPr lang="ru-R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n</a:t>
                      </a:r>
                      <a:endParaRPr lang="ru-R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11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1j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 pitchFamily="34" charset="0"/>
                        </a:rPr>
                        <a:t>…</a:t>
                      </a:r>
                      <a:endParaRPr lang="ru-RU" sz="18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1n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 pitchFamily="34" charset="0"/>
                        </a:rPr>
                        <a:t>…</a:t>
                      </a:r>
                      <a:endParaRPr lang="ru-RU" sz="18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 pitchFamily="34" charset="0"/>
                        </a:rPr>
                        <a:t>…</a:t>
                      </a:r>
                      <a:endParaRPr lang="ru-RU" sz="18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i</a:t>
                      </a:r>
                      <a:endParaRPr lang="ru-R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i1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ij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>
                          <a:latin typeface="Calibri" pitchFamily="34" charset="0"/>
                        </a:rPr>
                        <a:t>in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 pitchFamily="34" charset="0"/>
                        </a:rPr>
                        <a:t>…</a:t>
                      </a:r>
                      <a:endParaRPr lang="ru-RU" sz="18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 pitchFamily="34" charset="0"/>
                        </a:rPr>
                        <a:t>…</a:t>
                      </a:r>
                      <a:endParaRPr lang="ru-RU" sz="18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en-US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m</a:t>
                      </a:r>
                      <a:endParaRPr lang="ru-R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m1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 pitchFamily="34" charset="0"/>
                        </a:rPr>
                        <a:t>…</a:t>
                      </a:r>
                      <a:endParaRPr lang="ru-RU" sz="18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mj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mn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1259632" y="5157192"/>
            <a:ext cx="3600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Calibri" pitchFamily="34" charset="0"/>
              </a:rPr>
              <a:t>Выигрыши игрока А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076056" y="5157192"/>
            <a:ext cx="3600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Calibri" pitchFamily="34" charset="0"/>
              </a:rPr>
              <a:t>Выигрыши игрока </a:t>
            </a:r>
            <a:r>
              <a:rPr lang="en-US" sz="2000" b="1" dirty="0">
                <a:latin typeface="Calibri" pitchFamily="34" charset="0"/>
              </a:rPr>
              <a:t>B</a:t>
            </a:r>
            <a:endParaRPr lang="ru-RU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02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Парная игра с произвольной суммой</a:t>
            </a:r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 </a:t>
            </a:r>
            <a:r>
              <a:rPr lang="en-US" sz="2800" b="1" cap="all" dirty="0">
                <a:solidFill>
                  <a:schemeClr val="accent1"/>
                </a:solidFill>
                <a:latin typeface="Calibri" pitchFamily="34" charset="0"/>
              </a:rPr>
              <a:t> </a:t>
            </a:r>
            <a:b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</a:br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(биматричная игра)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520368" y="1395353"/>
            <a:ext cx="71560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None/>
            </a:pPr>
            <a:r>
              <a:rPr lang="ru-RU" sz="2000" dirty="0">
                <a:latin typeface="Calibri" pitchFamily="34" charset="0"/>
              </a:rPr>
              <a:t>Обычно две матрицы игры объединяются в одну: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691680" y="1988840"/>
          <a:ext cx="6552726" cy="2664294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1092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2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2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21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21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40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18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…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18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j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…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18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n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18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(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11</a:t>
                      </a:r>
                      <a:r>
                        <a:rPr lang="ru-RU" sz="1800" b="1" dirty="0">
                          <a:latin typeface="Calibri" pitchFamily="34" charset="0"/>
                        </a:rPr>
                        <a:t>,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11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)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(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1j</a:t>
                      </a:r>
                      <a:r>
                        <a:rPr lang="ru-RU" sz="1800" b="1" dirty="0">
                          <a:latin typeface="Calibri" pitchFamily="34" charset="0"/>
                        </a:rPr>
                        <a:t>,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1j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)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 pitchFamily="34" charset="0"/>
                        </a:rPr>
                        <a:t>…</a:t>
                      </a:r>
                      <a:endParaRPr lang="ru-RU" sz="18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(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1n</a:t>
                      </a:r>
                      <a:r>
                        <a:rPr lang="ru-RU" sz="1800" b="1" dirty="0">
                          <a:latin typeface="Calibri" pitchFamily="34" charset="0"/>
                        </a:rPr>
                        <a:t>,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1n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)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…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 pitchFamily="34" charset="0"/>
                        </a:rPr>
                        <a:t>…</a:t>
                      </a:r>
                      <a:endParaRPr lang="ru-RU" sz="18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18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i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alibri" pitchFamily="34" charset="0"/>
                        </a:rPr>
                        <a:t>(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i1</a:t>
                      </a:r>
                      <a:r>
                        <a:rPr lang="ru-RU" sz="1800" b="1" dirty="0">
                          <a:latin typeface="Calibri" pitchFamily="34" charset="0"/>
                        </a:rPr>
                        <a:t>,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i1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)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alibri" pitchFamily="34" charset="0"/>
                        </a:rPr>
                        <a:t>(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ij</a:t>
                      </a:r>
                      <a:r>
                        <a:rPr lang="ru-RU" sz="1800" b="1" dirty="0">
                          <a:latin typeface="Calibri" pitchFamily="34" charset="0"/>
                        </a:rPr>
                        <a:t>,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ij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)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 pitchFamily="34" charset="0"/>
                        </a:rPr>
                        <a:t>…</a:t>
                      </a:r>
                      <a:endParaRPr lang="ru-RU" sz="18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alibri" pitchFamily="34" charset="0"/>
                        </a:rPr>
                        <a:t>(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in</a:t>
                      </a:r>
                      <a:r>
                        <a:rPr lang="ru-RU" sz="1800" b="1" dirty="0">
                          <a:latin typeface="Calibri" pitchFamily="34" charset="0"/>
                        </a:rPr>
                        <a:t>,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 b</a:t>
                      </a:r>
                      <a:r>
                        <a:rPr lang="en-US" sz="1800" b="1" baseline="-25000" dirty="0">
                          <a:latin typeface="Calibri" pitchFamily="34" charset="0"/>
                        </a:rPr>
                        <a:t>in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)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…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 pitchFamily="34" charset="0"/>
                        </a:rPr>
                        <a:t>…</a:t>
                      </a:r>
                      <a:endParaRPr lang="ru-RU" sz="18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18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m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alibri" pitchFamily="34" charset="0"/>
                        </a:rPr>
                        <a:t>(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m1</a:t>
                      </a:r>
                      <a:r>
                        <a:rPr lang="ru-RU" sz="1800" b="1" dirty="0">
                          <a:latin typeface="Calibri" pitchFamily="34" charset="0"/>
                        </a:rPr>
                        <a:t>,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m1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)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alibri" pitchFamily="34" charset="0"/>
                        </a:rPr>
                        <a:t>(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mj</a:t>
                      </a:r>
                      <a:r>
                        <a:rPr lang="ru-RU" sz="1800" b="1" dirty="0">
                          <a:latin typeface="Calibri" pitchFamily="34" charset="0"/>
                        </a:rPr>
                        <a:t>,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mj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)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alibri" pitchFamily="34" charset="0"/>
                        </a:rPr>
                        <a:t>(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mn</a:t>
                      </a:r>
                      <a:r>
                        <a:rPr lang="ru-RU" sz="1800" b="1" dirty="0">
                          <a:latin typeface="Calibri" pitchFamily="34" charset="0"/>
                        </a:rPr>
                        <a:t>,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mn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)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1547664" y="5013176"/>
            <a:ext cx="71560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Calibri" pitchFamily="34" charset="0"/>
              </a:rPr>
              <a:t>Нет общей теории решения биматричных игр.</a:t>
            </a:r>
          </a:p>
          <a:p>
            <a:r>
              <a:rPr lang="ru-RU" sz="2000" b="1" dirty="0">
                <a:latin typeface="Calibri" pitchFamily="34" charset="0"/>
              </a:rPr>
              <a:t> </a:t>
            </a:r>
          </a:p>
          <a:p>
            <a:r>
              <a:rPr lang="ru-RU" sz="2000" b="1" dirty="0">
                <a:latin typeface="Calibri" pitchFamily="34" charset="0"/>
              </a:rPr>
              <a:t>В данном классе игр могут быть коалиции </a:t>
            </a:r>
            <a:r>
              <a:rPr lang="en-US" sz="2000" b="1" dirty="0">
                <a:latin typeface="Calibri" pitchFamily="34" charset="0"/>
              </a:rPr>
              <a:t>(</a:t>
            </a:r>
            <a:r>
              <a:rPr lang="ru-RU" sz="2000" b="1" dirty="0">
                <a:latin typeface="Calibri" pitchFamily="34" charset="0"/>
              </a:rPr>
              <a:t>договорённости</a:t>
            </a:r>
            <a:r>
              <a:rPr lang="en-US" sz="2000" b="1" dirty="0">
                <a:latin typeface="Calibri" pitchFamily="34" charset="0"/>
              </a:rPr>
              <a:t>)</a:t>
            </a:r>
            <a:r>
              <a:rPr lang="ru-RU" sz="2000" b="1" dirty="0">
                <a:latin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313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Теория некооперативных игр </a:t>
            </a:r>
            <a:r>
              <a:rPr lang="ru-RU" sz="2800" b="1" cap="all" dirty="0" err="1">
                <a:solidFill>
                  <a:schemeClr val="accent1"/>
                </a:solidFill>
                <a:latin typeface="Calibri" pitchFamily="34" charset="0"/>
              </a:rPr>
              <a:t>Нэша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619672" y="1700810"/>
          <a:ext cx="6552726" cy="2664294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1092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2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2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21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21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40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18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…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18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j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…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18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n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18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(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11</a:t>
                      </a:r>
                      <a:r>
                        <a:rPr lang="ru-RU" sz="1800" b="1" dirty="0">
                          <a:latin typeface="Calibri" pitchFamily="34" charset="0"/>
                        </a:rPr>
                        <a:t>,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11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)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(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1j</a:t>
                      </a:r>
                      <a:r>
                        <a:rPr lang="ru-RU" sz="1800" b="1" dirty="0">
                          <a:latin typeface="Calibri" pitchFamily="34" charset="0"/>
                        </a:rPr>
                        <a:t>,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1j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)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 pitchFamily="34" charset="0"/>
                        </a:rPr>
                        <a:t>…</a:t>
                      </a:r>
                      <a:endParaRPr lang="ru-RU" sz="18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(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1n</a:t>
                      </a:r>
                      <a:r>
                        <a:rPr lang="ru-RU" sz="1800" b="1" dirty="0">
                          <a:latin typeface="Calibri" pitchFamily="34" charset="0"/>
                        </a:rPr>
                        <a:t>,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1n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)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…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 pitchFamily="34" charset="0"/>
                        </a:rPr>
                        <a:t>…</a:t>
                      </a:r>
                      <a:endParaRPr lang="ru-RU" sz="18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18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i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alibri" pitchFamily="34" charset="0"/>
                        </a:rPr>
                        <a:t>(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i1</a:t>
                      </a:r>
                      <a:r>
                        <a:rPr lang="ru-RU" sz="1800" b="1" dirty="0">
                          <a:latin typeface="Calibri" pitchFamily="34" charset="0"/>
                        </a:rPr>
                        <a:t>,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i1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)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alibri" pitchFamily="34" charset="0"/>
                        </a:rPr>
                        <a:t>(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ij</a:t>
                      </a:r>
                      <a:r>
                        <a:rPr lang="ru-RU" sz="1800" b="1" dirty="0">
                          <a:latin typeface="Calibri" pitchFamily="34" charset="0"/>
                        </a:rPr>
                        <a:t>,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ij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)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 pitchFamily="34" charset="0"/>
                        </a:rPr>
                        <a:t>…</a:t>
                      </a:r>
                      <a:endParaRPr lang="ru-RU" sz="18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alibri" pitchFamily="34" charset="0"/>
                        </a:rPr>
                        <a:t>(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in</a:t>
                      </a:r>
                      <a:r>
                        <a:rPr lang="ru-RU" sz="1800" b="1" dirty="0">
                          <a:latin typeface="Calibri" pitchFamily="34" charset="0"/>
                        </a:rPr>
                        <a:t>,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 b</a:t>
                      </a:r>
                      <a:r>
                        <a:rPr lang="en-US" sz="1800" b="1" baseline="-25000" dirty="0">
                          <a:latin typeface="Calibri" pitchFamily="34" charset="0"/>
                        </a:rPr>
                        <a:t>in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)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…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 pitchFamily="34" charset="0"/>
                        </a:rPr>
                        <a:t>…</a:t>
                      </a:r>
                      <a:endParaRPr lang="ru-RU" sz="18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18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m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alibri" pitchFamily="34" charset="0"/>
                        </a:rPr>
                        <a:t>(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m1</a:t>
                      </a:r>
                      <a:r>
                        <a:rPr lang="ru-RU" sz="1800" b="1" dirty="0">
                          <a:latin typeface="Calibri" pitchFamily="34" charset="0"/>
                        </a:rPr>
                        <a:t>,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m1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)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alibri" pitchFamily="34" charset="0"/>
                        </a:rPr>
                        <a:t>(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mj</a:t>
                      </a:r>
                      <a:r>
                        <a:rPr lang="ru-RU" sz="1800" b="1" dirty="0">
                          <a:latin typeface="Calibri" pitchFamily="34" charset="0"/>
                        </a:rPr>
                        <a:t>,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mj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)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</a:rPr>
                        <a:t>…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alibri" pitchFamily="34" charset="0"/>
                        </a:rPr>
                        <a:t>(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mn</a:t>
                      </a:r>
                      <a:r>
                        <a:rPr lang="ru-RU" sz="1800" b="1" dirty="0">
                          <a:latin typeface="Calibri" pitchFamily="34" charset="0"/>
                        </a:rPr>
                        <a:t>,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800" b="1" baseline="-25000" dirty="0" err="1">
                          <a:latin typeface="Calibri" pitchFamily="34" charset="0"/>
                        </a:rPr>
                        <a:t>mn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)</a:t>
                      </a:r>
                      <a:endParaRPr lang="ru-RU" sz="18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1520368" y="4437112"/>
            <a:ext cx="7156088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alibri" pitchFamily="34" charset="0"/>
              </a:rPr>
              <a:t>Необходимо найти решение в виде:</a:t>
            </a:r>
          </a:p>
          <a:p>
            <a:r>
              <a:rPr lang="ru-RU" b="1" dirty="0">
                <a:latin typeface="Calibri" pitchFamily="34" charset="0"/>
              </a:rPr>
              <a:t>	</a:t>
            </a:r>
            <a:r>
              <a:rPr lang="en-US" b="1" dirty="0">
                <a:latin typeface="Calibri" pitchFamily="34" charset="0"/>
              </a:rPr>
              <a:t>S</a:t>
            </a:r>
            <a:r>
              <a:rPr lang="en-US" b="1" baseline="-25000" dirty="0">
                <a:latin typeface="Calibri" pitchFamily="34" charset="0"/>
              </a:rPr>
              <a:t>A</a:t>
            </a:r>
            <a:r>
              <a:rPr lang="en-US" b="1" dirty="0">
                <a:latin typeface="Calibri" pitchFamily="34" charset="0"/>
              </a:rPr>
              <a:t> = (</a:t>
            </a:r>
            <a:r>
              <a:rPr lang="en-US" b="1" dirty="0" err="1">
                <a:latin typeface="Calibri" pitchFamily="34" charset="0"/>
              </a:rPr>
              <a:t>p</a:t>
            </a:r>
            <a:r>
              <a:rPr lang="en-US" b="1" baseline="-25000" dirty="0" err="1"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, </a:t>
            </a:r>
            <a:r>
              <a:rPr lang="en-US" b="1" dirty="0" err="1">
                <a:latin typeface="Calibri" pitchFamily="34" charset="0"/>
              </a:rPr>
              <a:t>p</a:t>
            </a:r>
            <a:r>
              <a:rPr lang="en-US" b="1" baseline="-25000" dirty="0" err="1">
                <a:latin typeface="Calibri" pitchFamily="34" charset="0"/>
              </a:rPr>
              <a:t>2</a:t>
            </a:r>
            <a:r>
              <a:rPr lang="en-US" b="1" dirty="0">
                <a:latin typeface="Calibri" pitchFamily="34" charset="0"/>
              </a:rPr>
              <a:t>, … , p</a:t>
            </a:r>
            <a:r>
              <a:rPr lang="en-US" b="1" baseline="-25000" dirty="0">
                <a:latin typeface="Calibri" pitchFamily="34" charset="0"/>
              </a:rPr>
              <a:t>m</a:t>
            </a:r>
            <a:r>
              <a:rPr lang="en-US" b="1" dirty="0">
                <a:latin typeface="Calibri" pitchFamily="34" charset="0"/>
              </a:rPr>
              <a:t>)</a:t>
            </a:r>
            <a:endParaRPr lang="ru-RU" dirty="0">
              <a:latin typeface="Calibri" pitchFamily="34" charset="0"/>
            </a:endParaRPr>
          </a:p>
          <a:p>
            <a:r>
              <a:rPr lang="en-US" b="1" dirty="0">
                <a:latin typeface="Calibri" pitchFamily="34" charset="0"/>
              </a:rPr>
              <a:t>	S</a:t>
            </a:r>
            <a:r>
              <a:rPr lang="en-US" b="1" baseline="-25000" dirty="0">
                <a:latin typeface="Calibri" pitchFamily="34" charset="0"/>
              </a:rPr>
              <a:t>B</a:t>
            </a:r>
            <a:r>
              <a:rPr lang="en-US" b="1" dirty="0">
                <a:latin typeface="Calibri" pitchFamily="34" charset="0"/>
              </a:rPr>
              <a:t> = (</a:t>
            </a:r>
            <a:r>
              <a:rPr lang="en-US" b="1" dirty="0" err="1">
                <a:latin typeface="Calibri" pitchFamily="34" charset="0"/>
              </a:rPr>
              <a:t>q</a:t>
            </a:r>
            <a:r>
              <a:rPr lang="en-US" b="1" baseline="-25000" dirty="0" err="1"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, </a:t>
            </a:r>
            <a:r>
              <a:rPr lang="en-US" b="1" dirty="0" err="1">
                <a:latin typeface="Calibri" pitchFamily="34" charset="0"/>
              </a:rPr>
              <a:t>q</a:t>
            </a:r>
            <a:r>
              <a:rPr lang="en-US" b="1" baseline="-25000" dirty="0" err="1">
                <a:latin typeface="Calibri" pitchFamily="34" charset="0"/>
              </a:rPr>
              <a:t>2</a:t>
            </a:r>
            <a:r>
              <a:rPr lang="en-US" b="1" dirty="0">
                <a:latin typeface="Calibri" pitchFamily="34" charset="0"/>
              </a:rPr>
              <a:t>, …, </a:t>
            </a:r>
            <a:r>
              <a:rPr lang="en-US" b="1" dirty="0" err="1">
                <a:latin typeface="Calibri" pitchFamily="34" charset="0"/>
              </a:rPr>
              <a:t>q</a:t>
            </a:r>
            <a:r>
              <a:rPr lang="en-US" b="1" baseline="-25000" dirty="0" err="1">
                <a:latin typeface="Calibri" pitchFamily="34" charset="0"/>
              </a:rPr>
              <a:t>n</a:t>
            </a:r>
            <a:r>
              <a:rPr lang="en-US" b="1" dirty="0">
                <a:latin typeface="Calibri" pitchFamily="34" charset="0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ru-RU" dirty="0">
                <a:latin typeface="Calibri" pitchFamily="34" charset="0"/>
              </a:rPr>
              <a:t>В </a:t>
            </a:r>
            <a:r>
              <a:rPr lang="en-US" dirty="0">
                <a:latin typeface="Calibri" pitchFamily="34" charset="0"/>
              </a:rPr>
              <a:t>1949 </a:t>
            </a:r>
            <a:r>
              <a:rPr lang="ru-RU" dirty="0">
                <a:latin typeface="Calibri" pitchFamily="34" charset="0"/>
              </a:rPr>
              <a:t>году </a:t>
            </a:r>
            <a:r>
              <a:rPr lang="ru-RU" dirty="0" err="1">
                <a:latin typeface="Calibri" pitchFamily="34" charset="0"/>
              </a:rPr>
              <a:t>Нэш</a:t>
            </a:r>
            <a:r>
              <a:rPr lang="ru-RU" dirty="0">
                <a:latin typeface="Calibri" pitchFamily="34" charset="0"/>
              </a:rPr>
              <a:t> вводит для некооперативных игр понятие </a:t>
            </a:r>
            <a:br>
              <a:rPr lang="ru-RU" dirty="0">
                <a:latin typeface="Calibri" pitchFamily="34" charset="0"/>
              </a:rPr>
            </a:br>
            <a:r>
              <a:rPr lang="ru-RU" b="1" dirty="0">
                <a:latin typeface="Calibri" pitchFamily="34" charset="0"/>
              </a:rPr>
              <a:t>«ситуация равновесия»:</a:t>
            </a:r>
            <a:endParaRPr lang="ru-RU" dirty="0">
              <a:latin typeface="Calibri" pitchFamily="34" charset="0"/>
            </a:endParaRPr>
          </a:p>
          <a:p>
            <a:r>
              <a:rPr lang="ru-RU" b="1" dirty="0">
                <a:latin typeface="Calibri" pitchFamily="34" charset="0"/>
              </a:rPr>
              <a:t>			</a:t>
            </a:r>
            <a:r>
              <a:rPr lang="en-US" b="1" dirty="0">
                <a:latin typeface="Calibri" pitchFamily="34" charset="0"/>
              </a:rPr>
              <a:t>S</a:t>
            </a:r>
            <a:r>
              <a:rPr lang="en-US" b="1" baseline="-25000" dirty="0">
                <a:latin typeface="Calibri" pitchFamily="34" charset="0"/>
              </a:rPr>
              <a:t>A</a:t>
            </a:r>
            <a:r>
              <a:rPr lang="ru-RU" b="1" dirty="0">
                <a:latin typeface="Calibri" pitchFamily="34" charset="0"/>
              </a:rPr>
              <a:t>* = (</a:t>
            </a:r>
            <a:r>
              <a:rPr lang="en-US" b="1" dirty="0">
                <a:latin typeface="Calibri" pitchFamily="34" charset="0"/>
              </a:rPr>
              <a:t>p</a:t>
            </a:r>
            <a:r>
              <a:rPr lang="en-US" b="1" baseline="-25000" dirty="0">
                <a:latin typeface="Calibri" pitchFamily="34" charset="0"/>
              </a:rPr>
              <a:t>i</a:t>
            </a:r>
            <a:r>
              <a:rPr lang="ru-RU" b="1" dirty="0">
                <a:latin typeface="Calibri" pitchFamily="34" charset="0"/>
              </a:rPr>
              <a:t>*)    </a:t>
            </a:r>
            <a:r>
              <a:rPr lang="en-US" b="1" dirty="0" err="1">
                <a:latin typeface="Calibri" pitchFamily="34" charset="0"/>
              </a:rPr>
              <a:t>i</a:t>
            </a:r>
            <a:r>
              <a:rPr lang="en-US" b="1" dirty="0">
                <a:latin typeface="Calibri" pitchFamily="34" charset="0"/>
              </a:rPr>
              <a:t> </a:t>
            </a:r>
            <a:r>
              <a:rPr lang="ru-RU" b="1" dirty="0">
                <a:latin typeface="Calibri" pitchFamily="34" charset="0"/>
              </a:rPr>
              <a:t>= 1, .. , </a:t>
            </a:r>
            <a:r>
              <a:rPr lang="en-US" b="1" dirty="0">
                <a:latin typeface="Calibri" pitchFamily="34" charset="0"/>
              </a:rPr>
              <a:t>m</a:t>
            </a:r>
            <a:endParaRPr lang="ru-RU" dirty="0">
              <a:latin typeface="Calibri" pitchFamily="34" charset="0"/>
            </a:endParaRPr>
          </a:p>
          <a:p>
            <a:r>
              <a:rPr lang="ru-RU" b="1" dirty="0">
                <a:latin typeface="Calibri" pitchFamily="34" charset="0"/>
              </a:rPr>
              <a:t>			</a:t>
            </a:r>
            <a:r>
              <a:rPr lang="en-US" b="1" dirty="0">
                <a:latin typeface="Calibri" pitchFamily="34" charset="0"/>
              </a:rPr>
              <a:t>S</a:t>
            </a:r>
            <a:r>
              <a:rPr lang="en-US" b="1" baseline="-25000" dirty="0">
                <a:latin typeface="Calibri" pitchFamily="34" charset="0"/>
              </a:rPr>
              <a:t>B</a:t>
            </a:r>
            <a:r>
              <a:rPr lang="ru-RU" b="1" dirty="0">
                <a:latin typeface="Calibri" pitchFamily="34" charset="0"/>
              </a:rPr>
              <a:t>* = (</a:t>
            </a:r>
            <a:r>
              <a:rPr lang="en-US" b="1" dirty="0" err="1">
                <a:latin typeface="Calibri" pitchFamily="34" charset="0"/>
              </a:rPr>
              <a:t>q</a:t>
            </a:r>
            <a:r>
              <a:rPr lang="en-US" b="1" baseline="-25000" dirty="0" err="1">
                <a:latin typeface="Calibri" pitchFamily="34" charset="0"/>
              </a:rPr>
              <a:t>j</a:t>
            </a:r>
            <a:r>
              <a:rPr lang="ru-RU" b="1" dirty="0">
                <a:latin typeface="Calibri" pitchFamily="34" charset="0"/>
              </a:rPr>
              <a:t>*)    </a:t>
            </a:r>
            <a:r>
              <a:rPr lang="en-US" b="1" dirty="0">
                <a:latin typeface="Calibri" pitchFamily="34" charset="0"/>
              </a:rPr>
              <a:t>j </a:t>
            </a:r>
            <a:r>
              <a:rPr lang="ru-RU" b="1" dirty="0">
                <a:latin typeface="Calibri" pitchFamily="34" charset="0"/>
              </a:rPr>
              <a:t>= 1, .. </a:t>
            </a:r>
            <a:r>
              <a:rPr lang="en-US" b="1" dirty="0">
                <a:latin typeface="Calibri" pitchFamily="34" charset="0"/>
              </a:rPr>
              <a:t>, n</a:t>
            </a:r>
            <a:r>
              <a:rPr lang="en-US" sz="2000" b="1" dirty="0">
                <a:latin typeface="Calibri" pitchFamily="34" charset="0"/>
              </a:rPr>
              <a:t>	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619672" y="1124744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>
                <a:latin typeface="Calibri" pitchFamily="34" charset="0"/>
              </a:rPr>
              <a:t>Джон </a:t>
            </a:r>
            <a:r>
              <a:rPr lang="ru-RU" sz="2000" b="1" dirty="0" err="1">
                <a:latin typeface="Calibri" pitchFamily="34" charset="0"/>
              </a:rPr>
              <a:t>Форбс</a:t>
            </a:r>
            <a:r>
              <a:rPr lang="ru-RU" sz="2000" b="1" dirty="0">
                <a:latin typeface="Calibri" pitchFamily="34" charset="0"/>
              </a:rPr>
              <a:t> </a:t>
            </a:r>
            <a:r>
              <a:rPr lang="ru-RU" sz="2000" b="1" dirty="0" err="1">
                <a:latin typeface="Calibri" pitchFamily="34" charset="0"/>
              </a:rPr>
              <a:t>Нэш</a:t>
            </a:r>
            <a:r>
              <a:rPr lang="ru-RU" sz="2000" b="1" dirty="0">
                <a:latin typeface="Calibri" pitchFamily="34" charset="0"/>
              </a:rPr>
              <a:t> </a:t>
            </a:r>
            <a:r>
              <a:rPr lang="ru-RU" sz="2000" dirty="0">
                <a:latin typeface="Calibri" pitchFamily="34" charset="0"/>
              </a:rPr>
              <a:t>(</a:t>
            </a:r>
            <a:r>
              <a:rPr lang="ru-RU" sz="2000" i="1" dirty="0" err="1">
                <a:latin typeface="Calibri" pitchFamily="34" charset="0"/>
              </a:rPr>
              <a:t>John</a:t>
            </a:r>
            <a:r>
              <a:rPr lang="ru-RU" sz="2000" i="1" dirty="0">
                <a:latin typeface="Calibri" pitchFamily="34" charset="0"/>
              </a:rPr>
              <a:t> </a:t>
            </a:r>
            <a:r>
              <a:rPr lang="ru-RU" sz="2000" i="1" dirty="0" err="1">
                <a:latin typeface="Calibri" pitchFamily="34" charset="0"/>
              </a:rPr>
              <a:t>Forbes</a:t>
            </a:r>
            <a:r>
              <a:rPr lang="ru-RU" sz="2000" i="1" dirty="0">
                <a:latin typeface="Calibri" pitchFamily="34" charset="0"/>
              </a:rPr>
              <a:t> </a:t>
            </a:r>
            <a:r>
              <a:rPr lang="ru-RU" sz="2000" i="1" dirty="0" err="1">
                <a:latin typeface="Calibri" pitchFamily="34" charset="0"/>
              </a:rPr>
              <a:t>Nash</a:t>
            </a:r>
            <a:r>
              <a:rPr lang="ru-RU" sz="2000" i="1" dirty="0">
                <a:latin typeface="Calibri" pitchFamily="34" charset="0"/>
              </a:rPr>
              <a:t>, </a:t>
            </a:r>
            <a:r>
              <a:rPr lang="ru-RU" sz="2000" i="1" dirty="0" err="1">
                <a:latin typeface="Calibri" pitchFamily="34" charset="0"/>
              </a:rPr>
              <a:t>Jr</a:t>
            </a:r>
            <a:r>
              <a:rPr lang="ru-RU" sz="2000" i="1" dirty="0">
                <a:latin typeface="Calibri" pitchFamily="34" charset="0"/>
              </a:rPr>
              <a:t>.</a:t>
            </a:r>
            <a:r>
              <a:rPr lang="en-US" sz="2000" dirty="0">
                <a:latin typeface="Calibri" pitchFamily="34" charset="0"/>
              </a:rPr>
              <a:t>)</a:t>
            </a:r>
            <a:endParaRPr lang="ru-RU" sz="2000" dirty="0">
              <a:latin typeface="Calibri" pitchFamily="34" charset="0"/>
            </a:endParaRPr>
          </a:p>
        </p:txBody>
      </p:sp>
      <p:graphicFrame>
        <p:nvGraphicFramePr>
          <p:cNvPr id="106498" name="Object 2"/>
          <p:cNvGraphicFramePr>
            <a:graphicFrameLocks noChangeAspect="1"/>
          </p:cNvGraphicFramePr>
          <p:nvPr/>
        </p:nvGraphicFramePr>
        <p:xfrm>
          <a:off x="5292080" y="4581128"/>
          <a:ext cx="1598554" cy="647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" name="Формула" r:id="rId3" imgW="1104840" imgH="444240" progId="Equation.3">
                  <p:embed/>
                </p:oleObj>
              </mc:Choice>
              <mc:Fallback>
                <p:oleObj name="Формула" r:id="rId3" imgW="1104840" imgH="444240" progId="Equation.3">
                  <p:embed/>
                  <p:pic>
                    <p:nvPicPr>
                      <p:cNvPr id="1064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4581128"/>
                        <a:ext cx="1598554" cy="6476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497" name="Object 1"/>
          <p:cNvGraphicFramePr>
            <a:graphicFrameLocks noChangeAspect="1"/>
          </p:cNvGraphicFramePr>
          <p:nvPr/>
        </p:nvGraphicFramePr>
        <p:xfrm>
          <a:off x="7031623" y="4581886"/>
          <a:ext cx="1572825" cy="635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Формула" r:id="rId5" imgW="1104840" imgH="444240" progId="Equation.3">
                  <p:embed/>
                </p:oleObj>
              </mc:Choice>
              <mc:Fallback>
                <p:oleObj name="Формула" r:id="rId5" imgW="1104840" imgH="444240" progId="Equation.3">
                  <p:embed/>
                  <p:pic>
                    <p:nvPicPr>
                      <p:cNvPr id="106497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1623" y="4581886"/>
                        <a:ext cx="1572825" cy="6354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49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0" y="904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501" name="Rectangle 5"/>
          <p:cNvSpPr>
            <a:spLocks noChangeArrowheads="1"/>
          </p:cNvSpPr>
          <p:nvPr/>
        </p:nvSpPr>
        <p:spPr bwMode="auto">
          <a:xfrm>
            <a:off x="0" y="1809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14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Теория некооперативных игр </a:t>
            </a:r>
            <a:r>
              <a:rPr lang="ru-RU" sz="2800" b="1" cap="all" dirty="0" err="1">
                <a:solidFill>
                  <a:schemeClr val="accent1"/>
                </a:solidFill>
                <a:latin typeface="Calibri" pitchFamily="34" charset="0"/>
              </a:rPr>
              <a:t>Нэша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1475656" y="1350640"/>
            <a:ext cx="691276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Определение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:</a:t>
            </a:r>
            <a:r>
              <a:rPr kumimoji="0" lang="ru-RU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S</a:t>
            </a:r>
            <a:r>
              <a:rPr kumimoji="0" lang="en-US" sz="2000" b="1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A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* </a:t>
            </a:r>
            <a:r>
              <a:rPr kumimoji="0" lang="ru-RU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и 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S</a:t>
            </a:r>
            <a:r>
              <a:rPr kumimoji="0" lang="en-US" sz="2000" b="1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B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*</a:t>
            </a:r>
            <a:r>
              <a:rPr kumimoji="0" lang="ru-RU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 является 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ситуацией равновесия</a:t>
            </a:r>
            <a:r>
              <a:rPr kumimoji="0" lang="ru-RU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, если она удовлетворяет следующим условиям:</a:t>
            </a: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0" y="2257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481" name="Rectangle 9"/>
          <p:cNvSpPr>
            <a:spLocks noChangeArrowheads="1"/>
          </p:cNvSpPr>
          <p:nvPr/>
        </p:nvSpPr>
        <p:spPr bwMode="auto">
          <a:xfrm>
            <a:off x="1475656" y="4221088"/>
            <a:ext cx="691276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Таким образом, решением биматричной игры является ситуация равновесия, если таких состояний много, то они должны быть 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взаимозаменяемы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	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Нэш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 доказал теорему, что для любой биматричной игры существует ситуация равновесия, но нет общего метода её поиска.</a:t>
            </a:r>
            <a:endParaRPr kumimoji="0" lang="ru-RU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2559967" y="1988840"/>
            <a:ext cx="4532313" cy="1844675"/>
            <a:chOff x="2289175" y="2305050"/>
            <a:chExt cx="4532313" cy="1844675"/>
          </a:xfrm>
        </p:grpSpPr>
        <p:graphicFrame>
          <p:nvGraphicFramePr>
            <p:cNvPr id="105476" name="Object 4"/>
            <p:cNvGraphicFramePr>
              <a:graphicFrameLocks noChangeAspect="1"/>
            </p:cNvGraphicFramePr>
            <p:nvPr/>
          </p:nvGraphicFramePr>
          <p:xfrm>
            <a:off x="2311401" y="2305050"/>
            <a:ext cx="2031908" cy="9325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7" name="Формула" r:id="rId3" imgW="977760" imgH="444240" progId="Equation.3">
                    <p:embed/>
                  </p:oleObj>
                </mc:Choice>
                <mc:Fallback>
                  <p:oleObj name="Формула" r:id="rId3" imgW="977760" imgH="444240" progId="Equation.3">
                    <p:embed/>
                    <p:pic>
                      <p:nvPicPr>
                        <p:cNvPr id="105476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11401" y="2305050"/>
                          <a:ext cx="2031908" cy="9325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5475" name="Object 3"/>
            <p:cNvGraphicFramePr>
              <a:graphicFrameLocks noChangeAspect="1"/>
            </p:cNvGraphicFramePr>
            <p:nvPr/>
          </p:nvGraphicFramePr>
          <p:xfrm>
            <a:off x="4427984" y="2305050"/>
            <a:ext cx="2376264" cy="9325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8" name="Формула" r:id="rId5" imgW="1143000" imgH="444240" progId="Equation.3">
                    <p:embed/>
                  </p:oleObj>
                </mc:Choice>
                <mc:Fallback>
                  <p:oleObj name="Формула" r:id="rId5" imgW="1143000" imgH="444240" progId="Equation.3">
                    <p:embed/>
                    <p:pic>
                      <p:nvPicPr>
                        <p:cNvPr id="105475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27984" y="2305050"/>
                          <a:ext cx="2376264" cy="9325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5482" name="Object 10"/>
            <p:cNvGraphicFramePr>
              <a:graphicFrameLocks noChangeAspect="1"/>
            </p:cNvGraphicFramePr>
            <p:nvPr/>
          </p:nvGraphicFramePr>
          <p:xfrm>
            <a:off x="2289175" y="3217863"/>
            <a:ext cx="2084388" cy="9318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9" name="Формула" r:id="rId7" imgW="1002960" imgH="444240" progId="Equation.3">
                    <p:embed/>
                  </p:oleObj>
                </mc:Choice>
                <mc:Fallback>
                  <p:oleObj name="Формула" r:id="rId7" imgW="1002960" imgH="444240" progId="Equation.3">
                    <p:embed/>
                    <p:pic>
                      <p:nvPicPr>
                        <p:cNvPr id="105482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9175" y="3217863"/>
                          <a:ext cx="2084388" cy="9318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5483" name="Object 11"/>
            <p:cNvGraphicFramePr>
              <a:graphicFrameLocks noChangeAspect="1"/>
            </p:cNvGraphicFramePr>
            <p:nvPr/>
          </p:nvGraphicFramePr>
          <p:xfrm>
            <a:off x="4418013" y="3217863"/>
            <a:ext cx="2403475" cy="9318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0" name="Формула" r:id="rId9" imgW="1155600" imgH="444240" progId="Equation.3">
                    <p:embed/>
                  </p:oleObj>
                </mc:Choice>
                <mc:Fallback>
                  <p:oleObj name="Формула" r:id="rId9" imgW="1155600" imgH="444240" progId="Equation.3">
                    <p:embed/>
                    <p:pic>
                      <p:nvPicPr>
                        <p:cNvPr id="105483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8013" y="3217863"/>
                          <a:ext cx="2403475" cy="9318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61685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5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5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81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биматричная игра </a:t>
            </a:r>
            <a:br>
              <a:rPr lang="en-US" sz="2800" b="1" cap="all" dirty="0">
                <a:solidFill>
                  <a:schemeClr val="accent1"/>
                </a:solidFill>
                <a:latin typeface="Calibri" pitchFamily="34" charset="0"/>
              </a:rPr>
            </a:br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Теория некооперативных игр </a:t>
            </a:r>
            <a:r>
              <a:rPr lang="ru-RU" sz="2800" b="1" cap="all" dirty="0" err="1">
                <a:solidFill>
                  <a:schemeClr val="accent1"/>
                </a:solidFill>
                <a:latin typeface="Calibri" pitchFamily="34" charset="0"/>
              </a:rPr>
              <a:t>Нэша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2123724" y="1340768"/>
          <a:ext cx="5688636" cy="1728192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948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8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8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8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16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…</a:t>
                      </a:r>
                      <a:endParaRPr lang="ru-RU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16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j</a:t>
                      </a:r>
                      <a:endParaRPr lang="ru-RU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…</a:t>
                      </a:r>
                      <a:endParaRPr lang="ru-RU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16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n</a:t>
                      </a:r>
                      <a:endParaRPr lang="ru-RU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16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 pitchFamily="34" charset="0"/>
                        </a:rPr>
                        <a:t>(</a:t>
                      </a:r>
                      <a:r>
                        <a:rPr lang="en-US" sz="16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600" b="1" baseline="-25000" dirty="0" err="1">
                          <a:latin typeface="Calibri" pitchFamily="34" charset="0"/>
                        </a:rPr>
                        <a:t>11</a:t>
                      </a:r>
                      <a:r>
                        <a:rPr lang="ru-RU" sz="1600" b="1" dirty="0">
                          <a:latin typeface="Calibri" pitchFamily="34" charset="0"/>
                        </a:rPr>
                        <a:t>,</a:t>
                      </a:r>
                      <a:r>
                        <a:rPr lang="en-US" sz="1600" b="1" dirty="0">
                          <a:latin typeface="Calibri" pitchFamily="34" charset="0"/>
                        </a:rPr>
                        <a:t> </a:t>
                      </a:r>
                      <a:r>
                        <a:rPr lang="en-US" sz="16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600" b="1" baseline="-25000" dirty="0" err="1">
                          <a:latin typeface="Calibri" pitchFamily="34" charset="0"/>
                        </a:rPr>
                        <a:t>11</a:t>
                      </a:r>
                      <a:r>
                        <a:rPr lang="en-US" sz="1600" b="1" dirty="0">
                          <a:latin typeface="Calibri" pitchFamily="34" charset="0"/>
                        </a:rPr>
                        <a:t>)</a:t>
                      </a:r>
                      <a:endParaRPr lang="ru-RU" sz="16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 pitchFamily="34" charset="0"/>
                        </a:rPr>
                        <a:t>…</a:t>
                      </a:r>
                      <a:endParaRPr lang="ru-RU" sz="16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 pitchFamily="34" charset="0"/>
                        </a:rPr>
                        <a:t>(</a:t>
                      </a:r>
                      <a:r>
                        <a:rPr lang="en-US" sz="16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600" b="1" baseline="-25000" dirty="0" err="1">
                          <a:latin typeface="Calibri" pitchFamily="34" charset="0"/>
                        </a:rPr>
                        <a:t>1j</a:t>
                      </a:r>
                      <a:r>
                        <a:rPr lang="ru-RU" sz="1600" b="1" dirty="0">
                          <a:latin typeface="Calibri" pitchFamily="34" charset="0"/>
                        </a:rPr>
                        <a:t>,</a:t>
                      </a:r>
                      <a:r>
                        <a:rPr lang="en-US" sz="1600" b="1" dirty="0">
                          <a:latin typeface="Calibri" pitchFamily="34" charset="0"/>
                        </a:rPr>
                        <a:t> </a:t>
                      </a:r>
                      <a:r>
                        <a:rPr lang="en-US" sz="16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600" b="1" baseline="-25000" dirty="0" err="1">
                          <a:latin typeface="Calibri" pitchFamily="34" charset="0"/>
                        </a:rPr>
                        <a:t>1j</a:t>
                      </a:r>
                      <a:r>
                        <a:rPr lang="en-US" sz="1600" b="1" dirty="0">
                          <a:latin typeface="Calibri" pitchFamily="34" charset="0"/>
                        </a:rPr>
                        <a:t>)</a:t>
                      </a:r>
                      <a:endParaRPr lang="ru-RU" sz="16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 pitchFamily="34" charset="0"/>
                        </a:rPr>
                        <a:t>…</a:t>
                      </a:r>
                      <a:endParaRPr lang="ru-RU" sz="16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 pitchFamily="34" charset="0"/>
                        </a:rPr>
                        <a:t>(</a:t>
                      </a:r>
                      <a:r>
                        <a:rPr lang="en-US" sz="16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600" b="1" baseline="-25000" dirty="0" err="1">
                          <a:latin typeface="Calibri" pitchFamily="34" charset="0"/>
                        </a:rPr>
                        <a:t>1n</a:t>
                      </a:r>
                      <a:r>
                        <a:rPr lang="ru-RU" sz="1600" b="1" dirty="0">
                          <a:latin typeface="Calibri" pitchFamily="34" charset="0"/>
                        </a:rPr>
                        <a:t>,</a:t>
                      </a:r>
                      <a:r>
                        <a:rPr lang="en-US" sz="1600" b="1" dirty="0">
                          <a:latin typeface="Calibri" pitchFamily="34" charset="0"/>
                        </a:rPr>
                        <a:t> </a:t>
                      </a:r>
                      <a:r>
                        <a:rPr lang="en-US" sz="16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600" b="1" baseline="-25000" dirty="0" err="1">
                          <a:latin typeface="Calibri" pitchFamily="34" charset="0"/>
                        </a:rPr>
                        <a:t>1n</a:t>
                      </a:r>
                      <a:r>
                        <a:rPr lang="en-US" sz="1600" b="1" dirty="0">
                          <a:latin typeface="Calibri" pitchFamily="34" charset="0"/>
                        </a:rPr>
                        <a:t>)</a:t>
                      </a:r>
                      <a:endParaRPr lang="ru-RU" sz="16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…</a:t>
                      </a:r>
                      <a:endParaRPr lang="ru-RU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 pitchFamily="34" charset="0"/>
                        </a:rPr>
                        <a:t>…</a:t>
                      </a:r>
                      <a:endParaRPr lang="ru-RU" sz="16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 pitchFamily="34" charset="0"/>
                        </a:rPr>
                        <a:t>…</a:t>
                      </a:r>
                      <a:endParaRPr lang="ru-RU" sz="16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 pitchFamily="34" charset="0"/>
                        </a:rPr>
                        <a:t>…</a:t>
                      </a:r>
                      <a:endParaRPr lang="ru-RU" sz="16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 pitchFamily="34" charset="0"/>
                        </a:rPr>
                        <a:t>…</a:t>
                      </a:r>
                      <a:endParaRPr lang="ru-RU" sz="16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 pitchFamily="34" charset="0"/>
                        </a:rPr>
                        <a:t>…</a:t>
                      </a:r>
                      <a:endParaRPr lang="ru-RU" sz="16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16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i</a:t>
                      </a:r>
                      <a:endParaRPr lang="ru-RU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alibri" pitchFamily="34" charset="0"/>
                        </a:rPr>
                        <a:t>(</a:t>
                      </a:r>
                      <a:r>
                        <a:rPr lang="en-US" sz="16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600" b="1" baseline="-25000" dirty="0" err="1">
                          <a:latin typeface="Calibri" pitchFamily="34" charset="0"/>
                        </a:rPr>
                        <a:t>i1</a:t>
                      </a:r>
                      <a:r>
                        <a:rPr lang="ru-RU" sz="1600" b="1" dirty="0">
                          <a:latin typeface="Calibri" pitchFamily="34" charset="0"/>
                        </a:rPr>
                        <a:t>,</a:t>
                      </a:r>
                      <a:r>
                        <a:rPr lang="en-US" sz="1600" b="1" dirty="0">
                          <a:latin typeface="Calibri" pitchFamily="34" charset="0"/>
                        </a:rPr>
                        <a:t> </a:t>
                      </a:r>
                      <a:r>
                        <a:rPr lang="en-US" sz="16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600" b="1" baseline="-25000" dirty="0" err="1">
                          <a:latin typeface="Calibri" pitchFamily="34" charset="0"/>
                        </a:rPr>
                        <a:t>i1</a:t>
                      </a:r>
                      <a:r>
                        <a:rPr lang="en-US" sz="1600" b="1" dirty="0">
                          <a:latin typeface="Calibri" pitchFamily="34" charset="0"/>
                        </a:rPr>
                        <a:t>)</a:t>
                      </a:r>
                      <a:endParaRPr lang="ru-RU" sz="16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 pitchFamily="34" charset="0"/>
                        </a:rPr>
                        <a:t>…</a:t>
                      </a:r>
                      <a:endParaRPr lang="ru-RU" sz="16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alibri" pitchFamily="34" charset="0"/>
                        </a:rPr>
                        <a:t>(</a:t>
                      </a:r>
                      <a:r>
                        <a:rPr lang="en-US" sz="16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600" b="1" baseline="-25000" dirty="0" err="1">
                          <a:latin typeface="Calibri" pitchFamily="34" charset="0"/>
                        </a:rPr>
                        <a:t>ij</a:t>
                      </a:r>
                      <a:r>
                        <a:rPr lang="ru-RU" sz="1600" b="1" dirty="0">
                          <a:latin typeface="Calibri" pitchFamily="34" charset="0"/>
                        </a:rPr>
                        <a:t>,</a:t>
                      </a:r>
                      <a:r>
                        <a:rPr lang="en-US" sz="1600" b="1" dirty="0">
                          <a:latin typeface="Calibri" pitchFamily="34" charset="0"/>
                        </a:rPr>
                        <a:t> </a:t>
                      </a:r>
                      <a:r>
                        <a:rPr lang="en-US" sz="16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600" b="1" baseline="-25000" dirty="0" err="1">
                          <a:latin typeface="Calibri" pitchFamily="34" charset="0"/>
                        </a:rPr>
                        <a:t>ij</a:t>
                      </a:r>
                      <a:r>
                        <a:rPr lang="en-US" sz="1600" b="1" dirty="0">
                          <a:latin typeface="Calibri" pitchFamily="34" charset="0"/>
                        </a:rPr>
                        <a:t>)</a:t>
                      </a:r>
                      <a:endParaRPr lang="ru-RU" sz="16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 pitchFamily="34" charset="0"/>
                        </a:rPr>
                        <a:t>…</a:t>
                      </a:r>
                      <a:endParaRPr lang="ru-RU" sz="16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alibri" pitchFamily="34" charset="0"/>
                        </a:rPr>
                        <a:t>(</a:t>
                      </a:r>
                      <a:r>
                        <a:rPr lang="en-US" sz="16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600" b="1" baseline="-25000" dirty="0" err="1">
                          <a:latin typeface="Calibri" pitchFamily="34" charset="0"/>
                        </a:rPr>
                        <a:t>in</a:t>
                      </a:r>
                      <a:r>
                        <a:rPr lang="ru-RU" sz="1600" b="1" dirty="0">
                          <a:latin typeface="Calibri" pitchFamily="34" charset="0"/>
                        </a:rPr>
                        <a:t>,</a:t>
                      </a:r>
                      <a:r>
                        <a:rPr lang="en-US" sz="1600" b="1" dirty="0">
                          <a:latin typeface="Calibri" pitchFamily="34" charset="0"/>
                        </a:rPr>
                        <a:t> b</a:t>
                      </a:r>
                      <a:r>
                        <a:rPr lang="en-US" sz="1600" b="1" baseline="-25000" dirty="0">
                          <a:latin typeface="Calibri" pitchFamily="34" charset="0"/>
                        </a:rPr>
                        <a:t>in</a:t>
                      </a:r>
                      <a:r>
                        <a:rPr lang="en-US" sz="1600" b="1" dirty="0">
                          <a:latin typeface="Calibri" pitchFamily="34" charset="0"/>
                        </a:rPr>
                        <a:t>)</a:t>
                      </a:r>
                      <a:endParaRPr lang="ru-RU" sz="16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…</a:t>
                      </a:r>
                      <a:endParaRPr lang="ru-RU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 pitchFamily="34" charset="0"/>
                        </a:rPr>
                        <a:t>…</a:t>
                      </a:r>
                      <a:endParaRPr lang="ru-RU" sz="16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 pitchFamily="34" charset="0"/>
                        </a:rPr>
                        <a:t>…</a:t>
                      </a:r>
                      <a:endParaRPr lang="ru-RU" sz="16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 pitchFamily="34" charset="0"/>
                        </a:rPr>
                        <a:t>…</a:t>
                      </a:r>
                      <a:endParaRPr lang="ru-RU" sz="16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 pitchFamily="34" charset="0"/>
                        </a:rPr>
                        <a:t>…</a:t>
                      </a:r>
                      <a:endParaRPr lang="ru-RU" sz="16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 pitchFamily="34" charset="0"/>
                        </a:rPr>
                        <a:t>…</a:t>
                      </a:r>
                      <a:endParaRPr lang="ru-RU" sz="16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16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m</a:t>
                      </a:r>
                      <a:endParaRPr lang="ru-RU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alibri" pitchFamily="34" charset="0"/>
                        </a:rPr>
                        <a:t>(</a:t>
                      </a:r>
                      <a:r>
                        <a:rPr lang="en-US" sz="16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600" b="1" baseline="-25000" dirty="0" err="1">
                          <a:latin typeface="Calibri" pitchFamily="34" charset="0"/>
                        </a:rPr>
                        <a:t>m1</a:t>
                      </a:r>
                      <a:r>
                        <a:rPr lang="ru-RU" sz="1600" b="1" dirty="0">
                          <a:latin typeface="Calibri" pitchFamily="34" charset="0"/>
                        </a:rPr>
                        <a:t>,</a:t>
                      </a:r>
                      <a:r>
                        <a:rPr lang="en-US" sz="1600" b="1" dirty="0">
                          <a:latin typeface="Calibri" pitchFamily="34" charset="0"/>
                        </a:rPr>
                        <a:t> </a:t>
                      </a:r>
                      <a:r>
                        <a:rPr lang="en-US" sz="16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600" b="1" baseline="-25000" dirty="0" err="1">
                          <a:latin typeface="Calibri" pitchFamily="34" charset="0"/>
                        </a:rPr>
                        <a:t>m1</a:t>
                      </a:r>
                      <a:r>
                        <a:rPr lang="en-US" sz="1600" b="1" dirty="0">
                          <a:latin typeface="Calibri" pitchFamily="34" charset="0"/>
                        </a:rPr>
                        <a:t>)</a:t>
                      </a:r>
                      <a:endParaRPr lang="ru-RU" sz="16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 pitchFamily="34" charset="0"/>
                        </a:rPr>
                        <a:t>…</a:t>
                      </a:r>
                      <a:endParaRPr lang="ru-RU" sz="16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alibri" pitchFamily="34" charset="0"/>
                        </a:rPr>
                        <a:t>(</a:t>
                      </a:r>
                      <a:r>
                        <a:rPr lang="en-US" sz="16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600" b="1" baseline="-25000" dirty="0" err="1">
                          <a:latin typeface="Calibri" pitchFamily="34" charset="0"/>
                        </a:rPr>
                        <a:t>mj</a:t>
                      </a:r>
                      <a:r>
                        <a:rPr lang="ru-RU" sz="1600" b="1" dirty="0">
                          <a:latin typeface="Calibri" pitchFamily="34" charset="0"/>
                        </a:rPr>
                        <a:t>,</a:t>
                      </a:r>
                      <a:r>
                        <a:rPr lang="en-US" sz="1600" b="1" dirty="0">
                          <a:latin typeface="Calibri" pitchFamily="34" charset="0"/>
                        </a:rPr>
                        <a:t> </a:t>
                      </a:r>
                      <a:r>
                        <a:rPr lang="en-US" sz="16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600" b="1" baseline="-25000" dirty="0" err="1">
                          <a:latin typeface="Calibri" pitchFamily="34" charset="0"/>
                        </a:rPr>
                        <a:t>mj</a:t>
                      </a:r>
                      <a:r>
                        <a:rPr lang="en-US" sz="1600" b="1" dirty="0">
                          <a:latin typeface="Calibri" pitchFamily="34" charset="0"/>
                        </a:rPr>
                        <a:t>)</a:t>
                      </a:r>
                      <a:endParaRPr lang="ru-RU" sz="16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 pitchFamily="34" charset="0"/>
                        </a:rPr>
                        <a:t>…</a:t>
                      </a:r>
                      <a:endParaRPr lang="ru-RU" sz="16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alibri" pitchFamily="34" charset="0"/>
                        </a:rPr>
                        <a:t>(</a:t>
                      </a:r>
                      <a:r>
                        <a:rPr lang="en-US" sz="1600" b="1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600" b="1" baseline="-25000" dirty="0" err="1">
                          <a:latin typeface="Calibri" pitchFamily="34" charset="0"/>
                        </a:rPr>
                        <a:t>mn</a:t>
                      </a:r>
                      <a:r>
                        <a:rPr lang="ru-RU" sz="1600" b="1" dirty="0">
                          <a:latin typeface="Calibri" pitchFamily="34" charset="0"/>
                        </a:rPr>
                        <a:t>,</a:t>
                      </a:r>
                      <a:r>
                        <a:rPr lang="en-US" sz="1600" b="1" dirty="0">
                          <a:latin typeface="Calibri" pitchFamily="34" charset="0"/>
                        </a:rPr>
                        <a:t> </a:t>
                      </a:r>
                      <a:r>
                        <a:rPr lang="en-US" sz="1600" b="1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1600" b="1" baseline="-25000" dirty="0" err="1">
                          <a:latin typeface="Calibri" pitchFamily="34" charset="0"/>
                        </a:rPr>
                        <a:t>mn</a:t>
                      </a:r>
                      <a:r>
                        <a:rPr lang="en-US" sz="1600" b="1" dirty="0">
                          <a:latin typeface="Calibri" pitchFamily="34" charset="0"/>
                        </a:rPr>
                        <a:t>)</a:t>
                      </a:r>
                      <a:endParaRPr lang="ru-RU" sz="16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1520368" y="3120350"/>
            <a:ext cx="6940064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Calibri" pitchFamily="34" charset="0"/>
              </a:rPr>
              <a:t>Необходимо найти решение в виде:</a:t>
            </a:r>
          </a:p>
          <a:p>
            <a:r>
              <a:rPr lang="ru-RU" sz="1600" b="1" dirty="0">
                <a:latin typeface="Calibri" pitchFamily="34" charset="0"/>
              </a:rPr>
              <a:t>	</a:t>
            </a:r>
            <a:r>
              <a:rPr lang="en-US" sz="1600" b="1" dirty="0">
                <a:latin typeface="Calibri" pitchFamily="34" charset="0"/>
              </a:rPr>
              <a:t>S</a:t>
            </a:r>
            <a:r>
              <a:rPr lang="en-US" sz="1600" b="1" baseline="-25000" dirty="0">
                <a:latin typeface="Calibri" pitchFamily="34" charset="0"/>
              </a:rPr>
              <a:t>A</a:t>
            </a:r>
            <a:r>
              <a:rPr lang="en-US" sz="1600" b="1" dirty="0">
                <a:latin typeface="Calibri" pitchFamily="34" charset="0"/>
              </a:rPr>
              <a:t> = (</a:t>
            </a:r>
            <a:r>
              <a:rPr lang="en-US" sz="1600" b="1" dirty="0" err="1">
                <a:latin typeface="Calibri" pitchFamily="34" charset="0"/>
              </a:rPr>
              <a:t>p</a:t>
            </a:r>
            <a:r>
              <a:rPr lang="en-US" sz="1600" b="1" baseline="-25000" dirty="0" err="1">
                <a:latin typeface="Calibri" pitchFamily="34" charset="0"/>
              </a:rPr>
              <a:t>1</a:t>
            </a:r>
            <a:r>
              <a:rPr lang="en-US" sz="1600" b="1" dirty="0">
                <a:latin typeface="Calibri" pitchFamily="34" charset="0"/>
              </a:rPr>
              <a:t>, </a:t>
            </a:r>
            <a:r>
              <a:rPr lang="en-US" sz="1600" b="1" dirty="0" err="1">
                <a:latin typeface="Calibri" pitchFamily="34" charset="0"/>
              </a:rPr>
              <a:t>p</a:t>
            </a:r>
            <a:r>
              <a:rPr lang="en-US" sz="1600" b="1" baseline="-25000" dirty="0" err="1">
                <a:latin typeface="Calibri" pitchFamily="34" charset="0"/>
              </a:rPr>
              <a:t>2</a:t>
            </a:r>
            <a:r>
              <a:rPr lang="en-US" sz="1600" b="1" dirty="0">
                <a:latin typeface="Calibri" pitchFamily="34" charset="0"/>
              </a:rPr>
              <a:t>, … , p</a:t>
            </a:r>
            <a:r>
              <a:rPr lang="en-US" sz="1600" b="1" baseline="-25000" dirty="0">
                <a:latin typeface="Calibri" pitchFamily="34" charset="0"/>
              </a:rPr>
              <a:t>m</a:t>
            </a:r>
            <a:r>
              <a:rPr lang="en-US" sz="1600" b="1" dirty="0">
                <a:latin typeface="Calibri" pitchFamily="34" charset="0"/>
              </a:rPr>
              <a:t>)</a:t>
            </a:r>
            <a:endParaRPr lang="ru-RU" sz="1600" dirty="0">
              <a:latin typeface="Calibri" pitchFamily="34" charset="0"/>
            </a:endParaRPr>
          </a:p>
          <a:p>
            <a:r>
              <a:rPr lang="en-US" sz="1600" b="1" dirty="0">
                <a:latin typeface="Calibri" pitchFamily="34" charset="0"/>
              </a:rPr>
              <a:t>	S</a:t>
            </a:r>
            <a:r>
              <a:rPr lang="en-US" sz="1600" b="1" baseline="-25000" dirty="0">
                <a:latin typeface="Calibri" pitchFamily="34" charset="0"/>
              </a:rPr>
              <a:t>B</a:t>
            </a:r>
            <a:r>
              <a:rPr lang="en-US" sz="1600" b="1" dirty="0">
                <a:latin typeface="Calibri" pitchFamily="34" charset="0"/>
              </a:rPr>
              <a:t> = (</a:t>
            </a:r>
            <a:r>
              <a:rPr lang="en-US" sz="1600" b="1" dirty="0" err="1">
                <a:latin typeface="Calibri" pitchFamily="34" charset="0"/>
              </a:rPr>
              <a:t>q</a:t>
            </a:r>
            <a:r>
              <a:rPr lang="en-US" sz="1600" b="1" baseline="-25000" dirty="0" err="1">
                <a:latin typeface="Calibri" pitchFamily="34" charset="0"/>
              </a:rPr>
              <a:t>1</a:t>
            </a:r>
            <a:r>
              <a:rPr lang="en-US" sz="1600" b="1" dirty="0">
                <a:latin typeface="Calibri" pitchFamily="34" charset="0"/>
              </a:rPr>
              <a:t>, </a:t>
            </a:r>
            <a:r>
              <a:rPr lang="en-US" sz="1600" b="1" dirty="0" err="1">
                <a:latin typeface="Calibri" pitchFamily="34" charset="0"/>
              </a:rPr>
              <a:t>q</a:t>
            </a:r>
            <a:r>
              <a:rPr lang="en-US" sz="1600" b="1" baseline="-25000" dirty="0" err="1">
                <a:latin typeface="Calibri" pitchFamily="34" charset="0"/>
              </a:rPr>
              <a:t>2</a:t>
            </a:r>
            <a:r>
              <a:rPr lang="en-US" sz="1600" b="1" dirty="0">
                <a:latin typeface="Calibri" pitchFamily="34" charset="0"/>
              </a:rPr>
              <a:t>, …, </a:t>
            </a:r>
            <a:r>
              <a:rPr lang="en-US" sz="1600" b="1" dirty="0" err="1">
                <a:latin typeface="Calibri" pitchFamily="34" charset="0"/>
              </a:rPr>
              <a:t>q</a:t>
            </a:r>
            <a:r>
              <a:rPr lang="en-US" sz="1600" b="1" baseline="-25000" dirty="0" err="1">
                <a:latin typeface="Calibri" pitchFamily="34" charset="0"/>
              </a:rPr>
              <a:t>n</a:t>
            </a:r>
            <a:r>
              <a:rPr lang="en-US" sz="1600" b="1" dirty="0">
                <a:latin typeface="Calibri" pitchFamily="34" charset="0"/>
              </a:rPr>
              <a:t>)</a:t>
            </a:r>
          </a:p>
          <a:p>
            <a:pPr algn="just">
              <a:spcBef>
                <a:spcPts val="600"/>
              </a:spcBef>
            </a:pPr>
            <a:r>
              <a:rPr lang="ru-RU" sz="1600" b="1" u="sng" dirty="0">
                <a:latin typeface="Calibri" pitchFamily="34" charset="0"/>
              </a:rPr>
              <a:t>Определение</a:t>
            </a:r>
            <a:r>
              <a:rPr lang="en-US" sz="1600" b="1" dirty="0">
                <a:latin typeface="Calibri" pitchFamily="34" charset="0"/>
              </a:rPr>
              <a:t>:</a:t>
            </a:r>
            <a:r>
              <a:rPr lang="ru-RU" sz="1600" b="1" dirty="0">
                <a:latin typeface="Calibri" pitchFamily="34" charset="0"/>
              </a:rPr>
              <a:t> </a:t>
            </a:r>
            <a:r>
              <a:rPr lang="ru-RU" sz="1600" dirty="0">
                <a:latin typeface="Calibri" pitchFamily="34" charset="0"/>
              </a:rPr>
              <a:t>Пара смешанных стратегий </a:t>
            </a:r>
            <a:r>
              <a:rPr lang="ru-RU" sz="1600" b="1" dirty="0">
                <a:latin typeface="Calibri" pitchFamily="34" charset="0"/>
              </a:rPr>
              <a:t>(</a:t>
            </a:r>
            <a:r>
              <a:rPr lang="en-US" sz="1600" b="1" i="1" dirty="0">
                <a:latin typeface="Calibri" pitchFamily="34" charset="0"/>
              </a:rPr>
              <a:t>S</a:t>
            </a:r>
            <a:r>
              <a:rPr lang="en-US" sz="1600" b="1" i="1" baseline="-25000" dirty="0">
                <a:latin typeface="Calibri" pitchFamily="34" charset="0"/>
              </a:rPr>
              <a:t>A</a:t>
            </a:r>
            <a:r>
              <a:rPr lang="ru-RU" sz="1600" b="1" i="1" baseline="30000" dirty="0">
                <a:latin typeface="Calibri" pitchFamily="34" charset="0"/>
              </a:rPr>
              <a:t>*</a:t>
            </a:r>
            <a:r>
              <a:rPr lang="ru-RU" sz="1600" b="1" dirty="0">
                <a:latin typeface="Calibri" pitchFamily="34" charset="0"/>
              </a:rPr>
              <a:t>,</a:t>
            </a:r>
            <a:r>
              <a:rPr lang="ru-RU" sz="1600" b="1" i="1" dirty="0">
                <a:latin typeface="Calibri" pitchFamily="34" charset="0"/>
              </a:rPr>
              <a:t> </a:t>
            </a:r>
            <a:r>
              <a:rPr lang="en-US" sz="1600" b="1" i="1" dirty="0">
                <a:latin typeface="Calibri" pitchFamily="34" charset="0"/>
              </a:rPr>
              <a:t>S</a:t>
            </a:r>
            <a:r>
              <a:rPr lang="en-US" sz="1600" b="1" i="1" baseline="-25000" dirty="0">
                <a:latin typeface="Calibri" pitchFamily="34" charset="0"/>
              </a:rPr>
              <a:t>B</a:t>
            </a:r>
            <a:r>
              <a:rPr lang="ru-RU" sz="1600" b="1" i="1" baseline="30000" dirty="0">
                <a:latin typeface="Calibri" pitchFamily="34" charset="0"/>
              </a:rPr>
              <a:t>*</a:t>
            </a:r>
            <a:r>
              <a:rPr lang="ru-RU" sz="1600" b="1" dirty="0">
                <a:latin typeface="Calibri" pitchFamily="34" charset="0"/>
              </a:rPr>
              <a:t>)</a:t>
            </a:r>
            <a:r>
              <a:rPr lang="ru-RU" sz="1600" dirty="0">
                <a:latin typeface="Calibri" pitchFamily="34" charset="0"/>
              </a:rPr>
              <a:t>, где </a:t>
            </a:r>
            <a:r>
              <a:rPr lang="en-US" sz="1600" b="1" i="1" dirty="0">
                <a:latin typeface="Calibri" pitchFamily="34" charset="0"/>
              </a:rPr>
              <a:t>S</a:t>
            </a:r>
            <a:r>
              <a:rPr lang="en-US" sz="1600" b="1" i="1" baseline="-25000" dirty="0">
                <a:latin typeface="Calibri" pitchFamily="34" charset="0"/>
              </a:rPr>
              <a:t>A</a:t>
            </a:r>
            <a:r>
              <a:rPr lang="ru-RU" sz="1600" b="1" i="1" baseline="30000" dirty="0">
                <a:latin typeface="Calibri" pitchFamily="34" charset="0"/>
              </a:rPr>
              <a:t>*</a:t>
            </a:r>
            <a:r>
              <a:rPr lang="ru-RU" sz="1600" b="1" i="1" dirty="0">
                <a:latin typeface="Calibri" pitchFamily="34" charset="0"/>
              </a:rPr>
              <a:t> </a:t>
            </a:r>
            <a:r>
              <a:rPr lang="ru-RU" sz="1600" b="1" dirty="0">
                <a:latin typeface="Calibri" pitchFamily="34" charset="0"/>
              </a:rPr>
              <a:t>=</a:t>
            </a:r>
            <a:r>
              <a:rPr lang="ru-RU" sz="1600" b="1" i="1" dirty="0">
                <a:latin typeface="Calibri" pitchFamily="34" charset="0"/>
              </a:rPr>
              <a:t> </a:t>
            </a:r>
            <a:r>
              <a:rPr lang="ru-RU" sz="1600" b="1" dirty="0">
                <a:latin typeface="Calibri" pitchFamily="34" charset="0"/>
              </a:rPr>
              <a:t>(</a:t>
            </a:r>
            <a:r>
              <a:rPr lang="en-US" sz="1600" b="1" i="1" dirty="0">
                <a:latin typeface="Calibri" pitchFamily="34" charset="0"/>
              </a:rPr>
              <a:t>p</a:t>
            </a:r>
            <a:r>
              <a:rPr lang="en-US" sz="1600" b="1" i="1" baseline="-25000" dirty="0">
                <a:latin typeface="Calibri" pitchFamily="34" charset="0"/>
              </a:rPr>
              <a:t>i</a:t>
            </a:r>
            <a:r>
              <a:rPr lang="ru-RU" sz="1600" b="1" i="1" baseline="30000" dirty="0">
                <a:latin typeface="Calibri" pitchFamily="34" charset="0"/>
              </a:rPr>
              <a:t>*</a:t>
            </a:r>
            <a:r>
              <a:rPr lang="ru-RU" sz="1600" b="1" dirty="0">
                <a:latin typeface="Calibri" pitchFamily="34" charset="0"/>
              </a:rPr>
              <a:t>)</a:t>
            </a:r>
            <a:r>
              <a:rPr lang="ru-RU" sz="1600" dirty="0">
                <a:latin typeface="Calibri" pitchFamily="34" charset="0"/>
              </a:rPr>
              <a:t>,</a:t>
            </a:r>
            <a:r>
              <a:rPr lang="ru-RU" sz="1600" i="1" dirty="0">
                <a:latin typeface="Calibri" pitchFamily="34" charset="0"/>
              </a:rPr>
              <a:t> </a:t>
            </a:r>
            <a:r>
              <a:rPr lang="en-US" sz="1600" b="1" i="1" dirty="0" err="1">
                <a:latin typeface="Calibri" pitchFamily="34" charset="0"/>
              </a:rPr>
              <a:t>i</a:t>
            </a:r>
            <a:r>
              <a:rPr lang="ru-RU" sz="1600" b="1" i="1" dirty="0">
                <a:latin typeface="Calibri" pitchFamily="34" charset="0"/>
              </a:rPr>
              <a:t> </a:t>
            </a:r>
            <a:r>
              <a:rPr lang="ru-RU" sz="1600" b="1" dirty="0">
                <a:latin typeface="Calibri" pitchFamily="34" charset="0"/>
              </a:rPr>
              <a:t>=</a:t>
            </a:r>
            <a:r>
              <a:rPr lang="ru-RU" sz="1600" b="1" i="1" dirty="0">
                <a:latin typeface="Calibri" pitchFamily="34" charset="0"/>
              </a:rPr>
              <a:t> </a:t>
            </a:r>
            <a:r>
              <a:rPr lang="ru-RU" sz="1600" b="1" dirty="0">
                <a:latin typeface="Calibri" pitchFamily="34" charset="0"/>
              </a:rPr>
              <a:t>1, …, </a:t>
            </a:r>
            <a:r>
              <a:rPr lang="en-US" sz="1600" b="1" i="1" dirty="0">
                <a:latin typeface="Calibri" pitchFamily="34" charset="0"/>
              </a:rPr>
              <a:t>m</a:t>
            </a:r>
            <a:r>
              <a:rPr lang="ru-RU" sz="1600" b="1" dirty="0">
                <a:latin typeface="Calibri" pitchFamily="34" charset="0"/>
              </a:rPr>
              <a:t>,</a:t>
            </a:r>
            <a:r>
              <a:rPr lang="ru-RU" sz="1600" b="1" i="1" dirty="0">
                <a:latin typeface="Calibri" pitchFamily="34" charset="0"/>
              </a:rPr>
              <a:t> </a:t>
            </a:r>
            <a:r>
              <a:rPr lang="en-US" sz="1600" b="1" i="1" dirty="0">
                <a:latin typeface="Calibri" pitchFamily="34" charset="0"/>
              </a:rPr>
              <a:t>S</a:t>
            </a:r>
            <a:r>
              <a:rPr lang="en-US" sz="1600" b="1" i="1" baseline="-25000" dirty="0">
                <a:latin typeface="Calibri" pitchFamily="34" charset="0"/>
              </a:rPr>
              <a:t>B</a:t>
            </a:r>
            <a:r>
              <a:rPr lang="ru-RU" sz="1600" b="1" i="1" baseline="30000" dirty="0">
                <a:latin typeface="Calibri" pitchFamily="34" charset="0"/>
              </a:rPr>
              <a:t>*</a:t>
            </a:r>
            <a:r>
              <a:rPr lang="ru-RU" sz="1600" b="1" i="1" dirty="0">
                <a:latin typeface="Calibri" pitchFamily="34" charset="0"/>
              </a:rPr>
              <a:t> </a:t>
            </a:r>
            <a:r>
              <a:rPr lang="ru-RU" sz="1600" b="1" dirty="0">
                <a:latin typeface="Calibri" pitchFamily="34" charset="0"/>
              </a:rPr>
              <a:t>=</a:t>
            </a:r>
            <a:r>
              <a:rPr lang="ru-RU" sz="1600" b="1" i="1" dirty="0">
                <a:latin typeface="Calibri" pitchFamily="34" charset="0"/>
              </a:rPr>
              <a:t> </a:t>
            </a:r>
            <a:r>
              <a:rPr lang="ru-RU" sz="1600" b="1" dirty="0">
                <a:latin typeface="Calibri" pitchFamily="34" charset="0"/>
              </a:rPr>
              <a:t>(</a:t>
            </a:r>
            <a:r>
              <a:rPr lang="en-US" sz="1600" b="1" i="1" dirty="0" err="1">
                <a:latin typeface="Calibri" pitchFamily="34" charset="0"/>
              </a:rPr>
              <a:t>q</a:t>
            </a:r>
            <a:r>
              <a:rPr lang="en-US" sz="1600" b="1" i="1" baseline="-25000" dirty="0" err="1">
                <a:latin typeface="Calibri" pitchFamily="34" charset="0"/>
              </a:rPr>
              <a:t>j</a:t>
            </a:r>
            <a:r>
              <a:rPr lang="ru-RU" sz="1600" b="1" i="1" baseline="30000" dirty="0">
                <a:latin typeface="Calibri" pitchFamily="34" charset="0"/>
              </a:rPr>
              <a:t>*</a:t>
            </a:r>
            <a:r>
              <a:rPr lang="ru-RU" sz="1600" b="1" dirty="0">
                <a:latin typeface="Calibri" pitchFamily="34" charset="0"/>
              </a:rPr>
              <a:t>),</a:t>
            </a:r>
            <a:r>
              <a:rPr lang="ru-RU" sz="1600" b="1" i="1" dirty="0">
                <a:latin typeface="Calibri" pitchFamily="34" charset="0"/>
              </a:rPr>
              <a:t> </a:t>
            </a:r>
            <a:r>
              <a:rPr lang="en-US" sz="1600" b="1" i="1" dirty="0">
                <a:latin typeface="Calibri" pitchFamily="34" charset="0"/>
              </a:rPr>
              <a:t>j</a:t>
            </a:r>
            <a:r>
              <a:rPr lang="ru-RU" sz="1600" b="1" i="1" dirty="0">
                <a:latin typeface="Calibri" pitchFamily="34" charset="0"/>
              </a:rPr>
              <a:t> </a:t>
            </a:r>
            <a:r>
              <a:rPr lang="ru-RU" sz="1600" b="1" dirty="0">
                <a:latin typeface="Calibri" pitchFamily="34" charset="0"/>
              </a:rPr>
              <a:t>=</a:t>
            </a:r>
            <a:r>
              <a:rPr lang="ru-RU" sz="1600" b="1" i="1" dirty="0">
                <a:latin typeface="Calibri" pitchFamily="34" charset="0"/>
              </a:rPr>
              <a:t> </a:t>
            </a:r>
            <a:r>
              <a:rPr lang="ru-RU" sz="1600" b="1" dirty="0">
                <a:latin typeface="Calibri" pitchFamily="34" charset="0"/>
              </a:rPr>
              <a:t>1, …, </a:t>
            </a:r>
            <a:r>
              <a:rPr lang="en-US" sz="1600" b="1" i="1" dirty="0">
                <a:latin typeface="Calibri" pitchFamily="34" charset="0"/>
              </a:rPr>
              <a:t>n</a:t>
            </a:r>
            <a:r>
              <a:rPr lang="ru-RU" sz="1600" dirty="0">
                <a:latin typeface="Calibri" pitchFamily="34" charset="0"/>
              </a:rPr>
              <a:t>,</a:t>
            </a:r>
            <a:r>
              <a:rPr lang="ru-RU" sz="1600" i="1" dirty="0">
                <a:latin typeface="Calibri" pitchFamily="34" charset="0"/>
              </a:rPr>
              <a:t> </a:t>
            </a:r>
            <a:r>
              <a:rPr lang="ru-RU" sz="1600" dirty="0">
                <a:latin typeface="Calibri" pitchFamily="34" charset="0"/>
              </a:rPr>
              <a:t>является </a:t>
            </a:r>
            <a:r>
              <a:rPr lang="ru-RU" sz="1600" b="1" i="1" dirty="0">
                <a:latin typeface="Calibri" pitchFamily="34" charset="0"/>
              </a:rPr>
              <a:t>ситуацией равновесия</a:t>
            </a:r>
            <a:r>
              <a:rPr lang="ru-RU" sz="1600" dirty="0">
                <a:latin typeface="Calibri" pitchFamily="34" charset="0"/>
              </a:rPr>
              <a:t>, если для любых других двух смешанных стратегиях </a:t>
            </a:r>
            <a:r>
              <a:rPr lang="en-US" sz="1600" b="1" i="1" dirty="0">
                <a:latin typeface="Calibri" pitchFamily="34" charset="0"/>
              </a:rPr>
              <a:t>S</a:t>
            </a:r>
            <a:r>
              <a:rPr lang="en-US" sz="1600" b="1" i="1" baseline="-25000" dirty="0">
                <a:latin typeface="Calibri" pitchFamily="34" charset="0"/>
              </a:rPr>
              <a:t>A</a:t>
            </a:r>
            <a:r>
              <a:rPr lang="ru-RU" sz="1600" b="1" i="1" dirty="0">
                <a:latin typeface="Calibri" pitchFamily="34" charset="0"/>
              </a:rPr>
              <a:t> </a:t>
            </a:r>
            <a:r>
              <a:rPr lang="ru-RU" sz="1600" b="1" dirty="0">
                <a:latin typeface="Calibri" pitchFamily="34" charset="0"/>
              </a:rPr>
              <a:t>=</a:t>
            </a:r>
            <a:r>
              <a:rPr lang="ru-RU" sz="1600" b="1" i="1" dirty="0">
                <a:latin typeface="Calibri" pitchFamily="34" charset="0"/>
              </a:rPr>
              <a:t> </a:t>
            </a:r>
            <a:r>
              <a:rPr lang="ru-RU" sz="1600" b="1" dirty="0">
                <a:latin typeface="Calibri" pitchFamily="34" charset="0"/>
              </a:rPr>
              <a:t>(</a:t>
            </a:r>
            <a:r>
              <a:rPr lang="en-US" sz="1600" b="1" i="1" dirty="0">
                <a:latin typeface="Calibri" pitchFamily="34" charset="0"/>
              </a:rPr>
              <a:t>p</a:t>
            </a:r>
            <a:r>
              <a:rPr lang="en-US" sz="1600" b="1" i="1" baseline="-25000" dirty="0">
                <a:latin typeface="Calibri" pitchFamily="34" charset="0"/>
              </a:rPr>
              <a:t>i</a:t>
            </a:r>
            <a:r>
              <a:rPr lang="ru-RU" sz="1600" b="1" dirty="0">
                <a:latin typeface="Calibri" pitchFamily="34" charset="0"/>
              </a:rPr>
              <a:t>),</a:t>
            </a:r>
            <a:r>
              <a:rPr lang="ru-RU" sz="1600" b="1" i="1" dirty="0">
                <a:latin typeface="Calibri" pitchFamily="34" charset="0"/>
              </a:rPr>
              <a:t> </a:t>
            </a:r>
            <a:r>
              <a:rPr lang="en-US" sz="1600" b="1" i="1" dirty="0" err="1">
                <a:latin typeface="Calibri" pitchFamily="34" charset="0"/>
              </a:rPr>
              <a:t>i</a:t>
            </a:r>
            <a:r>
              <a:rPr lang="ru-RU" sz="1600" b="1" i="1" dirty="0">
                <a:latin typeface="Calibri" pitchFamily="34" charset="0"/>
              </a:rPr>
              <a:t> </a:t>
            </a:r>
            <a:r>
              <a:rPr lang="ru-RU" sz="1600" b="1" dirty="0">
                <a:latin typeface="Calibri" pitchFamily="34" charset="0"/>
              </a:rPr>
              <a:t>=</a:t>
            </a:r>
            <a:r>
              <a:rPr lang="ru-RU" sz="1600" b="1" i="1" dirty="0">
                <a:latin typeface="Calibri" pitchFamily="34" charset="0"/>
              </a:rPr>
              <a:t> </a:t>
            </a:r>
            <a:r>
              <a:rPr lang="ru-RU" sz="1600" b="1" dirty="0">
                <a:latin typeface="Calibri" pitchFamily="34" charset="0"/>
              </a:rPr>
              <a:t>1, …, </a:t>
            </a:r>
            <a:r>
              <a:rPr lang="en-US" sz="1600" b="1" i="1" dirty="0">
                <a:latin typeface="Calibri" pitchFamily="34" charset="0"/>
              </a:rPr>
              <a:t>m</a:t>
            </a:r>
            <a:r>
              <a:rPr lang="ru-RU" sz="1600" b="1" dirty="0">
                <a:latin typeface="Calibri" pitchFamily="34" charset="0"/>
              </a:rPr>
              <a:t>,</a:t>
            </a:r>
            <a:r>
              <a:rPr lang="ru-RU" sz="1600" b="1" i="1" dirty="0">
                <a:latin typeface="Calibri" pitchFamily="34" charset="0"/>
              </a:rPr>
              <a:t> </a:t>
            </a:r>
            <a:r>
              <a:rPr lang="en-US" sz="1600" b="1" i="1" dirty="0">
                <a:latin typeface="Calibri" pitchFamily="34" charset="0"/>
              </a:rPr>
              <a:t>S</a:t>
            </a:r>
            <a:r>
              <a:rPr lang="en-US" sz="1600" b="1" i="1" baseline="-25000" dirty="0">
                <a:latin typeface="Calibri" pitchFamily="34" charset="0"/>
              </a:rPr>
              <a:t>B</a:t>
            </a:r>
            <a:r>
              <a:rPr lang="ru-RU" sz="1600" b="1" i="1" dirty="0">
                <a:latin typeface="Calibri" pitchFamily="34" charset="0"/>
              </a:rPr>
              <a:t> </a:t>
            </a:r>
            <a:r>
              <a:rPr lang="ru-RU" sz="1600" b="1" dirty="0">
                <a:latin typeface="Calibri" pitchFamily="34" charset="0"/>
              </a:rPr>
              <a:t>=</a:t>
            </a:r>
            <a:r>
              <a:rPr lang="ru-RU" sz="1600" b="1" i="1" dirty="0">
                <a:latin typeface="Calibri" pitchFamily="34" charset="0"/>
              </a:rPr>
              <a:t> </a:t>
            </a:r>
            <a:r>
              <a:rPr lang="ru-RU" sz="1600" b="1" dirty="0">
                <a:latin typeface="Calibri" pitchFamily="34" charset="0"/>
              </a:rPr>
              <a:t>(</a:t>
            </a:r>
            <a:r>
              <a:rPr lang="en-US" sz="1600" b="1" i="1" dirty="0" err="1">
                <a:latin typeface="Calibri" pitchFamily="34" charset="0"/>
              </a:rPr>
              <a:t>q</a:t>
            </a:r>
            <a:r>
              <a:rPr lang="en-US" sz="1600" b="1" i="1" baseline="-25000" dirty="0" err="1">
                <a:latin typeface="Calibri" pitchFamily="34" charset="0"/>
              </a:rPr>
              <a:t>j</a:t>
            </a:r>
            <a:r>
              <a:rPr lang="ru-RU" sz="1600" b="1" dirty="0">
                <a:latin typeface="Calibri" pitchFamily="34" charset="0"/>
              </a:rPr>
              <a:t>),</a:t>
            </a:r>
            <a:r>
              <a:rPr lang="ru-RU" sz="1600" b="1" i="1" dirty="0">
                <a:latin typeface="Calibri" pitchFamily="34" charset="0"/>
              </a:rPr>
              <a:t> </a:t>
            </a:r>
            <a:r>
              <a:rPr lang="en-US" sz="1600" b="1" i="1" dirty="0">
                <a:latin typeface="Calibri" pitchFamily="34" charset="0"/>
              </a:rPr>
              <a:t>j</a:t>
            </a:r>
            <a:r>
              <a:rPr lang="ru-RU" sz="1600" b="1" i="1" dirty="0">
                <a:latin typeface="Calibri" pitchFamily="34" charset="0"/>
              </a:rPr>
              <a:t> </a:t>
            </a:r>
            <a:r>
              <a:rPr lang="ru-RU" sz="1600" b="1" dirty="0">
                <a:latin typeface="Calibri" pitchFamily="34" charset="0"/>
              </a:rPr>
              <a:t>=</a:t>
            </a:r>
            <a:r>
              <a:rPr lang="ru-RU" sz="1600" b="1" i="1" dirty="0">
                <a:latin typeface="Calibri" pitchFamily="34" charset="0"/>
              </a:rPr>
              <a:t> </a:t>
            </a:r>
            <a:r>
              <a:rPr lang="ru-RU" sz="1600" b="1" dirty="0">
                <a:latin typeface="Calibri" pitchFamily="34" charset="0"/>
              </a:rPr>
              <a:t>1, …, </a:t>
            </a:r>
            <a:r>
              <a:rPr lang="en-US" sz="1600" b="1" i="1" dirty="0">
                <a:latin typeface="Calibri" pitchFamily="34" charset="0"/>
              </a:rPr>
              <a:t>n</a:t>
            </a:r>
            <a:r>
              <a:rPr lang="ru-RU" sz="1600" dirty="0">
                <a:latin typeface="Calibri" pitchFamily="34" charset="0"/>
              </a:rPr>
              <a:t>,</a:t>
            </a:r>
            <a:r>
              <a:rPr lang="ru-RU" sz="1600" i="1" dirty="0">
                <a:latin typeface="Calibri" pitchFamily="34" charset="0"/>
              </a:rPr>
              <a:t> </a:t>
            </a:r>
            <a:r>
              <a:rPr lang="ru-RU" sz="1600" dirty="0">
                <a:latin typeface="Calibri" pitchFamily="34" charset="0"/>
              </a:rPr>
              <a:t>игроков </a:t>
            </a:r>
            <a:r>
              <a:rPr lang="en-US" sz="1600" b="1" i="1" dirty="0">
                <a:latin typeface="Calibri" pitchFamily="34" charset="0"/>
              </a:rPr>
              <a:t>A</a:t>
            </a:r>
            <a:r>
              <a:rPr lang="ru-RU" sz="1600" b="1" dirty="0">
                <a:latin typeface="Calibri" pitchFamily="34" charset="0"/>
              </a:rPr>
              <a:t> </a:t>
            </a:r>
            <a:r>
              <a:rPr lang="ru-RU" sz="1600" dirty="0">
                <a:latin typeface="Calibri" pitchFamily="34" charset="0"/>
              </a:rPr>
              <a:t>и </a:t>
            </a:r>
            <a:r>
              <a:rPr lang="en-US" sz="1600" b="1" i="1" dirty="0">
                <a:latin typeface="Calibri" pitchFamily="34" charset="0"/>
              </a:rPr>
              <a:t>B</a:t>
            </a:r>
            <a:r>
              <a:rPr lang="ru-RU" sz="1600" dirty="0">
                <a:latin typeface="Calibri" pitchFamily="34" charset="0"/>
              </a:rPr>
              <a:t> выполняются следующие условия:</a:t>
            </a:r>
          </a:p>
        </p:txBody>
      </p:sp>
      <p:graphicFrame>
        <p:nvGraphicFramePr>
          <p:cNvPr id="106498" name="Object 2"/>
          <p:cNvGraphicFramePr>
            <a:graphicFrameLocks noChangeAspect="1"/>
          </p:cNvGraphicFramePr>
          <p:nvPr/>
        </p:nvGraphicFramePr>
        <p:xfrm>
          <a:off x="4788024" y="3236726"/>
          <a:ext cx="1598554" cy="647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" name="Формула" r:id="rId3" imgW="1104840" imgH="444240" progId="Equation.3">
                  <p:embed/>
                </p:oleObj>
              </mc:Choice>
              <mc:Fallback>
                <p:oleObj name="Формула" r:id="rId3" imgW="1104840" imgH="444240" progId="Equation.3">
                  <p:embed/>
                  <p:pic>
                    <p:nvPicPr>
                      <p:cNvPr id="1064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3236726"/>
                        <a:ext cx="1598554" cy="6476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497" name="Object 1"/>
          <p:cNvGraphicFramePr>
            <a:graphicFrameLocks noChangeAspect="1"/>
          </p:cNvGraphicFramePr>
          <p:nvPr/>
        </p:nvGraphicFramePr>
        <p:xfrm>
          <a:off x="6815599" y="3249359"/>
          <a:ext cx="1572825" cy="635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Формула" r:id="rId5" imgW="1104840" imgH="444240" progId="Equation.3">
                  <p:embed/>
                </p:oleObj>
              </mc:Choice>
              <mc:Fallback>
                <p:oleObj name="Формула" r:id="rId5" imgW="1104840" imgH="444240" progId="Equation.3">
                  <p:embed/>
                  <p:pic>
                    <p:nvPicPr>
                      <p:cNvPr id="106497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5599" y="3249359"/>
                        <a:ext cx="1572825" cy="6354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49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501" name="Rectangle 5"/>
          <p:cNvSpPr>
            <a:spLocks noChangeArrowheads="1"/>
          </p:cNvSpPr>
          <p:nvPr/>
        </p:nvSpPr>
        <p:spPr bwMode="auto">
          <a:xfrm>
            <a:off x="0" y="1809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06504" name="Object 8"/>
          <p:cNvGraphicFramePr>
            <a:graphicFrameLocks noChangeAspect="1"/>
          </p:cNvGraphicFramePr>
          <p:nvPr/>
        </p:nvGraphicFramePr>
        <p:xfrm>
          <a:off x="1853158" y="5075238"/>
          <a:ext cx="1290638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Формула" r:id="rId7" imgW="888840" imgH="457200" progId="Equation.3">
                  <p:embed/>
                </p:oleObj>
              </mc:Choice>
              <mc:Fallback>
                <p:oleObj name="Формула" r:id="rId7" imgW="888840" imgH="457200" progId="Equation.3">
                  <p:embed/>
                  <p:pic>
                    <p:nvPicPr>
                      <p:cNvPr id="10650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3158" y="5075238"/>
                        <a:ext cx="1290638" cy="709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05" name="Object 9"/>
          <p:cNvGraphicFramePr>
            <a:graphicFrameLocks noChangeAspect="1"/>
          </p:cNvGraphicFramePr>
          <p:nvPr/>
        </p:nvGraphicFramePr>
        <p:xfrm>
          <a:off x="3159100" y="5075238"/>
          <a:ext cx="1511300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Формула" r:id="rId9" imgW="1041120" imgH="457200" progId="Equation.3">
                  <p:embed/>
                </p:oleObj>
              </mc:Choice>
              <mc:Fallback>
                <p:oleObj name="Формула" r:id="rId9" imgW="1041120" imgH="457200" progId="Equation.3">
                  <p:embed/>
                  <p:pic>
                    <p:nvPicPr>
                      <p:cNvPr id="10650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100" y="5075238"/>
                        <a:ext cx="1511300" cy="709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06" name="Object 10"/>
          <p:cNvGraphicFramePr>
            <a:graphicFrameLocks noChangeAspect="1"/>
          </p:cNvGraphicFramePr>
          <p:nvPr/>
        </p:nvGraphicFramePr>
        <p:xfrm>
          <a:off x="5359400" y="5075238"/>
          <a:ext cx="1325563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Формула" r:id="rId11" imgW="914400" imgH="457200" progId="Equation.3">
                  <p:embed/>
                </p:oleObj>
              </mc:Choice>
              <mc:Fallback>
                <p:oleObj name="Формула" r:id="rId11" imgW="914400" imgH="457200" progId="Equation.3">
                  <p:embed/>
                  <p:pic>
                    <p:nvPicPr>
                      <p:cNvPr id="10650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9400" y="5075238"/>
                        <a:ext cx="1325563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07" name="Object 11"/>
          <p:cNvGraphicFramePr>
            <a:graphicFrameLocks noChangeAspect="1"/>
          </p:cNvGraphicFramePr>
          <p:nvPr/>
        </p:nvGraphicFramePr>
        <p:xfrm>
          <a:off x="6660232" y="5075238"/>
          <a:ext cx="151288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Формула" r:id="rId13" imgW="1041120" imgH="457200" progId="Equation.3">
                  <p:embed/>
                </p:oleObj>
              </mc:Choice>
              <mc:Fallback>
                <p:oleObj name="Формула" r:id="rId13" imgW="1041120" imgH="457200" progId="Equation.3">
                  <p:embed/>
                  <p:pic>
                    <p:nvPicPr>
                      <p:cNvPr id="10650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5075238"/>
                        <a:ext cx="1512888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08" name="Object 12"/>
          <p:cNvGraphicFramePr>
            <a:graphicFrameLocks noChangeAspect="1"/>
          </p:cNvGraphicFramePr>
          <p:nvPr/>
        </p:nvGraphicFramePr>
        <p:xfrm>
          <a:off x="1835696" y="5753100"/>
          <a:ext cx="1327150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Формула" r:id="rId15" imgW="914400" imgH="457200" progId="Equation.3">
                  <p:embed/>
                </p:oleObj>
              </mc:Choice>
              <mc:Fallback>
                <p:oleObj name="Формула" r:id="rId15" imgW="914400" imgH="457200" progId="Equation.3">
                  <p:embed/>
                  <p:pic>
                    <p:nvPicPr>
                      <p:cNvPr id="10650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5753100"/>
                        <a:ext cx="1327150" cy="709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09" name="Object 13"/>
          <p:cNvGraphicFramePr>
            <a:graphicFrameLocks noChangeAspect="1"/>
          </p:cNvGraphicFramePr>
          <p:nvPr/>
        </p:nvGraphicFramePr>
        <p:xfrm>
          <a:off x="3158232" y="5753100"/>
          <a:ext cx="1511300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Формула" r:id="rId17" imgW="1041120" imgH="457200" progId="Equation.3">
                  <p:embed/>
                </p:oleObj>
              </mc:Choice>
              <mc:Fallback>
                <p:oleObj name="Формула" r:id="rId17" imgW="1041120" imgH="457200" progId="Equation.3">
                  <p:embed/>
                  <p:pic>
                    <p:nvPicPr>
                      <p:cNvPr id="10650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8232" y="5753100"/>
                        <a:ext cx="1511300" cy="709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10" name="Object 14"/>
          <p:cNvGraphicFramePr>
            <a:graphicFrameLocks noChangeAspect="1"/>
          </p:cNvGraphicFramePr>
          <p:nvPr/>
        </p:nvGraphicFramePr>
        <p:xfrm>
          <a:off x="5352213" y="5742136"/>
          <a:ext cx="1325563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Формула" r:id="rId19" imgW="914400" imgH="457200" progId="Equation.3">
                  <p:embed/>
                </p:oleObj>
              </mc:Choice>
              <mc:Fallback>
                <p:oleObj name="Формула" r:id="rId19" imgW="914400" imgH="457200" progId="Equation.3">
                  <p:embed/>
                  <p:pic>
                    <p:nvPicPr>
                      <p:cNvPr id="10651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213" y="5742136"/>
                        <a:ext cx="1325563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11" name="Object 15"/>
          <p:cNvGraphicFramePr>
            <a:graphicFrameLocks noChangeAspect="1"/>
          </p:cNvGraphicFramePr>
          <p:nvPr/>
        </p:nvGraphicFramePr>
        <p:xfrm>
          <a:off x="6660232" y="5742136"/>
          <a:ext cx="151288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Формула" r:id="rId21" imgW="1041120" imgH="457200" progId="Equation.3">
                  <p:embed/>
                </p:oleObj>
              </mc:Choice>
              <mc:Fallback>
                <p:oleObj name="Формула" r:id="rId21" imgW="1041120" imgH="457200" progId="Equation.3">
                  <p:embed/>
                  <p:pic>
                    <p:nvPicPr>
                      <p:cNvPr id="10651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5742136"/>
                        <a:ext cx="1512888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772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Биматричные игры, к которым плохо применима теория </a:t>
            </a:r>
            <a:r>
              <a:rPr lang="ru-RU" sz="2800" b="1" cap="all" dirty="0" err="1">
                <a:solidFill>
                  <a:schemeClr val="accent1"/>
                </a:solidFill>
                <a:latin typeface="Calibri" pitchFamily="34" charset="0"/>
              </a:rPr>
              <a:t>Нэша</a:t>
            </a:r>
            <a:endParaRPr lang="ru-RU" sz="2800" b="1" cap="all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1475656" y="1504528"/>
            <a:ext cx="69127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b="1" i="1" dirty="0">
                <a:latin typeface="Calibri" pitchFamily="34" charset="0"/>
              </a:rPr>
              <a:t>«Дилемма заключенного»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0" y="2257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481" name="Rectangle 9"/>
          <p:cNvSpPr>
            <a:spLocks noChangeArrowheads="1"/>
          </p:cNvSpPr>
          <p:nvPr/>
        </p:nvSpPr>
        <p:spPr bwMode="auto">
          <a:xfrm>
            <a:off x="1547664" y="3308499"/>
            <a:ext cx="6912768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dirty="0">
                <a:latin typeface="Calibri" pitchFamily="34" charset="0"/>
              </a:rPr>
              <a:t>Два заключенных находятся в разных камерах и подозреваются в совершении одного и того же преступления. </a:t>
            </a:r>
          </a:p>
          <a:p>
            <a:pPr algn="just"/>
            <a:endParaRPr lang="ru-RU" dirty="0">
              <a:latin typeface="Calibri" pitchFamily="34" charset="0"/>
            </a:endParaRPr>
          </a:p>
          <a:p>
            <a:pPr algn="just"/>
            <a:r>
              <a:rPr lang="ru-RU" dirty="0">
                <a:latin typeface="Calibri" pitchFamily="34" charset="0"/>
              </a:rPr>
              <a:t>Каждый из них располагает двумя стратегиями поведения: </a:t>
            </a:r>
            <a:r>
              <a:rPr lang="ru-RU" b="1" dirty="0">
                <a:latin typeface="Calibri" pitchFamily="34" charset="0"/>
              </a:rPr>
              <a:t>кооперативными </a:t>
            </a:r>
            <a:r>
              <a:rPr lang="ru-RU" dirty="0">
                <a:latin typeface="Calibri" pitchFamily="34" charset="0"/>
              </a:rPr>
              <a:t>(молчать и не давать показания) </a:t>
            </a:r>
            <a:r>
              <a:rPr lang="ru-RU" b="1" i="1" dirty="0" err="1">
                <a:latin typeface="Calibri" pitchFamily="34" charset="0"/>
              </a:rPr>
              <a:t>А</a:t>
            </a:r>
            <a:r>
              <a:rPr lang="ru-RU" b="1" baseline="-25000" dirty="0" err="1">
                <a:latin typeface="Calibri" pitchFamily="34" charset="0"/>
              </a:rPr>
              <a:t>1</a:t>
            </a:r>
            <a:r>
              <a:rPr lang="ru-RU" i="1" dirty="0">
                <a:latin typeface="Calibri" pitchFamily="34" charset="0"/>
              </a:rPr>
              <a:t> </a:t>
            </a:r>
            <a:r>
              <a:rPr lang="ru-RU" dirty="0">
                <a:latin typeface="Calibri" pitchFamily="34" charset="0"/>
              </a:rPr>
              <a:t>и </a:t>
            </a:r>
            <a:r>
              <a:rPr lang="ru-RU" b="1" i="1" dirty="0" err="1">
                <a:latin typeface="Calibri" pitchFamily="34" charset="0"/>
              </a:rPr>
              <a:t>В</a:t>
            </a:r>
            <a:r>
              <a:rPr lang="ru-RU" b="1" baseline="-25000" dirty="0" err="1">
                <a:latin typeface="Calibri" pitchFamily="34" charset="0"/>
              </a:rPr>
              <a:t>1</a:t>
            </a:r>
            <a:r>
              <a:rPr lang="ru-RU" dirty="0">
                <a:latin typeface="Calibri" pitchFamily="34" charset="0"/>
              </a:rPr>
              <a:t>;  </a:t>
            </a:r>
            <a:r>
              <a:rPr lang="ru-RU" b="1" dirty="0">
                <a:latin typeface="Calibri" pitchFamily="34" charset="0"/>
              </a:rPr>
              <a:t>некооперативными</a:t>
            </a:r>
            <a:r>
              <a:rPr lang="ru-RU" dirty="0">
                <a:latin typeface="Calibri" pitchFamily="34" charset="0"/>
              </a:rPr>
              <a:t> (давать показания на другого) </a:t>
            </a:r>
            <a:r>
              <a:rPr lang="ru-RU" b="1" i="1" dirty="0" err="1">
                <a:latin typeface="Calibri" pitchFamily="34" charset="0"/>
              </a:rPr>
              <a:t>А</a:t>
            </a:r>
            <a:r>
              <a:rPr lang="ru-RU" b="1" baseline="-25000" dirty="0" err="1">
                <a:latin typeface="Calibri" pitchFamily="34" charset="0"/>
              </a:rPr>
              <a:t>2</a:t>
            </a:r>
            <a:r>
              <a:rPr lang="ru-RU" i="1" dirty="0">
                <a:latin typeface="Calibri" pitchFamily="34" charset="0"/>
              </a:rPr>
              <a:t> </a:t>
            </a:r>
            <a:r>
              <a:rPr lang="ru-RU" dirty="0">
                <a:latin typeface="Calibri" pitchFamily="34" charset="0"/>
              </a:rPr>
              <a:t>и </a:t>
            </a:r>
            <a:r>
              <a:rPr lang="ru-RU" b="1" i="1" dirty="0" err="1">
                <a:latin typeface="Calibri" pitchFamily="34" charset="0"/>
              </a:rPr>
              <a:t>В</a:t>
            </a:r>
            <a:r>
              <a:rPr lang="ru-RU" b="1" baseline="-25000" dirty="0" err="1">
                <a:latin typeface="Calibri" pitchFamily="34" charset="0"/>
              </a:rPr>
              <a:t>2</a:t>
            </a:r>
            <a:r>
              <a:rPr lang="ru-RU" dirty="0">
                <a:latin typeface="Calibri" pitchFamily="34" charset="0"/>
              </a:rPr>
              <a:t>. </a:t>
            </a:r>
          </a:p>
          <a:p>
            <a:pPr algn="just"/>
            <a:endParaRPr lang="ru-RU" dirty="0">
              <a:latin typeface="Calibri" pitchFamily="34" charset="0"/>
            </a:endParaRPr>
          </a:p>
          <a:p>
            <a:pPr algn="just"/>
            <a:r>
              <a:rPr lang="ru-RU" dirty="0">
                <a:latin typeface="Calibri" pitchFamily="34" charset="0"/>
              </a:rPr>
              <a:t>Нетрудно заметить, что вторые стратегии игроков предпочтительнее первых, и, следовательно, </a:t>
            </a:r>
            <a:r>
              <a:rPr lang="ru-RU" b="1" dirty="0">
                <a:latin typeface="Calibri" pitchFamily="34" charset="0"/>
              </a:rPr>
              <a:t>ситуацией равновесия</a:t>
            </a:r>
            <a:r>
              <a:rPr lang="ru-RU" dirty="0">
                <a:latin typeface="Calibri" pitchFamily="34" charset="0"/>
              </a:rPr>
              <a:t> будет пара </a:t>
            </a:r>
            <a:r>
              <a:rPr lang="ru-RU" b="1" dirty="0">
                <a:latin typeface="Calibri" pitchFamily="34" charset="0"/>
              </a:rPr>
              <a:t>(</a:t>
            </a:r>
            <a:r>
              <a:rPr lang="ru-RU" b="1" i="1" dirty="0" err="1">
                <a:latin typeface="Calibri" pitchFamily="34" charset="0"/>
              </a:rPr>
              <a:t>А</a:t>
            </a:r>
            <a:r>
              <a:rPr lang="ru-RU" b="1" baseline="-25000" dirty="0" err="1">
                <a:latin typeface="Calibri" pitchFamily="34" charset="0"/>
              </a:rPr>
              <a:t>2</a:t>
            </a:r>
            <a:r>
              <a:rPr lang="ru-RU" b="1" dirty="0">
                <a:latin typeface="Calibri" pitchFamily="34" charset="0"/>
              </a:rPr>
              <a:t>, </a:t>
            </a:r>
            <a:r>
              <a:rPr lang="ru-RU" b="1" i="1" dirty="0" err="1">
                <a:latin typeface="Calibri" pitchFamily="34" charset="0"/>
              </a:rPr>
              <a:t>В</a:t>
            </a:r>
            <a:r>
              <a:rPr lang="ru-RU" b="1" baseline="-25000" dirty="0" err="1">
                <a:latin typeface="Calibri" pitchFamily="34" charset="0"/>
              </a:rPr>
              <a:t>2</a:t>
            </a:r>
            <a:r>
              <a:rPr lang="ru-RU" b="1" dirty="0">
                <a:latin typeface="Calibri" pitchFamily="34" charset="0"/>
              </a:rPr>
              <a:t>)</a:t>
            </a:r>
            <a:r>
              <a:rPr lang="ru-RU" dirty="0">
                <a:latin typeface="Calibri" pitchFamily="34" charset="0"/>
              </a:rPr>
              <a:t> с выигрышем </a:t>
            </a:r>
            <a:r>
              <a:rPr lang="ru-RU" b="1" dirty="0">
                <a:latin typeface="Calibri" pitchFamily="34" charset="0"/>
              </a:rPr>
              <a:t>(–6; </a:t>
            </a:r>
            <a:r>
              <a:rPr lang="ru-RU" b="1" i="1" dirty="0">
                <a:latin typeface="Calibri" pitchFamily="34" charset="0"/>
              </a:rPr>
              <a:t>–</a:t>
            </a:r>
            <a:r>
              <a:rPr lang="ru-RU" b="1" dirty="0">
                <a:latin typeface="Calibri" pitchFamily="34" charset="0"/>
              </a:rPr>
              <a:t>6)</a:t>
            </a:r>
            <a:r>
              <a:rPr lang="ru-RU" dirty="0">
                <a:latin typeface="Calibri" pitchFamily="34" charset="0"/>
              </a:rPr>
              <a:t>, но, очевидно, что ситуация </a:t>
            </a:r>
            <a:r>
              <a:rPr lang="ru-RU" b="1" dirty="0">
                <a:latin typeface="Calibri" pitchFamily="34" charset="0"/>
              </a:rPr>
              <a:t>(</a:t>
            </a:r>
            <a:r>
              <a:rPr lang="ru-RU" b="1" i="1" dirty="0" err="1">
                <a:latin typeface="Calibri" pitchFamily="34" charset="0"/>
              </a:rPr>
              <a:t>А</a:t>
            </a:r>
            <a:r>
              <a:rPr lang="ru-RU" b="1" baseline="-25000" dirty="0" err="1">
                <a:latin typeface="Calibri" pitchFamily="34" charset="0"/>
              </a:rPr>
              <a:t>1</a:t>
            </a:r>
            <a:r>
              <a:rPr lang="ru-RU" b="1" dirty="0">
                <a:latin typeface="Calibri" pitchFamily="34" charset="0"/>
              </a:rPr>
              <a:t>,</a:t>
            </a:r>
            <a:r>
              <a:rPr lang="ru-RU" b="1" i="1" dirty="0">
                <a:latin typeface="Calibri" pitchFamily="34" charset="0"/>
              </a:rPr>
              <a:t> </a:t>
            </a:r>
            <a:r>
              <a:rPr lang="ru-RU" b="1" i="1" dirty="0" err="1">
                <a:latin typeface="Calibri" pitchFamily="34" charset="0"/>
              </a:rPr>
              <a:t>В</a:t>
            </a:r>
            <a:r>
              <a:rPr lang="ru-RU" b="1" baseline="-25000" dirty="0" err="1">
                <a:latin typeface="Calibri" pitchFamily="34" charset="0"/>
              </a:rPr>
              <a:t>1</a:t>
            </a:r>
            <a:r>
              <a:rPr lang="ru-RU" b="1" dirty="0">
                <a:latin typeface="Calibri" pitchFamily="34" charset="0"/>
              </a:rPr>
              <a:t>)</a:t>
            </a:r>
            <a:r>
              <a:rPr lang="ru-RU" dirty="0">
                <a:latin typeface="Calibri" pitchFamily="34" charset="0"/>
              </a:rPr>
              <a:t> более выгодна сразу для обоих игроков.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3711671" y="1988840"/>
          <a:ext cx="3096345" cy="1152129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032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4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 dirty="0" err="1"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</a:rPr>
                        <a:t>B</a:t>
                      </a:r>
                      <a:r>
                        <a:rPr lang="ru-RU" sz="2000" baseline="-25000" dirty="0"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 dirty="0" err="1"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  <a:ea typeface="+mn-ea"/>
                          <a:cs typeface="+mn-cs"/>
                        </a:rPr>
                        <a:t>(-1;</a:t>
                      </a:r>
                      <a:r>
                        <a:rPr lang="ru-RU" sz="2000" baseline="0" dirty="0">
                          <a:latin typeface="Calibri" pitchFamily="34" charset="0"/>
                          <a:ea typeface="+mn-ea"/>
                          <a:cs typeface="+mn-cs"/>
                        </a:rPr>
                        <a:t> -1</a:t>
                      </a:r>
                      <a:r>
                        <a:rPr lang="ru-RU" sz="2000" dirty="0">
                          <a:latin typeface="Calibri" pitchFamily="34" charset="0"/>
                          <a:ea typeface="+mn-ea"/>
                          <a:cs typeface="+mn-cs"/>
                        </a:rPr>
                        <a:t>)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(-10; 0)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 dirty="0"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(0; -10)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(-6; -6)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6393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5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5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5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7" grpId="0"/>
      <p:bldP spid="10548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Метод  Лагранжа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100392" y="5373216"/>
            <a:ext cx="5656672" cy="9010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>
                <a:latin typeface="Calibri" pitchFamily="34" charset="0"/>
              </a:rPr>
              <a:t>	</a:t>
            </a:r>
          </a:p>
          <a:p>
            <a:pPr>
              <a:buNone/>
            </a:pPr>
            <a:endParaRPr lang="ru-RU" sz="2000" b="1" dirty="0">
              <a:latin typeface="Calibri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328626" y="1412776"/>
          <a:ext cx="3619638" cy="1780308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207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7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3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>
                          <a:effectLst/>
                          <a:latin typeface="Calibri" pitchFamily="34" charset="0"/>
                        </a:rPr>
                        <a:t>a</a:t>
                      </a:r>
                      <a:r>
                        <a:rPr lang="en-US" sz="2000" b="1" baseline="-25000" dirty="0" err="1">
                          <a:effectLst/>
                          <a:latin typeface="Calibri" pitchFamily="34" charset="0"/>
                        </a:rPr>
                        <a:t>11</a:t>
                      </a:r>
                      <a:endParaRPr lang="ru-RU" sz="2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Calibri" pitchFamily="34" charset="0"/>
                        </a:rPr>
                        <a:t>a</a:t>
                      </a:r>
                      <a:r>
                        <a:rPr lang="en-US" sz="2000" b="1" baseline="-25000" dirty="0" err="1">
                          <a:effectLst/>
                          <a:latin typeface="Calibri" pitchFamily="34" charset="0"/>
                        </a:rPr>
                        <a:t>1</a:t>
                      </a:r>
                      <a:r>
                        <a:rPr lang="ru-RU" sz="2000" b="1" baseline="-25000" dirty="0">
                          <a:effectLst/>
                          <a:latin typeface="Calibri" pitchFamily="34" charset="0"/>
                        </a:rPr>
                        <a:t>2</a:t>
                      </a:r>
                      <a:endParaRPr lang="ru-RU" sz="1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itchFamily="34" charset="0"/>
                        </a:rPr>
                        <a:t>a</a:t>
                      </a:r>
                      <a:r>
                        <a:rPr lang="ru-RU" sz="2000" b="1" baseline="-25000" dirty="0">
                          <a:effectLst/>
                          <a:latin typeface="Calibri" pitchFamily="34" charset="0"/>
                        </a:rPr>
                        <a:t>2</a:t>
                      </a:r>
                      <a:r>
                        <a:rPr lang="en-US" sz="2000" b="1" baseline="-25000" dirty="0">
                          <a:effectLst/>
                          <a:latin typeface="Calibri" pitchFamily="34" charset="0"/>
                        </a:rPr>
                        <a:t>1</a:t>
                      </a:r>
                      <a:endParaRPr lang="ru-RU" sz="1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itchFamily="34" charset="0"/>
                        </a:rPr>
                        <a:t>a</a:t>
                      </a:r>
                      <a:r>
                        <a:rPr lang="ru-RU" sz="2000" b="1" baseline="-25000" dirty="0">
                          <a:effectLst/>
                          <a:latin typeface="Calibri" pitchFamily="34" charset="0"/>
                        </a:rPr>
                        <a:t>22</a:t>
                      </a:r>
                      <a:endParaRPr lang="ru-RU" sz="1000" b="1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44592" y="1268762"/>
            <a:ext cx="1831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Calibri" pitchFamily="34" charset="0"/>
              </a:rPr>
              <a:t>Игра </a:t>
            </a:r>
            <a:r>
              <a:rPr lang="en-US" sz="2400" b="1" dirty="0">
                <a:latin typeface="Calibri" pitchFamily="34" charset="0"/>
              </a:rPr>
              <a:t>G</a:t>
            </a:r>
            <a:r>
              <a:rPr lang="ru-RU" sz="2400" b="1" dirty="0">
                <a:latin typeface="Calibri" pitchFamily="34" charset="0"/>
              </a:rPr>
              <a:t>(2×</a:t>
            </a:r>
            <a:r>
              <a:rPr lang="en-US" sz="2400" b="1" dirty="0">
                <a:latin typeface="Calibri" pitchFamily="34" charset="0"/>
              </a:rPr>
              <a:t>2</a:t>
            </a:r>
            <a:r>
              <a:rPr lang="ru-RU" sz="2400" b="1" dirty="0">
                <a:latin typeface="Calibri" pitchFamily="34" charset="0"/>
              </a:rPr>
              <a:t>)</a:t>
            </a:r>
            <a:endParaRPr lang="ru-RU" sz="2400" b="1" u="sng" dirty="0">
              <a:latin typeface="Calibri" pitchFamily="34" charset="0"/>
            </a:endParaRPr>
          </a:p>
        </p:txBody>
      </p:sp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1496840" y="3374990"/>
            <a:ext cx="710760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000" dirty="0">
                <a:latin typeface="Calibri" pitchFamily="34" charset="0"/>
              </a:rPr>
              <a:t>Пусть игрок </a:t>
            </a:r>
            <a:r>
              <a:rPr lang="ru-RU" sz="2000" b="1" dirty="0">
                <a:latin typeface="Calibri" pitchFamily="34" charset="0"/>
              </a:rPr>
              <a:t>А</a:t>
            </a:r>
            <a:r>
              <a:rPr lang="ru-RU" sz="2000" dirty="0">
                <a:latin typeface="Calibri" pitchFamily="34" charset="0"/>
              </a:rPr>
              <a:t> использует смешанные стратегии, а </a:t>
            </a:r>
            <a:r>
              <a:rPr lang="ru-RU" sz="2000" b="1" dirty="0">
                <a:latin typeface="Calibri" pitchFamily="34" charset="0"/>
              </a:rPr>
              <a:t>В</a:t>
            </a:r>
            <a:r>
              <a:rPr lang="ru-RU" sz="2000" dirty="0">
                <a:latin typeface="Calibri" pitchFamily="34" charset="0"/>
              </a:rPr>
              <a:t> чистые, тогда выигрыш составит:</a:t>
            </a:r>
          </a:p>
          <a:p>
            <a:endParaRPr lang="ru-RU" sz="2000" dirty="0">
              <a:latin typeface="Calibri" pitchFamily="34" charset="0"/>
            </a:endParaRPr>
          </a:p>
          <a:p>
            <a:pPr algn="ctr"/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</a:t>
            </a:r>
            <a:r>
              <a:rPr lang="en-US" sz="2000" b="1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= 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11</a:t>
            </a:r>
            <a:r>
              <a:rPr lang="en-US" sz="2000" b="1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* 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</a:t>
            </a:r>
            <a:r>
              <a:rPr lang="en-US" sz="2000" b="1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+ 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21</a:t>
            </a:r>
            <a:r>
              <a:rPr lang="en-US" sz="2000" b="1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* 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ctr"/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</a:t>
            </a:r>
            <a:r>
              <a:rPr lang="en-US" sz="2000" b="1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= 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12</a:t>
            </a:r>
            <a:r>
              <a:rPr lang="en-US" sz="2000" b="1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* 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</a:t>
            </a:r>
            <a:r>
              <a:rPr lang="en-US" sz="2000" b="1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+ 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22</a:t>
            </a:r>
            <a:r>
              <a:rPr lang="en-US" sz="2000" b="1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* 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r>
              <a:rPr lang="ru-RU" sz="2000" b="1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 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just"/>
            <a:r>
              <a:rPr lang="ru-RU" sz="2000" dirty="0">
                <a:latin typeface="Calibri" pitchFamily="34" charset="0"/>
              </a:rPr>
              <a:t>Если </a:t>
            </a:r>
            <a:r>
              <a:rPr lang="ru-RU" sz="2000" b="1" dirty="0">
                <a:latin typeface="Calibri" pitchFamily="34" charset="0"/>
              </a:rPr>
              <a:t>В</a:t>
            </a:r>
            <a:r>
              <a:rPr lang="ru-RU" sz="2000" dirty="0">
                <a:latin typeface="Calibri" pitchFamily="34" charset="0"/>
              </a:rPr>
              <a:t> использует смешанные стратегии, то выигрыш составит:</a:t>
            </a:r>
          </a:p>
          <a:p>
            <a:r>
              <a:rPr lang="ru-RU" sz="2000" dirty="0">
                <a:latin typeface="Calibri" pitchFamily="34" charset="0"/>
              </a:rPr>
              <a:t> </a:t>
            </a:r>
          </a:p>
          <a:p>
            <a:pPr algn="ctr"/>
            <a:r>
              <a:rPr lang="en-US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 = ( </a:t>
            </a:r>
            <a:r>
              <a:rPr lang="en-US" sz="20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  <a:r>
              <a:rPr lang="en-US" sz="2000" b="1" i="1" baseline="-25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11</a:t>
            </a:r>
            <a:r>
              <a:rPr lang="en-US" sz="2000" b="1" i="1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* </a:t>
            </a:r>
            <a:r>
              <a:rPr lang="en-US" sz="20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</a:t>
            </a:r>
            <a:r>
              <a:rPr lang="en-US" sz="2000" b="1" i="1" baseline="-25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</a:t>
            </a:r>
            <a:r>
              <a:rPr lang="en-US" sz="2000" b="1" i="1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+ </a:t>
            </a:r>
            <a:r>
              <a:rPr lang="en-US" sz="20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  <a:r>
              <a:rPr lang="en-US" sz="2000" b="1" i="1" baseline="-25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21</a:t>
            </a:r>
            <a:r>
              <a:rPr lang="en-US" sz="2000" b="1" i="1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* </a:t>
            </a:r>
            <a:r>
              <a:rPr lang="en-US" sz="20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</a:t>
            </a:r>
            <a:r>
              <a:rPr lang="en-US" sz="2000" b="1" i="1" baseline="-25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</a:t>
            </a:r>
            <a:r>
              <a:rPr lang="en-US" sz="2000" b="1" i="1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) * </a:t>
            </a:r>
            <a:r>
              <a:rPr lang="en-US" sz="20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q</a:t>
            </a:r>
            <a:r>
              <a:rPr lang="en-US" sz="2000" b="1" i="1" baseline="-25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</a:t>
            </a:r>
            <a:r>
              <a:rPr lang="en-US" sz="2000" b="1" i="1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+ ( </a:t>
            </a:r>
            <a:r>
              <a:rPr lang="en-US" sz="20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  <a:r>
              <a:rPr lang="en-US" sz="2000" b="1" i="1" baseline="-25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12</a:t>
            </a:r>
            <a:r>
              <a:rPr lang="en-US" sz="2000" b="1" i="1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* </a:t>
            </a:r>
            <a:r>
              <a:rPr lang="en-US" sz="20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</a:t>
            </a:r>
            <a:r>
              <a:rPr lang="en-US" sz="2000" b="1" i="1" baseline="-25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</a:t>
            </a:r>
            <a:r>
              <a:rPr lang="en-US" sz="2000" b="1" i="1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+ </a:t>
            </a:r>
            <a:r>
              <a:rPr lang="en-US" sz="20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  <a:r>
              <a:rPr lang="en-US" sz="2000" b="1" i="1" baseline="-25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22</a:t>
            </a:r>
            <a:r>
              <a:rPr lang="en-US" sz="2000" b="1" i="1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* </a:t>
            </a:r>
            <a:r>
              <a:rPr lang="en-US" sz="20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</a:t>
            </a:r>
            <a:r>
              <a:rPr lang="en-US" sz="2000" b="1" i="1" baseline="-25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</a:t>
            </a:r>
            <a:r>
              <a:rPr lang="en-US" sz="2000" b="1" i="1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) * </a:t>
            </a:r>
            <a:r>
              <a:rPr lang="en-US" sz="20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q</a:t>
            </a:r>
            <a:r>
              <a:rPr lang="en-US" sz="2000" b="1" i="1" baseline="-25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</a:t>
            </a:r>
            <a:endParaRPr lang="ru-RU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9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9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9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91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91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915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Биматричные игры, к которым плохо применима теория </a:t>
            </a:r>
            <a:r>
              <a:rPr lang="ru-RU" sz="2800" b="1" cap="all" dirty="0" err="1">
                <a:solidFill>
                  <a:schemeClr val="accent1"/>
                </a:solidFill>
                <a:latin typeface="Calibri" pitchFamily="34" charset="0"/>
              </a:rPr>
              <a:t>Нэша</a:t>
            </a:r>
            <a:endParaRPr lang="ru-RU" sz="2800" b="1" cap="all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1475656" y="1504528"/>
            <a:ext cx="69127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b="1" i="1" dirty="0">
                <a:latin typeface="Calibri" pitchFamily="34" charset="0"/>
              </a:rPr>
              <a:t>«Конкурирующие фирмы»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0" y="2257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481" name="Rectangle 9"/>
          <p:cNvSpPr>
            <a:spLocks noChangeArrowheads="1"/>
          </p:cNvSpPr>
          <p:nvPr/>
        </p:nvSpPr>
        <p:spPr bwMode="auto">
          <a:xfrm>
            <a:off x="1547664" y="3862497"/>
            <a:ext cx="691276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dirty="0">
                <a:latin typeface="Calibri" pitchFamily="34" charset="0"/>
              </a:rPr>
              <a:t>У конкурирующих фирм по две стратегии: стратегии сохранения цен на продаваемый ими товар </a:t>
            </a:r>
            <a:r>
              <a:rPr lang="ru-RU" b="1" i="1" dirty="0" err="1">
                <a:latin typeface="Calibri" pitchFamily="34" charset="0"/>
              </a:rPr>
              <a:t>А</a:t>
            </a:r>
            <a:r>
              <a:rPr lang="ru-RU" b="1" baseline="-25000" dirty="0" err="1">
                <a:latin typeface="Calibri" pitchFamily="34" charset="0"/>
              </a:rPr>
              <a:t>1</a:t>
            </a:r>
            <a:r>
              <a:rPr lang="ru-RU" b="1" dirty="0">
                <a:latin typeface="Calibri" pitchFamily="34" charset="0"/>
              </a:rPr>
              <a:t>, </a:t>
            </a:r>
            <a:r>
              <a:rPr lang="ru-RU" b="1" i="1" dirty="0" err="1">
                <a:latin typeface="Calibri" pitchFamily="34" charset="0"/>
              </a:rPr>
              <a:t>В</a:t>
            </a:r>
            <a:r>
              <a:rPr lang="ru-RU" b="1" baseline="-25000" dirty="0" err="1">
                <a:latin typeface="Calibri" pitchFamily="34" charset="0"/>
              </a:rPr>
              <a:t>1</a:t>
            </a:r>
            <a:r>
              <a:rPr lang="ru-RU" dirty="0">
                <a:latin typeface="Calibri" pitchFamily="34" charset="0"/>
              </a:rPr>
              <a:t> и стратегии снижения цен </a:t>
            </a:r>
            <a:r>
              <a:rPr lang="ru-RU" b="1" i="1" dirty="0" err="1">
                <a:latin typeface="Calibri" pitchFamily="34" charset="0"/>
              </a:rPr>
              <a:t>А</a:t>
            </a:r>
            <a:r>
              <a:rPr lang="ru-RU" b="1" baseline="-25000" dirty="0" err="1">
                <a:latin typeface="Calibri" pitchFamily="34" charset="0"/>
              </a:rPr>
              <a:t>2</a:t>
            </a:r>
            <a:r>
              <a:rPr lang="ru-RU" b="1" dirty="0">
                <a:latin typeface="Calibri" pitchFamily="34" charset="0"/>
              </a:rPr>
              <a:t>,</a:t>
            </a:r>
            <a:r>
              <a:rPr lang="ru-RU" b="1" i="1" dirty="0">
                <a:latin typeface="Calibri" pitchFamily="34" charset="0"/>
              </a:rPr>
              <a:t> </a:t>
            </a:r>
            <a:r>
              <a:rPr lang="ru-RU" b="1" i="1" dirty="0" err="1">
                <a:latin typeface="Calibri" pitchFamily="34" charset="0"/>
              </a:rPr>
              <a:t>В</a:t>
            </a:r>
            <a:r>
              <a:rPr lang="ru-RU" b="1" baseline="-25000" dirty="0" err="1">
                <a:latin typeface="Calibri" pitchFamily="34" charset="0"/>
              </a:rPr>
              <a:t>2</a:t>
            </a:r>
            <a:r>
              <a:rPr lang="ru-RU" dirty="0">
                <a:latin typeface="Calibri" pitchFamily="34" charset="0"/>
              </a:rPr>
              <a:t>. </a:t>
            </a:r>
          </a:p>
          <a:p>
            <a:pPr algn="just"/>
            <a:endParaRPr lang="ru-RU" dirty="0">
              <a:latin typeface="Calibri" pitchFamily="34" charset="0"/>
            </a:endParaRPr>
          </a:p>
          <a:p>
            <a:pPr algn="just"/>
            <a:r>
              <a:rPr lang="ru-RU" dirty="0">
                <a:latin typeface="Calibri" pitchFamily="34" charset="0"/>
              </a:rPr>
              <a:t>Аналогично предыдущей игре вторые стратегии предпочтительнее первых и </a:t>
            </a:r>
            <a:r>
              <a:rPr lang="ru-RU" b="1" dirty="0">
                <a:latin typeface="Calibri" pitchFamily="34" charset="0"/>
              </a:rPr>
              <a:t>ситуацией равновесия</a:t>
            </a:r>
            <a:r>
              <a:rPr lang="ru-RU" dirty="0">
                <a:latin typeface="Calibri" pitchFamily="34" charset="0"/>
              </a:rPr>
              <a:t> является пара </a:t>
            </a:r>
            <a:r>
              <a:rPr lang="ru-RU" b="1" dirty="0">
                <a:latin typeface="Calibri" pitchFamily="34" charset="0"/>
              </a:rPr>
              <a:t>(</a:t>
            </a:r>
            <a:r>
              <a:rPr lang="ru-RU" b="1" i="1" dirty="0" err="1">
                <a:latin typeface="Calibri" pitchFamily="34" charset="0"/>
              </a:rPr>
              <a:t>А</a:t>
            </a:r>
            <a:r>
              <a:rPr lang="ru-RU" b="1" baseline="-25000" dirty="0" err="1">
                <a:latin typeface="Calibri" pitchFamily="34" charset="0"/>
              </a:rPr>
              <a:t>2</a:t>
            </a:r>
            <a:r>
              <a:rPr lang="ru-RU" b="1" dirty="0">
                <a:latin typeface="Calibri" pitchFamily="34" charset="0"/>
              </a:rPr>
              <a:t>, </a:t>
            </a:r>
            <a:r>
              <a:rPr lang="ru-RU" b="1" i="1" dirty="0" err="1">
                <a:latin typeface="Calibri" pitchFamily="34" charset="0"/>
              </a:rPr>
              <a:t>В</a:t>
            </a:r>
            <a:r>
              <a:rPr lang="ru-RU" b="1" baseline="-25000" dirty="0" err="1">
                <a:latin typeface="Calibri" pitchFamily="34" charset="0"/>
              </a:rPr>
              <a:t>2</a:t>
            </a:r>
            <a:r>
              <a:rPr lang="ru-RU" b="1" dirty="0">
                <a:latin typeface="Calibri" pitchFamily="34" charset="0"/>
              </a:rPr>
              <a:t>)</a:t>
            </a:r>
            <a:r>
              <a:rPr lang="ru-RU" dirty="0">
                <a:latin typeface="Calibri" pitchFamily="34" charset="0"/>
              </a:rPr>
              <a:t> с выигрышем </a:t>
            </a:r>
            <a:r>
              <a:rPr lang="ru-RU" b="1" dirty="0">
                <a:latin typeface="Calibri" pitchFamily="34" charset="0"/>
              </a:rPr>
              <a:t>(3; 3)</a:t>
            </a:r>
            <a:r>
              <a:rPr lang="ru-RU" dirty="0">
                <a:latin typeface="Calibri" pitchFamily="34" charset="0"/>
              </a:rPr>
              <a:t>, но и в этой игре ситуация </a:t>
            </a:r>
            <a:r>
              <a:rPr lang="ru-RU" b="1" dirty="0">
                <a:latin typeface="Calibri" pitchFamily="34" charset="0"/>
              </a:rPr>
              <a:t>(</a:t>
            </a:r>
            <a:r>
              <a:rPr lang="ru-RU" b="1" i="1" dirty="0" err="1">
                <a:latin typeface="Calibri" pitchFamily="34" charset="0"/>
              </a:rPr>
              <a:t>А</a:t>
            </a:r>
            <a:r>
              <a:rPr lang="ru-RU" b="1" baseline="-25000" dirty="0" err="1">
                <a:latin typeface="Calibri" pitchFamily="34" charset="0"/>
              </a:rPr>
              <a:t>1</a:t>
            </a:r>
            <a:r>
              <a:rPr lang="ru-RU" b="1" dirty="0">
                <a:latin typeface="Calibri" pitchFamily="34" charset="0"/>
              </a:rPr>
              <a:t>,</a:t>
            </a:r>
            <a:r>
              <a:rPr lang="ru-RU" b="1" i="1" dirty="0">
                <a:latin typeface="Calibri" pitchFamily="34" charset="0"/>
              </a:rPr>
              <a:t> </a:t>
            </a:r>
            <a:r>
              <a:rPr lang="ru-RU" b="1" i="1" dirty="0" err="1">
                <a:latin typeface="Calibri" pitchFamily="34" charset="0"/>
              </a:rPr>
              <a:t>В</a:t>
            </a:r>
            <a:r>
              <a:rPr lang="ru-RU" b="1" baseline="-25000" dirty="0" err="1">
                <a:latin typeface="Calibri" pitchFamily="34" charset="0"/>
              </a:rPr>
              <a:t>1</a:t>
            </a:r>
            <a:r>
              <a:rPr lang="ru-RU" b="1" dirty="0">
                <a:latin typeface="Calibri" pitchFamily="34" charset="0"/>
              </a:rPr>
              <a:t>)</a:t>
            </a:r>
            <a:r>
              <a:rPr lang="ru-RU" dirty="0">
                <a:latin typeface="Calibri" pitchFamily="34" charset="0"/>
              </a:rPr>
              <a:t> с выигрышем </a:t>
            </a:r>
            <a:r>
              <a:rPr lang="ru-RU" b="1" dirty="0">
                <a:latin typeface="Calibri" pitchFamily="34" charset="0"/>
              </a:rPr>
              <a:t>(5; 5)</a:t>
            </a:r>
            <a:r>
              <a:rPr lang="ru-RU" dirty="0">
                <a:latin typeface="Calibri" pitchFamily="34" charset="0"/>
              </a:rPr>
              <a:t> более выгодна сразу для обоих игроков.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3711671" y="2204863"/>
          <a:ext cx="3096345" cy="1152129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032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4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 dirty="0" err="1"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</a:rPr>
                        <a:t>B</a:t>
                      </a:r>
                      <a:r>
                        <a:rPr lang="ru-RU" sz="2000" baseline="-25000" dirty="0"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 dirty="0" err="1"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  <a:ea typeface="+mn-ea"/>
                          <a:cs typeface="+mn-cs"/>
                        </a:rPr>
                        <a:t>(5;</a:t>
                      </a:r>
                      <a:r>
                        <a:rPr lang="ru-RU" sz="2000" baseline="0" dirty="0">
                          <a:latin typeface="Calibri" pitchFamily="34" charset="0"/>
                          <a:ea typeface="+mn-ea"/>
                          <a:cs typeface="+mn-cs"/>
                        </a:rPr>
                        <a:t> 5</a:t>
                      </a:r>
                      <a:r>
                        <a:rPr lang="ru-RU" sz="2000" dirty="0">
                          <a:latin typeface="Calibri" pitchFamily="34" charset="0"/>
                          <a:ea typeface="+mn-ea"/>
                          <a:cs typeface="+mn-cs"/>
                        </a:rPr>
                        <a:t>)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(2; 7)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 dirty="0"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(7; 2)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(3; 3)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45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5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5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7" grpId="0"/>
      <p:bldP spid="10548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Биматричные игры, к которым плохо применима теория </a:t>
            </a:r>
            <a:r>
              <a:rPr lang="ru-RU" sz="2800" b="1" cap="all" dirty="0" err="1">
                <a:solidFill>
                  <a:schemeClr val="accent1"/>
                </a:solidFill>
                <a:latin typeface="Calibri" pitchFamily="34" charset="0"/>
              </a:rPr>
              <a:t>Нэша</a:t>
            </a:r>
            <a:endParaRPr lang="ru-RU" sz="2800" b="1" cap="all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1475656" y="1504528"/>
            <a:ext cx="69127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b="1" i="1" dirty="0">
                <a:latin typeface="Calibri" pitchFamily="34" charset="0"/>
              </a:rPr>
              <a:t>«Семейный спор»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0" y="2257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481" name="Rectangle 9"/>
          <p:cNvSpPr>
            <a:spLocks noChangeArrowheads="1"/>
          </p:cNvSpPr>
          <p:nvPr/>
        </p:nvSpPr>
        <p:spPr bwMode="auto">
          <a:xfrm>
            <a:off x="1547664" y="3862498"/>
            <a:ext cx="691276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dirty="0">
                <a:latin typeface="Calibri" pitchFamily="34" charset="0"/>
              </a:rPr>
              <a:t>У игроков </a:t>
            </a:r>
            <a:r>
              <a:rPr lang="ru-RU" b="1" i="1" dirty="0">
                <a:latin typeface="Calibri" pitchFamily="34" charset="0"/>
              </a:rPr>
              <a:t>А</a:t>
            </a:r>
            <a:r>
              <a:rPr lang="ru-RU" dirty="0">
                <a:latin typeface="Calibri" pitchFamily="34" charset="0"/>
              </a:rPr>
              <a:t> – мужа и </a:t>
            </a:r>
            <a:r>
              <a:rPr lang="ru-RU" b="1" i="1" dirty="0">
                <a:latin typeface="Calibri" pitchFamily="34" charset="0"/>
              </a:rPr>
              <a:t>В</a:t>
            </a:r>
            <a:r>
              <a:rPr lang="ru-RU" dirty="0">
                <a:latin typeface="Calibri" pitchFamily="34" charset="0"/>
              </a:rPr>
              <a:t> – жены имеются по две стратегии: </a:t>
            </a:r>
            <a:r>
              <a:rPr lang="ru-RU" b="1" i="1" dirty="0" err="1">
                <a:latin typeface="Calibri" pitchFamily="34" charset="0"/>
              </a:rPr>
              <a:t>А</a:t>
            </a:r>
            <a:r>
              <a:rPr lang="ru-RU" b="1" baseline="-25000" dirty="0" err="1">
                <a:latin typeface="Calibri" pitchFamily="34" charset="0"/>
              </a:rPr>
              <a:t>1</a:t>
            </a:r>
            <a:r>
              <a:rPr lang="ru-RU" b="1" dirty="0">
                <a:latin typeface="Calibri" pitchFamily="34" charset="0"/>
              </a:rPr>
              <a:t> </a:t>
            </a:r>
            <a:r>
              <a:rPr lang="ru-RU" dirty="0">
                <a:latin typeface="Calibri" pitchFamily="34" charset="0"/>
              </a:rPr>
              <a:t>и </a:t>
            </a:r>
            <a:r>
              <a:rPr lang="ru-RU" b="1" i="1" dirty="0" err="1">
                <a:latin typeface="Calibri" pitchFamily="34" charset="0"/>
              </a:rPr>
              <a:t>В</a:t>
            </a:r>
            <a:r>
              <a:rPr lang="ru-RU" b="1" baseline="-25000" dirty="0" err="1">
                <a:latin typeface="Calibri" pitchFamily="34" charset="0"/>
              </a:rPr>
              <a:t>1</a:t>
            </a:r>
            <a:r>
              <a:rPr lang="ru-RU" baseline="-25000" dirty="0">
                <a:latin typeface="Calibri" pitchFamily="34" charset="0"/>
              </a:rPr>
              <a:t> </a:t>
            </a:r>
            <a:r>
              <a:rPr lang="ru-RU" dirty="0">
                <a:latin typeface="Calibri" pitchFamily="34" charset="0"/>
              </a:rPr>
              <a:t>– пойти на футбол; </a:t>
            </a:r>
            <a:r>
              <a:rPr lang="ru-RU" b="1" i="1" dirty="0" err="1">
                <a:latin typeface="Calibri" pitchFamily="34" charset="0"/>
              </a:rPr>
              <a:t>А</a:t>
            </a:r>
            <a:r>
              <a:rPr lang="ru-RU" b="1" baseline="-25000" dirty="0" err="1">
                <a:latin typeface="Calibri" pitchFamily="34" charset="0"/>
              </a:rPr>
              <a:t>2</a:t>
            </a:r>
            <a:r>
              <a:rPr lang="ru-RU" dirty="0">
                <a:latin typeface="Calibri" pitchFamily="34" charset="0"/>
              </a:rPr>
              <a:t> и </a:t>
            </a:r>
            <a:r>
              <a:rPr lang="ru-RU" b="1" i="1" dirty="0" err="1">
                <a:latin typeface="Calibri" pitchFamily="34" charset="0"/>
              </a:rPr>
              <a:t>В</a:t>
            </a:r>
            <a:r>
              <a:rPr lang="ru-RU" b="1" baseline="-25000" dirty="0" err="1">
                <a:latin typeface="Calibri" pitchFamily="34" charset="0"/>
              </a:rPr>
              <a:t>2</a:t>
            </a:r>
            <a:r>
              <a:rPr lang="ru-RU" baseline="-25000" dirty="0">
                <a:latin typeface="Calibri" pitchFamily="34" charset="0"/>
              </a:rPr>
              <a:t> </a:t>
            </a:r>
            <a:r>
              <a:rPr lang="ru-RU" dirty="0">
                <a:latin typeface="Calibri" pitchFamily="34" charset="0"/>
              </a:rPr>
              <a:t>– пойти в театр. </a:t>
            </a:r>
          </a:p>
          <a:p>
            <a:pPr algn="just"/>
            <a:endParaRPr lang="ru-RU" dirty="0">
              <a:latin typeface="Calibri" pitchFamily="34" charset="0"/>
            </a:endParaRPr>
          </a:p>
          <a:p>
            <a:pPr algn="just"/>
            <a:r>
              <a:rPr lang="ru-RU" dirty="0">
                <a:latin typeface="Calibri" pitchFamily="34" charset="0"/>
              </a:rPr>
              <a:t>В данном случае получаем две ситуации равновесия – </a:t>
            </a:r>
            <a:r>
              <a:rPr lang="ru-RU" b="1" dirty="0">
                <a:latin typeface="Calibri" pitchFamily="34" charset="0"/>
              </a:rPr>
              <a:t>(</a:t>
            </a:r>
            <a:r>
              <a:rPr lang="ru-RU" b="1" i="1" dirty="0" err="1">
                <a:latin typeface="Calibri" pitchFamily="34" charset="0"/>
              </a:rPr>
              <a:t>А</a:t>
            </a:r>
            <a:r>
              <a:rPr lang="ru-RU" b="1" baseline="-25000" dirty="0" err="1">
                <a:latin typeface="Calibri" pitchFamily="34" charset="0"/>
              </a:rPr>
              <a:t>1</a:t>
            </a:r>
            <a:r>
              <a:rPr lang="ru-RU" b="1" dirty="0">
                <a:latin typeface="Calibri" pitchFamily="34" charset="0"/>
              </a:rPr>
              <a:t>,</a:t>
            </a:r>
            <a:r>
              <a:rPr lang="ru-RU" b="1" i="1" dirty="0">
                <a:latin typeface="Calibri" pitchFamily="34" charset="0"/>
              </a:rPr>
              <a:t> </a:t>
            </a:r>
            <a:r>
              <a:rPr lang="ru-RU" b="1" i="1" dirty="0" err="1">
                <a:latin typeface="Calibri" pitchFamily="34" charset="0"/>
              </a:rPr>
              <a:t>В</a:t>
            </a:r>
            <a:r>
              <a:rPr lang="ru-RU" b="1" baseline="-25000" dirty="0" err="1">
                <a:latin typeface="Calibri" pitchFamily="34" charset="0"/>
              </a:rPr>
              <a:t>1</a:t>
            </a:r>
            <a:r>
              <a:rPr lang="ru-RU" b="1" dirty="0">
                <a:latin typeface="Calibri" pitchFamily="34" charset="0"/>
              </a:rPr>
              <a:t>)</a:t>
            </a:r>
            <a:r>
              <a:rPr lang="ru-RU" dirty="0">
                <a:latin typeface="Calibri" pitchFamily="34" charset="0"/>
              </a:rPr>
              <a:t> с выигрышем </a:t>
            </a:r>
            <a:r>
              <a:rPr lang="ru-RU" b="1" dirty="0">
                <a:latin typeface="Calibri" pitchFamily="34" charset="0"/>
              </a:rPr>
              <a:t>(2; 1)</a:t>
            </a:r>
            <a:r>
              <a:rPr lang="ru-RU" dirty="0">
                <a:latin typeface="Calibri" pitchFamily="34" charset="0"/>
              </a:rPr>
              <a:t> и </a:t>
            </a:r>
            <a:r>
              <a:rPr lang="ru-RU" b="1" dirty="0">
                <a:latin typeface="Calibri" pitchFamily="34" charset="0"/>
              </a:rPr>
              <a:t>(</a:t>
            </a:r>
            <a:r>
              <a:rPr lang="ru-RU" b="1" i="1" dirty="0" err="1">
                <a:latin typeface="Calibri" pitchFamily="34" charset="0"/>
              </a:rPr>
              <a:t>А</a:t>
            </a:r>
            <a:r>
              <a:rPr lang="ru-RU" b="1" baseline="-25000" dirty="0" err="1">
                <a:latin typeface="Calibri" pitchFamily="34" charset="0"/>
              </a:rPr>
              <a:t>2</a:t>
            </a:r>
            <a:r>
              <a:rPr lang="ru-RU" b="1" dirty="0">
                <a:latin typeface="Calibri" pitchFamily="34" charset="0"/>
              </a:rPr>
              <a:t>, </a:t>
            </a:r>
            <a:r>
              <a:rPr lang="ru-RU" b="1" i="1" dirty="0" err="1">
                <a:latin typeface="Calibri" pitchFamily="34" charset="0"/>
              </a:rPr>
              <a:t>В</a:t>
            </a:r>
            <a:r>
              <a:rPr lang="ru-RU" b="1" baseline="-25000" dirty="0" err="1">
                <a:latin typeface="Calibri" pitchFamily="34" charset="0"/>
              </a:rPr>
              <a:t>2</a:t>
            </a:r>
            <a:r>
              <a:rPr lang="ru-RU" b="1" dirty="0">
                <a:latin typeface="Calibri" pitchFamily="34" charset="0"/>
              </a:rPr>
              <a:t>)</a:t>
            </a:r>
            <a:r>
              <a:rPr lang="ru-RU" dirty="0">
                <a:latin typeface="Calibri" pitchFamily="34" charset="0"/>
              </a:rPr>
              <a:t> с выигрышем </a:t>
            </a:r>
            <a:r>
              <a:rPr lang="ru-RU" b="1" dirty="0">
                <a:latin typeface="Calibri" pitchFamily="34" charset="0"/>
              </a:rPr>
              <a:t>(1; 2)</a:t>
            </a:r>
            <a:r>
              <a:rPr lang="ru-RU" dirty="0">
                <a:latin typeface="Calibri" pitchFamily="34" charset="0"/>
              </a:rPr>
              <a:t>, но так как ситуации равновесия не являются равноценными, то данная игра считается неразрешимой по </a:t>
            </a:r>
            <a:r>
              <a:rPr lang="ru-RU" dirty="0" err="1">
                <a:latin typeface="Calibri" pitchFamily="34" charset="0"/>
              </a:rPr>
              <a:t>Нэшу</a:t>
            </a:r>
            <a:r>
              <a:rPr lang="ru-RU" dirty="0">
                <a:latin typeface="Calibri" pitchFamily="34" charset="0"/>
              </a:rPr>
              <a:t>.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3711671" y="2204863"/>
          <a:ext cx="3096345" cy="1152129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032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4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 dirty="0" err="1"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</a:rPr>
                        <a:t>B</a:t>
                      </a:r>
                      <a:r>
                        <a:rPr lang="ru-RU" sz="2000" baseline="-25000" dirty="0"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 dirty="0" err="1"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  <a:ea typeface="+mn-ea"/>
                          <a:cs typeface="+mn-cs"/>
                        </a:rPr>
                        <a:t>(2;</a:t>
                      </a:r>
                      <a:r>
                        <a:rPr lang="ru-RU" sz="2000" baseline="0" dirty="0">
                          <a:latin typeface="Calibri" pitchFamily="34" charset="0"/>
                          <a:ea typeface="+mn-ea"/>
                          <a:cs typeface="+mn-cs"/>
                        </a:rPr>
                        <a:t> 1</a:t>
                      </a:r>
                      <a:r>
                        <a:rPr lang="ru-RU" sz="2000" dirty="0">
                          <a:latin typeface="Calibri" pitchFamily="34" charset="0"/>
                          <a:ea typeface="+mn-ea"/>
                          <a:cs typeface="+mn-cs"/>
                        </a:rPr>
                        <a:t>)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(-1; -1)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 dirty="0"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(-5; -5)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(1; 2)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622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5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5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7" grpId="0"/>
      <p:bldP spid="10548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Метод  Лагранжа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100392" y="5373216"/>
            <a:ext cx="5656672" cy="9010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>
                <a:latin typeface="Calibri" pitchFamily="34" charset="0"/>
              </a:rPr>
              <a:t>	</a:t>
            </a:r>
          </a:p>
          <a:p>
            <a:pPr>
              <a:buNone/>
            </a:pPr>
            <a:endParaRPr lang="ru-RU" sz="2000" b="1" dirty="0">
              <a:latin typeface="Calibri" pitchFamily="34" charset="0"/>
            </a:endParaRPr>
          </a:p>
        </p:txBody>
      </p:sp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1331640" y="1196754"/>
            <a:ext cx="741682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b="1" dirty="0">
                <a:latin typeface="Calibri" pitchFamily="34" charset="0"/>
              </a:rPr>
              <a:t>Далее строится функция Лагранжа</a:t>
            </a:r>
            <a:r>
              <a:rPr lang="en-US" sz="2000" b="1" dirty="0">
                <a:latin typeface="Calibri" pitchFamily="34" charset="0"/>
              </a:rPr>
              <a:t>:</a:t>
            </a:r>
            <a:endParaRPr lang="ru-RU" sz="2000" b="1" dirty="0">
              <a:latin typeface="Calibri" pitchFamily="34" charset="0"/>
            </a:endParaRPr>
          </a:p>
          <a:p>
            <a:endParaRPr lang="ru-RU" sz="2000" dirty="0">
              <a:latin typeface="Calibri" pitchFamily="34" charset="0"/>
            </a:endParaRPr>
          </a:p>
          <a:p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L=(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a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11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*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p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1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+a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21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*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p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2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)*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q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1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+(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a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12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*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p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1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+a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22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*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p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2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)*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q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2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+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  <a:sym typeface="Symbol"/>
              </a:rPr>
              <a:t></a:t>
            </a:r>
            <a:r>
              <a:rPr lang="en-US" sz="2000" b="1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1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*(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p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1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+p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2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-1)+ 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  <a:sym typeface="Symbol"/>
              </a:rPr>
              <a:t></a:t>
            </a:r>
            <a:r>
              <a:rPr lang="en-US" sz="2000" b="1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2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*(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q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1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+q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2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-1)</a:t>
            </a:r>
            <a:endPara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57346" name="Object 2"/>
          <p:cNvGraphicFramePr>
            <a:graphicFrameLocks noChangeAspect="1"/>
          </p:cNvGraphicFramePr>
          <p:nvPr/>
        </p:nvGraphicFramePr>
        <p:xfrm>
          <a:off x="1666875" y="2614615"/>
          <a:ext cx="2928938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Формула" r:id="rId3" imgW="1663560" imgH="368280" progId="Equation.3">
                  <p:embed/>
                </p:oleObj>
              </mc:Choice>
              <mc:Fallback>
                <p:oleObj name="Формула" r:id="rId3" imgW="1663560" imgH="368280" progId="Equation.3">
                  <p:embed/>
                  <p:pic>
                    <p:nvPicPr>
                      <p:cNvPr id="573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875" y="2614615"/>
                        <a:ext cx="2928938" cy="642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5" name="Object 1"/>
          <p:cNvGraphicFramePr>
            <a:graphicFrameLocks noChangeAspect="1"/>
          </p:cNvGraphicFramePr>
          <p:nvPr/>
        </p:nvGraphicFramePr>
        <p:xfrm>
          <a:off x="1660525" y="3479800"/>
          <a:ext cx="2941638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Формула" r:id="rId5" imgW="1701720" imgH="368280" progId="Equation.3">
                  <p:embed/>
                </p:oleObj>
              </mc:Choice>
              <mc:Fallback>
                <p:oleObj name="Формула" r:id="rId5" imgW="1701720" imgH="368280" progId="Equation.3">
                  <p:embed/>
                  <p:pic>
                    <p:nvPicPr>
                      <p:cNvPr id="57345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0525" y="3479800"/>
                        <a:ext cx="2941638" cy="630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47" name="AutoShape 3"/>
          <p:cNvSpPr>
            <a:spLocks/>
          </p:cNvSpPr>
          <p:nvPr/>
        </p:nvSpPr>
        <p:spPr bwMode="auto">
          <a:xfrm>
            <a:off x="5004048" y="2708920"/>
            <a:ext cx="114300" cy="1257300"/>
          </a:xfrm>
          <a:prstGeom prst="rightBrace">
            <a:avLst>
              <a:gd name="adj1" fmla="val 91667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2" y="2725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2" y="20060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364088" y="3096256"/>
            <a:ext cx="7505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>
                <a:latin typeface="Calibri" pitchFamily="34" charset="0"/>
              </a:rPr>
              <a:t>q</a:t>
            </a:r>
            <a:r>
              <a:rPr lang="en-US" b="1" i="1" baseline="-25000" dirty="0" err="1"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 , </a:t>
            </a:r>
            <a:r>
              <a:rPr lang="en-US" b="1" i="1" dirty="0" err="1">
                <a:latin typeface="Calibri" pitchFamily="34" charset="0"/>
              </a:rPr>
              <a:t>q</a:t>
            </a:r>
            <a:r>
              <a:rPr lang="en-US" b="1" i="1" baseline="-25000" dirty="0" err="1">
                <a:latin typeface="Calibri" pitchFamily="34" charset="0"/>
              </a:rPr>
              <a:t>2</a:t>
            </a:r>
            <a:endParaRPr lang="ru-RU" dirty="0">
              <a:latin typeface="Calibri" pitchFamily="34" charset="0"/>
            </a:endParaRPr>
          </a:p>
        </p:txBody>
      </p:sp>
      <p:graphicFrame>
        <p:nvGraphicFramePr>
          <p:cNvPr id="57353" name="Object 9"/>
          <p:cNvGraphicFramePr>
            <a:graphicFrameLocks noChangeAspect="1"/>
          </p:cNvGraphicFramePr>
          <p:nvPr/>
        </p:nvGraphicFramePr>
        <p:xfrm>
          <a:off x="1671941" y="4540172"/>
          <a:ext cx="2972069" cy="6429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Формула" r:id="rId7" imgW="1688760" imgH="368280" progId="Equation.3">
                  <p:embed/>
                </p:oleObj>
              </mc:Choice>
              <mc:Fallback>
                <p:oleObj name="Формула" r:id="rId7" imgW="1688760" imgH="368280" progId="Equation.3">
                  <p:embed/>
                  <p:pic>
                    <p:nvPicPr>
                      <p:cNvPr id="5735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1941" y="4540172"/>
                        <a:ext cx="2972069" cy="6429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2" name="Object 8"/>
          <p:cNvGraphicFramePr>
            <a:graphicFrameLocks noChangeAspect="1"/>
          </p:cNvGraphicFramePr>
          <p:nvPr/>
        </p:nvGraphicFramePr>
        <p:xfrm>
          <a:off x="1698365" y="5403448"/>
          <a:ext cx="2900933" cy="617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Формула" r:id="rId9" imgW="1714320" imgH="368280" progId="Equation.3">
                  <p:embed/>
                </p:oleObj>
              </mc:Choice>
              <mc:Fallback>
                <p:oleObj name="Формула" r:id="rId9" imgW="1714320" imgH="368280" progId="Equation.3">
                  <p:embed/>
                  <p:pic>
                    <p:nvPicPr>
                      <p:cNvPr id="5735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8365" y="5403448"/>
                        <a:ext cx="2900933" cy="6178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AutoShape 3"/>
          <p:cNvSpPr>
            <a:spLocks/>
          </p:cNvSpPr>
          <p:nvPr/>
        </p:nvSpPr>
        <p:spPr bwMode="auto">
          <a:xfrm>
            <a:off x="4959336" y="4619972"/>
            <a:ext cx="114300" cy="1257300"/>
          </a:xfrm>
          <a:prstGeom prst="rightBrace">
            <a:avLst>
              <a:gd name="adj1" fmla="val 91667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319376" y="5075892"/>
            <a:ext cx="7505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>
                <a:latin typeface="Calibri" pitchFamily="34" charset="0"/>
              </a:rPr>
              <a:t>p</a:t>
            </a:r>
            <a:r>
              <a:rPr lang="en-US" b="1" i="1" baseline="-25000" dirty="0" err="1"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 , </a:t>
            </a:r>
            <a:r>
              <a:rPr lang="en-US" b="1" i="1" dirty="0" err="1">
                <a:latin typeface="Calibri" pitchFamily="34" charset="0"/>
              </a:rPr>
              <a:t>p</a:t>
            </a:r>
            <a:r>
              <a:rPr lang="en-US" b="1" i="1" baseline="-25000" dirty="0" err="1">
                <a:latin typeface="Calibri" pitchFamily="34" charset="0"/>
              </a:rPr>
              <a:t>2</a:t>
            </a:r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9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9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3" grpId="0" build="p" autoUpdateAnimBg="0"/>
      <p:bldP spid="57347" grpId="0" animBg="1" autoUpdateAnimBg="0"/>
      <p:bldP spid="15" grpId="0" autoUpdateAnimBg="0"/>
      <p:bldP spid="25" grpId="0" animBg="1" autoUpdateAnimBg="0"/>
      <p:bldP spid="2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Метод  Лагранжа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100392" y="5373216"/>
            <a:ext cx="5656672" cy="9010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>
                <a:latin typeface="Calibri" pitchFamily="34" charset="0"/>
              </a:rPr>
              <a:t>	</a:t>
            </a:r>
          </a:p>
          <a:p>
            <a:pPr>
              <a:buNone/>
            </a:pPr>
            <a:endParaRPr lang="ru-RU" sz="2000" b="1" dirty="0">
              <a:latin typeface="Calibri" pitchFamily="34" charset="0"/>
            </a:endParaRPr>
          </a:p>
        </p:txBody>
      </p:sp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1331640" y="1504528"/>
            <a:ext cx="74168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L=(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a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11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*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p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1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+a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21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*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p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2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)*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q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1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+(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a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12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*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p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1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+a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22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*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p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2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)*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q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2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+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  <a:sym typeface="Symbol"/>
              </a:rPr>
              <a:t></a:t>
            </a:r>
            <a:r>
              <a:rPr lang="en-US" sz="2000" b="1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1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*(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p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1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+p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2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-1)+ 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  <a:sym typeface="Symbol"/>
              </a:rPr>
              <a:t></a:t>
            </a:r>
            <a:r>
              <a:rPr lang="en-US" sz="2000" b="1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2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*(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q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1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+q</a:t>
            </a:r>
            <a:r>
              <a:rPr lang="en-US" sz="20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2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-1)</a:t>
            </a:r>
            <a:endPara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57347" name="AutoShape 3"/>
          <p:cNvSpPr>
            <a:spLocks/>
          </p:cNvSpPr>
          <p:nvPr/>
        </p:nvSpPr>
        <p:spPr bwMode="auto">
          <a:xfrm>
            <a:off x="4283968" y="2204864"/>
            <a:ext cx="114300" cy="1728192"/>
          </a:xfrm>
          <a:prstGeom prst="rightBrace">
            <a:avLst>
              <a:gd name="adj1" fmla="val 91667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2" y="2725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2" y="20060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644010" y="2348880"/>
            <a:ext cx="10230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latin typeface="Calibri" pitchFamily="34" charset="0"/>
              </a:rPr>
              <a:t>p</a:t>
            </a:r>
            <a:r>
              <a:rPr lang="ru-RU" b="1" i="1" baseline="-25000" dirty="0">
                <a:latin typeface="Calibri" pitchFamily="34" charset="0"/>
              </a:rPr>
              <a:t>2</a:t>
            </a:r>
            <a:r>
              <a:rPr lang="ru-RU" b="1" i="1" dirty="0">
                <a:latin typeface="Calibri" pitchFamily="34" charset="0"/>
              </a:rPr>
              <a:t> </a:t>
            </a:r>
            <a:r>
              <a:rPr lang="ru-RU" b="1" i="1" dirty="0" err="1">
                <a:latin typeface="Calibri" pitchFamily="34" charset="0"/>
              </a:rPr>
              <a:t>=1</a:t>
            </a:r>
            <a:r>
              <a:rPr lang="ru-RU" b="1" i="1" dirty="0">
                <a:latin typeface="Calibri" pitchFamily="34" charset="0"/>
              </a:rPr>
              <a:t>- </a:t>
            </a:r>
            <a:r>
              <a:rPr lang="en-US" b="1" i="1" dirty="0">
                <a:latin typeface="Calibri" pitchFamily="34" charset="0"/>
              </a:rPr>
              <a:t>p</a:t>
            </a:r>
            <a:r>
              <a:rPr lang="ru-RU" b="1" i="1" baseline="-25000" dirty="0">
                <a:latin typeface="Calibri" pitchFamily="34" charset="0"/>
              </a:rPr>
              <a:t>1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644010" y="3356992"/>
            <a:ext cx="10230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latin typeface="Calibri" pitchFamily="34" charset="0"/>
              </a:rPr>
              <a:t>q</a:t>
            </a:r>
            <a:r>
              <a:rPr lang="ru-RU" b="1" i="1" baseline="-25000" dirty="0">
                <a:latin typeface="Calibri" pitchFamily="34" charset="0"/>
              </a:rPr>
              <a:t>2</a:t>
            </a:r>
            <a:r>
              <a:rPr lang="ru-RU" b="1" i="1" dirty="0">
                <a:latin typeface="Calibri" pitchFamily="34" charset="0"/>
              </a:rPr>
              <a:t> </a:t>
            </a:r>
            <a:r>
              <a:rPr lang="ru-RU" b="1" i="1" dirty="0" err="1">
                <a:latin typeface="Calibri" pitchFamily="34" charset="0"/>
              </a:rPr>
              <a:t>=1</a:t>
            </a:r>
            <a:r>
              <a:rPr lang="ru-RU" b="1" i="1" dirty="0">
                <a:latin typeface="Calibri" pitchFamily="34" charset="0"/>
              </a:rPr>
              <a:t>- </a:t>
            </a:r>
            <a:r>
              <a:rPr lang="en-US" b="1" i="1" dirty="0">
                <a:latin typeface="Calibri" pitchFamily="34" charset="0"/>
              </a:rPr>
              <a:t>q</a:t>
            </a:r>
            <a:r>
              <a:rPr lang="ru-RU" b="1" i="1" baseline="-25000" dirty="0">
                <a:latin typeface="Calibri" pitchFamily="34" charset="0"/>
              </a:rPr>
              <a:t>1</a:t>
            </a:r>
            <a:endParaRPr lang="ru-RU" dirty="0">
              <a:latin typeface="Calibri" pitchFamily="34" charset="0"/>
            </a:endParaRPr>
          </a:p>
        </p:txBody>
      </p:sp>
      <p:graphicFrame>
        <p:nvGraphicFramePr>
          <p:cNvPr id="59398" name="Object 6"/>
          <p:cNvGraphicFramePr>
            <a:graphicFrameLocks noChangeAspect="1"/>
          </p:cNvGraphicFramePr>
          <p:nvPr/>
        </p:nvGraphicFramePr>
        <p:xfrm>
          <a:off x="1741490" y="2266950"/>
          <a:ext cx="1989137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Формула" r:id="rId3" imgW="1091880" imgH="368280" progId="Equation.3">
                  <p:embed/>
                </p:oleObj>
              </mc:Choice>
              <mc:Fallback>
                <p:oleObj name="Формула" r:id="rId3" imgW="1091880" imgH="368280" progId="Equation.3">
                  <p:embed/>
                  <p:pic>
                    <p:nvPicPr>
                      <p:cNvPr id="593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1490" y="2266950"/>
                        <a:ext cx="1989137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0" name="Object 8"/>
          <p:cNvGraphicFramePr>
            <a:graphicFrameLocks noChangeAspect="1"/>
          </p:cNvGraphicFramePr>
          <p:nvPr/>
        </p:nvGraphicFramePr>
        <p:xfrm>
          <a:off x="1706565" y="3200400"/>
          <a:ext cx="2044049" cy="732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Формула" r:id="rId5" imgW="1104840" imgH="368280" progId="Equation.3">
                  <p:embed/>
                </p:oleObj>
              </mc:Choice>
              <mc:Fallback>
                <p:oleObj name="Формула" r:id="rId5" imgW="1104840" imgH="368280" progId="Equation.3">
                  <p:embed/>
                  <p:pic>
                    <p:nvPicPr>
                      <p:cNvPr id="5940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565" y="3200400"/>
                        <a:ext cx="2044049" cy="7326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6" name="Object 14"/>
          <p:cNvGraphicFramePr>
            <a:graphicFrameLocks noChangeAspect="1"/>
          </p:cNvGraphicFramePr>
          <p:nvPr/>
        </p:nvGraphicFramePr>
        <p:xfrm>
          <a:off x="3718662" y="4129582"/>
          <a:ext cx="2410654" cy="4515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Формула" r:id="rId7" imgW="1218960" imgH="190440" progId="Equation.3">
                  <p:embed/>
                </p:oleObj>
              </mc:Choice>
              <mc:Fallback>
                <p:oleObj name="Формула" r:id="rId7" imgW="1218960" imgH="190440" progId="Equation.3">
                  <p:embed/>
                  <p:pic>
                    <p:nvPicPr>
                      <p:cNvPr id="5940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8662" y="4129582"/>
                        <a:ext cx="2410654" cy="4515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5" name="Object 13"/>
          <p:cNvGraphicFramePr>
            <a:graphicFrameLocks noChangeAspect="1"/>
          </p:cNvGraphicFramePr>
          <p:nvPr/>
        </p:nvGraphicFramePr>
        <p:xfrm>
          <a:off x="2267746" y="4653136"/>
          <a:ext cx="1479621" cy="819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Формула" r:id="rId9" imgW="749160" imgH="342720" progId="Equation.3">
                  <p:embed/>
                </p:oleObj>
              </mc:Choice>
              <mc:Fallback>
                <p:oleObj name="Формула" r:id="rId9" imgW="749160" imgH="342720" progId="Equation.3">
                  <p:embed/>
                  <p:pic>
                    <p:nvPicPr>
                      <p:cNvPr id="5940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6" y="4653136"/>
                        <a:ext cx="1479621" cy="8196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4" name="Object 12"/>
          <p:cNvGraphicFramePr>
            <a:graphicFrameLocks noChangeAspect="1"/>
          </p:cNvGraphicFramePr>
          <p:nvPr/>
        </p:nvGraphicFramePr>
        <p:xfrm>
          <a:off x="2267746" y="5517232"/>
          <a:ext cx="1479621" cy="819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Формула" r:id="rId11" imgW="749160" imgH="342720" progId="Equation.3">
                  <p:embed/>
                </p:oleObj>
              </mc:Choice>
              <mc:Fallback>
                <p:oleObj name="Формула" r:id="rId11" imgW="749160" imgH="342720" progId="Equation.3">
                  <p:embed/>
                  <p:pic>
                    <p:nvPicPr>
                      <p:cNvPr id="5940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6" y="5517232"/>
                        <a:ext cx="1479621" cy="8196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3" name="Object 11"/>
          <p:cNvGraphicFramePr>
            <a:graphicFrameLocks noChangeAspect="1"/>
          </p:cNvGraphicFramePr>
          <p:nvPr/>
        </p:nvGraphicFramePr>
        <p:xfrm>
          <a:off x="5687800" y="4653136"/>
          <a:ext cx="1476488" cy="819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Формула" r:id="rId13" imgW="749160" imgH="342720" progId="Equation.3">
                  <p:embed/>
                </p:oleObj>
              </mc:Choice>
              <mc:Fallback>
                <p:oleObj name="Формула" r:id="rId13" imgW="749160" imgH="342720" progId="Equation.3">
                  <p:embed/>
                  <p:pic>
                    <p:nvPicPr>
                      <p:cNvPr id="5940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7800" y="4653136"/>
                        <a:ext cx="1476488" cy="8196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2" name="Object 10"/>
          <p:cNvGraphicFramePr>
            <a:graphicFrameLocks noChangeAspect="1"/>
          </p:cNvGraphicFramePr>
          <p:nvPr/>
        </p:nvGraphicFramePr>
        <p:xfrm>
          <a:off x="5687800" y="5517232"/>
          <a:ext cx="1476488" cy="819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Формула" r:id="rId15" imgW="749160" imgH="342720" progId="Equation.3">
                  <p:embed/>
                </p:oleObj>
              </mc:Choice>
              <mc:Fallback>
                <p:oleObj name="Формула" r:id="rId15" imgW="749160" imgH="342720" progId="Equation.3">
                  <p:embed/>
                  <p:pic>
                    <p:nvPicPr>
                      <p:cNvPr id="5940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7800" y="5517232"/>
                        <a:ext cx="1476488" cy="8196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Прямоугольник 34"/>
          <p:cNvSpPr/>
          <p:nvPr/>
        </p:nvSpPr>
        <p:spPr>
          <a:xfrm>
            <a:off x="2123728" y="4077072"/>
            <a:ext cx="5256584" cy="2376264"/>
          </a:xfrm>
          <a:prstGeom prst="rect">
            <a:avLst/>
          </a:prstGeom>
          <a:noFill/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9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3" grpId="0" build="p" autoUpdateAnimBg="0"/>
      <p:bldP spid="57347" grpId="0" animBg="1" autoUpdateAnimBg="0"/>
      <p:bldP spid="15" grpId="0" autoUpdateAnimBg="0"/>
      <p:bldP spid="26" grpId="0" autoUpdateAnimBg="0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</a:rPr>
              <a:t>Методы решения матричных игр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100392" y="5373216"/>
            <a:ext cx="5656672" cy="9010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>
                <a:latin typeface="Calibri" pitchFamily="34" charset="0"/>
              </a:rPr>
              <a:t>	</a:t>
            </a:r>
          </a:p>
          <a:p>
            <a:pPr>
              <a:buNone/>
            </a:pPr>
            <a:endParaRPr lang="ru-RU" sz="2000" b="1" dirty="0">
              <a:latin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20368" y="1179329"/>
            <a:ext cx="715608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None/>
            </a:pPr>
            <a:r>
              <a:rPr lang="ru-RU" sz="2000" dirty="0">
                <a:latin typeface="Calibri" pitchFamily="34" charset="0"/>
              </a:rPr>
              <a:t>Рассмотрим игру </a:t>
            </a:r>
            <a:r>
              <a:rPr lang="en-US" sz="2000" b="1" dirty="0">
                <a:latin typeface="Calibri" pitchFamily="34" charset="0"/>
              </a:rPr>
              <a:t>G (</a:t>
            </a:r>
            <a:r>
              <a:rPr lang="en-US" sz="2000" b="1" dirty="0" err="1">
                <a:latin typeface="Calibri" pitchFamily="34" charset="0"/>
              </a:rPr>
              <a:t>m</a:t>
            </a:r>
            <a:r>
              <a:rPr lang="en-US" sz="2000" b="1" dirty="0" err="1">
                <a:latin typeface="Calibri" pitchFamily="34" charset="0"/>
                <a:sym typeface="Symbol"/>
              </a:rPr>
              <a:t>n</a:t>
            </a:r>
            <a:r>
              <a:rPr lang="en-US" sz="2000" b="1" dirty="0">
                <a:latin typeface="Calibri" pitchFamily="34" charset="0"/>
              </a:rPr>
              <a:t>)</a:t>
            </a:r>
            <a:r>
              <a:rPr lang="ru-RU" sz="2000" b="1" dirty="0">
                <a:latin typeface="Calibri" pitchFamily="34" charset="0"/>
              </a:rPr>
              <a:t> </a:t>
            </a:r>
            <a:r>
              <a:rPr lang="ru-RU" sz="2000" dirty="0">
                <a:latin typeface="Calibri" pitchFamily="34" charset="0"/>
              </a:rPr>
              <a:t>представленную в матричной форме.</a:t>
            </a:r>
          </a:p>
          <a:p>
            <a:pPr>
              <a:spcAft>
                <a:spcPts val="600"/>
              </a:spcAft>
              <a:buNone/>
            </a:pPr>
            <a:r>
              <a:rPr lang="ru-RU" sz="2000" b="1" dirty="0">
                <a:latin typeface="Calibri" pitchFamily="34" charset="0"/>
              </a:rPr>
              <a:t>Игрок </a:t>
            </a:r>
            <a:r>
              <a:rPr lang="en-US" sz="2000" b="1" dirty="0">
                <a:latin typeface="Calibri" pitchFamily="34" charset="0"/>
              </a:rPr>
              <a:t>A</a:t>
            </a:r>
            <a:r>
              <a:rPr lang="ru-RU" sz="2000" dirty="0">
                <a:latin typeface="Calibri" pitchFamily="34" charset="0"/>
              </a:rPr>
              <a:t> обладает множеством стратегий </a:t>
            </a:r>
            <a:r>
              <a:rPr lang="en-US" sz="2000" b="1" dirty="0">
                <a:latin typeface="Calibri" pitchFamily="34" charset="0"/>
              </a:rPr>
              <a:t>A</a:t>
            </a:r>
            <a:r>
              <a:rPr lang="ru-RU" sz="2000" b="1" baseline="-25000" dirty="0">
                <a:latin typeface="Calibri" pitchFamily="34" charset="0"/>
              </a:rPr>
              <a:t>1</a:t>
            </a:r>
            <a:r>
              <a:rPr lang="ru-RU" sz="2000" b="1" dirty="0">
                <a:latin typeface="Calibri" pitchFamily="34" charset="0"/>
              </a:rPr>
              <a:t>,…,</a:t>
            </a:r>
            <a:r>
              <a:rPr lang="en-US" sz="2000" b="1" dirty="0">
                <a:latin typeface="Calibri" pitchFamily="34" charset="0"/>
              </a:rPr>
              <a:t>A</a:t>
            </a:r>
            <a:r>
              <a:rPr lang="en-US" sz="2000" b="1" baseline="-25000" dirty="0">
                <a:latin typeface="Calibri" pitchFamily="34" charset="0"/>
              </a:rPr>
              <a:t>m</a:t>
            </a:r>
            <a:endParaRPr lang="ru-RU" sz="2000" b="1" baseline="-25000" dirty="0">
              <a:latin typeface="Calibri" pitchFamily="34" charset="0"/>
            </a:endParaRPr>
          </a:p>
          <a:p>
            <a:pPr>
              <a:spcAft>
                <a:spcPts val="600"/>
              </a:spcAft>
              <a:buNone/>
            </a:pPr>
            <a:r>
              <a:rPr lang="ru-RU" sz="2000" b="1" dirty="0">
                <a:latin typeface="Calibri" pitchFamily="34" charset="0"/>
              </a:rPr>
              <a:t>Игрок </a:t>
            </a:r>
            <a:r>
              <a:rPr lang="en-US" sz="2000" b="1" dirty="0">
                <a:latin typeface="Calibri" pitchFamily="34" charset="0"/>
              </a:rPr>
              <a:t>B</a:t>
            </a:r>
            <a:r>
              <a:rPr lang="ru-RU" sz="2000" dirty="0">
                <a:latin typeface="Calibri" pitchFamily="34" charset="0"/>
              </a:rPr>
              <a:t> обладает множеством стратегий </a:t>
            </a:r>
            <a:r>
              <a:rPr lang="en-US" sz="2000" b="1" dirty="0">
                <a:latin typeface="Calibri" pitchFamily="34" charset="0"/>
              </a:rPr>
              <a:t>B</a:t>
            </a:r>
            <a:r>
              <a:rPr lang="ru-RU" sz="2000" b="1" baseline="-25000" dirty="0">
                <a:latin typeface="Calibri" pitchFamily="34" charset="0"/>
              </a:rPr>
              <a:t>1</a:t>
            </a:r>
            <a:r>
              <a:rPr lang="ru-RU" sz="2000" b="1" dirty="0">
                <a:latin typeface="Calibri" pitchFamily="34" charset="0"/>
              </a:rPr>
              <a:t>,…,</a:t>
            </a:r>
            <a:r>
              <a:rPr lang="en-US" sz="2000" b="1" dirty="0" err="1">
                <a:latin typeface="Calibri" pitchFamily="34" charset="0"/>
              </a:rPr>
              <a:t>B</a:t>
            </a:r>
            <a:r>
              <a:rPr lang="en-US" sz="2000" b="1" baseline="-25000" dirty="0" err="1">
                <a:latin typeface="Calibri" pitchFamily="34" charset="0"/>
              </a:rPr>
              <a:t>n</a:t>
            </a:r>
            <a:endParaRPr lang="ru-RU" sz="2000" dirty="0">
              <a:latin typeface="Calibri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267744" y="2420888"/>
          <a:ext cx="5256582" cy="2088234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876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6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60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60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60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60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8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 pitchFamily="34" charset="0"/>
                        </a:rPr>
                        <a:t>B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1</a:t>
                      </a:r>
                      <a:endParaRPr lang="ru-RU" sz="18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 pitchFamily="34" charset="0"/>
                        </a:rPr>
                        <a:t>…</a:t>
                      </a:r>
                      <a:endParaRPr lang="ru-RU" sz="18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 pitchFamily="34" charset="0"/>
                        </a:rPr>
                        <a:t>B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j</a:t>
                      </a:r>
                      <a:endParaRPr lang="ru-RU" sz="18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 pitchFamily="34" charset="0"/>
                        </a:rPr>
                        <a:t>…</a:t>
                      </a:r>
                      <a:endParaRPr lang="ru-RU" sz="18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 pitchFamily="34" charset="0"/>
                        </a:rPr>
                        <a:t>B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n</a:t>
                      </a:r>
                      <a:endParaRPr lang="ru-RU" sz="18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aseline="-25000" dirty="0" err="1">
                          <a:latin typeface="Calibri" pitchFamily="34" charset="0"/>
                        </a:rPr>
                        <a:t>1</a:t>
                      </a:r>
                      <a:endParaRPr lang="ru-RU" sz="18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aseline="-25000" dirty="0" err="1">
                          <a:latin typeface="Calibri" pitchFamily="34" charset="0"/>
                        </a:rPr>
                        <a:t>11</a:t>
                      </a:r>
                      <a:endParaRPr lang="ru-RU" sz="18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 pitchFamily="34" charset="0"/>
                        </a:rPr>
                        <a:t>…</a:t>
                      </a:r>
                      <a:endParaRPr lang="ru-RU" sz="18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 pitchFamily="34" charset="0"/>
                        </a:rPr>
                        <a:t>a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1j</a:t>
                      </a:r>
                      <a:endParaRPr lang="ru-RU" sz="18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 pitchFamily="34" charset="0"/>
                        </a:rPr>
                        <a:t>…</a:t>
                      </a:r>
                      <a:endParaRPr lang="ru-RU" sz="18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 pitchFamily="34" charset="0"/>
                        </a:rPr>
                        <a:t>a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1n</a:t>
                      </a:r>
                      <a:endParaRPr lang="ru-RU" sz="18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 pitchFamily="34" charset="0"/>
                        </a:rPr>
                        <a:t>…</a:t>
                      </a:r>
                      <a:endParaRPr lang="ru-RU" sz="18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 pitchFamily="34" charset="0"/>
                        </a:rPr>
                        <a:t>…</a:t>
                      </a:r>
                      <a:endParaRPr lang="ru-RU" sz="18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 pitchFamily="34" charset="0"/>
                        </a:rPr>
                        <a:t>…</a:t>
                      </a:r>
                      <a:endParaRPr lang="ru-RU" sz="18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 pitchFamily="34" charset="0"/>
                        </a:rPr>
                        <a:t>…</a:t>
                      </a:r>
                      <a:endParaRPr lang="ru-RU" sz="18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 pitchFamily="34" charset="0"/>
                        </a:rPr>
                        <a:t>…</a:t>
                      </a:r>
                      <a:endParaRPr lang="ru-RU" sz="18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 pitchFamily="34" charset="0"/>
                        </a:rPr>
                        <a:t>…</a:t>
                      </a:r>
                      <a:endParaRPr lang="ru-RU" sz="18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 pitchFamily="34" charset="0"/>
                        </a:rPr>
                        <a:t>A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i</a:t>
                      </a:r>
                      <a:endParaRPr lang="ru-RU" sz="18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aseline="-25000" dirty="0" err="1">
                          <a:latin typeface="Calibri" pitchFamily="34" charset="0"/>
                        </a:rPr>
                        <a:t>i1</a:t>
                      </a:r>
                      <a:endParaRPr lang="ru-RU" sz="18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 pitchFamily="34" charset="0"/>
                        </a:rPr>
                        <a:t>…</a:t>
                      </a:r>
                      <a:endParaRPr lang="ru-RU" sz="18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 pitchFamily="34" charset="0"/>
                        </a:rPr>
                        <a:t>a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ij</a:t>
                      </a:r>
                      <a:endParaRPr lang="ru-RU" sz="18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 pitchFamily="34" charset="0"/>
                        </a:rPr>
                        <a:t>…</a:t>
                      </a:r>
                      <a:endParaRPr lang="ru-RU" sz="18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 pitchFamily="34" charset="0"/>
                        </a:rPr>
                        <a:t>a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in</a:t>
                      </a:r>
                      <a:endParaRPr lang="ru-RU" sz="18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 pitchFamily="34" charset="0"/>
                        </a:rPr>
                        <a:t>…</a:t>
                      </a:r>
                      <a:endParaRPr lang="ru-RU" sz="18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 pitchFamily="34" charset="0"/>
                        </a:rPr>
                        <a:t>…</a:t>
                      </a:r>
                      <a:endParaRPr lang="ru-RU" sz="18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 pitchFamily="34" charset="0"/>
                        </a:rPr>
                        <a:t>…</a:t>
                      </a:r>
                      <a:endParaRPr lang="ru-RU" sz="18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 pitchFamily="34" charset="0"/>
                        </a:rPr>
                        <a:t>…</a:t>
                      </a:r>
                      <a:endParaRPr lang="en-US" sz="18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 pitchFamily="34" charset="0"/>
                        </a:rPr>
                        <a:t>…</a:t>
                      </a:r>
                      <a:endParaRPr lang="ru-RU" sz="18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 pitchFamily="34" charset="0"/>
                        </a:rPr>
                        <a:t>…</a:t>
                      </a:r>
                      <a:endParaRPr lang="ru-RU" sz="18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 pitchFamily="34" charset="0"/>
                        </a:rPr>
                        <a:t>A</a:t>
                      </a:r>
                      <a:r>
                        <a:rPr lang="en-US" sz="1800" baseline="-25000" dirty="0">
                          <a:latin typeface="Calibri" pitchFamily="34" charset="0"/>
                        </a:rPr>
                        <a:t>m</a:t>
                      </a:r>
                      <a:endParaRPr lang="ru-RU" sz="18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 pitchFamily="34" charset="0"/>
                        </a:rPr>
                        <a:t>a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m1</a:t>
                      </a:r>
                      <a:endParaRPr lang="ru-RU" sz="18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 pitchFamily="34" charset="0"/>
                        </a:rPr>
                        <a:t>…</a:t>
                      </a:r>
                      <a:endParaRPr lang="ru-RU" sz="18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 pitchFamily="34" charset="0"/>
                        </a:rPr>
                        <a:t>a</a:t>
                      </a:r>
                      <a:r>
                        <a:rPr lang="en-US" sz="1800" baseline="-25000">
                          <a:latin typeface="Calibri" pitchFamily="34" charset="0"/>
                        </a:rPr>
                        <a:t>mj</a:t>
                      </a:r>
                      <a:endParaRPr lang="ru-RU" sz="18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 pitchFamily="34" charset="0"/>
                        </a:rPr>
                        <a:t>…</a:t>
                      </a:r>
                      <a:endParaRPr lang="ru-RU" sz="18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1800" baseline="-25000" dirty="0" err="1">
                          <a:latin typeface="Calibri" pitchFamily="34" charset="0"/>
                        </a:rPr>
                        <a:t>mn</a:t>
                      </a:r>
                      <a:endParaRPr lang="ru-RU" sz="18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47664" y="4581128"/>
            <a:ext cx="69847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000" b="1" dirty="0" err="1">
                <a:latin typeface="Calibri" pitchFamily="34" charset="0"/>
                <a:ea typeface="Times New Roman"/>
              </a:rPr>
              <a:t>a</a:t>
            </a:r>
            <a:r>
              <a:rPr lang="en-US" sz="2000" b="1" baseline="-25000" dirty="0" err="1">
                <a:latin typeface="Calibri" pitchFamily="34" charset="0"/>
                <a:ea typeface="Times New Roman"/>
              </a:rPr>
              <a:t>ij</a:t>
            </a:r>
            <a:r>
              <a:rPr lang="ru-RU" sz="2000" b="1" dirty="0">
                <a:latin typeface="Calibri" pitchFamily="34" charset="0"/>
                <a:ea typeface="Times New Roman"/>
              </a:rPr>
              <a:t> </a:t>
            </a:r>
            <a:r>
              <a:rPr lang="ru-RU" sz="2000" dirty="0">
                <a:latin typeface="Calibri" pitchFamily="34" charset="0"/>
                <a:ea typeface="Times New Roman"/>
              </a:rPr>
              <a:t>– это выигрыш игрока </a:t>
            </a:r>
            <a:r>
              <a:rPr lang="en-US" sz="2000" b="1" dirty="0">
                <a:latin typeface="Calibri" pitchFamily="34" charset="0"/>
                <a:ea typeface="Times New Roman"/>
              </a:rPr>
              <a:t>A</a:t>
            </a:r>
            <a:r>
              <a:rPr lang="en-US" sz="2000" baseline="-25000" dirty="0">
                <a:latin typeface="Calibri" pitchFamily="34" charset="0"/>
                <a:ea typeface="Times New Roman"/>
              </a:rPr>
              <a:t> </a:t>
            </a:r>
            <a:r>
              <a:rPr lang="ru-RU" sz="2000" dirty="0">
                <a:latin typeface="Calibri" pitchFamily="34" charset="0"/>
                <a:ea typeface="Times New Roman"/>
              </a:rPr>
              <a:t>при выборе им стратегии </a:t>
            </a:r>
            <a:r>
              <a:rPr lang="en-US" sz="2000" b="1" dirty="0">
                <a:latin typeface="Calibri" pitchFamily="34" charset="0"/>
                <a:ea typeface="Times New Roman"/>
              </a:rPr>
              <a:t>A</a:t>
            </a:r>
            <a:r>
              <a:rPr lang="en-US" sz="2000" b="1" baseline="-25000" dirty="0">
                <a:latin typeface="Calibri" pitchFamily="34" charset="0"/>
                <a:ea typeface="Times New Roman"/>
              </a:rPr>
              <a:t>i</a:t>
            </a:r>
            <a:r>
              <a:rPr lang="ru-RU" sz="2000" dirty="0">
                <a:latin typeface="Calibri" pitchFamily="34" charset="0"/>
                <a:ea typeface="Times New Roman"/>
              </a:rPr>
              <a:t>, </a:t>
            </a:r>
            <a:br>
              <a:rPr lang="ru-RU" sz="2000" dirty="0">
                <a:latin typeface="Calibri" pitchFamily="34" charset="0"/>
                <a:ea typeface="Times New Roman"/>
              </a:rPr>
            </a:br>
            <a:r>
              <a:rPr lang="ru-RU" sz="2000" dirty="0">
                <a:latin typeface="Calibri" pitchFamily="34" charset="0"/>
                <a:ea typeface="Times New Roman"/>
              </a:rPr>
              <a:t>а игроком </a:t>
            </a:r>
            <a:r>
              <a:rPr lang="en-US" sz="2000" b="1" dirty="0">
                <a:latin typeface="Calibri" pitchFamily="34" charset="0"/>
                <a:ea typeface="Times New Roman"/>
              </a:rPr>
              <a:t>B</a:t>
            </a:r>
            <a:r>
              <a:rPr lang="ru-RU" sz="2000" dirty="0">
                <a:latin typeface="Calibri" pitchFamily="34" charset="0"/>
                <a:ea typeface="Times New Roman"/>
              </a:rPr>
              <a:t> стратегии </a:t>
            </a:r>
            <a:r>
              <a:rPr lang="en-US" sz="2000" b="1" dirty="0" err="1">
                <a:latin typeface="Calibri" pitchFamily="34" charset="0"/>
                <a:ea typeface="Times New Roman"/>
              </a:rPr>
              <a:t>B</a:t>
            </a:r>
            <a:r>
              <a:rPr lang="en-US" sz="2000" b="1" baseline="-25000" dirty="0" err="1">
                <a:latin typeface="Calibri" pitchFamily="34" charset="0"/>
                <a:ea typeface="Times New Roman"/>
              </a:rPr>
              <a:t>j</a:t>
            </a:r>
            <a:r>
              <a:rPr lang="ru-RU" sz="2000" dirty="0">
                <a:latin typeface="Calibri" pitchFamily="34" charset="0"/>
                <a:ea typeface="Times New Roman"/>
              </a:rPr>
              <a:t>.</a:t>
            </a:r>
            <a:endParaRPr lang="en-US" sz="2000" dirty="0">
              <a:latin typeface="Calibri" pitchFamily="34" charset="0"/>
              <a:ea typeface="Times New Roman"/>
            </a:endParaRPr>
          </a:p>
          <a:p>
            <a:pPr algn="just"/>
            <a:r>
              <a:rPr lang="en-US" sz="2000" b="1" i="1" dirty="0">
                <a:latin typeface="Calibri" pitchFamily="34" charset="0"/>
              </a:rPr>
              <a:t>S</a:t>
            </a:r>
            <a:r>
              <a:rPr lang="en-US" sz="2000" b="1" i="1" baseline="-25000" dirty="0">
                <a:latin typeface="Calibri" pitchFamily="34" charset="0"/>
              </a:rPr>
              <a:t>A</a:t>
            </a:r>
            <a:r>
              <a:rPr lang="ru-RU" sz="2000" b="1" dirty="0">
                <a:latin typeface="Calibri" pitchFamily="34" charset="0"/>
              </a:rPr>
              <a:t>=(</a:t>
            </a:r>
            <a:r>
              <a:rPr lang="en-US" sz="2000" b="1" i="1" dirty="0">
                <a:latin typeface="Calibri" pitchFamily="34" charset="0"/>
              </a:rPr>
              <a:t>p</a:t>
            </a:r>
            <a:r>
              <a:rPr lang="ru-RU" sz="2000" b="1" i="1" baseline="-25000" dirty="0">
                <a:latin typeface="Calibri" pitchFamily="34" charset="0"/>
              </a:rPr>
              <a:t>1</a:t>
            </a:r>
            <a:r>
              <a:rPr lang="ru-RU" sz="2000" b="1" i="1" dirty="0">
                <a:latin typeface="Calibri" pitchFamily="34" charset="0"/>
              </a:rPr>
              <a:t>,</a:t>
            </a:r>
            <a:r>
              <a:rPr lang="en-US" sz="2000" b="1" i="1" dirty="0">
                <a:latin typeface="Calibri" pitchFamily="34" charset="0"/>
              </a:rPr>
              <a:t>p</a:t>
            </a:r>
            <a:r>
              <a:rPr lang="ru-RU" sz="2000" b="1" i="1" baseline="-25000" dirty="0">
                <a:latin typeface="Calibri" pitchFamily="34" charset="0"/>
              </a:rPr>
              <a:t>2</a:t>
            </a:r>
            <a:r>
              <a:rPr lang="ru-RU" sz="2000" b="1" i="1" dirty="0">
                <a:latin typeface="Calibri" pitchFamily="34" charset="0"/>
              </a:rPr>
              <a:t>,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ru-RU" sz="2000" b="1" i="1" dirty="0">
                <a:latin typeface="Calibri" pitchFamily="34" charset="0"/>
              </a:rPr>
              <a:t>…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ru-RU" sz="2000" b="1" i="1" dirty="0">
                <a:latin typeface="Calibri" pitchFamily="34" charset="0"/>
              </a:rPr>
              <a:t>, </a:t>
            </a:r>
            <a:r>
              <a:rPr lang="en-US" sz="2000" b="1" i="1" dirty="0">
                <a:latin typeface="Calibri" pitchFamily="34" charset="0"/>
              </a:rPr>
              <a:t>p</a:t>
            </a:r>
            <a:r>
              <a:rPr lang="en-US" sz="2000" b="1" i="1" baseline="-25000" dirty="0">
                <a:latin typeface="Calibri" pitchFamily="34" charset="0"/>
              </a:rPr>
              <a:t>i</a:t>
            </a:r>
            <a:r>
              <a:rPr lang="ru-RU" sz="2000" b="1" i="1" dirty="0">
                <a:latin typeface="Calibri" pitchFamily="34" charset="0"/>
              </a:rPr>
              <a:t>,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ru-RU" sz="2000" b="1" i="1" dirty="0">
                <a:latin typeface="Calibri" pitchFamily="34" charset="0"/>
              </a:rPr>
              <a:t>…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ru-RU" sz="2000" b="1" i="1" dirty="0">
                <a:latin typeface="Calibri" pitchFamily="34" charset="0"/>
              </a:rPr>
              <a:t>, </a:t>
            </a:r>
            <a:r>
              <a:rPr lang="en-US" sz="2000" b="1" i="1" dirty="0">
                <a:latin typeface="Calibri" pitchFamily="34" charset="0"/>
              </a:rPr>
              <a:t>p</a:t>
            </a:r>
            <a:r>
              <a:rPr lang="en-US" sz="2000" b="1" i="1" baseline="-25000" dirty="0">
                <a:latin typeface="Calibri" pitchFamily="34" charset="0"/>
              </a:rPr>
              <a:t>m</a:t>
            </a:r>
            <a:r>
              <a:rPr lang="ru-RU" sz="2000" b="1" dirty="0">
                <a:latin typeface="Calibri" pitchFamily="34" charset="0"/>
              </a:rPr>
              <a:t>)</a:t>
            </a:r>
            <a:r>
              <a:rPr lang="ru-RU" sz="2000" b="1" i="1" dirty="0">
                <a:latin typeface="Calibri" pitchFamily="34" charset="0"/>
              </a:rPr>
              <a:t> </a:t>
            </a:r>
            <a:r>
              <a:rPr lang="ru-RU" sz="2000" dirty="0">
                <a:latin typeface="Calibri" pitchFamily="34" charset="0"/>
              </a:rPr>
              <a:t>– вектор вероятностей выбора стратегий игроком</a:t>
            </a:r>
            <a:r>
              <a:rPr lang="ru-RU" sz="2000" b="1" dirty="0">
                <a:latin typeface="Calibri" pitchFamily="34" charset="0"/>
              </a:rPr>
              <a:t> А.</a:t>
            </a:r>
            <a:endParaRPr lang="ru-RU" sz="2000" dirty="0">
              <a:latin typeface="Calibri" pitchFamily="34" charset="0"/>
            </a:endParaRPr>
          </a:p>
          <a:p>
            <a:pPr algn="just"/>
            <a:r>
              <a:rPr lang="en-US" sz="2000" b="1" i="1" dirty="0">
                <a:latin typeface="Calibri" pitchFamily="34" charset="0"/>
              </a:rPr>
              <a:t>S</a:t>
            </a:r>
            <a:r>
              <a:rPr lang="en-US" sz="2000" b="1" i="1" baseline="-25000" dirty="0">
                <a:latin typeface="Calibri" pitchFamily="34" charset="0"/>
              </a:rPr>
              <a:t>B</a:t>
            </a:r>
            <a:r>
              <a:rPr lang="ru-RU" sz="2000" b="1" dirty="0">
                <a:latin typeface="Calibri" pitchFamily="34" charset="0"/>
              </a:rPr>
              <a:t>=(</a:t>
            </a:r>
            <a:r>
              <a:rPr lang="en-US" sz="2000" b="1" i="1" dirty="0">
                <a:latin typeface="Calibri" pitchFamily="34" charset="0"/>
              </a:rPr>
              <a:t>q</a:t>
            </a:r>
            <a:r>
              <a:rPr lang="ru-RU" sz="2000" b="1" i="1" baseline="-25000" dirty="0">
                <a:latin typeface="Calibri" pitchFamily="34" charset="0"/>
              </a:rPr>
              <a:t>1</a:t>
            </a:r>
            <a:r>
              <a:rPr lang="ru-RU" sz="2000" b="1" i="1" dirty="0">
                <a:latin typeface="Calibri" pitchFamily="34" charset="0"/>
              </a:rPr>
              <a:t>,</a:t>
            </a:r>
            <a:r>
              <a:rPr lang="en-US" sz="2000" b="1" i="1" dirty="0">
                <a:latin typeface="Calibri" pitchFamily="34" charset="0"/>
              </a:rPr>
              <a:t>q</a:t>
            </a:r>
            <a:r>
              <a:rPr lang="ru-RU" sz="2000" b="1" i="1" baseline="-25000" dirty="0">
                <a:latin typeface="Calibri" pitchFamily="34" charset="0"/>
              </a:rPr>
              <a:t>2</a:t>
            </a:r>
            <a:r>
              <a:rPr lang="ru-RU" sz="2000" b="1" i="1" dirty="0">
                <a:latin typeface="Calibri" pitchFamily="34" charset="0"/>
              </a:rPr>
              <a:t>,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ru-RU" sz="2000" b="1" i="1" dirty="0">
                <a:latin typeface="Calibri" pitchFamily="34" charset="0"/>
              </a:rPr>
              <a:t>…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ru-RU" sz="2000" b="1" i="1" dirty="0">
                <a:latin typeface="Calibri" pitchFamily="34" charset="0"/>
              </a:rPr>
              <a:t>, </a:t>
            </a:r>
            <a:r>
              <a:rPr lang="en-US" sz="2000" b="1" i="1" dirty="0" err="1">
                <a:latin typeface="Calibri" pitchFamily="34" charset="0"/>
              </a:rPr>
              <a:t>q</a:t>
            </a:r>
            <a:r>
              <a:rPr lang="en-US" sz="2000" b="1" i="1" baseline="-25000" dirty="0" err="1">
                <a:latin typeface="Calibri" pitchFamily="34" charset="0"/>
              </a:rPr>
              <a:t>j</a:t>
            </a:r>
            <a:r>
              <a:rPr lang="ru-RU" sz="2000" b="1" i="1" dirty="0">
                <a:latin typeface="Calibri" pitchFamily="34" charset="0"/>
              </a:rPr>
              <a:t>,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ru-RU" sz="2000" b="1" i="1" dirty="0">
                <a:latin typeface="Calibri" pitchFamily="34" charset="0"/>
              </a:rPr>
              <a:t>…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ru-RU" sz="2000" b="1" i="1" dirty="0">
                <a:latin typeface="Calibri" pitchFamily="34" charset="0"/>
              </a:rPr>
              <a:t>, </a:t>
            </a:r>
            <a:r>
              <a:rPr lang="en-US" sz="2000" b="1" i="1" dirty="0" err="1">
                <a:latin typeface="Calibri" pitchFamily="34" charset="0"/>
              </a:rPr>
              <a:t>q</a:t>
            </a:r>
            <a:r>
              <a:rPr lang="en-US" sz="2000" b="1" i="1" baseline="-25000" dirty="0" err="1">
                <a:latin typeface="Calibri" pitchFamily="34" charset="0"/>
              </a:rPr>
              <a:t>n</a:t>
            </a:r>
            <a:r>
              <a:rPr lang="ru-RU" sz="2000" b="1" dirty="0">
                <a:latin typeface="Calibri" pitchFamily="34" charset="0"/>
              </a:rPr>
              <a:t>) </a:t>
            </a:r>
            <a:r>
              <a:rPr lang="ru-RU" sz="2000" dirty="0">
                <a:latin typeface="Calibri" pitchFamily="34" charset="0"/>
              </a:rPr>
              <a:t>–</a:t>
            </a:r>
            <a:r>
              <a:rPr lang="ru-RU" sz="2000" b="1" dirty="0">
                <a:latin typeface="Calibri" pitchFamily="34" charset="0"/>
              </a:rPr>
              <a:t> </a:t>
            </a:r>
            <a:r>
              <a:rPr lang="ru-RU" sz="2000" dirty="0">
                <a:latin typeface="Calibri" pitchFamily="34" charset="0"/>
              </a:rPr>
              <a:t>вектор вероятностей выбора стратегий игроком</a:t>
            </a:r>
            <a:r>
              <a:rPr lang="ru-RU" sz="2000" b="1" dirty="0">
                <a:latin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</a:rPr>
              <a:t>B</a:t>
            </a:r>
            <a:r>
              <a:rPr lang="ru-RU" sz="2000" b="1" dirty="0">
                <a:latin typeface="Calibri" pitchFamily="34" charset="0"/>
              </a:rPr>
              <a:t>.</a:t>
            </a:r>
            <a:endParaRPr lang="ru-RU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475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Метод линейного программирования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100392" y="5373216"/>
            <a:ext cx="5656672" cy="9010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>
                <a:latin typeface="Calibri" pitchFamily="34" charset="0"/>
              </a:rPr>
              <a:t>	</a:t>
            </a:r>
          </a:p>
          <a:p>
            <a:pPr>
              <a:buNone/>
            </a:pPr>
            <a:endParaRPr lang="ru-RU" sz="2000" b="1" dirty="0">
              <a:latin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1268760"/>
            <a:ext cx="691276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Calibri" pitchFamily="34" charset="0"/>
              </a:rPr>
              <a:t>Этот метод используется в играх с произвольной  матрицей игры </a:t>
            </a:r>
            <a:r>
              <a:rPr lang="en-US" sz="2400" b="1" dirty="0">
                <a:latin typeface="Calibri" pitchFamily="34" charset="0"/>
              </a:rPr>
              <a:t>G</a:t>
            </a:r>
            <a:r>
              <a:rPr lang="ru-RU" sz="2400" b="1" dirty="0">
                <a:latin typeface="Calibri" pitchFamily="34" charset="0"/>
              </a:rPr>
              <a:t>(</a:t>
            </a:r>
            <a:r>
              <a:rPr lang="en-US" sz="2400" b="1" dirty="0">
                <a:latin typeface="Calibri" pitchFamily="34" charset="0"/>
              </a:rPr>
              <a:t>m</a:t>
            </a:r>
            <a:r>
              <a:rPr lang="ru-RU" sz="2400" b="1" dirty="0">
                <a:latin typeface="Calibri" pitchFamily="34" charset="0"/>
              </a:rPr>
              <a:t>,</a:t>
            </a:r>
            <a:r>
              <a:rPr lang="en-US" sz="2400" b="1" dirty="0">
                <a:latin typeface="Calibri" pitchFamily="34" charset="0"/>
              </a:rPr>
              <a:t>n</a:t>
            </a:r>
            <a:r>
              <a:rPr lang="ru-RU" sz="2400" b="1" dirty="0">
                <a:latin typeface="Calibri" pitchFamily="34" charset="0"/>
              </a:rPr>
              <a:t>)</a:t>
            </a:r>
            <a:r>
              <a:rPr lang="ru-RU" sz="2400" dirty="0">
                <a:latin typeface="Calibri" pitchFamily="34" charset="0"/>
              </a:rPr>
              <a:t>.</a:t>
            </a:r>
            <a:endParaRPr lang="ru-RU" sz="2400" b="1" dirty="0">
              <a:latin typeface="Calibri" pitchFamily="34" charset="0"/>
            </a:endParaRPr>
          </a:p>
          <a:p>
            <a:pPr algn="just"/>
            <a:endParaRPr lang="ru-RU" sz="2400" dirty="0">
              <a:latin typeface="Calibri" pitchFamily="34" charset="0"/>
            </a:endParaRPr>
          </a:p>
          <a:p>
            <a:pPr algn="just"/>
            <a:r>
              <a:rPr lang="ru-RU" sz="2400" dirty="0">
                <a:latin typeface="Calibri" pitchFamily="34" charset="0"/>
              </a:rPr>
              <a:t>Требование, накладываемое на матрицу игры: 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</a:t>
            </a:r>
            <a:r>
              <a:rPr lang="en-US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, 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j </a:t>
            </a:r>
            <a:r>
              <a:rPr lang="en-US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  <a:r>
              <a:rPr lang="en-US" sz="2400" b="1" baseline="-25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ij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&gt;0</a:t>
            </a:r>
          </a:p>
          <a:p>
            <a:pPr algn="ctr"/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just"/>
            <a:r>
              <a:rPr lang="ru-RU" sz="2400" dirty="0">
                <a:latin typeface="Calibri" pitchFamily="34" charset="0"/>
              </a:rPr>
              <a:t>Чтобы произвольная матрица удовлетворяла этому требованию:</a:t>
            </a:r>
          </a:p>
          <a:p>
            <a:pPr algn="just"/>
            <a:r>
              <a:rPr lang="ru-RU" sz="2400" dirty="0">
                <a:latin typeface="Calibri" pitchFamily="34" charset="0"/>
              </a:rPr>
              <a:t>Определяется величина 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&gt; 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мах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|а</a:t>
            </a:r>
            <a:r>
              <a:rPr lang="ru-RU" sz="24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ij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|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|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  <a:r>
              <a:rPr lang="ru-RU" sz="24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ij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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0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)</a:t>
            </a:r>
            <a:r>
              <a:rPr lang="ru-RU" sz="2400" dirty="0">
                <a:latin typeface="Calibri" pitchFamily="34" charset="0"/>
              </a:rPr>
              <a:t>,  которая прибавляется ко всем элементам матрицы игры  (</a:t>
            </a:r>
            <a:r>
              <a:rPr lang="ru-RU" sz="2400" i="1" dirty="0" err="1">
                <a:latin typeface="Calibri" pitchFamily="34" charset="0"/>
              </a:rPr>
              <a:t>a</a:t>
            </a:r>
            <a:r>
              <a:rPr lang="ru-RU" sz="2400" i="1" baseline="-25000" dirty="0" err="1">
                <a:latin typeface="Calibri" pitchFamily="34" charset="0"/>
              </a:rPr>
              <a:t>ij</a:t>
            </a:r>
            <a:r>
              <a:rPr lang="ru-RU" sz="2400" dirty="0" err="1">
                <a:latin typeface="Calibri" pitchFamily="34" charset="0"/>
              </a:rPr>
              <a:t>+</a:t>
            </a:r>
            <a:r>
              <a:rPr lang="ru-RU" sz="2400" i="1" dirty="0" err="1">
                <a:latin typeface="Calibri" pitchFamily="34" charset="0"/>
              </a:rPr>
              <a:t>M</a:t>
            </a:r>
            <a:r>
              <a:rPr lang="ru-RU" sz="2400" dirty="0">
                <a:latin typeface="Calibri" pitchFamily="34" charset="0"/>
              </a:rPr>
              <a:t>&gt;0). </a:t>
            </a:r>
          </a:p>
          <a:p>
            <a:pPr algn="just"/>
            <a:r>
              <a:rPr lang="ru-RU" sz="2400" dirty="0">
                <a:latin typeface="Calibri" pitchFamily="34" charset="0"/>
              </a:rPr>
              <a:t>			</a:t>
            </a:r>
          </a:p>
          <a:p>
            <a:pPr algn="ctr"/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</a:t>
            </a:r>
            <a:r>
              <a:rPr lang="en-US" sz="2400" b="1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= 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– 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49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100392" y="5373216"/>
            <a:ext cx="5656672" cy="9010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>
                <a:latin typeface="Calibri" pitchFamily="34" charset="0"/>
              </a:rPr>
              <a:t>	</a:t>
            </a:r>
          </a:p>
          <a:p>
            <a:pPr>
              <a:buNone/>
            </a:pPr>
            <a:endParaRPr lang="ru-RU" sz="2000" b="1" dirty="0">
              <a:latin typeface="Calibri" pitchFamily="34" charset="0"/>
            </a:endParaRPr>
          </a:p>
        </p:txBody>
      </p:sp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1475656" y="1340768"/>
            <a:ext cx="710760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000" dirty="0">
                <a:latin typeface="Calibri" pitchFamily="34" charset="0"/>
              </a:rPr>
              <a:t>Пусть </a:t>
            </a:r>
            <a:r>
              <a:rPr lang="ru-RU" sz="2000" b="1" dirty="0">
                <a:latin typeface="Calibri" pitchFamily="34" charset="0"/>
              </a:rPr>
              <a:t>А</a:t>
            </a:r>
            <a:r>
              <a:rPr lang="ru-RU" sz="2000" dirty="0">
                <a:latin typeface="Calibri" pitchFamily="34" charset="0"/>
              </a:rPr>
              <a:t> выбирает смешанную (оптимальную) стратегию, а </a:t>
            </a:r>
            <a:r>
              <a:rPr lang="ru-RU" sz="2000" b="1" dirty="0">
                <a:latin typeface="Calibri" pitchFamily="34" charset="0"/>
              </a:rPr>
              <a:t>В</a:t>
            </a:r>
            <a:r>
              <a:rPr lang="ru-RU" sz="2000" dirty="0">
                <a:latin typeface="Calibri" pitchFamily="34" charset="0"/>
              </a:rPr>
              <a:t> чистую:</a:t>
            </a: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Метод линейного программирования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8369" name="Object 1"/>
          <p:cNvGraphicFramePr>
            <a:graphicFrameLocks noChangeAspect="1"/>
          </p:cNvGraphicFramePr>
          <p:nvPr/>
        </p:nvGraphicFramePr>
        <p:xfrm>
          <a:off x="2722155" y="1988840"/>
          <a:ext cx="4103954" cy="1224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Формула" r:id="rId3" imgW="1993680" imgH="596880" progId="Equation.3">
                  <p:embed/>
                </p:oleObj>
              </mc:Choice>
              <mc:Fallback>
                <p:oleObj name="Формула" r:id="rId3" imgW="1993680" imgH="596880" progId="Equation.3">
                  <p:embed/>
                  <p:pic>
                    <p:nvPicPr>
                      <p:cNvPr id="58369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2155" y="1988840"/>
                        <a:ext cx="4103954" cy="12241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1506464" y="3515530"/>
            <a:ext cx="21559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Введем величину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58379" name="Object 11"/>
          <p:cNvGraphicFramePr>
            <a:graphicFrameLocks noChangeAspect="1"/>
          </p:cNvGraphicFramePr>
          <p:nvPr/>
        </p:nvGraphicFramePr>
        <p:xfrm>
          <a:off x="3666704" y="3356992"/>
          <a:ext cx="864096" cy="6912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Формула" r:id="rId5" imgW="761669" imgH="609336" progId="Equation.3">
                  <p:embed/>
                </p:oleObj>
              </mc:Choice>
              <mc:Fallback>
                <p:oleObj name="Формула" r:id="rId5" imgW="761669" imgH="609336" progId="Equation.3">
                  <p:embed/>
                  <p:pic>
                    <p:nvPicPr>
                      <p:cNvPr id="5837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6704" y="3356992"/>
                        <a:ext cx="864096" cy="6912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81" name="Rectangle 13"/>
          <p:cNvSpPr>
            <a:spLocks noChangeArrowheads="1"/>
          </p:cNvSpPr>
          <p:nvPr/>
        </p:nvSpPr>
        <p:spPr bwMode="auto">
          <a:xfrm>
            <a:off x="4448912" y="3509434"/>
            <a:ext cx="16930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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0,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, … ,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m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  <a:sym typeface="Symbol" pitchFamily="18" charset="2"/>
              </a:rPr>
              <a:t> 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8382" name="Rectangle 14"/>
          <p:cNvSpPr>
            <a:spLocks noChangeArrowheads="1"/>
          </p:cNvSpPr>
          <p:nvPr/>
        </p:nvSpPr>
        <p:spPr bwMode="auto">
          <a:xfrm>
            <a:off x="1507986" y="4077072"/>
            <a:ext cx="8317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Тогда: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8383" name="Object 15"/>
          <p:cNvGraphicFramePr>
            <a:graphicFrameLocks noChangeAspect="1"/>
          </p:cNvGraphicFramePr>
          <p:nvPr/>
        </p:nvGraphicFramePr>
        <p:xfrm>
          <a:off x="2987824" y="4293096"/>
          <a:ext cx="2880320" cy="12574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Формула" r:id="rId7" imgW="2552700" imgH="1117600" progId="Equation.3">
                  <p:embed/>
                </p:oleObj>
              </mc:Choice>
              <mc:Fallback>
                <p:oleObj name="Формула" r:id="rId7" imgW="2552700" imgH="1117600" progId="Equation.3">
                  <p:embed/>
                  <p:pic>
                    <p:nvPicPr>
                      <p:cNvPr id="5838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4293096"/>
                        <a:ext cx="2880320" cy="12574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Прямоугольник 25"/>
          <p:cNvSpPr/>
          <p:nvPr/>
        </p:nvSpPr>
        <p:spPr>
          <a:xfrm>
            <a:off x="2483768" y="4686453"/>
            <a:ext cx="4764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Calibri" pitchFamily="34" charset="0"/>
              </a:rPr>
              <a:t>(*)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6337150" y="4686453"/>
            <a:ext cx="1547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x</a:t>
            </a:r>
            <a:r>
              <a:rPr lang="en-US" sz="2000" baseline="-25000" dirty="0">
                <a:latin typeface="Calibri" pitchFamily="34" charset="0"/>
              </a:rPr>
              <a:t>i</a:t>
            </a:r>
            <a:r>
              <a:rPr lang="ru-RU" sz="2000" dirty="0">
                <a:latin typeface="Calibri" pitchFamily="34" charset="0"/>
                <a:sym typeface="Symbol"/>
              </a:rPr>
              <a:t></a:t>
            </a:r>
            <a:r>
              <a:rPr lang="ru-RU" sz="2000" dirty="0">
                <a:latin typeface="Calibri" pitchFamily="34" charset="0"/>
              </a:rPr>
              <a:t>0  </a:t>
            </a:r>
            <a:r>
              <a:rPr lang="en-US" sz="2000" dirty="0" err="1">
                <a:latin typeface="Calibri" pitchFamily="34" charset="0"/>
              </a:rPr>
              <a:t>i</a:t>
            </a:r>
            <a:r>
              <a:rPr lang="ru-RU" sz="2000" dirty="0" err="1">
                <a:latin typeface="Calibri" pitchFamily="34" charset="0"/>
              </a:rPr>
              <a:t>=1</a:t>
            </a:r>
            <a:r>
              <a:rPr lang="ru-RU" sz="2000" dirty="0">
                <a:latin typeface="Calibri" pitchFamily="34" charset="0"/>
              </a:rPr>
              <a:t>,…,</a:t>
            </a:r>
            <a:r>
              <a:rPr lang="en-US" sz="2000" dirty="0">
                <a:latin typeface="Calibri" pitchFamily="34" charset="0"/>
              </a:rPr>
              <a:t>m</a:t>
            </a:r>
            <a:endParaRPr lang="ru-RU" sz="2000" dirty="0">
              <a:latin typeface="Calibri" pitchFamily="34" charset="0"/>
            </a:endParaRPr>
          </a:p>
        </p:txBody>
      </p:sp>
      <p:graphicFrame>
        <p:nvGraphicFramePr>
          <p:cNvPr id="58386" name="Object 18"/>
          <p:cNvGraphicFramePr>
            <a:graphicFrameLocks noChangeAspect="1"/>
          </p:cNvGraphicFramePr>
          <p:nvPr/>
        </p:nvGraphicFramePr>
        <p:xfrm>
          <a:off x="2051719" y="5808687"/>
          <a:ext cx="1056205" cy="572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Формула" r:id="rId9" imgW="787400" imgH="431800" progId="Equation.3">
                  <p:embed/>
                </p:oleObj>
              </mc:Choice>
              <mc:Fallback>
                <p:oleObj name="Формула" r:id="rId9" imgW="787400" imgH="431800" progId="Equation.3">
                  <p:embed/>
                  <p:pic>
                    <p:nvPicPr>
                      <p:cNvPr id="5838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19" y="5808687"/>
                        <a:ext cx="1056205" cy="5726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5" name="Object 17"/>
          <p:cNvGraphicFramePr>
            <a:graphicFrameLocks noChangeAspect="1"/>
          </p:cNvGraphicFramePr>
          <p:nvPr/>
        </p:nvGraphicFramePr>
        <p:xfrm>
          <a:off x="3628018" y="5612768"/>
          <a:ext cx="1376030" cy="8895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Формула" r:id="rId11" imgW="939800" imgH="609600" progId="Equation.3">
                  <p:embed/>
                </p:oleObj>
              </mc:Choice>
              <mc:Fallback>
                <p:oleObj name="Формула" r:id="rId11" imgW="939800" imgH="609600" progId="Equation.3">
                  <p:embed/>
                  <p:pic>
                    <p:nvPicPr>
                      <p:cNvPr id="5838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8018" y="5612768"/>
                        <a:ext cx="1376030" cy="8895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87" name="Rectangle 19"/>
          <p:cNvSpPr>
            <a:spLocks noChangeArrowheads="1"/>
          </p:cNvSpPr>
          <p:nvPr/>
        </p:nvSpPr>
        <p:spPr bwMode="auto">
          <a:xfrm>
            <a:off x="1547664" y="5880695"/>
            <a:ext cx="52027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т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.к.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96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9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3" grpId="0" build="p" autoUpdateAnimBg="0"/>
      <p:bldP spid="58380" grpId="0" autoUpdateAnimBg="0"/>
      <p:bldP spid="58381" grpId="0" autoUpdateAnimBg="0"/>
      <p:bldP spid="58382" grpId="0"/>
      <p:bldP spid="26" grpId="0"/>
      <p:bldP spid="27" grpId="0"/>
      <p:bldP spid="5838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100392" y="5373216"/>
            <a:ext cx="5656672" cy="9010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>
                <a:latin typeface="Calibri" pitchFamily="34" charset="0"/>
              </a:rPr>
              <a:t>	</a:t>
            </a:r>
          </a:p>
          <a:p>
            <a:pPr>
              <a:buNone/>
            </a:pPr>
            <a:endParaRPr lang="ru-RU" sz="2000" b="1" dirty="0">
              <a:latin typeface="Calibri" pitchFamily="34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Метод линейного программирования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3977" name="Object 9"/>
          <p:cNvGraphicFramePr>
            <a:graphicFrameLocks noChangeAspect="1"/>
          </p:cNvGraphicFramePr>
          <p:nvPr/>
        </p:nvGraphicFramePr>
        <p:xfrm>
          <a:off x="2699792" y="1895103"/>
          <a:ext cx="2304256" cy="5107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Формула" r:id="rId3" imgW="1930400" imgH="431800" progId="Equation.3">
                  <p:embed/>
                </p:oleObj>
              </mc:Choice>
              <mc:Fallback>
                <p:oleObj name="Формула" r:id="rId3" imgW="1930400" imgH="431800" progId="Equation.3">
                  <p:embed/>
                  <p:pic>
                    <p:nvPicPr>
                      <p:cNvPr id="8397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1895103"/>
                        <a:ext cx="2304256" cy="5107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6" name="Object 8"/>
          <p:cNvGraphicFramePr>
            <a:graphicFrameLocks noChangeAspect="1"/>
          </p:cNvGraphicFramePr>
          <p:nvPr/>
        </p:nvGraphicFramePr>
        <p:xfrm>
          <a:off x="2627784" y="2780929"/>
          <a:ext cx="3298825" cy="1440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Формула" r:id="rId5" imgW="2552700" imgH="1117600" progId="Equation.3">
                  <p:embed/>
                </p:oleObj>
              </mc:Choice>
              <mc:Fallback>
                <p:oleObj name="Формула" r:id="rId5" imgW="2552700" imgH="1117600" progId="Equation.3">
                  <p:embed/>
                  <p:pic>
                    <p:nvPicPr>
                      <p:cNvPr id="8397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2780929"/>
                        <a:ext cx="3298825" cy="14401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5" name="Object 7"/>
          <p:cNvGraphicFramePr>
            <a:graphicFrameLocks noChangeAspect="1"/>
          </p:cNvGraphicFramePr>
          <p:nvPr/>
        </p:nvGraphicFramePr>
        <p:xfrm>
          <a:off x="5272320" y="4550064"/>
          <a:ext cx="94297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Формула" r:id="rId7" imgW="939800" imgH="749300" progId="Equation.3">
                  <p:embed/>
                </p:oleObj>
              </mc:Choice>
              <mc:Fallback>
                <p:oleObj name="Формула" r:id="rId7" imgW="939800" imgH="749300" progId="Equation.3">
                  <p:embed/>
                  <p:pic>
                    <p:nvPicPr>
                      <p:cNvPr id="8397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2320" y="4550064"/>
                        <a:ext cx="942975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8" name="AutoShape 10"/>
          <p:cNvSpPr>
            <a:spLocks/>
          </p:cNvSpPr>
          <p:nvPr/>
        </p:nvSpPr>
        <p:spPr bwMode="auto">
          <a:xfrm>
            <a:off x="2242792" y="1987536"/>
            <a:ext cx="240976" cy="2161544"/>
          </a:xfrm>
          <a:prstGeom prst="leftBrace">
            <a:avLst>
              <a:gd name="adj1" fmla="val 64429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3979" name="Rectangle 11"/>
          <p:cNvSpPr>
            <a:spLocks noChangeArrowheads="1"/>
          </p:cNvSpPr>
          <p:nvPr/>
        </p:nvSpPr>
        <p:spPr bwMode="auto">
          <a:xfrm>
            <a:off x="1009918" y="1362834"/>
            <a:ext cx="66584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Получаем задачу линейного программирования (</a:t>
            </a:r>
            <a:r>
              <a:rPr kumimoji="0" lang="ru-RU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ЗЛП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):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3981" name="Rectangle 13"/>
          <p:cNvSpPr>
            <a:spLocks noChangeArrowheads="1"/>
          </p:cNvSpPr>
          <p:nvPr/>
        </p:nvSpPr>
        <p:spPr bwMode="auto">
          <a:xfrm>
            <a:off x="2182088" y="2307936"/>
            <a:ext cx="38024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при системе ограничений (*)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83982" name="Rectangle 14"/>
          <p:cNvSpPr>
            <a:spLocks noChangeArrowheads="1"/>
          </p:cNvSpPr>
          <p:nvPr/>
        </p:nvSpPr>
        <p:spPr bwMode="auto">
          <a:xfrm>
            <a:off x="1611141" y="4653136"/>
            <a:ext cx="49808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Решив её, найдём (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ru-RU" sz="200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ru-RU" sz="20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ru-RU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ru-RU" sz="200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0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,…,</a:t>
            </a:r>
            <a:r>
              <a:rPr kumimoji="0" lang="ru-RU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en-US" sz="2000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и		,  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83983" name="Rectangle 15"/>
          <p:cNvSpPr>
            <a:spLocks noChangeArrowheads="1"/>
          </p:cNvSpPr>
          <p:nvPr/>
        </p:nvSpPr>
        <p:spPr bwMode="auto">
          <a:xfrm>
            <a:off x="1619672" y="5301208"/>
            <a:ext cx="28659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а зн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ая V, найдём  </a:t>
            </a:r>
            <a:r>
              <a:rPr kumimoji="0" lang="ru-R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ru-RU" sz="2000" b="1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ru-R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=x</a:t>
            </a:r>
            <a:r>
              <a:rPr kumimoji="0" lang="ru-RU" sz="2000" b="1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*V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834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8" grpId="0" animBg="1"/>
      <p:bldP spid="83979" grpId="0"/>
      <p:bldP spid="83981" grpId="0"/>
      <p:bldP spid="83982" grpId="0"/>
      <p:bldP spid="8398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100392" y="5373216"/>
            <a:ext cx="5656672" cy="9010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>
                <a:latin typeface="Calibri" pitchFamily="34" charset="0"/>
              </a:rPr>
              <a:t>	</a:t>
            </a:r>
          </a:p>
          <a:p>
            <a:pPr>
              <a:buNone/>
            </a:pPr>
            <a:endParaRPr lang="ru-RU" sz="2000" b="1" dirty="0">
              <a:latin typeface="Calibri" pitchFamily="34" charset="0"/>
            </a:endParaRPr>
          </a:p>
        </p:txBody>
      </p:sp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1475656" y="1196752"/>
            <a:ext cx="710760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000" dirty="0">
                <a:latin typeface="Calibri" pitchFamily="34" charset="0"/>
              </a:rPr>
              <a:t>Аналогично рассматривается решение для игрока </a:t>
            </a:r>
            <a:r>
              <a:rPr lang="ru-RU" sz="2000" b="1" dirty="0">
                <a:latin typeface="Calibri" pitchFamily="34" charset="0"/>
              </a:rPr>
              <a:t>В</a:t>
            </a:r>
            <a:r>
              <a:rPr lang="ru-RU" sz="2000" dirty="0">
                <a:latin typeface="Calibri" pitchFamily="34" charset="0"/>
              </a:rPr>
              <a:t>, только знаки неравенств меняются:</a:t>
            </a: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Метод линейного программирования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8369" name="Object 1"/>
          <p:cNvGraphicFramePr>
            <a:graphicFrameLocks noChangeAspect="1"/>
          </p:cNvGraphicFramePr>
          <p:nvPr/>
        </p:nvGraphicFramePr>
        <p:xfrm>
          <a:off x="2473325" y="1916113"/>
          <a:ext cx="4398963" cy="129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" name="Формула" r:id="rId3" imgW="2019240" imgH="596880" progId="Equation.3">
                  <p:embed/>
                </p:oleObj>
              </mc:Choice>
              <mc:Fallback>
                <p:oleObj name="Формула" r:id="rId3" imgW="2019240" imgH="596880" progId="Equation.3">
                  <p:embed/>
                  <p:pic>
                    <p:nvPicPr>
                      <p:cNvPr id="58369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3325" y="1916113"/>
                        <a:ext cx="4398963" cy="1296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1506464" y="3515530"/>
            <a:ext cx="21559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Введем величину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58381" name="Rectangle 13"/>
          <p:cNvSpPr>
            <a:spLocks noChangeArrowheads="1"/>
          </p:cNvSpPr>
          <p:nvPr/>
        </p:nvSpPr>
        <p:spPr bwMode="auto">
          <a:xfrm>
            <a:off x="4448912" y="3509434"/>
            <a:ext cx="16241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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0,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000" dirty="0">
                <a:latin typeface="Calibri" pitchFamily="34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, … ,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  <a:sym typeface="Symbol" pitchFamily="18" charset="2"/>
              </a:rPr>
              <a:t> 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8382" name="Rectangle 14"/>
          <p:cNvSpPr>
            <a:spLocks noChangeArrowheads="1"/>
          </p:cNvSpPr>
          <p:nvPr/>
        </p:nvSpPr>
        <p:spPr bwMode="auto">
          <a:xfrm>
            <a:off x="1507986" y="4077072"/>
            <a:ext cx="8317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Тогда: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2483768" y="4686453"/>
            <a:ext cx="4764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Calibri" pitchFamily="34" charset="0"/>
              </a:rPr>
              <a:t>(*)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6337150" y="4686453"/>
            <a:ext cx="14863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latin typeface="Calibri" pitchFamily="34" charset="0"/>
              </a:rPr>
              <a:t>y</a:t>
            </a:r>
            <a:r>
              <a:rPr lang="en-US" sz="2000" baseline="-25000" dirty="0" err="1">
                <a:latin typeface="Calibri" pitchFamily="34" charset="0"/>
              </a:rPr>
              <a:t>j</a:t>
            </a:r>
            <a:r>
              <a:rPr lang="ru-RU" sz="2000" dirty="0">
                <a:latin typeface="Calibri" pitchFamily="34" charset="0"/>
                <a:sym typeface="Symbol"/>
              </a:rPr>
              <a:t></a:t>
            </a:r>
            <a:r>
              <a:rPr lang="ru-RU" sz="2000" dirty="0">
                <a:latin typeface="Calibri" pitchFamily="34" charset="0"/>
              </a:rPr>
              <a:t>0  </a:t>
            </a:r>
            <a:r>
              <a:rPr lang="en-US" sz="2000" dirty="0" err="1">
                <a:latin typeface="Calibri" pitchFamily="34" charset="0"/>
              </a:rPr>
              <a:t>j</a:t>
            </a:r>
            <a:r>
              <a:rPr lang="ru-RU" sz="2000" dirty="0" err="1">
                <a:latin typeface="Calibri" pitchFamily="34" charset="0"/>
              </a:rPr>
              <a:t>=1</a:t>
            </a:r>
            <a:r>
              <a:rPr lang="ru-RU" sz="2000" dirty="0">
                <a:latin typeface="Calibri" pitchFamily="34" charset="0"/>
              </a:rPr>
              <a:t>,…,</a:t>
            </a:r>
            <a:r>
              <a:rPr lang="en-US" sz="2000" dirty="0">
                <a:latin typeface="Calibri" pitchFamily="34" charset="0"/>
              </a:rPr>
              <a:t>n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4999" name="Object 7"/>
          <p:cNvGraphicFramePr>
            <a:graphicFrameLocks noChangeAspect="1"/>
          </p:cNvGraphicFramePr>
          <p:nvPr/>
        </p:nvGraphicFramePr>
        <p:xfrm>
          <a:off x="3635896" y="3384288"/>
          <a:ext cx="76200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Формула" r:id="rId5" imgW="761669" imgH="634725" progId="Equation.3">
                  <p:embed/>
                </p:oleObj>
              </mc:Choice>
              <mc:Fallback>
                <p:oleObj name="Формула" r:id="rId5" imgW="761669" imgH="634725" progId="Equation.3">
                  <p:embed/>
                  <p:pic>
                    <p:nvPicPr>
                      <p:cNvPr id="8499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3384288"/>
                        <a:ext cx="762000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5001" name="Object 9"/>
          <p:cNvGraphicFramePr>
            <a:graphicFrameLocks noChangeAspect="1"/>
          </p:cNvGraphicFramePr>
          <p:nvPr/>
        </p:nvGraphicFramePr>
        <p:xfrm>
          <a:off x="2987824" y="4221088"/>
          <a:ext cx="2935711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Формула" r:id="rId7" imgW="2527300" imgH="1117600" progId="Equation.3">
                  <p:embed/>
                </p:oleObj>
              </mc:Choice>
              <mc:Fallback>
                <p:oleObj name="Формула" r:id="rId7" imgW="2527300" imgH="1117600" progId="Equation.3">
                  <p:embed/>
                  <p:pic>
                    <p:nvPicPr>
                      <p:cNvPr id="8500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4221088"/>
                        <a:ext cx="2935711" cy="12961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" name="Object 18"/>
          <p:cNvGraphicFramePr>
            <a:graphicFrameLocks noChangeAspect="1"/>
          </p:cNvGraphicFramePr>
          <p:nvPr/>
        </p:nvGraphicFramePr>
        <p:xfrm>
          <a:off x="2123728" y="5618667"/>
          <a:ext cx="1080120" cy="9377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Формула" r:id="rId9" imgW="520560" imgH="457200" progId="Equation.3">
                  <p:embed/>
                </p:oleObj>
              </mc:Choice>
              <mc:Fallback>
                <p:oleObj name="Формула" r:id="rId9" imgW="520560" imgH="457200" progId="Equation.3">
                  <p:embed/>
                  <p:pic>
                    <p:nvPicPr>
                      <p:cNvPr id="2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5618667"/>
                        <a:ext cx="1080120" cy="9377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17"/>
          <p:cNvGraphicFramePr>
            <a:graphicFrameLocks noChangeAspect="1"/>
          </p:cNvGraphicFramePr>
          <p:nvPr/>
        </p:nvGraphicFramePr>
        <p:xfrm>
          <a:off x="3491880" y="5575592"/>
          <a:ext cx="1261095" cy="9589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Формула" r:id="rId11" imgW="596880" imgH="457200" progId="Equation.3">
                  <p:embed/>
                </p:oleObj>
              </mc:Choice>
              <mc:Fallback>
                <p:oleObj name="Формула" r:id="rId11" imgW="596880" imgH="457200" progId="Equation.3">
                  <p:embed/>
                  <p:pic>
                    <p:nvPicPr>
                      <p:cNvPr id="2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5575592"/>
                        <a:ext cx="1261095" cy="9589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19"/>
          <p:cNvSpPr>
            <a:spLocks noChangeArrowheads="1"/>
          </p:cNvSpPr>
          <p:nvPr/>
        </p:nvSpPr>
        <p:spPr bwMode="auto">
          <a:xfrm>
            <a:off x="1547664" y="5880695"/>
            <a:ext cx="52027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т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.к.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293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9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3" grpId="0" build="p" autoUpdateAnimBg="0"/>
      <p:bldP spid="58380" grpId="0" autoUpdateAnimBg="0"/>
      <p:bldP spid="58381" grpId="0" autoUpdateAnimBg="0"/>
      <p:bldP spid="58382" grpId="0" autoUpdateAnimBg="0"/>
      <p:bldP spid="26" grpId="0" autoUpdateAnimBg="0"/>
      <p:bldP spid="27" grpId="0" autoUpdateAnimBg="0"/>
      <p:bldP spid="3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МЭИ 90</Template>
  <TotalTime>1805</TotalTime>
  <Words>2046</Words>
  <Application>Microsoft Macintosh PowerPoint</Application>
  <PresentationFormat>Экран (4:3)</PresentationFormat>
  <Paragraphs>515</Paragraphs>
  <Slides>21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9" baseType="lpstr">
      <vt:lpstr>Arial</vt:lpstr>
      <vt:lpstr>Calibri</vt:lpstr>
      <vt:lpstr>Corbel</vt:lpstr>
      <vt:lpstr>Gill Sans MT</vt:lpstr>
      <vt:lpstr>Verdana</vt:lpstr>
      <vt:lpstr>Wingdings 2</vt:lpstr>
      <vt:lpstr>Солнцестояние</vt:lpstr>
      <vt:lpstr>Формула</vt:lpstr>
      <vt:lpstr>Метод  Лагранжа</vt:lpstr>
      <vt:lpstr>Метод  Лагранжа</vt:lpstr>
      <vt:lpstr>Метод  Лагранжа</vt:lpstr>
      <vt:lpstr>Метод  Лагранжа</vt:lpstr>
      <vt:lpstr>Методы решения матричных игр</vt:lpstr>
      <vt:lpstr>Метод линейного программирования</vt:lpstr>
      <vt:lpstr>Метод линейного программирования</vt:lpstr>
      <vt:lpstr>Метод линейного программирования</vt:lpstr>
      <vt:lpstr>Метод линейного программирования</vt:lpstr>
      <vt:lpstr>Метод линейного программирования</vt:lpstr>
      <vt:lpstr>Итерационный метод Брауна-Робинсона</vt:lpstr>
      <vt:lpstr>Итерационный метод Брауна-Робинсона</vt:lpstr>
      <vt:lpstr>Итерационный метод Брауна-Робинсона</vt:lpstr>
      <vt:lpstr>Парная игра с произвольной суммой   (биматричная игра)</vt:lpstr>
      <vt:lpstr>Парная игра с произвольной суммой   (биматричная игра)</vt:lpstr>
      <vt:lpstr>Теория некооперативных игр Нэша</vt:lpstr>
      <vt:lpstr>Теория некооперативных игр Нэша</vt:lpstr>
      <vt:lpstr>биматричная игра  Теория некооперативных игр Нэша</vt:lpstr>
      <vt:lpstr>Биматричные игры, к которым плохо применима теория Нэша</vt:lpstr>
      <vt:lpstr>Биматричные игры, к которым плохо применима теория Нэша</vt:lpstr>
      <vt:lpstr>Биматричные игры, к которым плохо применима теория Нэша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tmp</dc:creator>
  <cp:lastModifiedBy>Павел Варшавский</cp:lastModifiedBy>
  <cp:revision>205</cp:revision>
  <dcterms:created xsi:type="dcterms:W3CDTF">2011-04-26T09:06:40Z</dcterms:created>
  <dcterms:modified xsi:type="dcterms:W3CDTF">2020-03-17T17:50:04Z</dcterms:modified>
</cp:coreProperties>
</file>