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36" r:id="rId1"/>
  </p:sldMasterIdLst>
  <p:notesMasterIdLst>
    <p:notesMasterId r:id="rId22"/>
  </p:notesMasterIdLst>
  <p:sldIdLst>
    <p:sldId id="276" r:id="rId2"/>
    <p:sldId id="283" r:id="rId3"/>
    <p:sldId id="281" r:id="rId4"/>
    <p:sldId id="277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2EF561-27B4-9442-9E78-3AA2E8A18C57}" v="1" dt="2020-03-17T17:38:07.1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765" autoAdjust="0"/>
  </p:normalViewPr>
  <p:slideViewPr>
    <p:cSldViewPr>
      <p:cViewPr varScale="1">
        <p:scale>
          <a:sx n="85" d="100"/>
          <a:sy n="85" d="100"/>
        </p:scale>
        <p:origin x="17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CE30D1-D59A-4624-9CFA-5253559073B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9C37AE-2D23-40A8-9052-90800A7367FD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u="none" dirty="0">
              <a:effectLst/>
              <a:latin typeface="Calibri" pitchFamily="34" charset="0"/>
            </a:rPr>
            <a:t>Представление игры:</a:t>
          </a:r>
          <a:endParaRPr lang="ru-RU" sz="1600" b="1" u="none" dirty="0">
            <a:effectLst/>
          </a:endParaRPr>
        </a:p>
      </dgm:t>
    </dgm:pt>
    <dgm:pt modelId="{A0DF0BB9-FE8D-4A64-BC08-DADB059A6D06}" type="parTrans" cxnId="{EB07EF19-835E-47D7-AEF1-59CAB28E4D92}">
      <dgm:prSet/>
      <dgm:spPr/>
      <dgm:t>
        <a:bodyPr/>
        <a:lstStyle/>
        <a:p>
          <a:endParaRPr lang="ru-RU"/>
        </a:p>
      </dgm:t>
    </dgm:pt>
    <dgm:pt modelId="{B9A94069-E4BB-47FD-849A-8327DF46122E}" type="sibTrans" cxnId="{EB07EF19-835E-47D7-AEF1-59CAB28E4D92}">
      <dgm:prSet/>
      <dgm:spPr/>
      <dgm:t>
        <a:bodyPr/>
        <a:lstStyle/>
        <a:p>
          <a:endParaRPr lang="ru-RU"/>
        </a:p>
      </dgm:t>
    </dgm:pt>
    <dgm:pt modelId="{54DB0861-E12A-448B-A899-5D265EC99FD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>
              <a:effectLst/>
              <a:latin typeface="Calibri" pitchFamily="34" charset="0"/>
            </a:rPr>
            <a:t>в виде дерева игры (</a:t>
          </a:r>
          <a:r>
            <a:rPr lang="ru-RU" sz="1600" b="1" dirty="0" err="1">
              <a:effectLst/>
              <a:latin typeface="Calibri" pitchFamily="34" charset="0"/>
            </a:rPr>
            <a:t>ДИ</a:t>
          </a:r>
          <a:r>
            <a:rPr lang="ru-RU" sz="1600" b="1" dirty="0">
              <a:effectLst/>
              <a:latin typeface="Calibri" pitchFamily="34" charset="0"/>
            </a:rPr>
            <a:t>) </a:t>
          </a:r>
          <a:endParaRPr lang="ru-RU" sz="1600" b="1" dirty="0">
            <a:effectLst/>
          </a:endParaRPr>
        </a:p>
      </dgm:t>
    </dgm:pt>
    <dgm:pt modelId="{3AD7E59D-D3DC-4E37-B059-5FE6DF218D5D}" type="parTrans" cxnId="{252B3517-F6A9-45BC-8AA1-5785DD5CD0D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sz="1600" b="1">
            <a:effectLst/>
          </a:endParaRPr>
        </a:p>
      </dgm:t>
    </dgm:pt>
    <dgm:pt modelId="{62EA87F8-35BC-48D0-93DC-9FB58A7FD60A}" type="sibTrans" cxnId="{252B3517-F6A9-45BC-8AA1-5785DD5CD0DB}">
      <dgm:prSet/>
      <dgm:spPr/>
      <dgm:t>
        <a:bodyPr/>
        <a:lstStyle/>
        <a:p>
          <a:endParaRPr lang="ru-RU"/>
        </a:p>
      </dgm:t>
    </dgm:pt>
    <dgm:pt modelId="{874BE605-FABA-4530-876F-73E0C8CAEA54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>
              <a:effectLst/>
              <a:latin typeface="Calibri" pitchFamily="34" charset="0"/>
            </a:rPr>
            <a:t>в виде матрицы (платёжной матрицы) игры</a:t>
          </a:r>
        </a:p>
      </dgm:t>
    </dgm:pt>
    <dgm:pt modelId="{1977F296-0AEE-4D6D-A4CE-04FC7ECC13CE}" type="parTrans" cxnId="{4564498D-3BA6-45C1-9255-E0830966683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sz="1600" b="1">
            <a:effectLst/>
          </a:endParaRPr>
        </a:p>
      </dgm:t>
    </dgm:pt>
    <dgm:pt modelId="{E1357D9F-363C-452F-A3B1-FAB84CD33962}" type="sibTrans" cxnId="{4564498D-3BA6-45C1-9255-E08309666837}">
      <dgm:prSet/>
      <dgm:spPr/>
      <dgm:t>
        <a:bodyPr/>
        <a:lstStyle/>
        <a:p>
          <a:endParaRPr lang="ru-RU"/>
        </a:p>
      </dgm:t>
    </dgm:pt>
    <dgm:pt modelId="{4395DB4D-AC19-4436-99FE-21459A2C8660}" type="pres">
      <dgm:prSet presAssocID="{1ACE30D1-D59A-4624-9CFA-5253559073B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1E6153-0C95-445A-83D5-5546FE303362}" type="pres">
      <dgm:prSet presAssocID="{799C37AE-2D23-40A8-9052-90800A7367FD}" presName="root" presStyleCnt="0"/>
      <dgm:spPr/>
    </dgm:pt>
    <dgm:pt modelId="{A3BE6D1E-B653-4713-B790-6111A2458D84}" type="pres">
      <dgm:prSet presAssocID="{799C37AE-2D23-40A8-9052-90800A7367FD}" presName="rootComposite" presStyleCnt="0"/>
      <dgm:spPr/>
    </dgm:pt>
    <dgm:pt modelId="{76F0AA33-340D-4C71-AFED-988919B16963}" type="pres">
      <dgm:prSet presAssocID="{799C37AE-2D23-40A8-9052-90800A7367FD}" presName="rootText" presStyleLbl="node1" presStyleIdx="0" presStyleCnt="1" custScaleX="150910" custScaleY="28978"/>
      <dgm:spPr/>
    </dgm:pt>
    <dgm:pt modelId="{2CCE0C52-113F-4440-B11C-D4D96C775B34}" type="pres">
      <dgm:prSet presAssocID="{799C37AE-2D23-40A8-9052-90800A7367FD}" presName="rootConnector" presStyleLbl="node1" presStyleIdx="0" presStyleCnt="1"/>
      <dgm:spPr/>
    </dgm:pt>
    <dgm:pt modelId="{F8F1BDFE-6325-4720-9BAB-0A6A0D9F7F9A}" type="pres">
      <dgm:prSet presAssocID="{799C37AE-2D23-40A8-9052-90800A7367FD}" presName="childShape" presStyleCnt="0"/>
      <dgm:spPr/>
    </dgm:pt>
    <dgm:pt modelId="{C2FCA8BC-00EB-45D8-8739-8F9156C8D447}" type="pres">
      <dgm:prSet presAssocID="{3AD7E59D-D3DC-4E37-B059-5FE6DF218D5D}" presName="Name13" presStyleLbl="parChTrans1D2" presStyleIdx="0" presStyleCnt="2"/>
      <dgm:spPr/>
    </dgm:pt>
    <dgm:pt modelId="{6C99A4CC-B3FD-4AFC-BD7D-66B5666881ED}" type="pres">
      <dgm:prSet presAssocID="{54DB0861-E12A-448B-A899-5D265EC99FDF}" presName="childText" presStyleLbl="bgAcc1" presStyleIdx="0" presStyleCnt="2" custScaleX="226148" custScaleY="29039" custLinFactNeighborY="-15515">
        <dgm:presLayoutVars>
          <dgm:bulletEnabled val="1"/>
        </dgm:presLayoutVars>
      </dgm:prSet>
      <dgm:spPr/>
    </dgm:pt>
    <dgm:pt modelId="{D0F1CC66-BFBD-4674-99D4-F9A1DC0F1917}" type="pres">
      <dgm:prSet presAssocID="{1977F296-0AEE-4D6D-A4CE-04FC7ECC13CE}" presName="Name13" presStyleLbl="parChTrans1D2" presStyleIdx="1" presStyleCnt="2"/>
      <dgm:spPr/>
    </dgm:pt>
    <dgm:pt modelId="{C6485EB5-049B-476D-85AD-9E81873B621D}" type="pres">
      <dgm:prSet presAssocID="{874BE605-FABA-4530-876F-73E0C8CAEA54}" presName="childText" presStyleLbl="bgAcc1" presStyleIdx="1" presStyleCnt="2" custScaleX="226148" custScaleY="32890" custLinFactNeighborY="-32113">
        <dgm:presLayoutVars>
          <dgm:bulletEnabled val="1"/>
        </dgm:presLayoutVars>
      </dgm:prSet>
      <dgm:spPr/>
    </dgm:pt>
  </dgm:ptLst>
  <dgm:cxnLst>
    <dgm:cxn modelId="{447B9A14-A967-481D-81E4-58479AB67A63}" type="presOf" srcId="{799C37AE-2D23-40A8-9052-90800A7367FD}" destId="{76F0AA33-340D-4C71-AFED-988919B16963}" srcOrd="0" destOrd="0" presId="urn:microsoft.com/office/officeart/2005/8/layout/hierarchy3"/>
    <dgm:cxn modelId="{252B3517-F6A9-45BC-8AA1-5785DD5CD0DB}" srcId="{799C37AE-2D23-40A8-9052-90800A7367FD}" destId="{54DB0861-E12A-448B-A899-5D265EC99FDF}" srcOrd="0" destOrd="0" parTransId="{3AD7E59D-D3DC-4E37-B059-5FE6DF218D5D}" sibTransId="{62EA87F8-35BC-48D0-93DC-9FB58A7FD60A}"/>
    <dgm:cxn modelId="{EB07EF19-835E-47D7-AEF1-59CAB28E4D92}" srcId="{1ACE30D1-D59A-4624-9CFA-5253559073B7}" destId="{799C37AE-2D23-40A8-9052-90800A7367FD}" srcOrd="0" destOrd="0" parTransId="{A0DF0BB9-FE8D-4A64-BC08-DADB059A6D06}" sibTransId="{B9A94069-E4BB-47FD-849A-8327DF46122E}"/>
    <dgm:cxn modelId="{4564498D-3BA6-45C1-9255-E08309666837}" srcId="{799C37AE-2D23-40A8-9052-90800A7367FD}" destId="{874BE605-FABA-4530-876F-73E0C8CAEA54}" srcOrd="1" destOrd="0" parTransId="{1977F296-0AEE-4D6D-A4CE-04FC7ECC13CE}" sibTransId="{E1357D9F-363C-452F-A3B1-FAB84CD33962}"/>
    <dgm:cxn modelId="{78DB1594-578A-4EEF-A3E9-D6BF2E6A9F80}" type="presOf" srcId="{1977F296-0AEE-4D6D-A4CE-04FC7ECC13CE}" destId="{D0F1CC66-BFBD-4674-99D4-F9A1DC0F1917}" srcOrd="0" destOrd="0" presId="urn:microsoft.com/office/officeart/2005/8/layout/hierarchy3"/>
    <dgm:cxn modelId="{4D62AA9A-D5FC-478D-B5F8-A41ECAAED009}" type="presOf" srcId="{799C37AE-2D23-40A8-9052-90800A7367FD}" destId="{2CCE0C52-113F-4440-B11C-D4D96C775B34}" srcOrd="1" destOrd="0" presId="urn:microsoft.com/office/officeart/2005/8/layout/hierarchy3"/>
    <dgm:cxn modelId="{C8B3239F-B8E1-433A-9F6E-E963B51AFC71}" type="presOf" srcId="{3AD7E59D-D3DC-4E37-B059-5FE6DF218D5D}" destId="{C2FCA8BC-00EB-45D8-8739-8F9156C8D447}" srcOrd="0" destOrd="0" presId="urn:microsoft.com/office/officeart/2005/8/layout/hierarchy3"/>
    <dgm:cxn modelId="{DC4A5AAC-0A05-41B1-BAFA-42FCDD31EC00}" type="presOf" srcId="{1ACE30D1-D59A-4624-9CFA-5253559073B7}" destId="{4395DB4D-AC19-4436-99FE-21459A2C8660}" srcOrd="0" destOrd="0" presId="urn:microsoft.com/office/officeart/2005/8/layout/hierarchy3"/>
    <dgm:cxn modelId="{ACCB86BD-9D3A-4A68-8B20-D45E5464673B}" type="presOf" srcId="{874BE605-FABA-4530-876F-73E0C8CAEA54}" destId="{C6485EB5-049B-476D-85AD-9E81873B621D}" srcOrd="0" destOrd="0" presId="urn:microsoft.com/office/officeart/2005/8/layout/hierarchy3"/>
    <dgm:cxn modelId="{E44874C5-3506-44FD-B030-DC9A8C5ABE6B}" type="presOf" srcId="{54DB0861-E12A-448B-A899-5D265EC99FDF}" destId="{6C99A4CC-B3FD-4AFC-BD7D-66B5666881ED}" srcOrd="0" destOrd="0" presId="urn:microsoft.com/office/officeart/2005/8/layout/hierarchy3"/>
    <dgm:cxn modelId="{C8599A67-2E17-43AE-8075-A8AF7C9E327F}" type="presParOf" srcId="{4395DB4D-AC19-4436-99FE-21459A2C8660}" destId="{FD1E6153-0C95-445A-83D5-5546FE303362}" srcOrd="0" destOrd="0" presId="urn:microsoft.com/office/officeart/2005/8/layout/hierarchy3"/>
    <dgm:cxn modelId="{16A4E5E5-32A0-4455-8180-65D92EABB2BC}" type="presParOf" srcId="{FD1E6153-0C95-445A-83D5-5546FE303362}" destId="{A3BE6D1E-B653-4713-B790-6111A2458D84}" srcOrd="0" destOrd="0" presId="urn:microsoft.com/office/officeart/2005/8/layout/hierarchy3"/>
    <dgm:cxn modelId="{2CA5734B-BA5C-4622-9F22-5169F5310B5D}" type="presParOf" srcId="{A3BE6D1E-B653-4713-B790-6111A2458D84}" destId="{76F0AA33-340D-4C71-AFED-988919B16963}" srcOrd="0" destOrd="0" presId="urn:microsoft.com/office/officeart/2005/8/layout/hierarchy3"/>
    <dgm:cxn modelId="{C4DE86D7-EE8B-422C-A2F5-EAFC3E46694F}" type="presParOf" srcId="{A3BE6D1E-B653-4713-B790-6111A2458D84}" destId="{2CCE0C52-113F-4440-B11C-D4D96C775B34}" srcOrd="1" destOrd="0" presId="urn:microsoft.com/office/officeart/2005/8/layout/hierarchy3"/>
    <dgm:cxn modelId="{BDCE4767-41A6-43B7-9B30-425F78EE282A}" type="presParOf" srcId="{FD1E6153-0C95-445A-83D5-5546FE303362}" destId="{F8F1BDFE-6325-4720-9BAB-0A6A0D9F7F9A}" srcOrd="1" destOrd="0" presId="urn:microsoft.com/office/officeart/2005/8/layout/hierarchy3"/>
    <dgm:cxn modelId="{C7778114-585A-4D7D-B55C-5E29864DF192}" type="presParOf" srcId="{F8F1BDFE-6325-4720-9BAB-0A6A0D9F7F9A}" destId="{C2FCA8BC-00EB-45D8-8739-8F9156C8D447}" srcOrd="0" destOrd="0" presId="urn:microsoft.com/office/officeart/2005/8/layout/hierarchy3"/>
    <dgm:cxn modelId="{2855795F-4BEE-4927-A16C-F461020F5169}" type="presParOf" srcId="{F8F1BDFE-6325-4720-9BAB-0A6A0D9F7F9A}" destId="{6C99A4CC-B3FD-4AFC-BD7D-66B5666881ED}" srcOrd="1" destOrd="0" presId="urn:microsoft.com/office/officeart/2005/8/layout/hierarchy3"/>
    <dgm:cxn modelId="{BE7ED970-A5D8-4B3D-BA1E-4C86B49B075F}" type="presParOf" srcId="{F8F1BDFE-6325-4720-9BAB-0A6A0D9F7F9A}" destId="{D0F1CC66-BFBD-4674-99D4-F9A1DC0F1917}" srcOrd="2" destOrd="0" presId="urn:microsoft.com/office/officeart/2005/8/layout/hierarchy3"/>
    <dgm:cxn modelId="{EE4F4D26-7E1F-42FB-8D9C-4A8B7FD77BE5}" type="presParOf" srcId="{F8F1BDFE-6325-4720-9BAB-0A6A0D9F7F9A}" destId="{C6485EB5-049B-476D-85AD-9E81873B621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0AA33-340D-4C71-AFED-988919B16963}">
      <dsp:nvSpPr>
        <dsp:cNvPr id="0" name=""/>
        <dsp:cNvSpPr/>
      </dsp:nvSpPr>
      <dsp:spPr>
        <a:xfrm>
          <a:off x="527" y="334852"/>
          <a:ext cx="4735091" cy="45462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u="none" kern="1200" dirty="0">
              <a:effectLst/>
              <a:latin typeface="Calibri" pitchFamily="34" charset="0"/>
            </a:rPr>
            <a:t>Представление игры:</a:t>
          </a:r>
          <a:endParaRPr lang="ru-RU" sz="1600" b="1" u="none" kern="1200" dirty="0">
            <a:effectLst/>
          </a:endParaRPr>
        </a:p>
      </dsp:txBody>
      <dsp:txXfrm>
        <a:off x="13842" y="348167"/>
        <a:ext cx="4708461" cy="427990"/>
      </dsp:txXfrm>
    </dsp:sp>
    <dsp:sp modelId="{C2FCA8BC-00EB-45D8-8739-8F9156C8D447}">
      <dsp:nvSpPr>
        <dsp:cNvPr id="0" name=""/>
        <dsp:cNvSpPr/>
      </dsp:nvSpPr>
      <dsp:spPr>
        <a:xfrm>
          <a:off x="474036" y="789473"/>
          <a:ext cx="473509" cy="376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593"/>
              </a:lnTo>
              <a:lnTo>
                <a:pt x="473509" y="376593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6C99A4CC-B3FD-4AFC-BD7D-66B5666881ED}">
      <dsp:nvSpPr>
        <dsp:cNvPr id="0" name=""/>
        <dsp:cNvSpPr/>
      </dsp:nvSpPr>
      <dsp:spPr>
        <a:xfrm>
          <a:off x="947545" y="938278"/>
          <a:ext cx="5676662" cy="4555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effectLst/>
              <a:latin typeface="Calibri" pitchFamily="34" charset="0"/>
            </a:rPr>
            <a:t>в виде дерева игры (</a:t>
          </a:r>
          <a:r>
            <a:rPr lang="ru-RU" sz="1600" b="1" kern="1200" dirty="0" err="1">
              <a:effectLst/>
              <a:latin typeface="Calibri" pitchFamily="34" charset="0"/>
            </a:rPr>
            <a:t>ДИ</a:t>
          </a:r>
          <a:r>
            <a:rPr lang="ru-RU" sz="1600" b="1" kern="1200" dirty="0">
              <a:effectLst/>
              <a:latin typeface="Calibri" pitchFamily="34" charset="0"/>
            </a:rPr>
            <a:t>) </a:t>
          </a:r>
          <a:endParaRPr lang="ru-RU" sz="1600" b="1" kern="1200" dirty="0">
            <a:effectLst/>
          </a:endParaRPr>
        </a:p>
      </dsp:txBody>
      <dsp:txXfrm>
        <a:off x="960888" y="951621"/>
        <a:ext cx="5649976" cy="428891"/>
      </dsp:txXfrm>
    </dsp:sp>
    <dsp:sp modelId="{D0F1CC66-BFBD-4674-99D4-F9A1DC0F1917}">
      <dsp:nvSpPr>
        <dsp:cNvPr id="0" name=""/>
        <dsp:cNvSpPr/>
      </dsp:nvSpPr>
      <dsp:spPr>
        <a:xfrm>
          <a:off x="474036" y="789473"/>
          <a:ext cx="473509" cy="994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4193"/>
              </a:lnTo>
              <a:lnTo>
                <a:pt x="473509" y="994193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C6485EB5-049B-476D-85AD-9E81873B621D}">
      <dsp:nvSpPr>
        <dsp:cNvPr id="0" name=""/>
        <dsp:cNvSpPr/>
      </dsp:nvSpPr>
      <dsp:spPr>
        <a:xfrm>
          <a:off x="947545" y="1525669"/>
          <a:ext cx="5676662" cy="51599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effectLst/>
              <a:latin typeface="Calibri" pitchFamily="34" charset="0"/>
            </a:rPr>
            <a:t>в виде матрицы (платёжной матрицы) игры</a:t>
          </a:r>
        </a:p>
      </dsp:txBody>
      <dsp:txXfrm>
        <a:off x="962658" y="1540782"/>
        <a:ext cx="5646436" cy="485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36227-6ABF-40F1-A0C9-C637DC3E893C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B63B6-DC46-43A2-B7A3-0B89357DA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7F1C-49E7-4D1D-8770-C784A67A6BA5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AC59-4D1A-4BB4-A169-6AE72D8322DF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29F5-D27D-4B58-947D-AA69FB02BE80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0D39-0EE3-4B6D-8866-5BDFFEA62926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3712-B56B-4B8B-9D02-23A6158B85AD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7845-C997-45F0-BE3C-98D8A1500432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7DCF-F6B9-4C5E-BAC1-C1A914AF0294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BD41-EBE8-42DC-8B0E-7FF1089E2C77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05-101B-48C6-B17F-78449A4913E3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60CC-F1D9-4D21-B16A-EC492700E092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E0F4-72AE-4BF7-8088-2FB1EA68707C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0D3011-CF4D-47CD-BF28-AC4CA769E406}" type="datetime1">
              <a:rPr lang="ru-RU" smtClean="0"/>
              <a:pPr/>
              <a:t>17.03.2020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619672" y="2492896"/>
          <a:ext cx="662473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Игровая модель для двух лиц </a:t>
            </a:r>
            <a:br>
              <a:rPr lang="en-US" sz="2400" b="1" cap="all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(парная антагонистическая игра) с нулевой суммой</a:t>
            </a: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Поиск оптимального решения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403648" y="141277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Calibri" pitchFamily="34" charset="0"/>
              </a:rPr>
              <a:t>В случае отсутствия </a:t>
            </a:r>
            <a:r>
              <a:rPr lang="ru-RU" sz="2400" b="1" dirty="0" err="1">
                <a:latin typeface="Calibri" pitchFamily="34" charset="0"/>
              </a:rPr>
              <a:t>седловой</a:t>
            </a:r>
            <a:r>
              <a:rPr lang="ru-RU" sz="2400" b="1" dirty="0">
                <a:latin typeface="Calibri" pitchFamily="34" charset="0"/>
              </a:rPr>
              <a:t> точки: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34712" y="2354104"/>
            <a:ext cx="69537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b="1" dirty="0">
                <a:latin typeface="Calibri" pitchFamily="34" charset="0"/>
              </a:rPr>
              <a:t>Однократно </a:t>
            </a:r>
            <a:r>
              <a:rPr lang="ru-RU" sz="2400" dirty="0">
                <a:latin typeface="Calibri" pitchFamily="34" charset="0"/>
              </a:rPr>
              <a:t>– необходимо использовать наиболее осторожный метод </a:t>
            </a:r>
            <a:r>
              <a:rPr lang="ru-RU" sz="2400" b="1" dirty="0">
                <a:latin typeface="Calibri" pitchFamily="34" charset="0"/>
              </a:rPr>
              <a:t>МАКСИМИНА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b="1" dirty="0">
              <a:latin typeface="Calibri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b="1" dirty="0">
                <a:latin typeface="Calibri" pitchFamily="34" charset="0"/>
              </a:rPr>
              <a:t>Многократно </a:t>
            </a:r>
            <a:r>
              <a:rPr lang="ru-RU" sz="2400" dirty="0">
                <a:latin typeface="Calibri" pitchFamily="34" charset="0"/>
              </a:rPr>
              <a:t>– оптимальной стратегией является использование </a:t>
            </a:r>
            <a:r>
              <a:rPr lang="ru-RU" sz="2400" b="1" dirty="0">
                <a:latin typeface="Calibri" pitchFamily="34" charset="0"/>
              </a:rPr>
              <a:t>смешанной стратегии</a:t>
            </a:r>
            <a:r>
              <a:rPr lang="ru-RU" sz="2400" dirty="0">
                <a:latin typeface="Calibri" pitchFamily="34" charset="0"/>
              </a:rPr>
              <a:t>.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Смешанная стратегия</a:t>
            </a:r>
            <a:endParaRPr lang="ru-RU" sz="280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403648" y="1412776"/>
            <a:ext cx="69847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Calibri" pitchFamily="34" charset="0"/>
              </a:rPr>
              <a:t>Каждой стратегии соответствует вероятность:</a:t>
            </a:r>
          </a:p>
          <a:p>
            <a:r>
              <a:rPr lang="ru-RU" sz="2400" dirty="0">
                <a:latin typeface="Calibri" pitchFamily="34" charset="0"/>
              </a:rPr>
              <a:t>	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en-US" sz="2400" b="1" baseline="-25000" dirty="0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 , p</a:t>
            </a:r>
            <a:r>
              <a:rPr lang="en-US" sz="2400" b="1" baseline="-25000" dirty="0">
                <a:latin typeface="Calibri" pitchFamily="34" charset="0"/>
              </a:rPr>
              <a:t>i        </a:t>
            </a:r>
            <a:r>
              <a:rPr lang="en-US" sz="2400" b="1" dirty="0">
                <a:latin typeface="Calibri" pitchFamily="34" charset="0"/>
              </a:rPr>
              <a:t>     </a:t>
            </a:r>
            <a:r>
              <a:rPr lang="en-US" sz="2400" b="1" dirty="0" err="1">
                <a:latin typeface="Calibri" pitchFamily="34" charset="0"/>
              </a:rPr>
              <a:t>p</a:t>
            </a:r>
            <a:r>
              <a:rPr lang="en-US" sz="2400" b="1" baseline="-25000" dirty="0" err="1">
                <a:latin typeface="Calibri" pitchFamily="34" charset="0"/>
              </a:rPr>
              <a:t>i</a:t>
            </a:r>
            <a:r>
              <a:rPr lang="ru-RU" sz="2400" b="1" baseline="-25000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</a:rPr>
              <a:t>=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</a:rPr>
              <a:t>1</a:t>
            </a:r>
          </a:p>
          <a:p>
            <a:r>
              <a:rPr lang="en-US" sz="2400" b="1" dirty="0">
                <a:latin typeface="Calibri" pitchFamily="34" charset="0"/>
              </a:rPr>
              <a:t>	</a:t>
            </a:r>
            <a:endParaRPr lang="ru-RU" sz="2400" b="1" dirty="0">
              <a:latin typeface="Calibri" pitchFamily="34" charset="0"/>
            </a:endParaRPr>
          </a:p>
          <a:p>
            <a:r>
              <a:rPr lang="ru-RU" sz="2400" b="1" dirty="0">
                <a:latin typeface="Calibri" pitchFamily="34" charset="0"/>
              </a:rPr>
              <a:t>	</a:t>
            </a:r>
            <a:r>
              <a:rPr lang="en-US" sz="2400" b="1" dirty="0" err="1">
                <a:latin typeface="Calibri" pitchFamily="34" charset="0"/>
              </a:rPr>
              <a:t>B</a:t>
            </a:r>
            <a:r>
              <a:rPr lang="en-US" sz="2400" b="1" baseline="-25000" dirty="0" err="1">
                <a:latin typeface="Calibri" pitchFamily="34" charset="0"/>
              </a:rPr>
              <a:t>j</a:t>
            </a:r>
            <a:r>
              <a:rPr lang="en-US" sz="2400" b="1" dirty="0">
                <a:latin typeface="Calibri" pitchFamily="34" charset="0"/>
              </a:rPr>
              <a:t> , </a:t>
            </a:r>
            <a:r>
              <a:rPr lang="en-US" sz="2400" b="1" dirty="0" err="1">
                <a:latin typeface="Calibri" pitchFamily="34" charset="0"/>
              </a:rPr>
              <a:t>q</a:t>
            </a:r>
            <a:r>
              <a:rPr lang="en-US" sz="2400" b="1" baseline="-25000" dirty="0" err="1">
                <a:latin typeface="Calibri" pitchFamily="34" charset="0"/>
              </a:rPr>
              <a:t>j</a:t>
            </a:r>
            <a:r>
              <a:rPr lang="en-US" sz="2400" b="1" dirty="0">
                <a:latin typeface="Calibri" pitchFamily="34" charset="0"/>
              </a:rPr>
              <a:t>          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</a:rPr>
              <a:t>q</a:t>
            </a:r>
            <a:r>
              <a:rPr lang="en-US" sz="2400" b="1" baseline="-25000" dirty="0" err="1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= 1</a:t>
            </a:r>
            <a:r>
              <a:rPr lang="en-US" sz="2400" b="1" dirty="0">
                <a:latin typeface="Calibri" pitchFamily="34" charset="0"/>
              </a:rPr>
              <a:t>   </a:t>
            </a:r>
            <a:endParaRPr lang="ru-RU" sz="2400" b="1" dirty="0">
              <a:latin typeface="Calibri" pitchFamily="34" charset="0"/>
            </a:endParaRPr>
          </a:p>
          <a:p>
            <a:r>
              <a:rPr lang="ru-RU" sz="2400" dirty="0">
                <a:latin typeface="Calibri" pitchFamily="34" charset="0"/>
              </a:rPr>
              <a:t>где </a:t>
            </a:r>
          </a:p>
          <a:p>
            <a:r>
              <a:rPr lang="en-US" sz="2400" b="1" dirty="0">
                <a:latin typeface="Calibri" pitchFamily="34" charset="0"/>
              </a:rPr>
              <a:t>p</a:t>
            </a:r>
            <a:r>
              <a:rPr lang="en-US" sz="2400" b="1" baseline="-25000" dirty="0">
                <a:latin typeface="Calibri" pitchFamily="34" charset="0"/>
              </a:rPr>
              <a:t>i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</a:rPr>
              <a:t>– вероятность выбора игроком </a:t>
            </a:r>
            <a:r>
              <a:rPr lang="ru-RU" sz="2400" b="1" dirty="0">
                <a:latin typeface="Calibri" pitchFamily="34" charset="0"/>
              </a:rPr>
              <a:t>А</a:t>
            </a:r>
            <a:r>
              <a:rPr lang="ru-RU" sz="2400" dirty="0">
                <a:latin typeface="Calibri" pitchFamily="34" charset="0"/>
              </a:rPr>
              <a:t> стратегии 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en-US" sz="2400" b="1" baseline="-25000" dirty="0">
                <a:latin typeface="Calibri" pitchFamily="34" charset="0"/>
              </a:rPr>
              <a:t>i</a:t>
            </a:r>
            <a:r>
              <a:rPr lang="ru-RU" sz="2400" dirty="0">
                <a:latin typeface="Calibri" pitchFamily="34" charset="0"/>
              </a:rPr>
              <a:t>,</a:t>
            </a:r>
          </a:p>
          <a:p>
            <a:r>
              <a:rPr lang="en-US" sz="2400" b="1" dirty="0" err="1">
                <a:latin typeface="Calibri" pitchFamily="34" charset="0"/>
              </a:rPr>
              <a:t>q</a:t>
            </a:r>
            <a:r>
              <a:rPr lang="en-US" sz="2400" b="1" baseline="-25000" dirty="0" err="1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</a:rPr>
              <a:t>– вероятность выбора игроком </a:t>
            </a:r>
            <a:r>
              <a:rPr lang="en-US" sz="2400" b="1" dirty="0">
                <a:latin typeface="Calibri" pitchFamily="34" charset="0"/>
              </a:rPr>
              <a:t>B</a:t>
            </a:r>
            <a:r>
              <a:rPr lang="ru-RU" sz="2400" dirty="0">
                <a:latin typeface="Calibri" pitchFamily="34" charset="0"/>
              </a:rPr>
              <a:t> стратегии </a:t>
            </a:r>
            <a:r>
              <a:rPr lang="en-US" sz="2400" b="1" dirty="0" err="1">
                <a:latin typeface="Calibri" pitchFamily="34" charset="0"/>
              </a:rPr>
              <a:t>B</a:t>
            </a:r>
            <a:r>
              <a:rPr lang="en-US" sz="2400" b="1" baseline="-25000" dirty="0" err="1">
                <a:latin typeface="Calibri" pitchFamily="34" charset="0"/>
              </a:rPr>
              <a:t>j</a:t>
            </a:r>
            <a:r>
              <a:rPr lang="ru-RU" sz="2400" dirty="0">
                <a:latin typeface="Calibri" pitchFamily="34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4289028"/>
            <a:ext cx="695371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Calibri" pitchFamily="34" charset="0"/>
              </a:rPr>
              <a:t>Решением будет смешанная стратегия:</a:t>
            </a:r>
          </a:p>
          <a:p>
            <a:r>
              <a:rPr lang="ru-RU" sz="2400" b="1" dirty="0">
                <a:latin typeface="Calibri" pitchFamily="34" charset="0"/>
              </a:rPr>
              <a:t>	</a:t>
            </a:r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A</a:t>
            </a:r>
            <a:r>
              <a:rPr lang="ru-RU" sz="2400" b="1" dirty="0">
                <a:latin typeface="Calibri" pitchFamily="34" charset="0"/>
              </a:rPr>
              <a:t> =( </a:t>
            </a:r>
            <a:r>
              <a:rPr lang="en-US" sz="2400" b="1" dirty="0">
                <a:latin typeface="Calibri" pitchFamily="34" charset="0"/>
              </a:rPr>
              <a:t>p</a:t>
            </a:r>
            <a:r>
              <a:rPr lang="ru-RU" sz="2400" b="1" baseline="-25000" dirty="0">
                <a:latin typeface="Calibri" pitchFamily="34" charset="0"/>
              </a:rPr>
              <a:t>1</a:t>
            </a:r>
            <a:r>
              <a:rPr lang="ru-RU" sz="2400" b="1" dirty="0">
                <a:latin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</a:rPr>
              <a:t>p</a:t>
            </a:r>
            <a:r>
              <a:rPr lang="ru-RU" sz="2400" b="1" baseline="-25000" dirty="0">
                <a:latin typeface="Calibri" pitchFamily="34" charset="0"/>
              </a:rPr>
              <a:t>2</a:t>
            </a:r>
            <a:r>
              <a:rPr lang="ru-RU" sz="2400" b="1" dirty="0">
                <a:latin typeface="Calibri" pitchFamily="34" charset="0"/>
              </a:rPr>
              <a:t>, .. , </a:t>
            </a:r>
            <a:r>
              <a:rPr lang="en-US" sz="2400" b="1" dirty="0">
                <a:latin typeface="Calibri" pitchFamily="34" charset="0"/>
              </a:rPr>
              <a:t>p</a:t>
            </a:r>
            <a:r>
              <a:rPr lang="en-US" sz="2400" b="1" baseline="-25000" dirty="0">
                <a:latin typeface="Calibri" pitchFamily="34" charset="0"/>
              </a:rPr>
              <a:t>m</a:t>
            </a:r>
            <a:r>
              <a:rPr lang="ru-RU" sz="2400" b="1" dirty="0">
                <a:latin typeface="Calibri" pitchFamily="34" charset="0"/>
              </a:rPr>
              <a:t>)</a:t>
            </a:r>
            <a:endParaRPr lang="ru-RU" sz="2400" dirty="0">
              <a:latin typeface="Calibri" pitchFamily="34" charset="0"/>
            </a:endParaRPr>
          </a:p>
          <a:p>
            <a:r>
              <a:rPr lang="ru-RU" sz="2400" b="1" dirty="0">
                <a:latin typeface="Calibri" pitchFamily="34" charset="0"/>
              </a:rPr>
              <a:t>	</a:t>
            </a:r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B</a:t>
            </a:r>
            <a:r>
              <a:rPr lang="ru-RU" sz="2400" b="1" dirty="0">
                <a:latin typeface="Calibri" pitchFamily="34" charset="0"/>
              </a:rPr>
              <a:t> =( </a:t>
            </a:r>
            <a:r>
              <a:rPr lang="en-US" sz="2400" b="1" dirty="0">
                <a:latin typeface="Calibri" pitchFamily="34" charset="0"/>
              </a:rPr>
              <a:t>q</a:t>
            </a:r>
            <a:r>
              <a:rPr lang="ru-RU" sz="2400" b="1" baseline="-25000" dirty="0">
                <a:latin typeface="Calibri" pitchFamily="34" charset="0"/>
              </a:rPr>
              <a:t>1</a:t>
            </a:r>
            <a:r>
              <a:rPr lang="ru-RU" sz="2400" b="1" dirty="0">
                <a:latin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</a:rPr>
              <a:t>q</a:t>
            </a:r>
            <a:r>
              <a:rPr lang="ru-RU" sz="2400" b="1" baseline="-25000" dirty="0">
                <a:latin typeface="Calibri" pitchFamily="34" charset="0"/>
              </a:rPr>
              <a:t>2</a:t>
            </a:r>
            <a:r>
              <a:rPr lang="ru-RU" sz="2400" b="1" dirty="0">
                <a:latin typeface="Calibri" pitchFamily="34" charset="0"/>
              </a:rPr>
              <a:t>, .. , </a:t>
            </a:r>
            <a:r>
              <a:rPr lang="en-US" sz="2400" b="1" dirty="0" err="1">
                <a:latin typeface="Calibri" pitchFamily="34" charset="0"/>
              </a:rPr>
              <a:t>q</a:t>
            </a:r>
            <a:r>
              <a:rPr lang="en-US" sz="2400" b="1" baseline="-25000" dirty="0" err="1">
                <a:latin typeface="Calibri" pitchFamily="34" charset="0"/>
              </a:rPr>
              <a:t>n</a:t>
            </a:r>
            <a:r>
              <a:rPr lang="ru-RU" sz="2400" b="1" dirty="0">
                <a:latin typeface="Calibri" pitchFamily="34" charset="0"/>
              </a:rPr>
              <a:t>)</a:t>
            </a:r>
            <a:endParaRPr lang="ru-RU" sz="240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400" dirty="0">
                <a:latin typeface="Calibri" pitchFamily="34" charset="0"/>
              </a:rPr>
              <a:t>Оптимальное решение:</a:t>
            </a:r>
            <a:r>
              <a:rPr lang="ru-RU" sz="2400" b="1" dirty="0">
                <a:latin typeface="Calibri" pitchFamily="34" charset="0"/>
              </a:rPr>
              <a:t> (</a:t>
            </a:r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A</a:t>
            </a:r>
            <a:r>
              <a:rPr lang="ru-RU" sz="2400" b="1" baseline="-25000" dirty="0">
                <a:latin typeface="Calibri" pitchFamily="34" charset="0"/>
              </a:rPr>
              <a:t>*</a:t>
            </a:r>
            <a:r>
              <a:rPr lang="ru-RU" sz="2400" b="1" dirty="0">
                <a:latin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B</a:t>
            </a:r>
            <a:r>
              <a:rPr lang="ru-RU" sz="2400" b="1" baseline="-25000" dirty="0">
                <a:latin typeface="Calibri" pitchFamily="34" charset="0"/>
              </a:rPr>
              <a:t>*</a:t>
            </a:r>
            <a:r>
              <a:rPr lang="ru-RU" sz="2400" b="1" dirty="0">
                <a:latin typeface="Calibri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latin typeface="Calibri" pitchFamily="34" charset="0"/>
              </a:rPr>
              <a:t>Если </a:t>
            </a:r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A</a:t>
            </a:r>
            <a:r>
              <a:rPr lang="ru-RU" sz="2400" dirty="0">
                <a:latin typeface="Calibri" pitchFamily="34" charset="0"/>
              </a:rPr>
              <a:t> – чистая стратегия, </a:t>
            </a:r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A</a:t>
            </a:r>
            <a:r>
              <a:rPr lang="ru-RU" sz="2400" b="1" dirty="0">
                <a:latin typeface="Calibri" pitchFamily="34" charset="0"/>
              </a:rPr>
              <a:t> = (0, … , 0, 1, 0, …. ,0)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3481030" y="1722279"/>
          <a:ext cx="415602" cy="611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Формула" r:id="rId3" imgW="279360" imgH="419040" progId="Equation.3">
                  <p:embed/>
                </p:oleObj>
              </mc:Choice>
              <mc:Fallback>
                <p:oleObj name="Формула" r:id="rId3" imgW="279360" imgH="419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1030" y="1722279"/>
                        <a:ext cx="415602" cy="6119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491880" y="2401888"/>
          <a:ext cx="41592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Формула" r:id="rId5" imgW="279360" imgH="444240" progId="Equation.3">
                  <p:embed/>
                </p:oleObj>
              </mc:Choice>
              <mc:Fallback>
                <p:oleObj name="Формула" r:id="rId5" imgW="27936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401888"/>
                        <a:ext cx="415925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59632" y="2420888"/>
            <a:ext cx="7344816" cy="201593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u="sng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Теорема 2 (Основная теорема теории игр)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 </a:t>
            </a:r>
          </a:p>
          <a:p>
            <a:pPr>
              <a:spcBef>
                <a:spcPts val="600"/>
              </a:spcBef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Всякая парная антагонистическая игра имеет хотя бы одно решение, то есть пару стратегий (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</a:t>
            </a:r>
            <a:r>
              <a:rPr lang="en-US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ru-RU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</a:t>
            </a:r>
            <a:r>
              <a:rPr lang="en-US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  <a:r>
              <a:rPr lang="ru-RU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 в общем случае смешанных, дающих устойчивый выигрыш равный цене игры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≤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 ≤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 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</a:rPr>
              <a:t>Методы решения матричных игр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20368" y="1179331"/>
            <a:ext cx="71560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dirty="0">
                <a:latin typeface="Calibri" pitchFamily="34" charset="0"/>
              </a:rPr>
              <a:t>Рассмотрим игру </a:t>
            </a:r>
            <a:r>
              <a:rPr lang="en-US" sz="2000" b="1" dirty="0">
                <a:latin typeface="Calibri" pitchFamily="34" charset="0"/>
              </a:rPr>
              <a:t>G (</a:t>
            </a:r>
            <a:r>
              <a:rPr lang="en-US" sz="2000" b="1" dirty="0" err="1">
                <a:latin typeface="Calibri" pitchFamily="34" charset="0"/>
              </a:rPr>
              <a:t>m</a:t>
            </a:r>
            <a:r>
              <a:rPr lang="en-US" sz="2000" b="1" dirty="0" err="1">
                <a:latin typeface="Calibri" pitchFamily="34" charset="0"/>
                <a:sym typeface="Symbol"/>
              </a:rPr>
              <a:t>n</a:t>
            </a:r>
            <a:r>
              <a:rPr lang="en-US" sz="2000" b="1" dirty="0">
                <a:latin typeface="Calibri" pitchFamily="34" charset="0"/>
              </a:rPr>
              <a:t>)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представленную в матричной форме.</a:t>
            </a:r>
          </a:p>
          <a:p>
            <a:pPr>
              <a:spcAft>
                <a:spcPts val="600"/>
              </a:spcAft>
            </a:pPr>
            <a:r>
              <a:rPr lang="ru-RU" sz="2000" b="1" dirty="0">
                <a:latin typeface="Calibri" pitchFamily="34" charset="0"/>
              </a:rPr>
              <a:t>Игрок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ru-RU" sz="2000" dirty="0">
                <a:latin typeface="Calibri" pitchFamily="34" charset="0"/>
              </a:rPr>
              <a:t> обладает множеством стратегий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,…,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en-US" sz="2000" b="1" baseline="-25000" dirty="0">
                <a:latin typeface="Calibri" pitchFamily="34" charset="0"/>
              </a:rPr>
              <a:t>m</a:t>
            </a:r>
            <a:endParaRPr lang="ru-RU" sz="2000" b="1" baseline="-25000" dirty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000" b="1" dirty="0">
                <a:latin typeface="Calibri" pitchFamily="34" charset="0"/>
              </a:rPr>
              <a:t>Игрок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dirty="0">
                <a:latin typeface="Calibri" pitchFamily="34" charset="0"/>
              </a:rPr>
              <a:t> обладает множеством стратегий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,…,</a:t>
            </a:r>
            <a:r>
              <a:rPr lang="en-US" sz="2000" b="1" dirty="0" err="1">
                <a:latin typeface="Calibri" pitchFamily="34" charset="0"/>
              </a:rPr>
              <a:t>B</a:t>
            </a:r>
            <a:r>
              <a:rPr lang="en-US" sz="2000" b="1" baseline="-25000" dirty="0" err="1">
                <a:latin typeface="Calibri" pitchFamily="34" charset="0"/>
              </a:rPr>
              <a:t>n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835696" y="2636912"/>
          <a:ext cx="6336702" cy="2664294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1056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1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j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n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1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11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…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1j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1n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…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…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i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i1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ij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in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…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…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>
                          <a:latin typeface="Calibri" pitchFamily="34" charset="0"/>
                        </a:rPr>
                        <a:t>m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m1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mj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mn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47666" y="5517232"/>
            <a:ext cx="6984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latin typeface="Calibri" pitchFamily="34" charset="0"/>
                <a:ea typeface="Times New Roman"/>
              </a:rPr>
              <a:t>a</a:t>
            </a:r>
            <a:r>
              <a:rPr lang="en-US" sz="2000" b="1" baseline="-25000" dirty="0" err="1">
                <a:latin typeface="Calibri" pitchFamily="34" charset="0"/>
                <a:ea typeface="Times New Roman"/>
              </a:rPr>
              <a:t>ij</a:t>
            </a:r>
            <a:r>
              <a:rPr lang="ru-RU" sz="2000" b="1" dirty="0">
                <a:latin typeface="Calibri" pitchFamily="34" charset="0"/>
                <a:ea typeface="Times New Roman"/>
              </a:rPr>
              <a:t> </a:t>
            </a:r>
            <a:r>
              <a:rPr lang="ru-RU" sz="2000" dirty="0">
                <a:latin typeface="Calibri" pitchFamily="34" charset="0"/>
                <a:ea typeface="Times New Roman"/>
              </a:rPr>
              <a:t>– это выигрыш игрока </a:t>
            </a:r>
            <a:r>
              <a:rPr lang="en-US" sz="2000" b="1" dirty="0">
                <a:latin typeface="Calibri" pitchFamily="34" charset="0"/>
                <a:ea typeface="Times New Roman"/>
              </a:rPr>
              <a:t>A</a:t>
            </a:r>
            <a:r>
              <a:rPr lang="en-US" sz="2000" baseline="-25000" dirty="0">
                <a:latin typeface="Calibri" pitchFamily="34" charset="0"/>
                <a:ea typeface="Times New Roman"/>
              </a:rPr>
              <a:t> </a:t>
            </a:r>
            <a:r>
              <a:rPr lang="ru-RU" sz="2000" dirty="0">
                <a:latin typeface="Calibri" pitchFamily="34" charset="0"/>
                <a:ea typeface="Times New Roman"/>
              </a:rPr>
              <a:t>при выборе им стратегии </a:t>
            </a:r>
            <a:r>
              <a:rPr lang="en-US" sz="2000" b="1" dirty="0">
                <a:latin typeface="Calibri" pitchFamily="34" charset="0"/>
                <a:ea typeface="Times New Roman"/>
              </a:rPr>
              <a:t>A</a:t>
            </a:r>
            <a:r>
              <a:rPr lang="en-US" sz="2000" b="1" baseline="-25000" dirty="0">
                <a:latin typeface="Calibri" pitchFamily="34" charset="0"/>
                <a:ea typeface="Times New Roman"/>
              </a:rPr>
              <a:t>i</a:t>
            </a:r>
            <a:r>
              <a:rPr lang="ru-RU" sz="2000" dirty="0">
                <a:latin typeface="Calibri" pitchFamily="34" charset="0"/>
                <a:ea typeface="Times New Roman"/>
              </a:rPr>
              <a:t>, </a:t>
            </a:r>
            <a:br>
              <a:rPr lang="ru-RU" sz="2000" dirty="0">
                <a:latin typeface="Calibri" pitchFamily="34" charset="0"/>
                <a:ea typeface="Times New Roman"/>
              </a:rPr>
            </a:br>
            <a:r>
              <a:rPr lang="ru-RU" sz="2000" dirty="0">
                <a:latin typeface="Calibri" pitchFamily="34" charset="0"/>
                <a:ea typeface="Times New Roman"/>
              </a:rPr>
              <a:t>а игроком </a:t>
            </a:r>
            <a:r>
              <a:rPr lang="en-US" sz="2000" b="1" dirty="0">
                <a:latin typeface="Calibri" pitchFamily="34" charset="0"/>
                <a:ea typeface="Times New Roman"/>
              </a:rPr>
              <a:t>B</a:t>
            </a:r>
            <a:r>
              <a:rPr lang="ru-RU" sz="2000" dirty="0">
                <a:latin typeface="Calibri" pitchFamily="34" charset="0"/>
                <a:ea typeface="Times New Roman"/>
              </a:rPr>
              <a:t> стратегии </a:t>
            </a:r>
            <a:r>
              <a:rPr lang="en-US" sz="2000" b="1" dirty="0" err="1">
                <a:latin typeface="Calibri" pitchFamily="34" charset="0"/>
                <a:ea typeface="Times New Roman"/>
              </a:rPr>
              <a:t>B</a:t>
            </a:r>
            <a:r>
              <a:rPr lang="en-US" sz="2000" b="1" baseline="-25000" dirty="0" err="1">
                <a:latin typeface="Calibri" pitchFamily="34" charset="0"/>
                <a:ea typeface="Times New Roman"/>
              </a:rPr>
              <a:t>j</a:t>
            </a:r>
            <a:r>
              <a:rPr lang="ru-RU" sz="2000" dirty="0">
                <a:latin typeface="Calibri" pitchFamily="34" charset="0"/>
                <a:ea typeface="Times New Roman"/>
              </a:rPr>
              <a:t>.</a:t>
            </a:r>
            <a:endParaRPr lang="ru-RU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747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</a:rPr>
              <a:t>Методы решения матричных игр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2204866"/>
            <a:ext cx="69127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Проверка на наличие </a:t>
            </a:r>
            <a:r>
              <a:rPr lang="ru-RU" sz="2800" b="1" dirty="0" err="1">
                <a:latin typeface="Calibri" pitchFamily="34" charset="0"/>
              </a:rPr>
              <a:t>седловой</a:t>
            </a:r>
            <a:r>
              <a:rPr lang="ru-RU" sz="2800" b="1" dirty="0">
                <a:latin typeface="Calibri" pitchFamily="34" charset="0"/>
              </a:rPr>
              <a:t> точки</a:t>
            </a:r>
            <a:r>
              <a:rPr lang="ru-RU" sz="2800" dirty="0">
                <a:latin typeface="Calibri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>
              <a:latin typeface="Calibri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Если </a:t>
            </a:r>
            <a:r>
              <a:rPr lang="ru-RU" sz="2800" dirty="0" err="1">
                <a:latin typeface="Calibri" pitchFamily="34" charset="0"/>
              </a:rPr>
              <a:t>седловая</a:t>
            </a:r>
            <a:r>
              <a:rPr lang="ru-RU" sz="2800" dirty="0">
                <a:latin typeface="Calibri" pitchFamily="34" charset="0"/>
              </a:rPr>
              <a:t> точка отсутствует, то </a:t>
            </a:r>
            <a:r>
              <a:rPr lang="ru-RU" sz="2800" b="1" dirty="0">
                <a:latin typeface="Calibri" pitchFamily="34" charset="0"/>
              </a:rPr>
              <a:t>упрощение матрицы игры </a:t>
            </a:r>
            <a:r>
              <a:rPr lang="ru-RU" sz="2800" dirty="0">
                <a:latin typeface="Calibri" pitchFamily="34" charset="0"/>
              </a:rPr>
              <a:t>и применение </a:t>
            </a:r>
            <a:r>
              <a:rPr lang="ru-RU" sz="2800" b="1" dirty="0">
                <a:latin typeface="Calibri" pitchFamily="34" charset="0"/>
              </a:rPr>
              <a:t>методов решения матричных игр</a:t>
            </a:r>
            <a:r>
              <a:rPr lang="ru-RU" sz="2800" dirty="0">
                <a:latin typeface="Calibri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73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упрощение матрицы игры</a:t>
            </a:r>
            <a:endParaRPr lang="ru-RU" sz="2800" b="1" cap="al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1268760"/>
            <a:ext cx="6480720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400" b="1" dirty="0">
                <a:latin typeface="Calibri" pitchFamily="34" charset="0"/>
              </a:rPr>
              <a:t>Упрощение матрицы</a:t>
            </a:r>
            <a:r>
              <a:rPr lang="ru-RU" sz="2400" dirty="0">
                <a:latin typeface="Calibri" pitchFamily="34" charset="0"/>
              </a:rPr>
              <a:t> игры заключается в удалении из матрицы игры </a:t>
            </a:r>
            <a:r>
              <a:rPr lang="ru-RU" sz="2400" b="1" dirty="0" err="1">
                <a:latin typeface="Calibri" pitchFamily="34" charset="0"/>
              </a:rPr>
              <a:t>доминируемых</a:t>
            </a:r>
            <a:r>
              <a:rPr lang="ru-RU" sz="2400" b="1" dirty="0">
                <a:latin typeface="Calibri" pitchFamily="34" charset="0"/>
              </a:rPr>
              <a:t> и дублируемых стратегий</a:t>
            </a:r>
            <a:r>
              <a:rPr lang="ru-RU" sz="2400" dirty="0">
                <a:latin typeface="Calibri" pitchFamily="34" charset="0"/>
              </a:rPr>
              <a:t>.</a:t>
            </a:r>
          </a:p>
          <a:p>
            <a:pPr lvl="0" algn="just"/>
            <a:endParaRPr lang="ru-RU" sz="2400" dirty="0">
              <a:latin typeface="Calibri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Определение 1.1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 </a:t>
            </a:r>
            <a:r>
              <a:rPr lang="ru-RU" sz="2400" b="1" dirty="0">
                <a:latin typeface="Calibri" pitchFamily="34" charset="0"/>
              </a:rPr>
              <a:t>Стратегия 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en-US" sz="2400" b="1" baseline="-25000" dirty="0">
                <a:latin typeface="Calibri" pitchFamily="34" charset="0"/>
              </a:rPr>
              <a:t>i</a:t>
            </a:r>
            <a:r>
              <a:rPr lang="ru-RU" sz="2400" b="1" dirty="0">
                <a:latin typeface="Calibri" pitchFamily="34" charset="0"/>
              </a:rPr>
              <a:t> доминирует стратегию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k</a:t>
            </a:r>
            <a:r>
              <a:rPr lang="en-US" sz="2400" b="1" baseline="-25000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</a:rPr>
              <a:t>(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en-US" sz="2400" b="1" baseline="-25000" dirty="0">
                <a:latin typeface="Calibri" pitchFamily="34" charset="0"/>
              </a:rPr>
              <a:t>i</a:t>
            </a:r>
            <a:r>
              <a:rPr lang="ru-RU" sz="2400" b="1" baseline="-25000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  <a:sym typeface="Symbol"/>
              </a:rPr>
              <a:t></a:t>
            </a:r>
            <a:r>
              <a:rPr lang="ru-RU" sz="900" b="1" dirty="0">
                <a:latin typeface="Calibri" pitchFamily="34" charset="0"/>
                <a:sym typeface="Symbol"/>
              </a:rPr>
              <a:t></a:t>
            </a:r>
            <a:r>
              <a:rPr lang="ru-RU" sz="2000" b="1" dirty="0">
                <a:latin typeface="Calibri" pitchFamily="34" charset="0"/>
                <a:sym typeface="Symbol"/>
              </a:rPr>
              <a:t>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k</a:t>
            </a:r>
            <a:r>
              <a:rPr lang="en-US" sz="2400" b="1" baseline="-250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, 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 err="1">
                <a:latin typeface="Calibri"/>
              </a:rPr>
              <a:t>≠k</a:t>
            </a:r>
            <a:r>
              <a:rPr lang="en-US" sz="2400" b="1" dirty="0">
                <a:latin typeface="Calibri"/>
              </a:rPr>
              <a:t>)</a:t>
            </a:r>
            <a:r>
              <a:rPr lang="ru-RU" sz="2400" b="1" dirty="0">
                <a:latin typeface="Calibri" pitchFamily="34" charset="0"/>
              </a:rPr>
              <a:t> тогда и только тогда (</a:t>
            </a:r>
            <a:r>
              <a:rPr lang="ru-RU" sz="2400" b="1" dirty="0">
                <a:latin typeface="Calibri" pitchFamily="34" charset="0"/>
                <a:sym typeface="Symbol"/>
              </a:rPr>
              <a:t></a:t>
            </a:r>
            <a:r>
              <a:rPr lang="ru-RU" sz="2400" b="1" dirty="0">
                <a:latin typeface="Calibri" pitchFamily="34" charset="0"/>
              </a:rPr>
              <a:t>), когда для любого </a:t>
            </a:r>
            <a:r>
              <a:rPr lang="ru-RU" sz="2400" b="1" dirty="0">
                <a:latin typeface="Calibri" pitchFamily="34" charset="0"/>
                <a:sym typeface="Symbol"/>
              </a:rPr>
              <a:t></a:t>
            </a:r>
            <a:r>
              <a:rPr lang="en-US" sz="2400" b="1" dirty="0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 (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/>
                <a:sym typeface="Symbol"/>
              </a:rPr>
              <a:t>≥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kj</a:t>
            </a:r>
            <a:r>
              <a:rPr lang="ru-RU" sz="2400" b="1" dirty="0">
                <a:latin typeface="Calibri" pitchFamily="34" charset="0"/>
              </a:rPr>
              <a:t>).</a:t>
            </a:r>
            <a:endParaRPr lang="ru-RU" sz="2400" dirty="0">
              <a:latin typeface="Calibri" pitchFamily="34" charset="0"/>
            </a:endParaRPr>
          </a:p>
          <a:p>
            <a:pPr lvl="0" algn="just"/>
            <a:endParaRPr lang="ru-RU" sz="2400" dirty="0">
              <a:latin typeface="Calibri" pitchFamily="34" charset="0"/>
            </a:endParaRPr>
          </a:p>
          <a:p>
            <a:pPr algn="just"/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Определение 1.2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 </a:t>
            </a:r>
            <a:r>
              <a:rPr lang="ru-RU" sz="2400" b="1" dirty="0">
                <a:latin typeface="Calibri" pitchFamily="34" charset="0"/>
              </a:rPr>
              <a:t>Стратегия </a:t>
            </a:r>
            <a:r>
              <a:rPr lang="en-US" sz="2400" b="1" dirty="0" err="1">
                <a:latin typeface="Calibri" pitchFamily="34" charset="0"/>
              </a:rPr>
              <a:t>B</a:t>
            </a:r>
            <a:r>
              <a:rPr lang="en-US" sz="2400" b="1" baseline="-25000" dirty="0" err="1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доминирует стратегию </a:t>
            </a:r>
            <a:r>
              <a:rPr lang="en-US" sz="2400" b="1" dirty="0">
                <a:latin typeface="Calibri" pitchFamily="34" charset="0"/>
              </a:rPr>
              <a:t>B</a:t>
            </a:r>
            <a:r>
              <a:rPr lang="en-US" sz="2400" b="1" baseline="-25000" dirty="0">
                <a:latin typeface="Calibri" pitchFamily="34" charset="0"/>
              </a:rPr>
              <a:t>r </a:t>
            </a:r>
            <a:r>
              <a:rPr lang="ru-RU" sz="2400" b="1" dirty="0">
                <a:latin typeface="Calibri" pitchFamily="34" charset="0"/>
              </a:rPr>
              <a:t>(</a:t>
            </a:r>
            <a:r>
              <a:rPr lang="en-US" sz="2400" b="1" dirty="0" err="1">
                <a:latin typeface="Calibri" pitchFamily="34" charset="0"/>
              </a:rPr>
              <a:t>B</a:t>
            </a:r>
            <a:r>
              <a:rPr lang="en-US" sz="2400" b="1" baseline="-25000" dirty="0" err="1">
                <a:latin typeface="Calibri" pitchFamily="34" charset="0"/>
              </a:rPr>
              <a:t>j</a:t>
            </a:r>
            <a:r>
              <a:rPr lang="ru-RU" sz="2400" b="1" baseline="-25000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  <a:sym typeface="Symbol"/>
              </a:rPr>
              <a:t></a:t>
            </a:r>
            <a:r>
              <a:rPr lang="ru-RU" sz="900" b="1" dirty="0">
                <a:latin typeface="Calibri" pitchFamily="34" charset="0"/>
                <a:sym typeface="Symbol"/>
              </a:rPr>
              <a:t></a:t>
            </a:r>
            <a:r>
              <a:rPr lang="ru-RU" sz="2000" b="1" dirty="0">
                <a:latin typeface="Calibri" pitchFamily="34" charset="0"/>
                <a:sym typeface="Symbol"/>
              </a:rPr>
              <a:t> </a:t>
            </a:r>
            <a:r>
              <a:rPr lang="en-US" sz="2400" b="1" dirty="0">
                <a:latin typeface="Calibri" pitchFamily="34" charset="0"/>
              </a:rPr>
              <a:t>B</a:t>
            </a:r>
            <a:r>
              <a:rPr lang="en-US" sz="2400" b="1" baseline="-25000" dirty="0">
                <a:latin typeface="Calibri" pitchFamily="34" charset="0"/>
              </a:rPr>
              <a:t>r</a:t>
            </a:r>
            <a:r>
              <a:rPr lang="en-US" sz="2400" b="1" dirty="0">
                <a:latin typeface="Calibri" pitchFamily="34" charset="0"/>
              </a:rPr>
              <a:t> , </a:t>
            </a:r>
            <a:r>
              <a:rPr lang="en-US" sz="2400" b="1" dirty="0" err="1">
                <a:latin typeface="Calibri" pitchFamily="34" charset="0"/>
              </a:rPr>
              <a:t>j</a:t>
            </a:r>
            <a:r>
              <a:rPr lang="en-US" sz="2400" b="1" dirty="0" err="1">
                <a:latin typeface="Calibri"/>
              </a:rPr>
              <a:t>≠r</a:t>
            </a:r>
            <a:r>
              <a:rPr lang="ru-RU" sz="2400" b="1" dirty="0">
                <a:latin typeface="Calibri" pitchFamily="34" charset="0"/>
              </a:rPr>
              <a:t>) тогда и только тогда (</a:t>
            </a:r>
            <a:r>
              <a:rPr lang="ru-RU" sz="2400" b="1" dirty="0">
                <a:latin typeface="Calibri" pitchFamily="34" charset="0"/>
                <a:sym typeface="Symbol"/>
              </a:rPr>
              <a:t></a:t>
            </a:r>
            <a:r>
              <a:rPr lang="ru-RU" sz="2400" b="1" dirty="0">
                <a:latin typeface="Calibri" pitchFamily="34" charset="0"/>
              </a:rPr>
              <a:t>), когда для любого </a:t>
            </a:r>
            <a:r>
              <a:rPr lang="ru-RU" sz="2400" b="1" dirty="0">
                <a:latin typeface="Calibri" pitchFamily="34" charset="0"/>
                <a:sym typeface="Symbol"/>
              </a:rPr>
              <a:t></a:t>
            </a:r>
            <a:r>
              <a:rPr lang="en-US" sz="2400" b="1" dirty="0" err="1">
                <a:latin typeface="Calibri" pitchFamily="34" charset="0"/>
                <a:sym typeface="Symbol"/>
              </a:rPr>
              <a:t>i</a:t>
            </a:r>
            <a:r>
              <a:rPr lang="ru-RU" sz="2400" b="1" dirty="0">
                <a:latin typeface="Calibri" pitchFamily="34" charset="0"/>
              </a:rPr>
              <a:t>  (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  <a:sym typeface="Symbol"/>
              </a:rPr>
              <a:t>≤ 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en-US" sz="2400" b="1" baseline="-25000" dirty="0">
                <a:latin typeface="Calibri" pitchFamily="34" charset="0"/>
              </a:rPr>
              <a:t>ir</a:t>
            </a:r>
            <a:r>
              <a:rPr lang="ru-RU" sz="2400" b="1" dirty="0">
                <a:latin typeface="Calibri" pitchFamily="34" charset="0"/>
              </a:rPr>
              <a:t>).</a:t>
            </a:r>
            <a:endParaRPr lang="ru-RU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упрощение матрицы игры</a:t>
            </a:r>
            <a:endParaRPr lang="ru-RU" sz="2800" b="1" cap="al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1268760"/>
            <a:ext cx="6480720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400" b="1" dirty="0">
                <a:latin typeface="Calibri" pitchFamily="34" charset="0"/>
              </a:rPr>
              <a:t>Отношение строго доминирования:</a:t>
            </a:r>
            <a:endParaRPr lang="ru-RU" sz="2400" dirty="0">
              <a:latin typeface="Calibri" pitchFamily="34" charset="0"/>
            </a:endParaRPr>
          </a:p>
          <a:p>
            <a:pPr lvl="0" algn="just"/>
            <a:endParaRPr lang="ru-RU" sz="2400" dirty="0">
              <a:latin typeface="Calibri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Определение 2.1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 </a:t>
            </a:r>
            <a:r>
              <a:rPr lang="ru-RU" sz="2400" b="1" dirty="0">
                <a:latin typeface="Calibri" pitchFamily="34" charset="0"/>
              </a:rPr>
              <a:t>Стратегия 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en-US" sz="2400" b="1" baseline="-25000" dirty="0">
                <a:latin typeface="Calibri" pitchFamily="34" charset="0"/>
              </a:rPr>
              <a:t>i</a:t>
            </a:r>
            <a:r>
              <a:rPr lang="ru-RU" sz="2400" b="1" dirty="0">
                <a:latin typeface="Calibri" pitchFamily="34" charset="0"/>
              </a:rPr>
              <a:t> строго доминирует стратегию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k</a:t>
            </a:r>
            <a:r>
              <a:rPr lang="en-US" sz="2400" b="1" baseline="-25000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</a:rPr>
              <a:t>(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en-US" sz="2400" b="1" baseline="-25000" dirty="0">
                <a:latin typeface="Calibri" pitchFamily="34" charset="0"/>
              </a:rPr>
              <a:t>i</a:t>
            </a:r>
            <a:r>
              <a:rPr lang="ru-RU" sz="2400" b="1" baseline="-25000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  <a:sym typeface="Symbol"/>
              </a:rPr>
              <a:t>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k</a:t>
            </a:r>
            <a:r>
              <a:rPr lang="en-US" sz="2400" b="1" dirty="0">
                <a:latin typeface="Calibri" pitchFamily="34" charset="0"/>
              </a:rPr>
              <a:t> , 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 err="1">
                <a:latin typeface="Calibri"/>
              </a:rPr>
              <a:t>≠k</a:t>
            </a:r>
            <a:r>
              <a:rPr lang="ru-RU" sz="2400" b="1" dirty="0">
                <a:latin typeface="Calibri" pitchFamily="34" charset="0"/>
              </a:rPr>
              <a:t>) </a:t>
            </a:r>
            <a:r>
              <a:rPr lang="ru-RU" sz="2400" b="1" dirty="0">
                <a:latin typeface="Calibri" pitchFamily="34" charset="0"/>
                <a:sym typeface="Symbol"/>
              </a:rPr>
              <a:t>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  <a:sym typeface="Symbol"/>
              </a:rPr>
              <a:t></a:t>
            </a:r>
            <a:r>
              <a:rPr lang="en-US" sz="2400" b="1" dirty="0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 (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/>
                <a:sym typeface="Symbol"/>
              </a:rPr>
              <a:t>≥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kj</a:t>
            </a:r>
            <a:r>
              <a:rPr lang="ru-RU" sz="2400" b="1" dirty="0">
                <a:latin typeface="Calibri" pitchFamily="34" charset="0"/>
              </a:rPr>
              <a:t>) и существует </a:t>
            </a:r>
            <a:r>
              <a:rPr lang="ru-RU" sz="2400" b="1" dirty="0">
                <a:sym typeface="Symbol"/>
              </a:rPr>
              <a:t></a:t>
            </a:r>
            <a:r>
              <a:rPr lang="en-US" sz="2400" b="1" dirty="0"/>
              <a:t>j</a:t>
            </a:r>
            <a:r>
              <a:rPr lang="ru-RU" sz="2400" b="1" dirty="0"/>
              <a:t> (</a:t>
            </a:r>
            <a:r>
              <a:rPr lang="en-US" sz="2400" b="1" dirty="0" err="1"/>
              <a:t>a</a:t>
            </a:r>
            <a:r>
              <a:rPr lang="en-US" sz="2400" b="1" baseline="-25000" dirty="0" err="1"/>
              <a:t>ij</a:t>
            </a:r>
            <a:r>
              <a:rPr lang="ru-RU" sz="2400" b="1" dirty="0"/>
              <a:t> </a:t>
            </a:r>
            <a:r>
              <a:rPr lang="en-US" sz="2400" b="1" dirty="0"/>
              <a:t>&gt;</a:t>
            </a:r>
            <a:r>
              <a:rPr lang="ru-RU" sz="2400" b="1" dirty="0"/>
              <a:t> </a:t>
            </a:r>
            <a:r>
              <a:rPr lang="en-US" sz="2400" b="1" dirty="0" err="1"/>
              <a:t>a</a:t>
            </a:r>
            <a:r>
              <a:rPr lang="en-US" sz="2400" b="1" baseline="-25000" dirty="0" err="1"/>
              <a:t>kj</a:t>
            </a:r>
            <a:r>
              <a:rPr lang="ru-RU" sz="2400" b="1" dirty="0"/>
              <a:t>)</a:t>
            </a:r>
            <a:r>
              <a:rPr lang="ru-RU" sz="2400" b="1" dirty="0">
                <a:latin typeface="Calibri" pitchFamily="34" charset="0"/>
              </a:rPr>
              <a:t>.</a:t>
            </a:r>
            <a:endParaRPr lang="ru-RU" sz="2400" dirty="0">
              <a:latin typeface="Calibri" pitchFamily="34" charset="0"/>
            </a:endParaRPr>
          </a:p>
          <a:p>
            <a:pPr lvl="0" algn="just"/>
            <a:endParaRPr lang="ru-RU" sz="2400" dirty="0">
              <a:latin typeface="Calibri" pitchFamily="34" charset="0"/>
            </a:endParaRPr>
          </a:p>
          <a:p>
            <a:pPr algn="just"/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Определение 2.2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 </a:t>
            </a:r>
            <a:r>
              <a:rPr lang="ru-RU" sz="2400" b="1" dirty="0">
                <a:latin typeface="Calibri" pitchFamily="34" charset="0"/>
              </a:rPr>
              <a:t>Стратегия </a:t>
            </a:r>
            <a:r>
              <a:rPr lang="en-US" sz="2400" b="1" dirty="0" err="1">
                <a:latin typeface="Calibri" pitchFamily="34" charset="0"/>
              </a:rPr>
              <a:t>B</a:t>
            </a:r>
            <a:r>
              <a:rPr lang="en-US" sz="2400" b="1" baseline="-25000" dirty="0" err="1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строго доминирует стратегию </a:t>
            </a:r>
            <a:r>
              <a:rPr lang="en-US" sz="2400" b="1" dirty="0">
                <a:latin typeface="Calibri" pitchFamily="34" charset="0"/>
              </a:rPr>
              <a:t>B</a:t>
            </a:r>
            <a:r>
              <a:rPr lang="en-US" sz="2400" b="1" baseline="-25000" dirty="0">
                <a:latin typeface="Calibri" pitchFamily="34" charset="0"/>
              </a:rPr>
              <a:t>r </a:t>
            </a:r>
            <a:r>
              <a:rPr lang="ru-RU" sz="2400" b="1" dirty="0">
                <a:latin typeface="Calibri" pitchFamily="34" charset="0"/>
              </a:rPr>
              <a:t>(</a:t>
            </a:r>
            <a:r>
              <a:rPr lang="en-US" sz="2400" b="1" dirty="0" err="1">
                <a:latin typeface="Calibri" pitchFamily="34" charset="0"/>
              </a:rPr>
              <a:t>B</a:t>
            </a:r>
            <a:r>
              <a:rPr lang="en-US" sz="2400" b="1" baseline="-25000" dirty="0" err="1">
                <a:latin typeface="Calibri" pitchFamily="34" charset="0"/>
              </a:rPr>
              <a:t>j</a:t>
            </a:r>
            <a:r>
              <a:rPr lang="ru-RU" sz="2400" b="1" baseline="-25000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  <a:sym typeface="Symbol"/>
              </a:rPr>
              <a:t> </a:t>
            </a:r>
            <a:r>
              <a:rPr lang="en-US" sz="2400" b="1" dirty="0">
                <a:latin typeface="Calibri" pitchFamily="34" charset="0"/>
                <a:sym typeface="Symbol"/>
              </a:rPr>
              <a:t>B</a:t>
            </a:r>
            <a:r>
              <a:rPr lang="en-US" sz="2400" b="1" baseline="-25000" dirty="0">
                <a:latin typeface="Calibri" pitchFamily="34" charset="0"/>
                <a:sym typeface="Symbol"/>
              </a:rPr>
              <a:t>r</a:t>
            </a:r>
            <a:r>
              <a:rPr lang="en-US" sz="2400" b="1" dirty="0">
                <a:latin typeface="Calibri" pitchFamily="34" charset="0"/>
              </a:rPr>
              <a:t> , </a:t>
            </a:r>
            <a:r>
              <a:rPr lang="en-US" sz="2400" b="1" dirty="0" err="1">
                <a:latin typeface="Calibri" pitchFamily="34" charset="0"/>
              </a:rPr>
              <a:t>j</a:t>
            </a:r>
            <a:r>
              <a:rPr lang="en-US" sz="2400" b="1" dirty="0" err="1">
                <a:latin typeface="Calibri"/>
              </a:rPr>
              <a:t>≠r</a:t>
            </a:r>
            <a:r>
              <a:rPr lang="ru-RU" sz="2400" b="1" dirty="0">
                <a:latin typeface="Calibri" pitchFamily="34" charset="0"/>
              </a:rPr>
              <a:t>) </a:t>
            </a:r>
            <a:r>
              <a:rPr lang="ru-RU" sz="2400" b="1" dirty="0">
                <a:latin typeface="Calibri" pitchFamily="34" charset="0"/>
                <a:sym typeface="Symbol"/>
              </a:rPr>
              <a:t>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  <a:sym typeface="Symbol"/>
              </a:rPr>
              <a:t></a:t>
            </a:r>
            <a:r>
              <a:rPr lang="en-US" sz="2400" b="1" dirty="0">
                <a:latin typeface="Calibri" pitchFamily="34" charset="0"/>
                <a:sym typeface="Symbol"/>
              </a:rPr>
              <a:t>i</a:t>
            </a:r>
            <a:r>
              <a:rPr lang="ru-RU" sz="2400" b="1" dirty="0">
                <a:latin typeface="Calibri" pitchFamily="34" charset="0"/>
              </a:rPr>
              <a:t>  (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  <a:sym typeface="Symbol"/>
              </a:rPr>
              <a:t>≤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en-US" sz="2400" b="1" baseline="-25000" dirty="0">
                <a:latin typeface="Calibri" pitchFamily="34" charset="0"/>
              </a:rPr>
              <a:t>ir</a:t>
            </a:r>
            <a:r>
              <a:rPr lang="ru-RU" sz="2400" b="1" dirty="0">
                <a:latin typeface="Calibri" pitchFamily="34" charset="0"/>
              </a:rPr>
              <a:t>) и существует </a:t>
            </a:r>
            <a:r>
              <a:rPr lang="ru-RU" sz="2400" b="1" dirty="0">
                <a:sym typeface="Symbol"/>
              </a:rPr>
              <a:t></a:t>
            </a:r>
            <a:r>
              <a:rPr lang="en-US" sz="2400" b="1" dirty="0">
                <a:sym typeface="Symbol"/>
              </a:rPr>
              <a:t>i</a:t>
            </a:r>
            <a:r>
              <a:rPr lang="ru-RU" sz="2400" b="1" dirty="0"/>
              <a:t> (</a:t>
            </a:r>
            <a:r>
              <a:rPr lang="en-US" sz="2400" b="1" dirty="0" err="1"/>
              <a:t>a</a:t>
            </a:r>
            <a:r>
              <a:rPr lang="en-US" sz="2400" b="1" baseline="-25000" dirty="0" err="1"/>
              <a:t>ij</a:t>
            </a:r>
            <a:r>
              <a:rPr lang="ru-RU" sz="2400" b="1" dirty="0"/>
              <a:t> </a:t>
            </a:r>
            <a:r>
              <a:rPr lang="en-US" sz="2400" b="1" dirty="0"/>
              <a:t>&lt;</a:t>
            </a:r>
            <a:r>
              <a:rPr lang="ru-RU" sz="2400" b="1" dirty="0"/>
              <a:t> </a:t>
            </a:r>
            <a:r>
              <a:rPr lang="en-US" sz="2400" b="1" dirty="0"/>
              <a:t>a</a:t>
            </a:r>
            <a:r>
              <a:rPr lang="en-US" sz="2400" b="1" baseline="-25000" dirty="0"/>
              <a:t>ir</a:t>
            </a:r>
            <a:r>
              <a:rPr lang="ru-RU" sz="2400" b="1" dirty="0"/>
              <a:t>)</a:t>
            </a:r>
            <a:r>
              <a:rPr lang="ru-RU" sz="2400" b="1" dirty="0">
                <a:latin typeface="Calibri" pitchFamily="34" charset="0"/>
              </a:rPr>
              <a:t>.</a:t>
            </a:r>
            <a:endParaRPr lang="ru-RU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2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упрощение матрицы игры</a:t>
            </a:r>
            <a:endParaRPr lang="ru-RU" sz="2800" b="1" cap="al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100392" y="5373216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1268762"/>
            <a:ext cx="648072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>
              <a:spcAft>
                <a:spcPts val="600"/>
              </a:spcAft>
            </a:pPr>
            <a:endParaRPr 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Определение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</a:t>
            </a: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.1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 </a:t>
            </a:r>
            <a:r>
              <a:rPr lang="ru-RU" sz="2400" b="1" dirty="0">
                <a:latin typeface="Calibri" pitchFamily="34" charset="0"/>
              </a:rPr>
              <a:t>Стратегия 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en-US" sz="2400" b="1" baseline="-25000" dirty="0">
                <a:latin typeface="Calibri" pitchFamily="34" charset="0"/>
              </a:rPr>
              <a:t>i</a:t>
            </a:r>
            <a:r>
              <a:rPr lang="ru-RU" sz="2400" b="1" dirty="0">
                <a:latin typeface="Calibri" pitchFamily="34" charset="0"/>
              </a:rPr>
              <a:t> дублирует стратегию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k</a:t>
            </a:r>
            <a:r>
              <a:rPr lang="ru-RU" sz="2400" b="1" baseline="-250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 err="1">
                <a:latin typeface="Calibri"/>
              </a:rPr>
              <a:t>≠k</a:t>
            </a:r>
            <a:r>
              <a:rPr lang="en-US" sz="2400" b="1" dirty="0">
                <a:latin typeface="Calibri" pitchFamily="34" charset="0"/>
              </a:rPr>
              <a:t>),</a:t>
            </a:r>
            <a:r>
              <a:rPr lang="ru-RU" sz="2400" b="1" dirty="0">
                <a:latin typeface="Calibri" pitchFamily="34" charset="0"/>
              </a:rPr>
              <a:t> то есть 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en-US" sz="2400" b="1" baseline="-25000" dirty="0">
                <a:latin typeface="Calibri" pitchFamily="34" charset="0"/>
              </a:rPr>
              <a:t>i</a:t>
            </a:r>
            <a:r>
              <a:rPr lang="ru-RU" sz="2400" b="1" dirty="0">
                <a:latin typeface="Calibri" pitchFamily="34" charset="0"/>
              </a:rPr>
              <a:t> =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k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  <a:sym typeface="Symbol"/>
              </a:rPr>
              <a:t>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  <a:sym typeface="Symbol"/>
              </a:rPr>
              <a:t></a:t>
            </a:r>
            <a:r>
              <a:rPr lang="en-US" sz="2400" b="1" dirty="0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 (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</a:rPr>
              <a:t>=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kj</a:t>
            </a:r>
            <a:r>
              <a:rPr lang="ru-RU" sz="2400" b="1" dirty="0">
                <a:latin typeface="Calibri" pitchFamily="34" charset="0"/>
              </a:rPr>
              <a:t>).</a:t>
            </a:r>
            <a:endParaRPr lang="ru-RU" sz="2400" dirty="0">
              <a:latin typeface="Calibri" pitchFamily="34" charset="0"/>
            </a:endParaRPr>
          </a:p>
          <a:p>
            <a:pPr lvl="0" algn="just"/>
            <a:endParaRPr lang="ru-RU" sz="2400" dirty="0">
              <a:latin typeface="Calibri" pitchFamily="34" charset="0"/>
            </a:endParaRPr>
          </a:p>
          <a:p>
            <a:pPr algn="just"/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Определение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</a:t>
            </a: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.2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 </a:t>
            </a:r>
            <a:r>
              <a:rPr lang="ru-RU" sz="2400" b="1" dirty="0">
                <a:latin typeface="Calibri" pitchFamily="34" charset="0"/>
              </a:rPr>
              <a:t>Стратегия </a:t>
            </a:r>
            <a:r>
              <a:rPr lang="en-US" sz="2400" b="1" dirty="0" err="1">
                <a:latin typeface="Calibri" pitchFamily="34" charset="0"/>
              </a:rPr>
              <a:t>B</a:t>
            </a:r>
            <a:r>
              <a:rPr lang="en-US" sz="2400" b="1" baseline="-25000" dirty="0" err="1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дублирует стратегию </a:t>
            </a:r>
            <a:r>
              <a:rPr lang="en-US" sz="2400" b="1" dirty="0">
                <a:latin typeface="Calibri" pitchFamily="34" charset="0"/>
              </a:rPr>
              <a:t>B</a:t>
            </a:r>
            <a:r>
              <a:rPr lang="en-US" sz="2400" b="1" baseline="-25000" dirty="0">
                <a:latin typeface="Calibri" pitchFamily="34" charset="0"/>
              </a:rPr>
              <a:t>r</a:t>
            </a:r>
            <a:r>
              <a:rPr lang="ru-RU" sz="2400" b="1" baseline="-250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(</a:t>
            </a:r>
            <a:r>
              <a:rPr lang="en-US" sz="2400" b="1" dirty="0" err="1">
                <a:latin typeface="Calibri" pitchFamily="34" charset="0"/>
              </a:rPr>
              <a:t>j</a:t>
            </a:r>
            <a:r>
              <a:rPr lang="en-US" sz="2400" b="1" dirty="0" err="1">
                <a:latin typeface="Calibri"/>
              </a:rPr>
              <a:t>≠r</a:t>
            </a:r>
            <a:r>
              <a:rPr lang="en-US" sz="2400" b="1" dirty="0">
                <a:latin typeface="Calibri" pitchFamily="34" charset="0"/>
              </a:rPr>
              <a:t>),</a:t>
            </a:r>
            <a:r>
              <a:rPr lang="ru-RU" sz="2400" b="1" dirty="0">
                <a:latin typeface="Calibri" pitchFamily="34" charset="0"/>
              </a:rPr>
              <a:t> то есть </a:t>
            </a:r>
            <a:r>
              <a:rPr lang="en-US" sz="2400" b="1" dirty="0" err="1">
                <a:latin typeface="Calibri" pitchFamily="34" charset="0"/>
              </a:rPr>
              <a:t>B</a:t>
            </a:r>
            <a:r>
              <a:rPr lang="en-US" sz="2400" b="1" baseline="-25000" dirty="0" err="1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= </a:t>
            </a:r>
            <a:r>
              <a:rPr lang="en-US" sz="2400" b="1" dirty="0">
                <a:latin typeface="Calibri" pitchFamily="34" charset="0"/>
              </a:rPr>
              <a:t>B</a:t>
            </a:r>
            <a:r>
              <a:rPr lang="en-US" sz="2400" b="1" baseline="-25000" dirty="0">
                <a:latin typeface="Calibri" pitchFamily="34" charset="0"/>
              </a:rPr>
              <a:t>r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  <a:sym typeface="Symbol"/>
              </a:rPr>
              <a:t>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  <a:sym typeface="Symbol"/>
              </a:rPr>
              <a:t></a:t>
            </a:r>
            <a:r>
              <a:rPr lang="en-US" sz="2400" b="1" dirty="0" err="1">
                <a:latin typeface="Calibri" pitchFamily="34" charset="0"/>
                <a:sym typeface="Symbol"/>
              </a:rPr>
              <a:t>i</a:t>
            </a:r>
            <a:r>
              <a:rPr lang="ru-RU" sz="2400" b="1" dirty="0">
                <a:latin typeface="Calibri" pitchFamily="34" charset="0"/>
              </a:rPr>
              <a:t>  (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  <a:sym typeface="Symbol"/>
              </a:rPr>
              <a:t>=</a:t>
            </a:r>
            <a:r>
              <a:rPr lang="en-US" sz="2400" b="1" dirty="0">
                <a:latin typeface="Calibri" pitchFamily="34" charset="0"/>
                <a:sym typeface="Symbol"/>
              </a:rPr>
              <a:t> 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en-US" sz="2400" b="1" baseline="-25000" dirty="0">
                <a:latin typeface="Calibri" pitchFamily="34" charset="0"/>
              </a:rPr>
              <a:t>ir</a:t>
            </a:r>
            <a:r>
              <a:rPr lang="ru-RU" sz="2400" b="1" dirty="0">
                <a:latin typeface="Calibri" pitchFamily="34" charset="0"/>
              </a:rPr>
              <a:t>). </a:t>
            </a:r>
            <a:endParaRPr lang="ru-RU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66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403648" y="1023121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latin typeface="Calibri" pitchFamily="34" charset="0"/>
              </a:rPr>
              <a:t>Пример:</a:t>
            </a:r>
            <a:r>
              <a:rPr lang="ru-RU" sz="2400" b="1" dirty="0">
                <a:latin typeface="Calibri" pitchFamily="34" charset="0"/>
              </a:rPr>
              <a:t> Игра </a:t>
            </a:r>
            <a:r>
              <a:rPr lang="en-US" sz="2400" b="1" dirty="0">
                <a:latin typeface="Calibri" pitchFamily="34" charset="0"/>
              </a:rPr>
              <a:t>G</a:t>
            </a:r>
            <a:r>
              <a:rPr lang="ru-RU" sz="2400" b="1" dirty="0">
                <a:latin typeface="Calibri" pitchFamily="34" charset="0"/>
              </a:rPr>
              <a:t>(3×3)	</a:t>
            </a:r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A</a:t>
            </a:r>
            <a:r>
              <a:rPr lang="ru-RU" sz="2400" b="1" dirty="0">
                <a:latin typeface="Calibri" pitchFamily="34" charset="0"/>
              </a:rPr>
              <a:t> =( </a:t>
            </a:r>
            <a:r>
              <a:rPr lang="en-US" sz="2400" b="1" dirty="0">
                <a:latin typeface="Calibri" pitchFamily="34" charset="0"/>
              </a:rPr>
              <a:t>p</a:t>
            </a:r>
            <a:r>
              <a:rPr lang="ru-RU" sz="2400" b="1" baseline="-25000" dirty="0">
                <a:latin typeface="Calibri" pitchFamily="34" charset="0"/>
              </a:rPr>
              <a:t>1</a:t>
            </a:r>
            <a:r>
              <a:rPr lang="ru-RU" sz="2400" b="1" dirty="0">
                <a:latin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</a:rPr>
              <a:t>p</a:t>
            </a:r>
            <a:r>
              <a:rPr lang="ru-RU" sz="2400" b="1" baseline="-25000" dirty="0">
                <a:latin typeface="Calibri" pitchFamily="34" charset="0"/>
              </a:rPr>
              <a:t>2</a:t>
            </a:r>
            <a:r>
              <a:rPr lang="ru-RU" sz="2400" b="1" dirty="0">
                <a:latin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</a:rPr>
              <a:t>p</a:t>
            </a:r>
            <a:r>
              <a:rPr lang="ru-RU" sz="2400" b="1" baseline="-25000" dirty="0">
                <a:latin typeface="Calibri" pitchFamily="34" charset="0"/>
              </a:rPr>
              <a:t>3</a:t>
            </a:r>
            <a:r>
              <a:rPr lang="ru-RU" sz="2400" b="1" dirty="0">
                <a:latin typeface="Calibri" pitchFamily="34" charset="0"/>
              </a:rPr>
              <a:t>),</a:t>
            </a:r>
          </a:p>
          <a:p>
            <a:r>
              <a:rPr lang="ru-RU" sz="2400" b="1" dirty="0">
                <a:latin typeface="Calibri" pitchFamily="34" charset="0"/>
              </a:rPr>
              <a:t>				</a:t>
            </a:r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B</a:t>
            </a:r>
            <a:r>
              <a:rPr lang="en-US" sz="2400" b="1" dirty="0">
                <a:latin typeface="Calibri" pitchFamily="34" charset="0"/>
              </a:rPr>
              <a:t> =( </a:t>
            </a:r>
            <a:r>
              <a:rPr lang="en-US" sz="2400" b="1" dirty="0" err="1">
                <a:latin typeface="Calibri" pitchFamily="34" charset="0"/>
              </a:rPr>
              <a:t>q</a:t>
            </a:r>
            <a:r>
              <a:rPr lang="en-US" sz="2400" b="1" baseline="-25000" dirty="0" err="1">
                <a:latin typeface="Calibri" pitchFamily="34" charset="0"/>
              </a:rPr>
              <a:t>1</a:t>
            </a:r>
            <a:r>
              <a:rPr lang="en-US" sz="2400" b="1" dirty="0">
                <a:latin typeface="Calibri" pitchFamily="34" charset="0"/>
              </a:rPr>
              <a:t>, </a:t>
            </a:r>
            <a:r>
              <a:rPr lang="en-US" sz="2400" b="1" dirty="0" err="1">
                <a:latin typeface="Calibri" pitchFamily="34" charset="0"/>
              </a:rPr>
              <a:t>q</a:t>
            </a:r>
            <a:r>
              <a:rPr lang="en-US" sz="2400" b="1" baseline="-25000" dirty="0" err="1">
                <a:latin typeface="Calibri" pitchFamily="34" charset="0"/>
              </a:rPr>
              <a:t>2</a:t>
            </a:r>
            <a:r>
              <a:rPr lang="en-US" sz="2400" b="1" dirty="0">
                <a:latin typeface="Calibri" pitchFamily="34" charset="0"/>
              </a:rPr>
              <a:t>, q</a:t>
            </a:r>
            <a:r>
              <a:rPr lang="ru-RU" sz="2400" b="1" baseline="-25000" dirty="0">
                <a:latin typeface="Calibri" pitchFamily="34" charset="0"/>
              </a:rPr>
              <a:t>3</a:t>
            </a:r>
            <a:r>
              <a:rPr lang="en-US" sz="2400" b="1" dirty="0">
                <a:latin typeface="Calibri" pitchFamily="34" charset="0"/>
              </a:rPr>
              <a:t>).</a:t>
            </a:r>
            <a:r>
              <a:rPr lang="ru-RU" sz="2400" b="1" dirty="0"/>
              <a:t> </a:t>
            </a:r>
            <a:endParaRPr lang="ru-RU" sz="2400" b="1" u="sng" dirty="0"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03648" y="1991362"/>
          <a:ext cx="4824536" cy="237374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07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4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4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6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4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упрощение матрицы игры</a:t>
            </a:r>
            <a:endParaRPr lang="ru-RU" sz="2800" b="1" cap="al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6220500" y="1991692"/>
          <a:ext cx="1197366" cy="237341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97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3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min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j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6635132" y="270248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35132" y="330584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635132" y="3306126"/>
            <a:ext cx="313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1403648" y="4367956"/>
          <a:ext cx="4824536" cy="60960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207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max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i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2987824" y="450268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4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98312" y="451197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Calibri" pitchFamily="34" charset="0"/>
              </a:rPr>
              <a:t>4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403648" y="5085186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itchFamily="34" charset="0"/>
                <a:sym typeface="Symbol"/>
              </a:rPr>
              <a:t></a:t>
            </a:r>
            <a:r>
              <a:rPr lang="ru-RU" sz="2400" b="1" dirty="0">
                <a:latin typeface="Calibri" pitchFamily="34" charset="0"/>
              </a:rPr>
              <a:t> = </a:t>
            </a:r>
            <a:r>
              <a:rPr lang="en-US" sz="2400" b="1" dirty="0">
                <a:latin typeface="Calibri" pitchFamily="34" charset="0"/>
              </a:rPr>
              <a:t>max min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= </a:t>
            </a:r>
            <a:r>
              <a:rPr lang="ru-RU" sz="2400" b="1" dirty="0">
                <a:latin typeface="Calibri" pitchFamily="34" charset="0"/>
              </a:rPr>
              <a:t>3</a:t>
            </a:r>
          </a:p>
          <a:p>
            <a:r>
              <a:rPr lang="ru-RU" sz="2400" b="1" dirty="0">
                <a:latin typeface="Calibri" pitchFamily="34" charset="0"/>
              </a:rPr>
              <a:t>           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ru-RU" sz="2400" b="1" dirty="0">
                <a:latin typeface="Calibri" pitchFamily="34" charset="0"/>
              </a:rPr>
              <a:t>       </a:t>
            </a:r>
            <a:r>
              <a:rPr lang="en-US" sz="2400" b="1" dirty="0">
                <a:latin typeface="Calibri" pitchFamily="34" charset="0"/>
              </a:rPr>
              <a:t>j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403648" y="5838365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itchFamily="34" charset="0"/>
                <a:sym typeface="Symbol"/>
              </a:rPr>
              <a:t></a:t>
            </a:r>
            <a:r>
              <a:rPr lang="ru-RU" sz="2400" b="1" dirty="0">
                <a:latin typeface="Calibri" pitchFamily="34" charset="0"/>
              </a:rPr>
              <a:t> = </a:t>
            </a:r>
            <a:r>
              <a:rPr lang="en-US" sz="2400" b="1" dirty="0">
                <a:latin typeface="Calibri" pitchFamily="34" charset="0"/>
              </a:rPr>
              <a:t>min max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= 4</a:t>
            </a:r>
            <a:endParaRPr lang="ru-RU" sz="2400" b="1" dirty="0">
              <a:latin typeface="Calibri" pitchFamily="34" charset="0"/>
            </a:endParaRPr>
          </a:p>
          <a:p>
            <a:r>
              <a:rPr lang="ru-RU" sz="2400" b="1" dirty="0">
                <a:latin typeface="Calibri" pitchFamily="34" charset="0"/>
              </a:rPr>
              <a:t>          </a:t>
            </a:r>
            <a:r>
              <a:rPr lang="en-US" sz="2400" b="1" dirty="0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  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</a:rPr>
              <a:t>    </a:t>
            </a:r>
            <a:r>
              <a:rPr lang="en-US" sz="2400" b="1" dirty="0">
                <a:latin typeface="Calibri" pitchFamily="34" charset="0"/>
              </a:rPr>
              <a:t>i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42" name="AutoShape 1"/>
          <p:cNvSpPr>
            <a:spLocks/>
          </p:cNvSpPr>
          <p:nvPr/>
        </p:nvSpPr>
        <p:spPr bwMode="auto">
          <a:xfrm>
            <a:off x="4097662" y="5157192"/>
            <a:ext cx="45719" cy="1224136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4211962" y="5530882"/>
            <a:ext cx="4323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Седловой точки нет     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3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≤</a:t>
            </a:r>
            <a:r>
              <a:rPr lang="ru-RU" sz="2400" b="1" dirty="0">
                <a:latin typeface="Calibri" pitchFamily="34" charset="0"/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≤</a:t>
            </a:r>
            <a:r>
              <a:rPr lang="ru-RU" sz="2400" b="1" dirty="0">
                <a:latin typeface="Calibri" pitchFamily="34" charset="0"/>
                <a:sym typeface="Symbol"/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4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87824" y="44945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634328" y="388530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436096" y="450912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6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58064" y="451032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7231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2" grpId="0"/>
      <p:bldP spid="33" grpId="0"/>
      <p:bldP spid="36" grpId="0"/>
      <p:bldP spid="38" grpId="0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6" grpId="0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403648" y="1023121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latin typeface="Calibri" pitchFamily="34" charset="0"/>
              </a:rPr>
              <a:t>Пример:</a:t>
            </a:r>
            <a:r>
              <a:rPr lang="ru-RU" sz="2400" b="1" dirty="0">
                <a:latin typeface="Calibri" pitchFamily="34" charset="0"/>
              </a:rPr>
              <a:t> Игра </a:t>
            </a:r>
            <a:r>
              <a:rPr lang="en-US" sz="2400" b="1" dirty="0">
                <a:latin typeface="Calibri" pitchFamily="34" charset="0"/>
              </a:rPr>
              <a:t>G</a:t>
            </a:r>
            <a:r>
              <a:rPr lang="ru-RU" sz="2400" b="1" dirty="0">
                <a:latin typeface="Calibri" pitchFamily="34" charset="0"/>
              </a:rPr>
              <a:t>(3×3)	</a:t>
            </a:r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A</a:t>
            </a:r>
            <a:r>
              <a:rPr lang="ru-RU" sz="2400" b="1" dirty="0">
                <a:latin typeface="Calibri" pitchFamily="34" charset="0"/>
              </a:rPr>
              <a:t> =( </a:t>
            </a:r>
            <a:r>
              <a:rPr lang="en-US" sz="2400" b="1" dirty="0">
                <a:latin typeface="Calibri" pitchFamily="34" charset="0"/>
              </a:rPr>
              <a:t>p</a:t>
            </a:r>
            <a:r>
              <a:rPr lang="ru-RU" sz="2400" b="1" baseline="-25000" dirty="0">
                <a:latin typeface="Calibri" pitchFamily="34" charset="0"/>
              </a:rPr>
              <a:t>1</a:t>
            </a:r>
            <a:r>
              <a:rPr lang="ru-RU" sz="2400" b="1" dirty="0">
                <a:latin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</a:rPr>
              <a:t>p</a:t>
            </a:r>
            <a:r>
              <a:rPr lang="ru-RU" sz="2400" b="1" baseline="-25000" dirty="0">
                <a:latin typeface="Calibri" pitchFamily="34" charset="0"/>
              </a:rPr>
              <a:t>2</a:t>
            </a:r>
            <a:r>
              <a:rPr lang="ru-RU" sz="2400" b="1" dirty="0">
                <a:latin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</a:rPr>
              <a:t>p</a:t>
            </a:r>
            <a:r>
              <a:rPr lang="ru-RU" sz="2400" b="1" baseline="-25000" dirty="0">
                <a:latin typeface="Calibri" pitchFamily="34" charset="0"/>
              </a:rPr>
              <a:t>3</a:t>
            </a:r>
            <a:r>
              <a:rPr lang="ru-RU" sz="2400" b="1" dirty="0">
                <a:latin typeface="Calibri" pitchFamily="34" charset="0"/>
              </a:rPr>
              <a:t>),</a:t>
            </a:r>
          </a:p>
          <a:p>
            <a:r>
              <a:rPr lang="ru-RU" sz="2400" b="1" dirty="0">
                <a:latin typeface="Calibri" pitchFamily="34" charset="0"/>
              </a:rPr>
              <a:t>				</a:t>
            </a:r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B</a:t>
            </a:r>
            <a:r>
              <a:rPr lang="en-US" sz="2400" b="1" dirty="0">
                <a:latin typeface="Calibri" pitchFamily="34" charset="0"/>
              </a:rPr>
              <a:t> =( </a:t>
            </a:r>
            <a:r>
              <a:rPr lang="en-US" sz="2400" b="1" dirty="0" err="1">
                <a:latin typeface="Calibri" pitchFamily="34" charset="0"/>
              </a:rPr>
              <a:t>q</a:t>
            </a:r>
            <a:r>
              <a:rPr lang="en-US" sz="2400" b="1" baseline="-25000" dirty="0" err="1">
                <a:latin typeface="Calibri" pitchFamily="34" charset="0"/>
              </a:rPr>
              <a:t>1</a:t>
            </a:r>
            <a:r>
              <a:rPr lang="en-US" sz="2400" b="1" dirty="0">
                <a:latin typeface="Calibri" pitchFamily="34" charset="0"/>
              </a:rPr>
              <a:t>, </a:t>
            </a:r>
            <a:r>
              <a:rPr lang="en-US" sz="2400" b="1" dirty="0" err="1">
                <a:latin typeface="Calibri" pitchFamily="34" charset="0"/>
              </a:rPr>
              <a:t>q</a:t>
            </a:r>
            <a:r>
              <a:rPr lang="en-US" sz="2400" b="1" baseline="-25000" dirty="0" err="1">
                <a:latin typeface="Calibri" pitchFamily="34" charset="0"/>
              </a:rPr>
              <a:t>2</a:t>
            </a:r>
            <a:r>
              <a:rPr lang="en-US" sz="2400" b="1" dirty="0">
                <a:latin typeface="Calibri" pitchFamily="34" charset="0"/>
              </a:rPr>
              <a:t>, q</a:t>
            </a:r>
            <a:r>
              <a:rPr lang="ru-RU" sz="2400" b="1" baseline="-25000" dirty="0">
                <a:latin typeface="Calibri" pitchFamily="34" charset="0"/>
              </a:rPr>
              <a:t>3</a:t>
            </a:r>
            <a:r>
              <a:rPr lang="en-US" sz="2400" b="1" dirty="0">
                <a:latin typeface="Calibri" pitchFamily="34" charset="0"/>
              </a:rPr>
              <a:t>).</a:t>
            </a:r>
            <a:r>
              <a:rPr lang="ru-RU" sz="2400" b="1" dirty="0"/>
              <a:t> </a:t>
            </a:r>
            <a:endParaRPr lang="ru-RU" sz="2400" b="1" u="sng" dirty="0"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339752" y="2207384"/>
          <a:ext cx="4824536" cy="237374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07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4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4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6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4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упрощение матрицы игры</a:t>
            </a:r>
            <a:endParaRPr lang="ru-RU" sz="2800" b="1" cap="al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03648" y="4725144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Calibri" pitchFamily="34" charset="0"/>
              </a:rPr>
              <a:t>1) Рассмотрим все строки матрицы для определения дублируемых и </a:t>
            </a:r>
            <a:r>
              <a:rPr lang="ru-RU" sz="2400" b="1" dirty="0" err="1">
                <a:latin typeface="Calibri" pitchFamily="34" charset="0"/>
              </a:rPr>
              <a:t>доминируемых</a:t>
            </a:r>
            <a:r>
              <a:rPr lang="ru-RU" sz="2400" b="1" dirty="0">
                <a:latin typeface="Calibri" pitchFamily="34" charset="0"/>
              </a:rPr>
              <a:t>:	</a:t>
            </a:r>
            <a:r>
              <a:rPr lang="en-US" sz="2400" b="1" dirty="0">
                <a:latin typeface="Calibri" pitchFamily="34" charset="0"/>
              </a:rPr>
              <a:t> </a:t>
            </a:r>
            <a:endParaRPr lang="ru-RU" sz="2400" b="1" dirty="0">
              <a:latin typeface="Calibri" pitchFamily="34" charset="0"/>
            </a:endParaRPr>
          </a:p>
          <a:p>
            <a:pPr algn="just"/>
            <a:r>
              <a:rPr lang="ru-RU" sz="2400" b="1" dirty="0">
                <a:latin typeface="Calibri" pitchFamily="34" charset="0"/>
              </a:rPr>
              <a:t>					</a:t>
            </a:r>
          </a:p>
          <a:p>
            <a:pPr algn="ctr"/>
            <a:r>
              <a:rPr lang="en-US" sz="2400" b="1" dirty="0">
                <a:latin typeface="Calibri" pitchFamily="34" charset="0"/>
              </a:rPr>
              <a:t>A</a:t>
            </a:r>
            <a:r>
              <a:rPr lang="ru-RU" sz="2400" b="1" baseline="-25000" dirty="0">
                <a:latin typeface="Calibri" pitchFamily="34" charset="0"/>
              </a:rPr>
              <a:t>1 </a:t>
            </a:r>
            <a:r>
              <a:rPr lang="ru-RU" sz="2000" b="1" dirty="0">
                <a:latin typeface="Calibri" pitchFamily="34" charset="0"/>
                <a:sym typeface="Symbol"/>
              </a:rPr>
              <a:t> </a:t>
            </a:r>
            <a:r>
              <a:rPr lang="en-US" sz="2400" b="1" dirty="0">
                <a:latin typeface="Calibri" pitchFamily="34" charset="0"/>
              </a:rPr>
              <a:t>A</a:t>
            </a:r>
            <a:r>
              <a:rPr lang="ru-RU" sz="2400" b="1" baseline="-25000" dirty="0">
                <a:latin typeface="Calibri" pitchFamily="34" charset="0"/>
              </a:rPr>
              <a:t>3</a:t>
            </a:r>
            <a:endParaRPr lang="ru-RU" sz="2400" b="1" dirty="0">
              <a:latin typeface="Calibri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123728" y="4275678"/>
            <a:ext cx="5400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11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403648" y="1023121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Calibri" pitchFamily="34" charset="0"/>
              </a:rPr>
              <a:t>Игра </a:t>
            </a:r>
            <a:r>
              <a:rPr lang="en-US" sz="2400" b="1" dirty="0">
                <a:latin typeface="Calibri" pitchFamily="34" charset="0"/>
              </a:rPr>
              <a:t>G</a:t>
            </a:r>
            <a:r>
              <a:rPr lang="ru-RU" sz="2400" b="1" dirty="0">
                <a:latin typeface="Calibri" pitchFamily="34" charset="0"/>
              </a:rPr>
              <a:t>(2×3)	</a:t>
            </a:r>
            <a:endParaRPr lang="ru-RU" sz="2400" b="1" u="sng" dirty="0"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339752" y="2207384"/>
          <a:ext cx="4824536" cy="178030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07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4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4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6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упрощение матрицы игры</a:t>
            </a:r>
            <a:endParaRPr lang="ru-RU" sz="2800" b="1" cap="al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03648" y="4725144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Calibri" pitchFamily="34" charset="0"/>
              </a:rPr>
              <a:t>2) Рассмотрим все столбцы матрицы для определения дублируемых и </a:t>
            </a:r>
            <a:r>
              <a:rPr lang="ru-RU" sz="2400" b="1" dirty="0" err="1">
                <a:latin typeface="Calibri" pitchFamily="34" charset="0"/>
              </a:rPr>
              <a:t>доминируемых</a:t>
            </a:r>
            <a:r>
              <a:rPr lang="ru-RU" sz="2400" b="1" dirty="0">
                <a:latin typeface="Calibri" pitchFamily="34" charset="0"/>
              </a:rPr>
              <a:t>:	</a:t>
            </a:r>
            <a:r>
              <a:rPr lang="en-US" sz="2400" b="1" dirty="0">
                <a:latin typeface="Calibri" pitchFamily="34" charset="0"/>
              </a:rPr>
              <a:t> </a:t>
            </a:r>
            <a:endParaRPr lang="ru-RU" sz="2400" b="1" dirty="0">
              <a:latin typeface="Calibri" pitchFamily="34" charset="0"/>
            </a:endParaRPr>
          </a:p>
          <a:p>
            <a:pPr algn="just"/>
            <a:r>
              <a:rPr lang="ru-RU" sz="2400" b="1" dirty="0">
                <a:latin typeface="Calibri" pitchFamily="34" charset="0"/>
              </a:rPr>
              <a:t>					</a:t>
            </a:r>
          </a:p>
          <a:p>
            <a:pPr algn="ctr"/>
            <a:r>
              <a:rPr lang="en-US" sz="2400" b="1" dirty="0">
                <a:latin typeface="Calibri" pitchFamily="34" charset="0"/>
              </a:rPr>
              <a:t>B</a:t>
            </a:r>
            <a:r>
              <a:rPr lang="ru-RU" sz="2400" b="1" baseline="-25000" dirty="0">
                <a:latin typeface="Calibri" pitchFamily="34" charset="0"/>
              </a:rPr>
              <a:t>1 </a:t>
            </a:r>
            <a:r>
              <a:rPr lang="en-US" sz="2000" b="1" dirty="0">
                <a:latin typeface="Calibri" pitchFamily="34" charset="0"/>
                <a:sym typeface="Symbol"/>
              </a:rPr>
              <a:t>=</a:t>
            </a:r>
            <a:r>
              <a:rPr lang="ru-RU" sz="2000" b="1" dirty="0">
                <a:latin typeface="Calibri" pitchFamily="34" charset="0"/>
                <a:sym typeface="Symbol"/>
              </a:rPr>
              <a:t> </a:t>
            </a:r>
            <a:r>
              <a:rPr lang="en-US" sz="2400" b="1" dirty="0" err="1">
                <a:latin typeface="Calibri" pitchFamily="34" charset="0"/>
              </a:rPr>
              <a:t>B</a:t>
            </a:r>
            <a:r>
              <a:rPr lang="en-US" sz="2400" b="1" baseline="-25000" dirty="0" err="1">
                <a:latin typeface="Calibri" pitchFamily="34" charset="0"/>
              </a:rPr>
              <a:t>2</a:t>
            </a:r>
            <a:endParaRPr lang="ru-RU" sz="2400" b="1" dirty="0">
              <a:latin typeface="Calibri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64088" y="1913064"/>
            <a:ext cx="0" cy="2304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58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Матричное представление парной антагонистической игры</a:t>
            </a: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095872"/>
            <a:ext cx="5656672" cy="901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>
                <a:latin typeface="Calibri" pitchFamily="34" charset="0"/>
              </a:rPr>
              <a:t>Игрок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ru-RU" sz="2000" dirty="0">
                <a:latin typeface="Calibri" pitchFamily="34" charset="0"/>
              </a:rPr>
              <a:t> обладает множеством стратегий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,…,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en-US" sz="2000" b="1" baseline="-25000" dirty="0">
                <a:latin typeface="Calibri" pitchFamily="34" charset="0"/>
              </a:rPr>
              <a:t>m</a:t>
            </a:r>
            <a:endParaRPr lang="ru-RU" sz="2000" b="1" baseline="-25000" dirty="0">
              <a:latin typeface="Calibri" pitchFamily="34" charset="0"/>
            </a:endParaRPr>
          </a:p>
          <a:p>
            <a:pPr>
              <a:buNone/>
            </a:pPr>
            <a:r>
              <a:rPr lang="ru-RU" sz="2000" b="1" dirty="0">
                <a:latin typeface="Calibri" pitchFamily="34" charset="0"/>
              </a:rPr>
              <a:t>Игрок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dirty="0">
                <a:latin typeface="Calibri" pitchFamily="34" charset="0"/>
              </a:rPr>
              <a:t> обладает множеством стратегий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,…,</a:t>
            </a:r>
            <a:r>
              <a:rPr lang="en-US" sz="2000" b="1" dirty="0" err="1">
                <a:latin typeface="Calibri" pitchFamily="34" charset="0"/>
              </a:rPr>
              <a:t>B</a:t>
            </a:r>
            <a:r>
              <a:rPr lang="en-US" sz="2000" b="1" baseline="-25000" dirty="0" err="1">
                <a:latin typeface="Calibri" pitchFamily="34" charset="0"/>
              </a:rPr>
              <a:t>n</a:t>
            </a:r>
            <a:r>
              <a:rPr lang="ru-RU" sz="2000" dirty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ru-RU" sz="2000" b="1" dirty="0"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20368" y="1412776"/>
            <a:ext cx="7012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dirty="0">
                <a:latin typeface="Calibri" pitchFamily="34" charset="0"/>
              </a:rPr>
              <a:t>При матричном представлении игры множество стратегий игроков должно быть конечно.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47662" y="3068962"/>
          <a:ext cx="6120684" cy="2304252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1020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0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1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j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n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1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11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…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1j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1n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…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i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i1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ij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in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m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m1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mj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…</a:t>
                      </a:r>
                      <a:endParaRPr lang="ru-RU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mn</a:t>
                      </a:r>
                      <a:endParaRPr lang="ru-R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47665" y="5517232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dirty="0" err="1">
                <a:latin typeface="Calibri" pitchFamily="34" charset="0"/>
                <a:ea typeface="Times New Roman"/>
              </a:rPr>
              <a:t>a</a:t>
            </a:r>
            <a:r>
              <a:rPr lang="en-US" b="1" baseline="-25000" dirty="0" err="1">
                <a:latin typeface="Calibri" pitchFamily="34" charset="0"/>
                <a:ea typeface="Times New Roman"/>
              </a:rPr>
              <a:t>ij</a:t>
            </a:r>
            <a:r>
              <a:rPr lang="ru-RU" b="1" dirty="0">
                <a:latin typeface="Calibri" pitchFamily="34" charset="0"/>
                <a:ea typeface="Times New Roman"/>
              </a:rPr>
              <a:t> </a:t>
            </a:r>
            <a:r>
              <a:rPr lang="ru-RU" dirty="0">
                <a:latin typeface="Calibri" pitchFamily="34" charset="0"/>
                <a:ea typeface="Times New Roman"/>
              </a:rPr>
              <a:t>– это выигрыш игрока </a:t>
            </a:r>
            <a:r>
              <a:rPr lang="en-US" b="1" dirty="0">
                <a:latin typeface="Calibri" pitchFamily="34" charset="0"/>
                <a:ea typeface="Times New Roman"/>
              </a:rPr>
              <a:t>A</a:t>
            </a:r>
            <a:r>
              <a:rPr lang="en-US" baseline="-25000" dirty="0">
                <a:latin typeface="Calibri" pitchFamily="34" charset="0"/>
                <a:ea typeface="Times New Roman"/>
              </a:rPr>
              <a:t> </a:t>
            </a:r>
            <a:r>
              <a:rPr lang="ru-RU" dirty="0">
                <a:latin typeface="Calibri" pitchFamily="34" charset="0"/>
                <a:ea typeface="Times New Roman"/>
              </a:rPr>
              <a:t>при выборе им стратегии </a:t>
            </a:r>
            <a:r>
              <a:rPr lang="en-US" b="1" dirty="0">
                <a:latin typeface="Calibri" pitchFamily="34" charset="0"/>
                <a:ea typeface="Times New Roman"/>
              </a:rPr>
              <a:t>A</a:t>
            </a:r>
            <a:r>
              <a:rPr lang="en-US" b="1" baseline="-25000" dirty="0">
                <a:latin typeface="Calibri" pitchFamily="34" charset="0"/>
                <a:ea typeface="Times New Roman"/>
              </a:rPr>
              <a:t>i</a:t>
            </a:r>
            <a:r>
              <a:rPr lang="ru-RU" dirty="0">
                <a:latin typeface="Calibri" pitchFamily="34" charset="0"/>
                <a:ea typeface="Times New Roman"/>
              </a:rPr>
              <a:t>, а игроком </a:t>
            </a:r>
            <a:r>
              <a:rPr lang="en-US" b="1" dirty="0">
                <a:latin typeface="Calibri" pitchFamily="34" charset="0"/>
                <a:ea typeface="Times New Roman"/>
              </a:rPr>
              <a:t>B</a:t>
            </a:r>
            <a:r>
              <a:rPr lang="ru-RU" dirty="0">
                <a:latin typeface="Calibri" pitchFamily="34" charset="0"/>
                <a:ea typeface="Times New Roman"/>
              </a:rPr>
              <a:t> стратегии </a:t>
            </a:r>
            <a:r>
              <a:rPr lang="en-US" b="1" dirty="0" err="1">
                <a:latin typeface="Calibri" pitchFamily="34" charset="0"/>
                <a:ea typeface="Times New Roman"/>
              </a:rPr>
              <a:t>B</a:t>
            </a:r>
            <a:r>
              <a:rPr lang="en-US" b="1" baseline="-25000" dirty="0" err="1">
                <a:latin typeface="Calibri" pitchFamily="34" charset="0"/>
                <a:ea typeface="Times New Roman"/>
              </a:rPr>
              <a:t>j</a:t>
            </a:r>
            <a:r>
              <a:rPr lang="ru-RU" dirty="0">
                <a:latin typeface="Calibri" pitchFamily="34" charset="0"/>
                <a:ea typeface="Times New Roman"/>
              </a:rPr>
              <a:t>.</a:t>
            </a:r>
            <a:endParaRPr lang="ru-RU" sz="900" dirty="0">
              <a:latin typeface="Calibri" pitchFamily="34" charset="0"/>
              <a:ea typeface="Times New Roman"/>
            </a:endParaRPr>
          </a:p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403648" y="1023121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Calibri" pitchFamily="34" charset="0"/>
              </a:rPr>
              <a:t>Игра </a:t>
            </a:r>
            <a:r>
              <a:rPr lang="en-US" sz="2400" b="1" dirty="0">
                <a:latin typeface="Calibri" pitchFamily="34" charset="0"/>
              </a:rPr>
              <a:t>G</a:t>
            </a:r>
            <a:r>
              <a:rPr lang="ru-RU" sz="2400" b="1" dirty="0">
                <a:latin typeface="Calibri" pitchFamily="34" charset="0"/>
              </a:rPr>
              <a:t>(2×</a:t>
            </a:r>
            <a:r>
              <a:rPr lang="en-US" sz="2400" b="1" dirty="0">
                <a:latin typeface="Calibri" pitchFamily="34" charset="0"/>
              </a:rPr>
              <a:t>2</a:t>
            </a:r>
            <a:r>
              <a:rPr lang="ru-RU" sz="2400" b="1" dirty="0">
                <a:latin typeface="Calibri" pitchFamily="34" charset="0"/>
              </a:rPr>
              <a:t>)	</a:t>
            </a:r>
            <a:endParaRPr lang="ru-RU" sz="2400" b="1" u="sng" dirty="0"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339752" y="2207384"/>
          <a:ext cx="3619638" cy="178030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07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4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6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упрощение матрицы игры</a:t>
            </a:r>
            <a:endParaRPr lang="ru-RU" sz="2800" b="1" cap="al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03648" y="4725146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A</a:t>
            </a:r>
            <a:r>
              <a:rPr lang="en-US" sz="2400" b="1" dirty="0">
                <a:latin typeface="Calibri" pitchFamily="34" charset="0"/>
              </a:rPr>
              <a:t> = (</a:t>
            </a:r>
            <a:r>
              <a:rPr lang="en-US" sz="2400" b="1" dirty="0" err="1">
                <a:latin typeface="Calibri" pitchFamily="34" charset="0"/>
              </a:rPr>
              <a:t>p</a:t>
            </a:r>
            <a:r>
              <a:rPr lang="en-US" sz="2400" b="1" baseline="-25000" dirty="0" err="1">
                <a:latin typeface="Calibri" pitchFamily="34" charset="0"/>
              </a:rPr>
              <a:t>1</a:t>
            </a:r>
            <a:r>
              <a:rPr lang="en-US" sz="2400" b="1" dirty="0">
                <a:latin typeface="Calibri" pitchFamily="34" charset="0"/>
              </a:rPr>
              <a:t>, </a:t>
            </a:r>
            <a:r>
              <a:rPr lang="en-US" sz="2400" b="1" dirty="0" err="1">
                <a:latin typeface="Calibri" pitchFamily="34" charset="0"/>
              </a:rPr>
              <a:t>p</a:t>
            </a:r>
            <a:r>
              <a:rPr lang="en-US" sz="2400" b="1" baseline="-25000" dirty="0" err="1">
                <a:latin typeface="Calibri" pitchFamily="34" charset="0"/>
              </a:rPr>
              <a:t>2</a:t>
            </a:r>
            <a:r>
              <a:rPr lang="en-US" sz="2400" b="1" dirty="0">
                <a:latin typeface="Calibri" pitchFamily="34" charset="0"/>
              </a:rPr>
              <a:t>, 0)</a:t>
            </a:r>
            <a:endParaRPr lang="ru-RU" sz="2400" dirty="0">
              <a:latin typeface="Calibri" pitchFamily="34" charset="0"/>
            </a:endParaRPr>
          </a:p>
          <a:p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baseline="-25000" dirty="0">
                <a:latin typeface="Calibri" pitchFamily="34" charset="0"/>
              </a:rPr>
              <a:t>B</a:t>
            </a:r>
            <a:r>
              <a:rPr lang="ru-RU" sz="2400" b="1" dirty="0">
                <a:latin typeface="Calibri" pitchFamily="34" charset="0"/>
              </a:rPr>
              <a:t> = (</a:t>
            </a:r>
            <a:r>
              <a:rPr lang="en-US" sz="2400" b="1" dirty="0">
                <a:latin typeface="Calibri" pitchFamily="34" charset="0"/>
              </a:rPr>
              <a:t>q</a:t>
            </a:r>
            <a:r>
              <a:rPr lang="ru-RU" sz="2400" b="1" baseline="-25000" dirty="0">
                <a:latin typeface="Calibri" pitchFamily="34" charset="0"/>
              </a:rPr>
              <a:t>1</a:t>
            </a:r>
            <a:r>
              <a:rPr lang="ru-RU" sz="2400" b="1" dirty="0">
                <a:latin typeface="Calibri" pitchFamily="34" charset="0"/>
              </a:rPr>
              <a:t>, 0, </a:t>
            </a:r>
            <a:r>
              <a:rPr lang="en-US" sz="2400" b="1" dirty="0" err="1">
                <a:latin typeface="Calibri" pitchFamily="34" charset="0"/>
              </a:rPr>
              <a:t>q</a:t>
            </a:r>
            <a:r>
              <a:rPr lang="en-US" sz="2400" b="1" baseline="-25000" dirty="0" err="1">
                <a:latin typeface="Calibri" pitchFamily="34" charset="0"/>
              </a:rPr>
              <a:t>3</a:t>
            </a:r>
            <a:r>
              <a:rPr lang="ru-RU" sz="2400" b="1" dirty="0">
                <a:latin typeface="Calibri" pitchFamily="34" charset="0"/>
              </a:rPr>
              <a:t>)</a:t>
            </a:r>
            <a:endParaRPr lang="ru-RU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37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Матричное представление парной антагонистической игры</a:t>
            </a: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12776"/>
            <a:ext cx="7168840" cy="50405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u="sng" dirty="0">
                <a:latin typeface="Calibri" pitchFamily="34" charset="0"/>
              </a:rPr>
              <a:t>Пример из лекции №4:</a:t>
            </a: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3</a:t>
            </a:fld>
            <a:endParaRPr lang="ru-RU"/>
          </a:p>
        </p:txBody>
      </p:sp>
      <p:grpSp>
        <p:nvGrpSpPr>
          <p:cNvPr id="113" name="Группа 112"/>
          <p:cNvGrpSpPr/>
          <p:nvPr/>
        </p:nvGrpSpPr>
        <p:grpSpPr>
          <a:xfrm>
            <a:off x="1691680" y="2146303"/>
            <a:ext cx="6480720" cy="2722857"/>
            <a:chOff x="1691680" y="2146303"/>
            <a:chExt cx="6480720" cy="2722857"/>
          </a:xfrm>
        </p:grpSpPr>
        <p:cxnSp>
          <p:nvCxnSpPr>
            <p:cNvPr id="6" name="Прямая соединительная линия 5"/>
            <p:cNvCxnSpPr>
              <a:stCxn id="8" idx="4"/>
              <a:endCxn id="99" idx="0"/>
            </p:cNvCxnSpPr>
            <p:nvPr/>
          </p:nvCxnSpPr>
          <p:spPr>
            <a:xfrm>
              <a:off x="5226774" y="2535140"/>
              <a:ext cx="1104521" cy="2544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Блок-схема: узел 7"/>
            <p:cNvSpPr/>
            <p:nvPr/>
          </p:nvSpPr>
          <p:spPr>
            <a:xfrm>
              <a:off x="5136774" y="2355140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Блок-схема: узел 8"/>
            <p:cNvSpPr/>
            <p:nvPr/>
          </p:nvSpPr>
          <p:spPr>
            <a:xfrm>
              <a:off x="3563888" y="3302277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Блок-схема: узел 10"/>
            <p:cNvSpPr/>
            <p:nvPr/>
          </p:nvSpPr>
          <p:spPr>
            <a:xfrm>
              <a:off x="2987824" y="4022357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Блок-схема: узел 11"/>
            <p:cNvSpPr/>
            <p:nvPr/>
          </p:nvSpPr>
          <p:spPr>
            <a:xfrm>
              <a:off x="3563888" y="4022357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Блок-схема: узел 12"/>
            <p:cNvSpPr/>
            <p:nvPr/>
          </p:nvSpPr>
          <p:spPr>
            <a:xfrm>
              <a:off x="4211960" y="3316235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" name="Прямая соединительная линия 16"/>
            <p:cNvCxnSpPr>
              <a:stCxn id="8" idx="4"/>
              <a:endCxn id="48" idx="0"/>
            </p:cNvCxnSpPr>
            <p:nvPr/>
          </p:nvCxnSpPr>
          <p:spPr>
            <a:xfrm flipH="1">
              <a:off x="4013928" y="2535140"/>
              <a:ext cx="1212846" cy="241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9" idx="4"/>
              <a:endCxn id="11" idx="0"/>
            </p:cNvCxnSpPr>
            <p:nvPr/>
          </p:nvCxnSpPr>
          <p:spPr>
            <a:xfrm rot="5400000">
              <a:off x="3095816" y="3464285"/>
              <a:ext cx="540080" cy="576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9" idx="4"/>
              <a:endCxn id="12" idx="0"/>
            </p:cNvCxnSpPr>
            <p:nvPr/>
          </p:nvCxnSpPr>
          <p:spPr>
            <a:xfrm rot="5400000">
              <a:off x="3383848" y="3752317"/>
              <a:ext cx="5400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48" idx="4"/>
              <a:endCxn id="9" idx="0"/>
            </p:cNvCxnSpPr>
            <p:nvPr/>
          </p:nvCxnSpPr>
          <p:spPr>
            <a:xfrm flipH="1">
              <a:off x="3653888" y="2956155"/>
              <a:ext cx="360040" cy="3461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48" idx="4"/>
              <a:endCxn id="13" idx="0"/>
            </p:cNvCxnSpPr>
            <p:nvPr/>
          </p:nvCxnSpPr>
          <p:spPr>
            <a:xfrm>
              <a:off x="4013928" y="2956155"/>
              <a:ext cx="288032" cy="36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563888" y="4238381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-5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211960" y="423838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4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915816" y="424099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4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717409" y="2344107"/>
              <a:ext cx="1126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Ход игрока А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691680" y="3352219"/>
              <a:ext cx="11263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Ход игрока </a:t>
              </a:r>
              <a:r>
                <a:rPr lang="en-US" sz="1200" b="1" dirty="0">
                  <a:latin typeface="Calibri" pitchFamily="34" charset="0"/>
                  <a:cs typeface="Calibri" pitchFamily="34" charset="0"/>
                </a:rPr>
                <a:t>B</a:t>
              </a:r>
              <a:endParaRPr lang="ru-RU" sz="12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395541" y="243277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</a:rPr>
                <a:t>1</a:t>
              </a:r>
              <a:endParaRPr lang="ru-RU" sz="12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752616" y="243577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</a:rPr>
                <a:t>2</a:t>
              </a:r>
              <a:endParaRPr lang="ru-RU" sz="12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59832" y="360515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3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660714" y="3598935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4</a:t>
              </a:r>
            </a:p>
          </p:txBody>
        </p:sp>
        <p:sp>
          <p:nvSpPr>
            <p:cNvPr id="63" name="Правая фигурная скобка 62"/>
            <p:cNvSpPr/>
            <p:nvPr/>
          </p:nvSpPr>
          <p:spPr>
            <a:xfrm rot="5400000">
              <a:off x="5043646" y="2349626"/>
              <a:ext cx="155048" cy="4464496"/>
            </a:xfrm>
            <a:prstGeom prst="rightBrace">
              <a:avLst>
                <a:gd name="adj1" fmla="val 20313"/>
                <a:gd name="adj2" fmla="val 4953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350331" y="4592161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Платежи игрока А</a:t>
              </a:r>
            </a:p>
          </p:txBody>
        </p:sp>
        <p:sp>
          <p:nvSpPr>
            <p:cNvPr id="48" name="Блок-схема: узел 47"/>
            <p:cNvSpPr/>
            <p:nvPr/>
          </p:nvSpPr>
          <p:spPr>
            <a:xfrm>
              <a:off x="3923928" y="2776155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691680" y="2834716"/>
              <a:ext cx="12241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Случайный ход</a:t>
              </a:r>
            </a:p>
          </p:txBody>
        </p:sp>
        <p:sp>
          <p:nvSpPr>
            <p:cNvPr id="77" name="Блок-схема: узел 76"/>
            <p:cNvSpPr/>
            <p:nvPr/>
          </p:nvSpPr>
          <p:spPr>
            <a:xfrm>
              <a:off x="4211960" y="4036315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Блок-схема: узел 77"/>
            <p:cNvSpPr/>
            <p:nvPr/>
          </p:nvSpPr>
          <p:spPr>
            <a:xfrm>
              <a:off x="4788024" y="4036315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9" name="Прямая соединительная линия 78"/>
            <p:cNvCxnSpPr>
              <a:stCxn id="13" idx="4"/>
              <a:endCxn id="77" idx="0"/>
            </p:cNvCxnSpPr>
            <p:nvPr/>
          </p:nvCxnSpPr>
          <p:spPr>
            <a:xfrm>
              <a:off x="4301960" y="3496235"/>
              <a:ext cx="0" cy="54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>
              <a:stCxn id="13" idx="4"/>
              <a:endCxn id="78" idx="0"/>
            </p:cNvCxnSpPr>
            <p:nvPr/>
          </p:nvCxnSpPr>
          <p:spPr>
            <a:xfrm>
              <a:off x="4301960" y="3496235"/>
              <a:ext cx="576064" cy="54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4067944" y="358169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3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629357" y="359944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4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761130" y="4229762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-</a:t>
              </a:r>
              <a:r>
                <a:rPr lang="ru-RU" sz="1200" b="1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5</a:t>
              </a:r>
              <a:endParaRPr lang="ru-RU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6" name="Блок-схема: узел 85"/>
            <p:cNvSpPr/>
            <p:nvPr/>
          </p:nvSpPr>
          <p:spPr>
            <a:xfrm>
              <a:off x="5881255" y="3315724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Блок-схема: узел 86"/>
            <p:cNvSpPr/>
            <p:nvPr/>
          </p:nvSpPr>
          <p:spPr>
            <a:xfrm>
              <a:off x="5305191" y="4035804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Блок-схема: узел 87"/>
            <p:cNvSpPr/>
            <p:nvPr/>
          </p:nvSpPr>
          <p:spPr>
            <a:xfrm>
              <a:off x="5881255" y="4035804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Блок-схема: узел 88"/>
            <p:cNvSpPr/>
            <p:nvPr/>
          </p:nvSpPr>
          <p:spPr>
            <a:xfrm>
              <a:off x="6529327" y="3329682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0" name="Прямая соединительная линия 89"/>
            <p:cNvCxnSpPr>
              <a:stCxn id="86" idx="4"/>
              <a:endCxn id="87" idx="0"/>
            </p:cNvCxnSpPr>
            <p:nvPr/>
          </p:nvCxnSpPr>
          <p:spPr>
            <a:xfrm rot="5400000">
              <a:off x="5413183" y="3477732"/>
              <a:ext cx="540080" cy="576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>
              <a:stCxn id="86" idx="4"/>
              <a:endCxn id="88" idx="0"/>
            </p:cNvCxnSpPr>
            <p:nvPr/>
          </p:nvCxnSpPr>
          <p:spPr>
            <a:xfrm rot="5400000">
              <a:off x="5701215" y="3765764"/>
              <a:ext cx="5400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>
              <a:stCxn id="99" idx="4"/>
              <a:endCxn id="86" idx="0"/>
            </p:cNvCxnSpPr>
            <p:nvPr/>
          </p:nvCxnSpPr>
          <p:spPr>
            <a:xfrm flipH="1">
              <a:off x="5971255" y="2969602"/>
              <a:ext cx="360040" cy="3461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>
              <a:stCxn id="99" idx="4"/>
              <a:endCxn id="89" idx="0"/>
            </p:cNvCxnSpPr>
            <p:nvPr/>
          </p:nvCxnSpPr>
          <p:spPr>
            <a:xfrm>
              <a:off x="6331295" y="2969602"/>
              <a:ext cx="288032" cy="36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5881255" y="425182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6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529327" y="4251828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-5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233183" y="4254443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-5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377199" y="36186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3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978081" y="361238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4</a:t>
              </a:r>
            </a:p>
          </p:txBody>
        </p:sp>
        <p:sp>
          <p:nvSpPr>
            <p:cNvPr id="99" name="Блок-схема: узел 98"/>
            <p:cNvSpPr/>
            <p:nvPr/>
          </p:nvSpPr>
          <p:spPr>
            <a:xfrm>
              <a:off x="6241295" y="2789602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Блок-схема: узел 99"/>
            <p:cNvSpPr/>
            <p:nvPr/>
          </p:nvSpPr>
          <p:spPr>
            <a:xfrm>
              <a:off x="6529327" y="4049762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Блок-схема: узел 100"/>
            <p:cNvSpPr/>
            <p:nvPr/>
          </p:nvSpPr>
          <p:spPr>
            <a:xfrm>
              <a:off x="7105391" y="4049762"/>
              <a:ext cx="180000" cy="1800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2" name="Прямая соединительная линия 101"/>
            <p:cNvCxnSpPr>
              <a:stCxn id="89" idx="4"/>
              <a:endCxn id="100" idx="0"/>
            </p:cNvCxnSpPr>
            <p:nvPr/>
          </p:nvCxnSpPr>
          <p:spPr>
            <a:xfrm>
              <a:off x="6619327" y="3509682"/>
              <a:ext cx="0" cy="54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/>
            <p:cNvCxnSpPr>
              <a:stCxn id="89" idx="4"/>
              <a:endCxn id="101" idx="0"/>
            </p:cNvCxnSpPr>
            <p:nvPr/>
          </p:nvCxnSpPr>
          <p:spPr>
            <a:xfrm>
              <a:off x="6619327" y="3509682"/>
              <a:ext cx="576064" cy="54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6385311" y="359513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3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6946724" y="361289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4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078497" y="424320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6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563888" y="2931204"/>
              <a:ext cx="288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</a:rPr>
                <a:t>О</a:t>
              </a:r>
              <a:endParaRPr lang="ru-RU" sz="12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39122" y="2920171"/>
              <a:ext cx="2664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 err="1">
                  <a:latin typeface="Calibri" pitchFamily="34" charset="0"/>
                  <a:cs typeface="Calibri" pitchFamily="34" charset="0"/>
                </a:rPr>
                <a:t>Р</a:t>
              </a:r>
              <a:endParaRPr lang="ru-RU" sz="12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890586" y="2931204"/>
              <a:ext cx="2664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 err="1">
                  <a:latin typeface="Calibri" pitchFamily="34" charset="0"/>
                  <a:cs typeface="Calibri" pitchFamily="34" charset="0"/>
                </a:rPr>
                <a:t>Р</a:t>
              </a:r>
              <a:endParaRPr lang="ru-RU" sz="12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6465820" y="2920171"/>
              <a:ext cx="288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latin typeface="Calibri" pitchFamily="34" charset="0"/>
                  <a:cs typeface="Calibri" pitchFamily="34" charset="0"/>
                </a:rPr>
                <a:t>О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364088" y="2146303"/>
              <a:ext cx="3225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S</a:t>
              </a:r>
              <a:r>
                <a:rPr lang="ru-RU" sz="9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1</a:t>
              </a:r>
              <a:endParaRPr lang="ru-RU" sz="12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5047521" y="2280794"/>
              <a:ext cx="360000" cy="360040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4139952" y="3082407"/>
              <a:ext cx="2016224" cy="648072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Calibri" pitchFamily="34" charset="0"/>
                <a:cs typeface="Calibri" pitchFamily="34" charset="0"/>
              </a:endParaRPr>
            </a:p>
            <a:p>
              <a:pPr algn="ctr"/>
              <a:r>
                <a:rPr lang="ru-RU" b="1" dirty="0">
                  <a:latin typeface="Calibri" pitchFamily="34" charset="0"/>
                  <a:cs typeface="Calibri" pitchFamily="34" charset="0"/>
                </a:rPr>
                <a:t>     </a:t>
              </a:r>
              <a:r>
                <a:rPr lang="en-US" sz="12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S</a:t>
              </a:r>
              <a:r>
                <a:rPr lang="ru-RU" sz="8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3</a:t>
              </a:r>
              <a:endParaRPr lang="ru-RU" sz="12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endParaRPr>
            </a:p>
            <a:p>
              <a:pPr algn="ctr"/>
              <a:endParaRPr lang="ru-RU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241364" y="3082407"/>
              <a:ext cx="3145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S</a:t>
              </a:r>
              <a:r>
                <a:rPr lang="ru-RU" sz="9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2</a:t>
              </a:r>
              <a:endParaRPr lang="ru-RU" sz="12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3472830" y="3216898"/>
              <a:ext cx="360000" cy="360040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760775" y="3101457"/>
              <a:ext cx="3145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S</a:t>
              </a:r>
              <a:r>
                <a:rPr lang="ru-RU" sz="9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4</a:t>
              </a:r>
              <a:endParaRPr lang="ru-RU" sz="12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6444208" y="3235948"/>
              <a:ext cx="360000" cy="360040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25" name="Rectangle 1"/>
            <p:cNvSpPr>
              <a:spLocks noChangeArrowheads="1"/>
            </p:cNvSpPr>
            <p:nvPr/>
          </p:nvSpPr>
          <p:spPr bwMode="auto">
            <a:xfrm>
              <a:off x="6660232" y="2362327"/>
              <a:ext cx="1512168" cy="461665"/>
            </a:xfrm>
            <a:prstGeom prst="rect">
              <a:avLst/>
            </a:prstGeom>
            <a:ln>
              <a:solidFill>
                <a:srgbClr val="00B050"/>
              </a:solidFill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S</a:t>
              </a:r>
              <a:r>
                <a:rPr kumimoji="0" lang="en-US" sz="1200" b="1" i="0" u="none" strike="noStrike" cap="none" normalizeH="0" baseline="-30000" dirty="0" err="1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1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, </a:t>
              </a: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S</a:t>
              </a:r>
              <a:r>
                <a:rPr kumimoji="0" lang="en-US" sz="1200" b="1" i="0" u="none" strike="noStrike" cap="none" normalizeH="0" baseline="-30000" dirty="0" err="1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2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, </a:t>
              </a: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S</a:t>
              </a:r>
              <a:r>
                <a:rPr kumimoji="0" lang="en-US" sz="1200" b="1" i="0" u="none" strike="noStrike" cap="none" normalizeH="0" baseline="-30000" dirty="0" err="1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3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, </a:t>
              </a: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S</a:t>
              </a:r>
              <a:r>
                <a:rPr kumimoji="0" lang="en-US" sz="1200" b="1" i="0" u="none" strike="noStrike" cap="none" normalizeH="0" baseline="-30000" dirty="0" err="1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4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 – </a:t>
              </a:r>
              <a:r>
                <a:rPr kumimoji="0" lang="ru-RU" sz="1200" b="1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ea typeface="Times New Roman" pitchFamily="18" charset="0"/>
                </a:rPr>
                <a:t>классы информации</a:t>
              </a:r>
              <a:endParaRPr kumimoji="0" lang="ru-RU" sz="18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</a:endParaRPr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1475656" y="5013176"/>
            <a:ext cx="6912768" cy="923330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latin typeface="Calibri" pitchFamily="34" charset="0"/>
              </a:rPr>
              <a:t>Данная </a:t>
            </a:r>
            <a:r>
              <a:rPr lang="ru-RU" b="1" dirty="0">
                <a:latin typeface="Calibri" pitchFamily="34" charset="0"/>
              </a:rPr>
              <a:t>игра с неполной информацией </a:t>
            </a:r>
            <a:r>
              <a:rPr lang="ru-RU" dirty="0">
                <a:latin typeface="Calibri" pitchFamily="34" charset="0"/>
              </a:rPr>
              <a:t>и для построения </a:t>
            </a:r>
            <a:r>
              <a:rPr lang="ru-RU" b="1" dirty="0">
                <a:latin typeface="Calibri" pitchFamily="34" charset="0"/>
              </a:rPr>
              <a:t>матрицы игры (платёжной матрицы) </a:t>
            </a:r>
            <a:r>
              <a:rPr lang="ru-RU" dirty="0">
                <a:latin typeface="Calibri" pitchFamily="34" charset="0"/>
              </a:rPr>
              <a:t>потребуется рассмотреть два случая: </a:t>
            </a:r>
          </a:p>
          <a:p>
            <a:r>
              <a:rPr lang="ru-RU" b="1" dirty="0">
                <a:latin typeface="Calibri" pitchFamily="34" charset="0"/>
              </a:rPr>
              <a:t>с неполной информацией </a:t>
            </a:r>
            <a:r>
              <a:rPr lang="ru-RU" dirty="0">
                <a:latin typeface="Calibri" pitchFamily="34" charset="0"/>
              </a:rPr>
              <a:t>и </a:t>
            </a:r>
            <a:r>
              <a:rPr lang="ru-RU" b="1" dirty="0">
                <a:latin typeface="Calibri" pitchFamily="34" charset="0"/>
              </a:rPr>
              <a:t>с полной</a:t>
            </a:r>
            <a:r>
              <a:rPr lang="ru-RU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Ситуация с неполной информацией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403648" y="1484784"/>
            <a:ext cx="720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Игрок  </a:t>
            </a:r>
            <a:r>
              <a:rPr lang="ru-RU" b="1" dirty="0"/>
              <a:t>А</a:t>
            </a:r>
            <a:r>
              <a:rPr lang="ru-RU" dirty="0"/>
              <a:t> не сообщает о своём выборе игроку </a:t>
            </a:r>
            <a:r>
              <a:rPr lang="ru-RU" b="1" dirty="0"/>
              <a:t>В</a:t>
            </a:r>
            <a:endParaRPr lang="ru-RU" dirty="0">
              <a:latin typeface="Calibri" pitchFamily="34" charset="0"/>
            </a:endParaRPr>
          </a:p>
        </p:txBody>
      </p:sp>
      <p:cxnSp>
        <p:nvCxnSpPr>
          <p:cNvPr id="6" name="Прямая соединительная линия 5"/>
          <p:cNvCxnSpPr>
            <a:stCxn id="7" idx="4"/>
            <a:endCxn id="52" idx="0"/>
          </p:cNvCxnSpPr>
          <p:nvPr/>
        </p:nvCxnSpPr>
        <p:spPr>
          <a:xfrm>
            <a:off x="5226774" y="2535140"/>
            <a:ext cx="1104521" cy="254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Блок-схема: узел 6"/>
          <p:cNvSpPr/>
          <p:nvPr/>
        </p:nvSpPr>
        <p:spPr>
          <a:xfrm>
            <a:off x="5136774" y="2355140"/>
            <a:ext cx="180000" cy="180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3563888" y="3365720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4283968" y="3356992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>
            <a:stCxn id="7" idx="4"/>
            <a:endCxn id="30" idx="0"/>
          </p:cNvCxnSpPr>
          <p:nvPr/>
        </p:nvCxnSpPr>
        <p:spPr>
          <a:xfrm flipH="1">
            <a:off x="4013928" y="2535140"/>
            <a:ext cx="1212846" cy="241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30" idx="4"/>
            <a:endCxn id="9" idx="0"/>
          </p:cNvCxnSpPr>
          <p:nvPr/>
        </p:nvCxnSpPr>
        <p:spPr>
          <a:xfrm flipH="1">
            <a:off x="3653888" y="2956155"/>
            <a:ext cx="360040" cy="409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30" idx="4"/>
            <a:endCxn id="10" idx="0"/>
          </p:cNvCxnSpPr>
          <p:nvPr/>
        </p:nvCxnSpPr>
        <p:spPr>
          <a:xfrm>
            <a:off x="4013928" y="2956155"/>
            <a:ext cx="360040" cy="40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62300" y="3645024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42220" y="364763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17409" y="2344107"/>
            <a:ext cx="1126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Ход игрока 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18976" y="2708920"/>
            <a:ext cx="1126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Ход игрока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B</a:t>
            </a:r>
            <a:endParaRPr lang="ru-RU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95541" y="243277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</a:rPr>
              <a:t>1</a:t>
            </a:r>
            <a:endParaRPr lang="ru-RU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52616" y="243577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</a:rPr>
              <a:t>2</a:t>
            </a:r>
            <a:endParaRPr lang="ru-RU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88706" y="292494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11960" y="292494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8" name="Правая фигурная скобка 27"/>
          <p:cNvSpPr/>
          <p:nvPr/>
        </p:nvSpPr>
        <p:spPr>
          <a:xfrm rot="5400000">
            <a:off x="5142548" y="2354396"/>
            <a:ext cx="83040" cy="3384376"/>
          </a:xfrm>
          <a:prstGeom prst="rightBrace">
            <a:avLst>
              <a:gd name="adj1" fmla="val 20313"/>
              <a:gd name="adj2" fmla="val 495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4427984" y="414908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Платежи игрока А</a:t>
            </a:r>
          </a:p>
        </p:txBody>
      </p:sp>
      <p:sp>
        <p:nvSpPr>
          <p:cNvPr id="30" name="Блок-схема: узел 29"/>
          <p:cNvSpPr/>
          <p:nvPr/>
        </p:nvSpPr>
        <p:spPr>
          <a:xfrm>
            <a:off x="3923928" y="2776155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Блок-схема: узел 51"/>
          <p:cNvSpPr/>
          <p:nvPr/>
        </p:nvSpPr>
        <p:spPr>
          <a:xfrm>
            <a:off x="6241295" y="2789602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5" name="Таблица 74"/>
          <p:cNvGraphicFramePr>
            <a:graphicFrameLocks noGrp="1"/>
          </p:cNvGraphicFramePr>
          <p:nvPr/>
        </p:nvGraphicFramePr>
        <p:xfrm>
          <a:off x="3711671" y="4635720"/>
          <a:ext cx="3096345" cy="1152129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1</a:t>
                      </a:r>
                      <a:r>
                        <a:rPr lang="ru-RU" sz="2000">
                          <a:latin typeface="Calibri" pitchFamily="34" charset="0"/>
                        </a:rPr>
                        <a:t>(3)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>
                          <a:latin typeface="Calibri" pitchFamily="34" charset="0"/>
                        </a:rPr>
                        <a:t>2</a:t>
                      </a:r>
                      <a:r>
                        <a:rPr lang="ru-RU" sz="2000">
                          <a:latin typeface="Calibri" pitchFamily="34" charset="0"/>
                        </a:rPr>
                        <a:t>(4)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1</a:t>
                      </a:r>
                      <a:r>
                        <a:rPr lang="ru-RU" sz="2000" dirty="0">
                          <a:latin typeface="Calibri" pitchFamily="34" charset="0"/>
                        </a:rPr>
                        <a:t>(1)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</a:rPr>
                        <a:t>4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</a:rPr>
                        <a:t>-5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>
                          <a:latin typeface="Calibri" pitchFamily="34" charset="0"/>
                        </a:rPr>
                        <a:t>2</a:t>
                      </a:r>
                      <a:r>
                        <a:rPr lang="ru-RU" sz="2000">
                          <a:latin typeface="Calibri" pitchFamily="34" charset="0"/>
                        </a:rPr>
                        <a:t>(2)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-5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6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7" name="Блок-схема: узел 36"/>
          <p:cNvSpPr/>
          <p:nvPr/>
        </p:nvSpPr>
        <p:spPr>
          <a:xfrm>
            <a:off x="5889812" y="3365720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6609892" y="3356992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>
            <a:stCxn id="52" idx="4"/>
            <a:endCxn id="37" idx="0"/>
          </p:cNvCxnSpPr>
          <p:nvPr/>
        </p:nvCxnSpPr>
        <p:spPr>
          <a:xfrm flipH="1">
            <a:off x="5979812" y="2969602"/>
            <a:ext cx="351483" cy="396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52" idx="4"/>
            <a:endCxn id="38" idx="0"/>
          </p:cNvCxnSpPr>
          <p:nvPr/>
        </p:nvCxnSpPr>
        <p:spPr>
          <a:xfrm>
            <a:off x="6331295" y="2969602"/>
            <a:ext cx="368597" cy="387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588224" y="36450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6</a:t>
            </a:r>
            <a:endParaRPr lang="ru-RU" sz="1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68144" y="3647639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-5</a:t>
            </a:r>
            <a:endParaRPr lang="ru-RU" sz="1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914630" y="292494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537884" y="292494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7" grpId="0" animBg="1"/>
      <p:bldP spid="9" grpId="0" animBg="1"/>
      <p:bldP spid="10" grpId="0" animBg="1"/>
      <p:bldP spid="17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 animBg="1"/>
      <p:bldP spid="52" grpId="0" animBg="1"/>
      <p:bldP spid="37" grpId="0" animBg="1"/>
      <p:bldP spid="38" grpId="0" animBg="1"/>
      <p:bldP spid="41" grpId="0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Ситуация с полной информацией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1907704" y="2492896"/>
          <a:ext cx="5991746" cy="1609329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199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3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6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1</a:t>
                      </a:r>
                      <a:r>
                        <a:rPr lang="ru-RU" sz="2000" dirty="0">
                          <a:latin typeface="Calibri" pitchFamily="34" charset="0"/>
                        </a:rPr>
                        <a:t>(3)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>
                          <a:latin typeface="Calibri" pitchFamily="34" charset="0"/>
                        </a:rPr>
                        <a:t>2</a:t>
                      </a:r>
                      <a:r>
                        <a:rPr lang="ru-RU" sz="2000">
                          <a:latin typeface="Calibri" pitchFamily="34" charset="0"/>
                        </a:rPr>
                        <a:t>(4)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latin typeface="Calibri" pitchFamily="34" charset="0"/>
                        </a:rPr>
                        <a:t>3</a:t>
                      </a:r>
                      <a:r>
                        <a:rPr lang="ru-RU" sz="2000" dirty="0">
                          <a:latin typeface="Calibri" pitchFamily="34" charset="0"/>
                        </a:rPr>
                        <a:t>(</a:t>
                      </a:r>
                      <a:r>
                        <a:rPr lang="en-US" sz="2000" dirty="0">
                          <a:latin typeface="Calibri" pitchFamily="34" charset="0"/>
                        </a:rPr>
                        <a:t>+</a:t>
                      </a:r>
                      <a:r>
                        <a:rPr lang="ru-RU" sz="2000" dirty="0">
                          <a:latin typeface="Calibri" pitchFamily="34" charset="0"/>
                        </a:rPr>
                        <a:t>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4</a:t>
                      </a:r>
                      <a:r>
                        <a:rPr lang="ru-RU" sz="2000">
                          <a:latin typeface="Calibri" pitchFamily="34" charset="0"/>
                        </a:rPr>
                        <a:t>(</a:t>
                      </a:r>
                      <a:r>
                        <a:rPr lang="en-US" sz="2000">
                          <a:latin typeface="Calibri" pitchFamily="34" charset="0"/>
                        </a:rPr>
                        <a:t>-</a:t>
                      </a:r>
                      <a:r>
                        <a:rPr lang="ru-RU" sz="2000">
                          <a:latin typeface="Calibri" pitchFamily="34" charset="0"/>
                        </a:rPr>
                        <a:t>)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>
                          <a:latin typeface="Calibri" pitchFamily="34" charset="0"/>
                        </a:rPr>
                        <a:t>1</a:t>
                      </a:r>
                      <a:r>
                        <a:rPr lang="ru-RU" sz="2000">
                          <a:latin typeface="Calibri" pitchFamily="34" charset="0"/>
                        </a:rPr>
                        <a:t>(1)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</a:rPr>
                        <a:t>4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-5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4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</a:rPr>
                        <a:t>-5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latin typeface="Calibri" pitchFamily="34" charset="0"/>
                        </a:rPr>
                        <a:t>2</a:t>
                      </a:r>
                      <a:r>
                        <a:rPr lang="ru-RU" sz="2000" dirty="0">
                          <a:latin typeface="Calibri" pitchFamily="34" charset="0"/>
                        </a:rPr>
                        <a:t>(2)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</a:rPr>
                        <a:t>-5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</a:rPr>
                        <a:t>6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6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-5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555777" y="4798893"/>
            <a:ext cx="4896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  <a:r>
              <a:rPr lang="ru-RU" b="1" baseline="-25000" dirty="0"/>
              <a:t>3</a:t>
            </a:r>
            <a:r>
              <a:rPr lang="ru-RU" b="1" dirty="0"/>
              <a:t>(+) </a:t>
            </a:r>
            <a:r>
              <a:rPr lang="ru-RU" dirty="0"/>
              <a:t>–</a:t>
            </a:r>
            <a:r>
              <a:rPr lang="ru-RU" b="1" dirty="0"/>
              <a:t> </a:t>
            </a:r>
            <a:r>
              <a:rPr lang="ru-RU" dirty="0"/>
              <a:t>игрок В действует в пользу игрока А.</a:t>
            </a:r>
          </a:p>
          <a:p>
            <a:r>
              <a:rPr lang="en-US" b="1" dirty="0"/>
              <a:t>B</a:t>
            </a:r>
            <a:r>
              <a:rPr lang="ru-RU" b="1" baseline="-25000" dirty="0"/>
              <a:t>4</a:t>
            </a:r>
            <a:r>
              <a:rPr lang="ru-RU" b="1" dirty="0"/>
              <a:t>(-) </a:t>
            </a:r>
            <a:r>
              <a:rPr lang="ru-RU" dirty="0"/>
              <a:t>–</a:t>
            </a:r>
            <a:r>
              <a:rPr lang="ru-RU" b="1" dirty="0"/>
              <a:t>  </a:t>
            </a:r>
            <a:r>
              <a:rPr lang="ru-RU" dirty="0"/>
              <a:t>игрок В действует против игрока 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Поиск оптимального решения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403648" y="1412776"/>
            <a:ext cx="6984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Calibri" pitchFamily="34" charset="0"/>
              </a:rPr>
              <a:t>Вводятся две величины:</a:t>
            </a:r>
          </a:p>
          <a:p>
            <a:endParaRPr lang="ru-RU" sz="2800" dirty="0">
              <a:latin typeface="Calibri" pitchFamily="34" charset="0"/>
            </a:endParaRPr>
          </a:p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=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max min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800" b="1" baseline="-2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ij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– нижняя оценка цены игры</a:t>
            </a:r>
          </a:p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34712" y="3413318"/>
            <a:ext cx="6912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=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min max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800" b="1" baseline="-2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ij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– верхняя оценка цены игры</a:t>
            </a:r>
          </a:p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92409" y="4797152"/>
            <a:ext cx="10615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≤</a:t>
            </a:r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Поиск оптимального решения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403648" y="1412776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Calibri" pitchFamily="34" charset="0"/>
              </a:rPr>
              <a:t>Если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=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r>
              <a:rPr lang="ru-RU" sz="2400" dirty="0">
                <a:solidFill>
                  <a:srgbClr val="FF0000"/>
                </a:solidFill>
                <a:sym typeface="Symbol"/>
              </a:rPr>
              <a:t> </a:t>
            </a:r>
            <a:r>
              <a:rPr lang="ru-RU" sz="2400" dirty="0">
                <a:latin typeface="Calibri" pitchFamily="34" charset="0"/>
                <a:sym typeface="Symbol"/>
              </a:rPr>
              <a:t>–</a:t>
            </a:r>
            <a:r>
              <a:rPr lang="ru-RU" sz="2400" dirty="0">
                <a:latin typeface="Calibri" pitchFamily="34" charset="0"/>
              </a:rPr>
              <a:t> то игра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,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n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 [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×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n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)]</a:t>
            </a:r>
            <a:r>
              <a:rPr lang="ru-RU" sz="2400" dirty="0">
                <a:latin typeface="Calibri" pitchFamily="34" charset="0"/>
              </a:rPr>
              <a:t> имеет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седловую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точку</a:t>
            </a:r>
            <a:r>
              <a:rPr lang="ru-RU" sz="2400" dirty="0">
                <a:latin typeface="Calibri" pitchFamily="34" charset="0"/>
              </a:rPr>
              <a:t>, дающую устойчивый выигрыш равный цене игры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=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=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r>
              <a:rPr lang="ru-RU" sz="2400" dirty="0">
                <a:latin typeface="Calibri" pitchFamily="34" charset="0"/>
              </a:rPr>
              <a:t>, а решением игры является пара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чистых стратегий (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  <a:r>
              <a:rPr lang="ru-RU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,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  <a:r>
              <a:rPr lang="en-US" sz="2400" b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</a:t>
            </a:r>
            <a:r>
              <a:rPr lang="ru-RU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  <a:r>
              <a:rPr lang="ru-RU" sz="2400" dirty="0">
                <a:latin typeface="Calibri" pitchFamily="34" charset="0"/>
              </a:rPr>
              <a:t>, дающих устойчивый выигрыш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400" b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  <a:r>
              <a:rPr lang="ru-RU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</a:t>
            </a:r>
            <a:r>
              <a:rPr lang="ru-RU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=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</a:t>
            </a:r>
            <a:r>
              <a:rPr lang="ru-RU" sz="2400" dirty="0">
                <a:latin typeface="Calibri" pitchFamily="34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3861048"/>
            <a:ext cx="69127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Теорема 1: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ru-RU" sz="2400" b="1" dirty="0">
              <a:latin typeface="Calibri" pitchFamily="34" charset="0"/>
            </a:endParaRPr>
          </a:p>
          <a:p>
            <a:pPr algn="just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Всякая парная антагонистическая игра </a:t>
            </a:r>
            <a:r>
              <a:rPr lang="ru-RU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 полной информацией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решается в чистых стратегиях, причём это решение обладает свойством устойчивости.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Поиск оптимального решения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403648" y="141277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latin typeface="Calibri" pitchFamily="34" charset="0"/>
              </a:rPr>
              <a:t>Пример: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03648" y="2132857"/>
          <a:ext cx="5991746" cy="1800201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199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3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(3)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(4)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</a:t>
                      </a: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)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</a:t>
                      </a: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)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(1)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</a:rPr>
                        <a:t>4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-5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4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</a:rPr>
                        <a:t>-5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(2)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-5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</a:rPr>
                        <a:t>6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6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</a:rPr>
                        <a:t>-5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397728" y="2132856"/>
          <a:ext cx="1197366" cy="1800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97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min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j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812360" y="284364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-5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12360" y="344700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-5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403648" y="3933056"/>
          <a:ext cx="5991746" cy="60960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199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3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max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i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987824" y="406778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4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8312" y="407707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6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95152" y="407707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6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88224" y="406342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-5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03648" y="4797152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itchFamily="34" charset="0"/>
                <a:sym typeface="Symbol"/>
              </a:rPr>
              <a:t></a:t>
            </a:r>
            <a:r>
              <a:rPr lang="ru-RU" sz="2400" b="1" dirty="0">
                <a:latin typeface="Calibri" pitchFamily="34" charset="0"/>
              </a:rPr>
              <a:t> = </a:t>
            </a:r>
            <a:r>
              <a:rPr lang="en-US" sz="2400" b="1" dirty="0">
                <a:latin typeface="Calibri" pitchFamily="34" charset="0"/>
              </a:rPr>
              <a:t>max min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= -5</a:t>
            </a:r>
            <a:endParaRPr lang="ru-RU" sz="2400" b="1" dirty="0">
              <a:latin typeface="Calibri" pitchFamily="34" charset="0"/>
            </a:endParaRPr>
          </a:p>
          <a:p>
            <a:r>
              <a:rPr lang="ru-RU" sz="2400" b="1" dirty="0">
                <a:latin typeface="Calibri" pitchFamily="34" charset="0"/>
              </a:rPr>
              <a:t>           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ru-RU" sz="2400" b="1" dirty="0">
                <a:latin typeface="Calibri" pitchFamily="34" charset="0"/>
              </a:rPr>
              <a:t>       </a:t>
            </a:r>
            <a:r>
              <a:rPr lang="en-US" sz="2400" b="1" dirty="0">
                <a:latin typeface="Calibri" pitchFamily="34" charset="0"/>
              </a:rPr>
              <a:t>j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12360" y="28392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-5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12360" y="344729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-5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03648" y="5550331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itchFamily="34" charset="0"/>
                <a:sym typeface="Symbol"/>
              </a:rPr>
              <a:t></a:t>
            </a:r>
            <a:r>
              <a:rPr lang="ru-RU" sz="2400" b="1" dirty="0">
                <a:latin typeface="Calibri" pitchFamily="34" charset="0"/>
              </a:rPr>
              <a:t> = </a:t>
            </a:r>
            <a:r>
              <a:rPr lang="en-US" sz="2400" b="1" dirty="0">
                <a:latin typeface="Calibri" pitchFamily="34" charset="0"/>
              </a:rPr>
              <a:t>min max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= -5</a:t>
            </a:r>
            <a:endParaRPr lang="ru-RU" sz="2400" b="1" dirty="0">
              <a:latin typeface="Calibri" pitchFamily="34" charset="0"/>
            </a:endParaRPr>
          </a:p>
          <a:p>
            <a:r>
              <a:rPr lang="ru-RU" sz="2400" b="1" dirty="0">
                <a:latin typeface="Calibri" pitchFamily="34" charset="0"/>
              </a:rPr>
              <a:t>          </a:t>
            </a:r>
            <a:r>
              <a:rPr lang="en-US" sz="2400" b="1" dirty="0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  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</a:rPr>
              <a:t>    </a:t>
            </a:r>
            <a:r>
              <a:rPr lang="en-US" sz="2400" b="1" dirty="0">
                <a:latin typeface="Calibri" pitchFamily="34" charset="0"/>
              </a:rPr>
              <a:t>i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01872" y="406429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-5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505" name="AutoShape 1"/>
          <p:cNvSpPr>
            <a:spLocks/>
          </p:cNvSpPr>
          <p:nvPr/>
        </p:nvSpPr>
        <p:spPr bwMode="auto">
          <a:xfrm>
            <a:off x="4097660" y="4869160"/>
            <a:ext cx="45719" cy="1224136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355976" y="5229200"/>
            <a:ext cx="3310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 = (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400" b="1" baseline="-2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,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  <a:r>
              <a:rPr lang="en-US" sz="2400" b="1" baseline="-2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 = (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n-US" sz="2400" b="1" baseline="-2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,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  <a:r>
              <a:rPr lang="en-US" sz="2400" b="1" baseline="-2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 = -5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444208" y="2852936"/>
            <a:ext cx="720080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444208" y="3429000"/>
            <a:ext cx="720080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1505" grpId="0" animBg="1"/>
      <p:bldP spid="23" grpId="0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Поиск оптимального решения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403648" y="141277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latin typeface="Calibri" pitchFamily="34" charset="0"/>
              </a:rPr>
              <a:t>Пример: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03648" y="2132857"/>
          <a:ext cx="3597014" cy="1800201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199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(3)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(4)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en-US" sz="2000" baseline="-25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(1)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</a:rPr>
                        <a:t>4</a:t>
                      </a:r>
                      <a:endParaRPr lang="ru-RU" sz="1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-5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</a:t>
                      </a:r>
                      <a:r>
                        <a:rPr lang="ru-RU" sz="2000" baseline="-25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(2)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-5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</a:rPr>
                        <a:t>6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04048" y="2132856"/>
          <a:ext cx="1197366" cy="1800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97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min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j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418680" y="284364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-5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8680" y="344700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-5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403648" y="3933056"/>
          <a:ext cx="3597014" cy="60960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199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max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+mn-cs"/>
                        </a:rPr>
                        <a:t>i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987824" y="406778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4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8312" y="407707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6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03648" y="4797152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itchFamily="34" charset="0"/>
                <a:sym typeface="Symbol"/>
              </a:rPr>
              <a:t></a:t>
            </a:r>
            <a:r>
              <a:rPr lang="ru-RU" sz="2400" b="1" dirty="0">
                <a:latin typeface="Calibri" pitchFamily="34" charset="0"/>
              </a:rPr>
              <a:t> = </a:t>
            </a:r>
            <a:r>
              <a:rPr lang="en-US" sz="2400" b="1" dirty="0">
                <a:latin typeface="Calibri" pitchFamily="34" charset="0"/>
              </a:rPr>
              <a:t>max min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= -5</a:t>
            </a:r>
            <a:endParaRPr lang="ru-RU" sz="2400" b="1" dirty="0">
              <a:latin typeface="Calibri" pitchFamily="34" charset="0"/>
            </a:endParaRPr>
          </a:p>
          <a:p>
            <a:r>
              <a:rPr lang="ru-RU" sz="2400" b="1" dirty="0">
                <a:latin typeface="Calibri" pitchFamily="34" charset="0"/>
              </a:rPr>
              <a:t>           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ru-RU" sz="2400" b="1" dirty="0">
                <a:latin typeface="Calibri" pitchFamily="34" charset="0"/>
              </a:rPr>
              <a:t>       </a:t>
            </a:r>
            <a:r>
              <a:rPr lang="en-US" sz="2400" b="1" dirty="0">
                <a:latin typeface="Calibri" pitchFamily="34" charset="0"/>
              </a:rPr>
              <a:t>j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18680" y="28392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-5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680" y="344729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-5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03648" y="5550331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itchFamily="34" charset="0"/>
                <a:sym typeface="Symbol"/>
              </a:rPr>
              <a:t></a:t>
            </a:r>
            <a:r>
              <a:rPr lang="ru-RU" sz="2400" b="1" dirty="0">
                <a:latin typeface="Calibri" pitchFamily="34" charset="0"/>
              </a:rPr>
              <a:t> = </a:t>
            </a:r>
            <a:r>
              <a:rPr lang="en-US" sz="2400" b="1" dirty="0">
                <a:latin typeface="Calibri" pitchFamily="34" charset="0"/>
              </a:rPr>
              <a:t>min max </a:t>
            </a:r>
            <a:r>
              <a:rPr lang="en-US" sz="2400" b="1" dirty="0" err="1">
                <a:latin typeface="Calibri" pitchFamily="34" charset="0"/>
              </a:rPr>
              <a:t>a</a:t>
            </a:r>
            <a:r>
              <a:rPr lang="en-US" sz="2400" b="1" baseline="-25000" dirty="0" err="1">
                <a:latin typeface="Calibri" pitchFamily="34" charset="0"/>
              </a:rPr>
              <a:t>ij</a:t>
            </a:r>
            <a:r>
              <a:rPr lang="en-US" sz="2400" b="1" dirty="0">
                <a:latin typeface="Calibri" pitchFamily="34" charset="0"/>
              </a:rPr>
              <a:t> = 4</a:t>
            </a:r>
            <a:endParaRPr lang="ru-RU" sz="2400" b="1" dirty="0">
              <a:latin typeface="Calibri" pitchFamily="34" charset="0"/>
            </a:endParaRPr>
          </a:p>
          <a:p>
            <a:r>
              <a:rPr lang="ru-RU" sz="2400" b="1" dirty="0">
                <a:latin typeface="Calibri" pitchFamily="34" charset="0"/>
              </a:rPr>
              <a:t>          </a:t>
            </a:r>
            <a:r>
              <a:rPr lang="en-US" sz="2400" b="1" dirty="0">
                <a:latin typeface="Calibri" pitchFamily="34" charset="0"/>
              </a:rPr>
              <a:t>j</a:t>
            </a:r>
            <a:r>
              <a:rPr lang="ru-RU" sz="2400" b="1" dirty="0">
                <a:latin typeface="Calibri" pitchFamily="34" charset="0"/>
              </a:rPr>
              <a:t>   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</a:rPr>
              <a:t>    </a:t>
            </a:r>
            <a:r>
              <a:rPr lang="en-US" sz="2400" b="1" dirty="0">
                <a:latin typeface="Calibri" pitchFamily="34" charset="0"/>
              </a:rPr>
              <a:t>i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21505" name="AutoShape 1"/>
          <p:cNvSpPr>
            <a:spLocks/>
          </p:cNvSpPr>
          <p:nvPr/>
        </p:nvSpPr>
        <p:spPr bwMode="auto">
          <a:xfrm>
            <a:off x="4097660" y="4869160"/>
            <a:ext cx="45719" cy="1224136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211960" y="5242848"/>
            <a:ext cx="4375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Седловой точки нет     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≤</a:t>
            </a:r>
            <a:r>
              <a:rPr lang="ru-RU" sz="2400" b="1" dirty="0">
                <a:latin typeface="Calibri" pitchFamily="34" charset="0"/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≤</a:t>
            </a:r>
            <a:r>
              <a:rPr lang="ru-RU" sz="2400" b="1" dirty="0">
                <a:latin typeface="Calibri" pitchFamily="34" charset="0"/>
                <a:sym typeface="Symbol"/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87824" y="40596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0" grpId="0"/>
      <p:bldP spid="11" grpId="0"/>
      <p:bldP spid="13" grpId="0"/>
      <p:bldP spid="14" grpId="0"/>
      <p:bldP spid="17" grpId="0"/>
      <p:bldP spid="18" grpId="0"/>
      <p:bldP spid="20" grpId="0"/>
      <p:bldP spid="21" grpId="0"/>
      <p:bldP spid="21505" grpId="0" animBg="1"/>
      <p:bldP spid="23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1347</TotalTime>
  <Words>1391</Words>
  <Application>Microsoft Macintosh PowerPoint</Application>
  <PresentationFormat>Экран (4:3)</PresentationFormat>
  <Paragraphs>384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Calibri</vt:lpstr>
      <vt:lpstr>Corbel</vt:lpstr>
      <vt:lpstr>Gill Sans MT</vt:lpstr>
      <vt:lpstr>Verdana</vt:lpstr>
      <vt:lpstr>Wingdings 2</vt:lpstr>
      <vt:lpstr>Солнцестояние</vt:lpstr>
      <vt:lpstr>Формула</vt:lpstr>
      <vt:lpstr>Игровая модель для двух лиц  (парная антагонистическая игра) с нулевой суммой</vt:lpstr>
      <vt:lpstr>Матричное представление парной антагонистической игры</vt:lpstr>
      <vt:lpstr>Матричное представление парной антагонистической игры</vt:lpstr>
      <vt:lpstr>Ситуация с неполной информацией</vt:lpstr>
      <vt:lpstr>Ситуация с полной информацией</vt:lpstr>
      <vt:lpstr>Поиск оптимального решения</vt:lpstr>
      <vt:lpstr>Поиск оптимального решения</vt:lpstr>
      <vt:lpstr>Поиск оптимального решения</vt:lpstr>
      <vt:lpstr>Поиск оптимального решения</vt:lpstr>
      <vt:lpstr>Поиск оптимального решения</vt:lpstr>
      <vt:lpstr>Смешанная стратегия</vt:lpstr>
      <vt:lpstr>Методы решения матричных игр</vt:lpstr>
      <vt:lpstr>Методы решения матричных игр</vt:lpstr>
      <vt:lpstr>упрощение матрицы игры</vt:lpstr>
      <vt:lpstr>упрощение матрицы игры</vt:lpstr>
      <vt:lpstr>упрощение матрицы игры</vt:lpstr>
      <vt:lpstr>упрощение матрицы игры</vt:lpstr>
      <vt:lpstr>упрощение матрицы игры</vt:lpstr>
      <vt:lpstr>упрощение матрицы игры</vt:lpstr>
      <vt:lpstr>упрощение матрицы игры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tmp</dc:creator>
  <cp:lastModifiedBy>Павел Варшавский</cp:lastModifiedBy>
  <cp:revision>166</cp:revision>
  <dcterms:created xsi:type="dcterms:W3CDTF">2011-04-26T09:06:40Z</dcterms:created>
  <dcterms:modified xsi:type="dcterms:W3CDTF">2020-03-17T17:38:41Z</dcterms:modified>
</cp:coreProperties>
</file>