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fntdata" ContentType="application/x-fontdata"/>
  <Default Extension="jpeg" ContentType="image/jpeg"/>
  <Default Extension="jpg" ContentType="image/jpeg"/>
  <Default Extension="pdf" ContentType="application/pd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87" r:id="rId4"/>
    <p:sldMasterId id="2147483700" r:id="rId5"/>
  </p:sldMasterIdLst>
  <p:notesMasterIdLst>
    <p:notesMasterId r:id="rId23"/>
  </p:notesMasterIdLst>
  <p:handoutMasterIdLst>
    <p:handoutMasterId r:id="rId24"/>
  </p:handoutMasterIdLst>
  <p:sldIdLst>
    <p:sldId id="256" r:id="rId6"/>
    <p:sldId id="258" r:id="rId7"/>
    <p:sldId id="259" r:id="rId8"/>
    <p:sldId id="257" r:id="rId9"/>
    <p:sldId id="260" r:id="rId10"/>
    <p:sldId id="261" r:id="rId11"/>
    <p:sldId id="262" r:id="rId12"/>
    <p:sldId id="263" r:id="rId13"/>
    <p:sldId id="264" r:id="rId14"/>
    <p:sldId id="270" r:id="rId15"/>
    <p:sldId id="265" r:id="rId16"/>
    <p:sldId id="266" r:id="rId17"/>
    <p:sldId id="267" r:id="rId18"/>
    <p:sldId id="268" r:id="rId19"/>
    <p:sldId id="271" r:id="rId20"/>
    <p:sldId id="272" r:id="rId21"/>
    <p:sldId id="269" r:id="rId22"/>
  </p:sldIdLst>
  <p:sldSz cx="9144000" cy="6858000" type="screen4x3"/>
  <p:notesSz cx="6858000" cy="9144000"/>
  <p:embeddedFontLst>
    <p:embeddedFont>
      <p:font typeface="Avenir Next Cyr" panose="020B0503020202020204" pitchFamily="3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mbria Math" panose="02040503050406030204" pitchFamily="18" charset="0"/>
      <p:regular r:id="rId3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11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2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179A39-03A0-EA44-A1E1-F879FA5E5FB6}" v="178" dt="2020-02-12T19:33:56.2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0" autoAdjust="0"/>
    <p:restoredTop sz="95126" autoAdjust="0"/>
  </p:normalViewPr>
  <p:slideViewPr>
    <p:cSldViewPr showGuides="1">
      <p:cViewPr>
        <p:scale>
          <a:sx n="77" d="100"/>
          <a:sy n="77" d="100"/>
        </p:scale>
        <p:origin x="1984" y="472"/>
      </p:cViewPr>
      <p:guideLst>
        <p:guide orient="horz" pos="1711"/>
        <p:guide pos="2880"/>
        <p:guide orient="horz" pos="22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2.fntdata"/><Relationship Id="rId39" Type="http://schemas.microsoft.com/office/2015/10/relationships/revisionInfo" Target="revisionInfo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Павел Варшавский" userId="91946b8a62b4c8f5" providerId="LiveId" clId="{0F179A39-03A0-EA44-A1E1-F879FA5E5FB6}"/>
    <pc:docChg chg="modSld">
      <pc:chgData name="Павел Варшавский" userId="91946b8a62b4c8f5" providerId="LiveId" clId="{0F179A39-03A0-EA44-A1E1-F879FA5E5FB6}" dt="2020-02-12T19:39:25.139" v="0" actId="1076"/>
      <pc:docMkLst>
        <pc:docMk/>
      </pc:docMkLst>
      <pc:sldChg chg="modSp">
        <pc:chgData name="Павел Варшавский" userId="91946b8a62b4c8f5" providerId="LiveId" clId="{0F179A39-03A0-EA44-A1E1-F879FA5E5FB6}" dt="2020-02-12T19:39:25.139" v="0" actId="1076"/>
        <pc:sldMkLst>
          <pc:docMk/>
          <pc:sldMk cId="2122691743" sldId="257"/>
        </pc:sldMkLst>
        <pc:cxnChg chg="mod">
          <ac:chgData name="Павел Варшавский" userId="91946b8a62b4c8f5" providerId="LiveId" clId="{0F179A39-03A0-EA44-A1E1-F879FA5E5FB6}" dt="2020-02-12T19:39:25.139" v="0" actId="1076"/>
          <ac:cxnSpMkLst>
            <pc:docMk/>
            <pc:sldMk cId="2122691743" sldId="257"/>
            <ac:cxnSpMk id="18" creationId="{5DF05BCF-39E9-6042-9812-E845F6FD77AC}"/>
          </ac:cxnSpMkLst>
        </pc:cxn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d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4A596-72E5-4419-88E9-EE3CFB326DBD}" type="datetimeFigureOut">
              <a:rPr lang="ru-RU" smtClean="0"/>
              <a:t>12.02.2020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B172B-CDA0-46C0-A298-0ACFB08CDA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7316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6BE67-D6CA-4878-BC73-6D05902676FE}" type="datetimeFigureOut">
              <a:rPr lang="ru-RU" smtClean="0"/>
              <a:t>12.02.2020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35D96-F751-4184-AD8F-F1BDDB583F4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6534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н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 (слайд-бампер)">
    <p:bg>
      <p:bgPr>
        <a:blipFill dpi="0" rotWithShape="1">
          <a:blip r:embed="rId2">
            <a:alphaModFix amt="5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467544" y="1772816"/>
            <a:ext cx="4896544" cy="230425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7200" b="1"/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32638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 (слайд-бампер)">
    <p:bg>
      <p:bgPr>
        <a:blipFill dpi="0" rotWithShape="1">
          <a:blip r:embed="rId2">
            <a:alphaModFix amt="5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467544" y="1772816"/>
            <a:ext cx="4896544" cy="230425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7200" b="1"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365104"/>
            <a:ext cx="4895850" cy="1919353"/>
          </a:xfrm>
          <a:prstGeom prst="rect">
            <a:avLst/>
          </a:prstGeom>
        </p:spPr>
        <p:txBody>
          <a:bodyPr/>
          <a:lstStyle>
            <a:lvl1pPr marL="0" marR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  <a:lvl2pPr marL="609538" indent="0">
              <a:buFontTx/>
              <a:buNone/>
              <a:defRPr sz="1600"/>
            </a:lvl2pPr>
            <a:lvl3pPr marL="1219076" indent="0">
              <a:buFontTx/>
              <a:buNone/>
              <a:defRPr sz="1600"/>
            </a:lvl3pPr>
            <a:lvl4pPr marL="1828616" indent="0">
              <a:buFontTx/>
              <a:buNone/>
              <a:defRPr sz="1600"/>
            </a:lvl4pPr>
            <a:lvl5pPr marL="2438155" indent="0">
              <a:buFontTx/>
              <a:buNone/>
              <a:defRPr sz="1600"/>
            </a:lvl5pPr>
          </a:lstStyle>
          <a:p>
            <a:pPr marL="0" marR="0" lvl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098086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8644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509184"/>
            <a:ext cx="8229600" cy="48001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8644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508024"/>
            <a:ext cx="3970784" cy="48013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508023"/>
            <a:ext cx="4042792" cy="4801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80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лева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8644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509184"/>
            <a:ext cx="43307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18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7" y="1509184"/>
            <a:ext cx="2530624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39" y="1509184"/>
            <a:ext cx="2506588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5" y="1509184"/>
            <a:ext cx="2520281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556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508787"/>
            <a:ext cx="1954560" cy="4800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508787"/>
            <a:ext cx="1954560" cy="4800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508787"/>
            <a:ext cx="1954560" cy="4800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507796"/>
            <a:ext cx="1954560" cy="4800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RU" sz="1400" baseline="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94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Четыре объекта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4523720"/>
            <a:ext cx="2592705" cy="12095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931432"/>
            <a:ext cx="2592288" cy="2304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275856" y="1931432"/>
            <a:ext cx="2592288" cy="2304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084168" y="1931432"/>
            <a:ext cx="2592288" cy="2304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084169" y="4523720"/>
            <a:ext cx="2592705" cy="120953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275648" y="4523720"/>
            <a:ext cx="2592705" cy="120953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2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Четыре объекта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1979713" y="3429000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1979713" y="5925277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1979712" y="1508787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860032" y="1508787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860032" y="4005064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1979712" y="4005064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4860033" y="5925277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860033" y="3429000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70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Четыре объекта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2627784" y="1508788"/>
            <a:ext cx="1728192" cy="188162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2627784" y="4005065"/>
            <a:ext cx="1728192" cy="188162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508787"/>
            <a:ext cx="2088232" cy="1856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788024" y="1508787"/>
            <a:ext cx="2088232" cy="1856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788024" y="4005065"/>
            <a:ext cx="2088232" cy="1856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4005065"/>
            <a:ext cx="2088232" cy="1856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948264" y="4005065"/>
            <a:ext cx="1728192" cy="188162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6948264" y="1508788"/>
            <a:ext cx="1728192" cy="188162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2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7" y="2867565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6300192" y="6309321"/>
            <a:ext cx="2160240" cy="384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/>
              <a:t> Группа/должность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3" y="6309348"/>
            <a:ext cx="1221916" cy="3830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/>
              <a:t>д</a:t>
            </a:r>
            <a:r>
              <a:rPr lang="ru-RU" dirty="0" err="1"/>
              <a:t>д.мм.гггг</a:t>
            </a:r>
            <a:r>
              <a:rPr lang="ru-RU" dirty="0"/>
              <a:t>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132148" y="6309811"/>
            <a:ext cx="2879725" cy="3831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374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Четыре объекта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4787900" y="1509184"/>
            <a:ext cx="3887788" cy="211243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9"/>
          </p:nvPr>
        </p:nvSpPr>
        <p:spPr>
          <a:xfrm>
            <a:off x="467544" y="1508786"/>
            <a:ext cx="3887788" cy="21128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0"/>
          </p:nvPr>
        </p:nvSpPr>
        <p:spPr>
          <a:xfrm>
            <a:off x="4788024" y="4004469"/>
            <a:ext cx="3887788" cy="21128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1"/>
          </p:nvPr>
        </p:nvSpPr>
        <p:spPr>
          <a:xfrm>
            <a:off x="467668" y="4004071"/>
            <a:ext cx="3887788" cy="21128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30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Четыре объекта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3525011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" y="6021288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604798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91880" y="1604798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91880" y="4101075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4101075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3491881" y="6021288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491881" y="3525011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515869" y="1604798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515869" y="4101075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6515870" y="6021288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6515870" y="3525011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14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Четыре объекта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5" y="1604798"/>
            <a:ext cx="2447925" cy="2175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348212" y="1604798"/>
            <a:ext cx="2447925" cy="2175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348212" y="4101075"/>
            <a:ext cx="2447925" cy="2175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892" y="4101075"/>
            <a:ext cx="2447925" cy="2175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228185" y="1604798"/>
            <a:ext cx="2447925" cy="2175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228185" y="4101075"/>
            <a:ext cx="2447925" cy="2175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77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Четыре объекта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8"/>
          </p:nvPr>
        </p:nvSpPr>
        <p:spPr>
          <a:xfrm>
            <a:off x="467545" y="1604798"/>
            <a:ext cx="2447925" cy="2207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9"/>
          </p:nvPr>
        </p:nvSpPr>
        <p:spPr>
          <a:xfrm>
            <a:off x="467545" y="4101075"/>
            <a:ext cx="2447925" cy="2207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0"/>
          </p:nvPr>
        </p:nvSpPr>
        <p:spPr>
          <a:xfrm>
            <a:off x="3348038" y="4101075"/>
            <a:ext cx="2447925" cy="2207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31"/>
          </p:nvPr>
        </p:nvSpPr>
        <p:spPr>
          <a:xfrm>
            <a:off x="6228185" y="4101075"/>
            <a:ext cx="2447925" cy="2207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32"/>
          </p:nvPr>
        </p:nvSpPr>
        <p:spPr>
          <a:xfrm>
            <a:off x="6228185" y="1604798"/>
            <a:ext cx="2447925" cy="2207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3"/>
          </p:nvPr>
        </p:nvSpPr>
        <p:spPr>
          <a:xfrm>
            <a:off x="3348038" y="1604798"/>
            <a:ext cx="2447925" cy="2207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693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Четыре объекта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6" y="3332990"/>
            <a:ext cx="1872207" cy="24944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6" y="5829267"/>
            <a:ext cx="1872207" cy="24944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604798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604798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4101075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4101075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2555778" y="5829267"/>
            <a:ext cx="1872207" cy="24944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2555778" y="3332990"/>
            <a:ext cx="1872207" cy="24944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604798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4101075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4644010" y="5829267"/>
            <a:ext cx="1872207" cy="24944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4644010" y="3332990"/>
            <a:ext cx="1872207" cy="24944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604798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4101075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6732242" y="5829267"/>
            <a:ext cx="1872207" cy="24944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6732242" y="3332990"/>
            <a:ext cx="1872207" cy="24944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860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Четыре объекта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765085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765085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3813043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813043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765085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3813043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765085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3813043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443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Четыре объекта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467544" y="1508787"/>
            <a:ext cx="1871662" cy="2207683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2555776" y="1508787"/>
            <a:ext cx="1871662" cy="2207683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4" hasCustomPrompt="1"/>
          </p:nvPr>
        </p:nvSpPr>
        <p:spPr>
          <a:xfrm>
            <a:off x="4644008" y="1508787"/>
            <a:ext cx="1871662" cy="2207683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6732240" y="1508787"/>
            <a:ext cx="1871662" cy="2207683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467544" y="4005627"/>
            <a:ext cx="1871662" cy="2207683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2555776" y="4005627"/>
            <a:ext cx="1871662" cy="2207683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4644008" y="4005627"/>
            <a:ext cx="1871662" cy="2207683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6732240" y="4005627"/>
            <a:ext cx="1871662" cy="2207683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10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лева (доп)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5050904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340768"/>
            <a:ext cx="4114800" cy="49686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 marL="1219076" indent="0">
              <a:buNone/>
              <a:defRPr sz="2400"/>
            </a:lvl3pPr>
            <a:lvl4pPr marL="1828616" indent="0">
              <a:buNone/>
              <a:defRPr sz="2000"/>
            </a:lvl4pPr>
            <a:lvl5pPr marL="2438155" indent="0">
              <a:buNone/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0297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8644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509184"/>
            <a:ext cx="8229600" cy="48001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19822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8644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508024"/>
            <a:ext cx="3970784" cy="48013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508023"/>
            <a:ext cx="4042792" cy="4801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3789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7" y="2867323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491880" y="5925278"/>
            <a:ext cx="2160240" cy="3830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/>
              <a:t>д</a:t>
            </a:r>
            <a:r>
              <a:rPr lang="ru-RU" dirty="0" err="1"/>
              <a:t>д.мм.гггг</a:t>
            </a:r>
            <a:r>
              <a:rPr lang="ru-RU" dirty="0"/>
              <a:t>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83569" y="5349214"/>
            <a:ext cx="7776863" cy="3831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3016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 слева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8644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509184"/>
            <a:ext cx="43307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68268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ри объекта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7" y="1509184"/>
            <a:ext cx="2530624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39" y="1509184"/>
            <a:ext cx="2506588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5" y="1509184"/>
            <a:ext cx="2520281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64668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Четыре объекта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508787"/>
            <a:ext cx="1954560" cy="4800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508787"/>
            <a:ext cx="1954560" cy="4800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508787"/>
            <a:ext cx="1954560" cy="4800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507796"/>
            <a:ext cx="1954560" cy="4800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RU" sz="1400" baseline="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0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Четыре объекта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4523720"/>
            <a:ext cx="2592705" cy="12095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931432"/>
            <a:ext cx="2592288" cy="2304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275856" y="1931432"/>
            <a:ext cx="2592288" cy="2304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084168" y="1931432"/>
            <a:ext cx="2592288" cy="2304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084169" y="4523720"/>
            <a:ext cx="2592705" cy="120953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275648" y="4523720"/>
            <a:ext cx="2592705" cy="120953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8482582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Четыре объекта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1979713" y="3429000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1979713" y="5925277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1979712" y="1508787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860032" y="1508787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860032" y="4005064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1979712" y="4005064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4860033" y="5925277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860033" y="3429000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20591858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Четыре объекта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2627784" y="1508788"/>
            <a:ext cx="1728192" cy="188162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2627784" y="4005065"/>
            <a:ext cx="1728192" cy="188162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508787"/>
            <a:ext cx="2088232" cy="1856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788024" y="1508787"/>
            <a:ext cx="2088232" cy="1856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788024" y="4005065"/>
            <a:ext cx="2088232" cy="1856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4005065"/>
            <a:ext cx="2088232" cy="1856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948264" y="4005065"/>
            <a:ext cx="1728192" cy="188162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6948264" y="1508788"/>
            <a:ext cx="1728192" cy="188162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36010985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Четыре объекта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4787900" y="1509184"/>
            <a:ext cx="3887788" cy="211243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9"/>
          </p:nvPr>
        </p:nvSpPr>
        <p:spPr>
          <a:xfrm>
            <a:off x="467544" y="1508786"/>
            <a:ext cx="3887788" cy="21128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0"/>
          </p:nvPr>
        </p:nvSpPr>
        <p:spPr>
          <a:xfrm>
            <a:off x="4788024" y="4004469"/>
            <a:ext cx="3887788" cy="21128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1"/>
          </p:nvPr>
        </p:nvSpPr>
        <p:spPr>
          <a:xfrm>
            <a:off x="467668" y="4004071"/>
            <a:ext cx="3887788" cy="21128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521437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Четыре объекта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3525011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" y="6021288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604798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91880" y="1604798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91880" y="4101075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4101075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3491881" y="6021288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491881" y="3525011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515869" y="1604798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515869" y="4101075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6515870" y="6021288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6515870" y="3525011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37353638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Четыре объекта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5" y="1604798"/>
            <a:ext cx="2447925" cy="2175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348212" y="1604798"/>
            <a:ext cx="2447925" cy="2175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348212" y="4101075"/>
            <a:ext cx="2447925" cy="2175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892" y="4101075"/>
            <a:ext cx="2447925" cy="2175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228185" y="1604798"/>
            <a:ext cx="2447925" cy="2175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228185" y="4101075"/>
            <a:ext cx="2447925" cy="2175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30576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Четыре объекта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8"/>
          </p:nvPr>
        </p:nvSpPr>
        <p:spPr>
          <a:xfrm>
            <a:off x="467545" y="1604798"/>
            <a:ext cx="2447925" cy="2207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9"/>
          </p:nvPr>
        </p:nvSpPr>
        <p:spPr>
          <a:xfrm>
            <a:off x="467545" y="4101075"/>
            <a:ext cx="2447925" cy="2207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0"/>
          </p:nvPr>
        </p:nvSpPr>
        <p:spPr>
          <a:xfrm>
            <a:off x="3348038" y="4101075"/>
            <a:ext cx="2447925" cy="2207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31"/>
          </p:nvPr>
        </p:nvSpPr>
        <p:spPr>
          <a:xfrm>
            <a:off x="6228185" y="4101075"/>
            <a:ext cx="2447925" cy="2207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32"/>
          </p:nvPr>
        </p:nvSpPr>
        <p:spPr>
          <a:xfrm>
            <a:off x="6228185" y="1604798"/>
            <a:ext cx="2447925" cy="2207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3"/>
          </p:nvPr>
        </p:nvSpPr>
        <p:spPr>
          <a:xfrm>
            <a:off x="3348038" y="1604798"/>
            <a:ext cx="2447925" cy="2207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77043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7" y="2867565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491880" y="5925278"/>
            <a:ext cx="2160240" cy="3830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/>
              <a:t>д</a:t>
            </a:r>
            <a:r>
              <a:rPr lang="ru-RU" dirty="0" err="1"/>
              <a:t>д.мм.гггг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17452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Четыре объекта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6" y="3332990"/>
            <a:ext cx="1872207" cy="24944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6" y="5829267"/>
            <a:ext cx="1872207" cy="24944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604798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604798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4101075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4101075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2555778" y="5829267"/>
            <a:ext cx="1872207" cy="24944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2555778" y="3332990"/>
            <a:ext cx="1872207" cy="24944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604798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4101075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4644010" y="5829267"/>
            <a:ext cx="1872207" cy="24944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4644010" y="3332990"/>
            <a:ext cx="1872207" cy="24944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604798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4101075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6732242" y="5829267"/>
            <a:ext cx="1872207" cy="24944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6732242" y="3332990"/>
            <a:ext cx="1872207" cy="24944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13422089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Четыре объекта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765085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765085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3813043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813043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765085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3813043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765085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3813043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14331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Четыре объекта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467544" y="1508787"/>
            <a:ext cx="1871662" cy="2207683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2555776" y="1508787"/>
            <a:ext cx="1871662" cy="2207683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4" hasCustomPrompt="1"/>
          </p:nvPr>
        </p:nvSpPr>
        <p:spPr>
          <a:xfrm>
            <a:off x="4644008" y="1508787"/>
            <a:ext cx="1871662" cy="2207683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6732240" y="1508787"/>
            <a:ext cx="1871662" cy="2207683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467544" y="4005627"/>
            <a:ext cx="1871662" cy="2207683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2555776" y="4005627"/>
            <a:ext cx="1871662" cy="2207683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4644008" y="4005627"/>
            <a:ext cx="1871662" cy="2207683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6732240" y="4005627"/>
            <a:ext cx="1871662" cy="2207683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82132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2787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276900"/>
            <a:ext cx="7772400" cy="1470025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6600" b="1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6300192" y="6309321"/>
            <a:ext cx="2158008" cy="3840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/>
              <a:t>Группа</a:t>
            </a:r>
            <a:r>
              <a:rPr lang="en-US" dirty="0"/>
              <a:t>/</a:t>
            </a:r>
            <a:r>
              <a:rPr lang="en-US" dirty="0" err="1"/>
              <a:t>должность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755664" y="6309348"/>
            <a:ext cx="1152055" cy="383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 err="1"/>
              <a:t>Дд.мм.гггг</a:t>
            </a:r>
            <a:r>
              <a:rPr lang="ru-RU" dirty="0"/>
              <a:t>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132148" y="6309811"/>
            <a:ext cx="2879725" cy="3831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4873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51920" y="274665"/>
            <a:ext cx="4834880" cy="94611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Образец содержания: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72400" y="6356352"/>
            <a:ext cx="514400" cy="365125"/>
          </a:xfrm>
        </p:spPr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/>
          </p:nvPr>
        </p:nvSpPr>
        <p:spPr>
          <a:xfrm>
            <a:off x="3851929" y="1508788"/>
            <a:ext cx="4824413" cy="48005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2400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73741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(слайд-бампер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971600" y="2276873"/>
            <a:ext cx="4320480" cy="2400267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Futura-Normal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ru-RU" sz="5400" b="1" dirty="0">
                <a:latin typeface="Avenir Next Cyr" panose="020B0503020202020204" pitchFamily="34" charset="-52"/>
              </a:rPr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12391387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8644"/>
            <a:ext cx="8229600" cy="8501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509184"/>
            <a:ext cx="8229600" cy="48001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7388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8644"/>
            <a:ext cx="8229600" cy="8501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508024"/>
            <a:ext cx="3970784" cy="48013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508023"/>
            <a:ext cx="4042792" cy="48013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925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7" y="2867565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83569" y="5925278"/>
            <a:ext cx="7776863" cy="3831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4154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8644"/>
            <a:ext cx="8229600" cy="8501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solidFill>
                  <a:schemeClr val="tx1"/>
                </a:solidFill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509184"/>
            <a:ext cx="4330700" cy="4800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0174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bg>
      <p:bgPr>
        <a:blipFill dpi="0" rotWithShape="1">
          <a:blip r:embed="rId2">
            <a:lum/>
          </a:blip>
          <a:srcRect/>
          <a:tile tx="0" ty="0" sx="51000" sy="51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66"/>
            <a:ext cx="4978896" cy="8501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508787"/>
            <a:ext cx="41148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609538" indent="0">
              <a:buNone/>
              <a:defRPr sz="2800"/>
            </a:lvl2pPr>
            <a:lvl3pPr marL="1219076" indent="0">
              <a:buNone/>
              <a:defRPr sz="2000"/>
            </a:lvl3pPr>
            <a:lvl4pPr marL="1828616" indent="0">
              <a:buNone/>
              <a:defRPr sz="1800"/>
            </a:lvl4pPr>
            <a:lvl5pPr marL="2438155" indent="0">
              <a:buNone/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5988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80" y="1509184"/>
            <a:ext cx="2530623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43" y="1509184"/>
            <a:ext cx="2506585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4" y="1509184"/>
            <a:ext cx="2520279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8378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508787"/>
            <a:ext cx="1954560" cy="4800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508787"/>
            <a:ext cx="1954560" cy="4800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508787"/>
            <a:ext cx="1954560" cy="4800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507796"/>
            <a:ext cx="1954560" cy="4800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3016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472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7" y="2867565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38868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51920" y="764704"/>
            <a:ext cx="4824536" cy="50405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Образец содержания: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72400" y="6381328"/>
            <a:ext cx="514400" cy="365125"/>
          </a:xfrm>
        </p:spPr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 noChangeAspect="1"/>
          </p:cNvSpPr>
          <p:nvPr>
            <p:ph type="body" sz="quarter" idx="13"/>
          </p:nvPr>
        </p:nvSpPr>
        <p:spPr>
          <a:xfrm>
            <a:off x="3851929" y="1412776"/>
            <a:ext cx="4824527" cy="489655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600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(слайд-бампер)">
    <p:bg>
      <p:bgPr>
        <a:blipFill dpi="0" rotWithShape="1">
          <a:blip r:embed="rId2">
            <a:alphaModFix amt="5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467544" y="1772816"/>
            <a:ext cx="4896544" cy="230425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00" b="1"/>
            </a:lvl1pPr>
          </a:lstStyle>
          <a:p>
            <a:r>
              <a:rPr lang="ru-RU" dirty="0"/>
              <a:t>Заголовок раздела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 (слайд-бампер)">
    <p:bg>
      <p:bgPr>
        <a:blipFill dpi="0" rotWithShape="1">
          <a:blip r:embed="rId2">
            <a:alphaModFix amt="5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467544" y="1772816"/>
            <a:ext cx="4896544" cy="230425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00" b="1"/>
            </a:lvl1pPr>
          </a:lstStyle>
          <a:p>
            <a:r>
              <a:rPr lang="ru-RU" dirty="0"/>
              <a:t>Заголовок раздела</a:t>
            </a:r>
          </a:p>
        </p:txBody>
      </p:sp>
      <p:sp>
        <p:nvSpPr>
          <p:cNvPr id="13" name="Текст 12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467544" y="4365104"/>
            <a:ext cx="4896544" cy="1920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aseline="0"/>
            </a:lvl1pPr>
            <a:lvl2pPr marL="609538" indent="0">
              <a:buFontTx/>
              <a:buNone/>
              <a:defRPr sz="1200"/>
            </a:lvl2pPr>
            <a:lvl3pPr marL="1219076" indent="0">
              <a:buFontTx/>
              <a:buNone/>
              <a:defRPr sz="1200"/>
            </a:lvl3pPr>
            <a:lvl4pPr marL="1828616" indent="0">
              <a:buFontTx/>
              <a:buNone/>
              <a:defRPr sz="1200"/>
            </a:lvl4pPr>
            <a:lvl5pPr marL="2438155" indent="0">
              <a:buFontTx/>
              <a:buNone/>
              <a:defRPr sz="1200"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747704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00" y="6453336"/>
            <a:ext cx="5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715" r:id="rId3"/>
    <p:sldLayoutId id="2147483717" r:id="rId4"/>
    <p:sldLayoutId id="2147483716" r:id="rId5"/>
    <p:sldLayoutId id="2147483718" r:id="rId6"/>
    <p:sldLayoutId id="2147483690" r:id="rId7"/>
    <p:sldLayoutId id="2147483691" r:id="rId8"/>
    <p:sldLayoutId id="2147483720" r:id="rId9"/>
    <p:sldLayoutId id="2147483719" r:id="rId10"/>
    <p:sldLayoutId id="2147483721" r:id="rId11"/>
    <p:sldLayoutId id="2147483692" r:id="rId12"/>
    <p:sldLayoutId id="2147483693" r:id="rId13"/>
    <p:sldLayoutId id="2147483694" r:id="rId14"/>
    <p:sldLayoutId id="2147483695" r:id="rId15"/>
    <p:sldLayoutId id="2147483699" r:id="rId16"/>
    <p:sldLayoutId id="2147483722" r:id="rId17"/>
    <p:sldLayoutId id="2147483728" r:id="rId18"/>
    <p:sldLayoutId id="2147483732" r:id="rId19"/>
    <p:sldLayoutId id="2147483725" r:id="rId20"/>
    <p:sldLayoutId id="2147483729" r:id="rId21"/>
    <p:sldLayoutId id="2147483727" r:id="rId22"/>
    <p:sldLayoutId id="2147483730" r:id="rId23"/>
    <p:sldLayoutId id="2147483724" r:id="rId24"/>
    <p:sldLayoutId id="2147483726" r:id="rId25"/>
    <p:sldLayoutId id="2147483731" r:id="rId26"/>
    <p:sldLayoutId id="2147483697" r:id="rId27"/>
    <p:sldLayoutId id="2147483733" r:id="rId28"/>
    <p:sldLayoutId id="2147483734" r:id="rId29"/>
    <p:sldLayoutId id="2147483735" r:id="rId30"/>
    <p:sldLayoutId id="2147483736" r:id="rId31"/>
    <p:sldLayoutId id="2147483737" r:id="rId32"/>
    <p:sldLayoutId id="2147483738" r:id="rId33"/>
    <p:sldLayoutId id="2147483739" r:id="rId34"/>
    <p:sldLayoutId id="2147483740" r:id="rId35"/>
    <p:sldLayoutId id="2147483741" r:id="rId36"/>
    <p:sldLayoutId id="2147483742" r:id="rId37"/>
    <p:sldLayoutId id="2147483743" r:id="rId38"/>
    <p:sldLayoutId id="2147483744" r:id="rId39"/>
    <p:sldLayoutId id="2147483745" r:id="rId40"/>
    <p:sldLayoutId id="2147483746" r:id="rId41"/>
    <p:sldLayoutId id="2147483747" r:id="rId42"/>
    <p:sldLayoutId id="2147483698" r:id="rId43"/>
  </p:sldLayoutIdLst>
  <p:hf hdr="0" ftr="0" dt="0"/>
  <p:txStyles>
    <p:titleStyle>
      <a:lvl1pPr algn="ctr" defTabSz="121907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4" indent="-457154" algn="l" defTabSz="1219078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01" indent="-380963" algn="l" defTabSz="121907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7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1" algn="l" defTabSz="121907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1" algn="l" defTabSz="1219078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3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00" y="6446608"/>
            <a:ext cx="514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10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12" r:id="rId8"/>
    <p:sldLayoutId id="2147483709" r:id="rId9"/>
    <p:sldLayoutId id="2147483710" r:id="rId10"/>
    <p:sldLayoutId id="2147483711" r:id="rId11"/>
  </p:sldLayoutIdLst>
  <p:hf hdr="0" ftr="0" dt="0"/>
  <p:txStyles>
    <p:titleStyle>
      <a:lvl1pPr algn="ctr" defTabSz="121907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4" indent="-457154" algn="l" defTabSz="1219078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01" indent="-380963" algn="l" defTabSz="121907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7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1" algn="l" defTabSz="121907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1" algn="l" defTabSz="1219078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3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arp@appmat.ru" TargetMode="External"/><Relationship Id="rId2" Type="http://schemas.openxmlformats.org/officeDocument/2006/relationships/hyperlink" Target="mailto:VarshavskyPR@mpei.ru" TargetMode="Externa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.docx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d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ED4A6C-8586-9645-8FC2-8628EE12A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2304256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accent1"/>
                </a:solidFill>
                <a:cs typeface="Arial" panose="020B0604020202020204" pitchFamily="34" charset="0"/>
              </a:rPr>
              <a:t>ТЕОРИЯ ПРИНЯТИЯ РЕШЕНИЙ (ТПР)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D19C7C-A463-6C4E-B4FB-F09364DEBA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1600" y="3645024"/>
            <a:ext cx="3096344" cy="2304256"/>
          </a:xfrm>
        </p:spPr>
        <p:txBody>
          <a:bodyPr>
            <a:normAutofit fontScale="92500" lnSpcReduction="20000"/>
          </a:bodyPr>
          <a:lstStyle/>
          <a:p>
            <a:r>
              <a:rPr lang="ru-RU" sz="2600" b="1" dirty="0">
                <a:cs typeface="Arial" panose="020B0604020202020204" pitchFamily="34" charset="0"/>
              </a:rPr>
              <a:t>Варшавский </a:t>
            </a:r>
            <a:endParaRPr lang="en-US" sz="2600" b="1" dirty="0">
              <a:cs typeface="Arial" panose="020B0604020202020204" pitchFamily="34" charset="0"/>
            </a:endParaRPr>
          </a:p>
          <a:p>
            <a:r>
              <a:rPr lang="ru-RU" sz="2600" b="1" dirty="0">
                <a:cs typeface="Arial" panose="020B0604020202020204" pitchFamily="34" charset="0"/>
              </a:rPr>
              <a:t>Павел </a:t>
            </a:r>
            <a:endParaRPr lang="en-US" sz="2600" b="1" dirty="0">
              <a:cs typeface="Arial" panose="020B0604020202020204" pitchFamily="34" charset="0"/>
            </a:endParaRPr>
          </a:p>
          <a:p>
            <a:r>
              <a:rPr lang="ru-RU" sz="2600" b="1" dirty="0">
                <a:cs typeface="Arial" panose="020B0604020202020204" pitchFamily="34" charset="0"/>
              </a:rPr>
              <a:t>Романович</a:t>
            </a:r>
          </a:p>
          <a:p>
            <a:r>
              <a:rPr lang="ru-RU" sz="2000" dirty="0">
                <a:cs typeface="Arial" panose="020B0604020202020204" pitchFamily="34" charset="0"/>
              </a:rPr>
              <a:t>доцент кафедры ПМИИ</a:t>
            </a:r>
            <a:endParaRPr lang="en-US" sz="2000" dirty="0">
              <a:cs typeface="Arial" panose="020B0604020202020204" pitchFamily="34" charset="0"/>
            </a:endParaRPr>
          </a:p>
          <a:p>
            <a:endParaRPr lang="ru-RU" sz="2000" dirty="0"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accent2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VarshavskyPR@mpei.ru</a:t>
            </a:r>
            <a:endParaRPr lang="en-US" sz="2000" b="1" dirty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r>
              <a:rPr lang="en-US" sz="2000" b="1" dirty="0">
                <a:cs typeface="Arial" panose="020B0604020202020204" pitchFamily="34" charset="0"/>
                <a:hlinkClick r:id="rId3"/>
              </a:rPr>
              <a:t>varp@appmat.ru</a:t>
            </a:r>
            <a:endParaRPr lang="en-US" sz="2000" b="1" dirty="0">
              <a:cs typeface="Arial" panose="020B0604020202020204" pitchFamily="34" charset="0"/>
            </a:endParaRPr>
          </a:p>
          <a:p>
            <a:endParaRPr lang="ru-RU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314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95263E-7C16-5141-935C-C2BBF3D5C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КРИТЕРИИ ОЦЕНКИ ПР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9565F7B-0696-334C-8177-C1C89DADF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EB61-9EBD-44E2-9C41-DDD2243C44D8}" type="slidenum">
              <a:rPr lang="ru-RU" smtClean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fld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0C8B7A-2119-4541-B414-98C848D87DB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r>
              <a:rPr lang="ru-RU" sz="2400" dirty="0"/>
              <a:t>При сравнении вариантов ПР в отсутствие заданного критерия для многопараметрической системы используют другие принципы:</a:t>
            </a:r>
          </a:p>
          <a:p>
            <a:pPr lvl="0" indent="360000" algn="just">
              <a:buFont typeface="Wingdings" pitchFamily="2" charset="2"/>
              <a:buChar char="q"/>
            </a:pPr>
            <a:r>
              <a:rPr lang="ru-RU" sz="2400" b="1" dirty="0"/>
              <a:t>принцип Парето</a:t>
            </a:r>
            <a:r>
              <a:rPr lang="ru-RU" sz="2400" dirty="0"/>
              <a:t>;</a:t>
            </a:r>
          </a:p>
          <a:p>
            <a:pPr lvl="0" indent="360000" algn="just">
              <a:buFont typeface="Wingdings" pitchFamily="2" charset="2"/>
              <a:buChar char="q"/>
            </a:pPr>
            <a:r>
              <a:rPr lang="ru-RU" sz="2400" b="1" dirty="0"/>
              <a:t>принцип фон Неймана-Моргенштерна</a:t>
            </a:r>
            <a:r>
              <a:rPr lang="ru-RU" sz="2400" dirty="0"/>
              <a:t>. </a:t>
            </a:r>
          </a:p>
          <a:p>
            <a:pPr algn="just">
              <a:spcBef>
                <a:spcPts val="600"/>
              </a:spcBef>
            </a:pPr>
            <a:endParaRPr lang="ru-RU" sz="2400" b="1" dirty="0"/>
          </a:p>
          <a:p>
            <a:pPr algn="just">
              <a:spcBef>
                <a:spcPts val="600"/>
              </a:spcBef>
            </a:pPr>
            <a:r>
              <a:rPr lang="ru-RU" sz="2400" b="1" dirty="0"/>
              <a:t>Множество хороших решений </a:t>
            </a:r>
            <a:r>
              <a:rPr lang="ru-RU" sz="2400" dirty="0"/>
              <a:t>— это совокупность несравнимых решений, улучшить каждое из которых невозможно.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98599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95263E-7C16-5141-935C-C2BBF3D5C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ЗАДАЧА ПРИНЯТИЯ РЕШЕНИЙ (ЗПР)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9565F7B-0696-334C-8177-C1C89DADF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EB61-9EBD-44E2-9C41-DDD2243C44D8}" type="slidenum">
              <a:rPr lang="ru-RU" smtClean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fld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>
                <a:extLst>
                  <a:ext uri="{FF2B5EF4-FFF2-40B4-BE49-F238E27FC236}">
                    <a16:creationId xmlns:a16="http://schemas.microsoft.com/office/drawing/2014/main" id="{DE0C8B7A-2119-4541-B414-98C848D87DB9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ru-RU" sz="2400" dirty="0">
                    <a:latin typeface="+mj-lt"/>
                  </a:rPr>
                  <a:t>Под </a:t>
                </a:r>
                <a:r>
                  <a:rPr lang="ru-RU" sz="2400" b="1" dirty="0">
                    <a:latin typeface="+mj-lt"/>
                  </a:rPr>
                  <a:t>ЗПР</a:t>
                </a:r>
                <a:r>
                  <a:rPr lang="ru-RU" sz="2400" dirty="0">
                    <a:latin typeface="+mj-lt"/>
                  </a:rPr>
                  <a:t> понимается любая задача, которая может быть сформулирована в терминах: </a:t>
                </a:r>
                <a:r>
                  <a:rPr lang="ru-RU" sz="2400" b="1" dirty="0">
                    <a:latin typeface="+mj-lt"/>
                  </a:rPr>
                  <a:t>цель, средства (альтернативы) и результат.</a:t>
                </a:r>
                <a:endParaRPr lang="ru-RU" sz="2400" dirty="0">
                  <a:latin typeface="+mj-lt"/>
                </a:endParaRPr>
              </a:p>
              <a:p>
                <a:r>
                  <a:rPr lang="ru-RU" sz="2400" b="1" dirty="0">
                    <a:latin typeface="+mj-lt"/>
                  </a:rPr>
                  <a:t> </a:t>
                </a:r>
                <a:endParaRPr lang="ru-RU" sz="2400" dirty="0">
                  <a:latin typeface="+mj-lt"/>
                </a:endParaRPr>
              </a:p>
              <a:p>
                <a:pPr algn="ctr"/>
                <a:r>
                  <a:rPr lang="en-US" sz="2400" b="1" dirty="0">
                    <a:solidFill>
                      <a:schemeClr val="accent1"/>
                    </a:solidFill>
                    <a:latin typeface="+mj-lt"/>
                  </a:rPr>
                  <a:t>T</a:t>
                </a:r>
                <a:r>
                  <a:rPr lang="ru-RU" sz="2400" b="1" dirty="0">
                    <a:solidFill>
                      <a:schemeClr val="accent1"/>
                    </a:solidFill>
                    <a:latin typeface="+mj-lt"/>
                  </a:rPr>
                  <a:t> = &lt;</a:t>
                </a:r>
                <a:r>
                  <a:rPr lang="en-US" sz="2400" b="1" dirty="0">
                    <a:solidFill>
                      <a:schemeClr val="accent1"/>
                    </a:solidFill>
                    <a:latin typeface="+mj-lt"/>
                  </a:rPr>
                  <a:t>G</a:t>
                </a:r>
                <a:r>
                  <a:rPr lang="ru-RU" sz="2400" b="1" dirty="0">
                    <a:solidFill>
                      <a:schemeClr val="accent1"/>
                    </a:solidFill>
                    <a:latin typeface="+mj-lt"/>
                  </a:rPr>
                  <a:t>, </a:t>
                </a:r>
                <a:r>
                  <a:rPr lang="en-US" sz="2400" b="1" dirty="0">
                    <a:solidFill>
                      <a:schemeClr val="accent1"/>
                    </a:solidFill>
                    <a:latin typeface="+mj-lt"/>
                  </a:rPr>
                  <a:t>A</a:t>
                </a:r>
                <a:r>
                  <a:rPr lang="ru-RU" sz="2400" b="1" dirty="0">
                    <a:solidFill>
                      <a:schemeClr val="accent1"/>
                    </a:solidFill>
                    <a:latin typeface="+mj-lt"/>
                  </a:rPr>
                  <a:t>, </a:t>
                </a:r>
                <a:r>
                  <a:rPr lang="en-US" sz="2400" b="1" dirty="0">
                    <a:solidFill>
                      <a:schemeClr val="accent1"/>
                    </a:solidFill>
                    <a:latin typeface="+mj-lt"/>
                  </a:rPr>
                  <a:t>R</a:t>
                </a:r>
                <a:r>
                  <a:rPr lang="ru-RU" sz="2400" b="1" dirty="0">
                    <a:solidFill>
                      <a:schemeClr val="accent1"/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ru-RU" sz="2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𝛉</m:t>
                    </m:r>
                  </m:oMath>
                </a14:m>
                <a:r>
                  <a:rPr lang="ru-RU" sz="2400" b="1" dirty="0">
                    <a:solidFill>
                      <a:schemeClr val="accent1"/>
                    </a:solidFill>
                    <a:latin typeface="+mj-lt"/>
                  </a:rPr>
                  <a:t>&gt;,</a:t>
                </a:r>
                <a:endParaRPr lang="ru-RU" sz="2400" dirty="0">
                  <a:solidFill>
                    <a:schemeClr val="accent1"/>
                  </a:solidFill>
                  <a:latin typeface="+mj-lt"/>
                </a:endParaRPr>
              </a:p>
              <a:p>
                <a:r>
                  <a:rPr lang="ru-RU" sz="2400" b="1" dirty="0">
                    <a:latin typeface="+mj-lt"/>
                  </a:rPr>
                  <a:t>где:</a:t>
                </a:r>
                <a:endParaRPr lang="ru-RU" sz="2400" dirty="0">
                  <a:latin typeface="+mj-lt"/>
                </a:endParaRPr>
              </a:p>
              <a:p>
                <a:r>
                  <a:rPr lang="en-US" sz="2400" b="1" dirty="0">
                    <a:solidFill>
                      <a:schemeClr val="accent1"/>
                    </a:solidFill>
                    <a:latin typeface="+mj-lt"/>
                  </a:rPr>
                  <a:t>G</a:t>
                </a:r>
                <a:r>
                  <a:rPr lang="ru-RU" sz="2400" b="1" dirty="0">
                    <a:latin typeface="+mj-lt"/>
                  </a:rPr>
                  <a:t> – цель, </a:t>
                </a:r>
                <a:endParaRPr lang="ru-RU" sz="2400" dirty="0">
                  <a:latin typeface="+mj-lt"/>
                </a:endParaRPr>
              </a:p>
              <a:p>
                <a:r>
                  <a:rPr lang="en-US" sz="2400" b="1" dirty="0">
                    <a:solidFill>
                      <a:schemeClr val="accent1"/>
                    </a:solidFill>
                    <a:latin typeface="+mj-lt"/>
                  </a:rPr>
                  <a:t>A</a:t>
                </a:r>
                <a:r>
                  <a:rPr lang="ru-RU" sz="2400" b="1" dirty="0">
                    <a:latin typeface="+mj-lt"/>
                  </a:rPr>
                  <a:t> – альтернативы,  </a:t>
                </a:r>
                <a:endParaRPr lang="ru-RU" sz="2400" dirty="0">
                  <a:latin typeface="+mj-lt"/>
                </a:endParaRPr>
              </a:p>
              <a:p>
                <a:r>
                  <a:rPr lang="en-US" sz="2400" b="1" dirty="0">
                    <a:solidFill>
                      <a:schemeClr val="accent1"/>
                    </a:solidFill>
                    <a:latin typeface="+mj-lt"/>
                  </a:rPr>
                  <a:t>R</a:t>
                </a:r>
                <a:r>
                  <a:rPr lang="ru-RU" sz="2400" b="1" dirty="0">
                    <a:latin typeface="+mj-lt"/>
                  </a:rPr>
                  <a:t> – результат, </a:t>
                </a:r>
                <a:endParaRPr lang="ru-RU" sz="2400" dirty="0">
                  <a:latin typeface="+mj-lt"/>
                </a:endParaRPr>
              </a:p>
              <a:p>
                <a14:m>
                  <m:oMath xmlns:m="http://schemas.openxmlformats.org/officeDocument/2006/math">
                    <m:r>
                      <a:rPr lang="ru-RU" sz="2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𝛉</m:t>
                    </m:r>
                  </m:oMath>
                </a14:m>
                <a:r>
                  <a:rPr lang="ru-RU" sz="2400" b="1" dirty="0">
                    <a:latin typeface="+mj-lt"/>
                  </a:rPr>
                  <a:t> – критерии.</a:t>
                </a:r>
                <a:endParaRPr lang="ru-RU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Объект 3">
                <a:extLst>
                  <a:ext uri="{FF2B5EF4-FFF2-40B4-BE49-F238E27FC236}">
                    <a16:creationId xmlns:a16="http://schemas.microsoft.com/office/drawing/2014/main" id="{DE0C8B7A-2119-4541-B414-98C848D87D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1235" t="-10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2649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95263E-7C16-5141-935C-C2BBF3D5C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КЛАССИФИКАЦИЯ ЗПР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9565F7B-0696-334C-8177-C1C89DADF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EB61-9EBD-44E2-9C41-DDD2243C44D8}" type="slidenum">
              <a:rPr lang="ru-RU" smtClean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fld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Line 3">
            <a:extLst>
              <a:ext uri="{FF2B5EF4-FFF2-40B4-BE49-F238E27FC236}">
                <a16:creationId xmlns:a16="http://schemas.microsoft.com/office/drawing/2014/main" id="{EF98BCE8-733F-1B4C-9208-D8CC6C5D1F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83767" y="1924942"/>
            <a:ext cx="2088231" cy="276747"/>
          </a:xfrm>
          <a:prstGeom prst="line">
            <a:avLst/>
          </a:prstGeom>
          <a:ln w="38100"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Line 2">
            <a:extLst>
              <a:ext uri="{FF2B5EF4-FFF2-40B4-BE49-F238E27FC236}">
                <a16:creationId xmlns:a16="http://schemas.microsoft.com/office/drawing/2014/main" id="{40BF60DA-B273-3843-99A7-254E6F7170D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1998" y="1928118"/>
            <a:ext cx="2088230" cy="273572"/>
          </a:xfrm>
          <a:prstGeom prst="line">
            <a:avLst/>
          </a:prstGeom>
          <a:ln w="38100"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 Box 1">
            <a:extLst>
              <a:ext uri="{FF2B5EF4-FFF2-40B4-BE49-F238E27FC236}">
                <a16:creationId xmlns:a16="http://schemas.microsoft.com/office/drawing/2014/main" id="{F13CD3EC-1581-2740-A977-7E57AA70C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795" y="2392708"/>
            <a:ext cx="4104456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12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В замкнутой форме</a:t>
            </a:r>
            <a:endParaRPr kumimoji="0" lang="ru-RU" alt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R="0" lvl="0" indent="127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Задача изначально полностью формулируется и нет необходимости в дополнительной информации в процессе решения задачи = </a:t>
            </a:r>
            <a:r>
              <a:rPr kumimoji="0" lang="ru-RU" altLang="ru-RU" sz="2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хорошо формализованная задача</a:t>
            </a:r>
            <a:endParaRPr kumimoji="0" lang="ru-RU" alt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57D98814-F5F8-1F44-98E3-92EEBC978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024" y="2385317"/>
            <a:ext cx="3898776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127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В открытой форме</a:t>
            </a:r>
            <a:endParaRPr kumimoji="0" lang="ru-RU" alt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R="0" lvl="0" indent="127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Не всё можно заранее сформулировать (из-за наличия различного типа неопределенностей (НЕ-факторов - неполноты знаний, нечёткости критериев и т.д.)) </a:t>
            </a:r>
            <a: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kumimoji="0" lang="ru-RU" altLang="ru-RU" sz="2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плохо формализованные задачи</a:t>
            </a:r>
            <a: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ru-RU" alt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C65961A5-830F-764F-956D-AB767F049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9025" y="1344984"/>
            <a:ext cx="1885950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127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cs typeface="Arial" panose="020B0604020202020204" pitchFamily="34" charset="0"/>
              </a:rPr>
              <a:t>ЗПР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+mj-lt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462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95263E-7C16-5141-935C-C2BBF3D5C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КЛАССИФИКАЦИЯ ЗПР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9565F7B-0696-334C-8177-C1C89DADF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EB61-9EBD-44E2-9C41-DDD2243C44D8}" type="slidenum">
              <a:rPr lang="ru-RU" smtClean="0">
                <a:latin typeface="Calibri" panose="020F0502020204030204" pitchFamily="34" charset="0"/>
                <a:cs typeface="Calibri" panose="020F0502020204030204" pitchFamily="34" charset="0"/>
              </a:rPr>
              <a:t>13</a:t>
            </a:fld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Line 2">
            <a:extLst>
              <a:ext uri="{FF2B5EF4-FFF2-40B4-BE49-F238E27FC236}">
                <a16:creationId xmlns:a16="http://schemas.microsoft.com/office/drawing/2014/main" id="{C5E82207-20BA-5644-A99A-22EDEFB74BBE}"/>
              </a:ext>
            </a:extLst>
          </p:cNvPr>
          <p:cNvSpPr>
            <a:spLocks noChangeShapeType="1"/>
          </p:cNvSpPr>
          <p:nvPr/>
        </p:nvSpPr>
        <p:spPr bwMode="auto">
          <a:xfrm rot="10800000" flipH="1" flipV="1">
            <a:off x="4686300" y="3994586"/>
            <a:ext cx="1937928" cy="442525"/>
          </a:xfrm>
          <a:prstGeom prst="line">
            <a:avLst/>
          </a:prstGeom>
          <a:ln w="38100">
            <a:solidFill>
              <a:schemeClr val="accent1"/>
            </a:solidFill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Line 1">
            <a:extLst>
              <a:ext uri="{FF2B5EF4-FFF2-40B4-BE49-F238E27FC236}">
                <a16:creationId xmlns:a16="http://schemas.microsoft.com/office/drawing/2014/main" id="{81AA68BB-ECC1-0841-B5B1-5DD899ED0FD9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2748370" y="3995738"/>
            <a:ext cx="1937929" cy="441374"/>
          </a:xfrm>
          <a:prstGeom prst="line">
            <a:avLst/>
          </a:prstGeom>
          <a:ln w="38100"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0E614149-A8BF-5843-ACC6-1E41BB938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12" y="2040077"/>
            <a:ext cx="82581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12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В замкнутой форме	</a:t>
            </a:r>
            <a:r>
              <a:rPr lang="ru-RU" altLang="ru-RU" sz="22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Оптимальное решение</a:t>
            </a:r>
            <a:endParaRPr kumimoji="0" lang="ru-RU" altLang="ru-RU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Line 4">
            <a:extLst>
              <a:ext uri="{FF2B5EF4-FFF2-40B4-BE49-F238E27FC236}">
                <a16:creationId xmlns:a16="http://schemas.microsoft.com/office/drawing/2014/main" id="{5D9A6F4C-9B09-6647-8B83-E7FDB7E17F5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71975" y="19973925"/>
            <a:ext cx="4000500" cy="285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Line 3">
            <a:extLst>
              <a:ext uri="{FF2B5EF4-FFF2-40B4-BE49-F238E27FC236}">
                <a16:creationId xmlns:a16="http://schemas.microsoft.com/office/drawing/2014/main" id="{AB72104F-AE88-A84F-BD7E-CE36DB2404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72475" y="20259675"/>
            <a:ext cx="5143500" cy="285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D4F8C6D6-E408-9142-A673-E325A4AE2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7336" y="3260769"/>
            <a:ext cx="193792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ЗПР</a:t>
            </a:r>
            <a:endParaRPr kumimoji="0" lang="ru-RU" altLang="ru-RU" sz="36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48A4F8F4-748C-044E-96E7-08A0136C8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642038"/>
            <a:ext cx="841448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В открытой форме</a:t>
            </a:r>
            <a:r>
              <a:rPr lang="ru-RU" altLang="ru-RU" sz="2200" b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			</a:t>
            </a:r>
            <a: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Приближённое решение</a:t>
            </a:r>
            <a:endParaRPr kumimoji="0" lang="ru-RU" altLang="ru-RU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					(размерность велика,  </a:t>
            </a:r>
            <a:b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					наличие НЕ-факторов)</a:t>
            </a:r>
            <a:endParaRPr kumimoji="0" lang="ru-RU" altLang="ru-RU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3C03AA73-F4BA-D348-8FE4-2E94A0EF38FD}"/>
              </a:ext>
            </a:extLst>
          </p:cNvPr>
          <p:cNvGrpSpPr/>
          <p:nvPr/>
        </p:nvGrpSpPr>
        <p:grpSpPr>
          <a:xfrm flipV="1">
            <a:off x="2726512" y="2614130"/>
            <a:ext cx="3875858" cy="442526"/>
            <a:chOff x="2774663" y="2817091"/>
            <a:chExt cx="3875858" cy="442526"/>
          </a:xfrm>
        </p:grpSpPr>
        <p:sp>
          <p:nvSpPr>
            <p:cNvPr id="14" name="Line 2">
              <a:extLst>
                <a:ext uri="{FF2B5EF4-FFF2-40B4-BE49-F238E27FC236}">
                  <a16:creationId xmlns:a16="http://schemas.microsoft.com/office/drawing/2014/main" id="{B945457A-9739-634E-A12E-356684A63DA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 flipV="1">
              <a:off x="4712593" y="2817091"/>
              <a:ext cx="1937928" cy="442525"/>
            </a:xfrm>
            <a:prstGeom prst="line">
              <a:avLst/>
            </a:prstGeom>
            <a:ln w="38100">
              <a:solidFill>
                <a:schemeClr val="accent1"/>
              </a:solidFill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1">
              <a:extLst>
                <a:ext uri="{FF2B5EF4-FFF2-40B4-BE49-F238E27FC236}">
                  <a16:creationId xmlns:a16="http://schemas.microsoft.com/office/drawing/2014/main" id="{8193A067-EE45-9A4A-8840-93190A48F3F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2774663" y="2818243"/>
              <a:ext cx="1937929" cy="441374"/>
            </a:xfrm>
            <a:prstGeom prst="line">
              <a:avLst/>
            </a:prstGeom>
            <a:ln w="38100"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79529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95263E-7C16-5141-935C-C2BBF3D5C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КЛАССИФИКАЦИЯ ЗПР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  <a:latin typeface="+mj-lt"/>
              </a:rPr>
              <a:t>ПО ТИПУ СИТУАЦИИ ПР 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9565F7B-0696-334C-8177-C1C89DADF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EB61-9EBD-44E2-9C41-DDD2243C44D8}" type="slidenum">
              <a:rPr lang="ru-RU" smtClean="0">
                <a:latin typeface="Calibri" panose="020F0502020204030204" pitchFamily="34" charset="0"/>
                <a:cs typeface="Calibri" panose="020F0502020204030204" pitchFamily="34" charset="0"/>
              </a:rPr>
              <a:t>14</a:t>
            </a:fld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0C8B7A-2119-4541-B414-98C848D87D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340974"/>
            <a:ext cx="8229600" cy="5112362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>
                <a:latin typeface="+mj-lt"/>
              </a:rPr>
              <a:t>1. ЗПР в условиях определенности:</a:t>
            </a:r>
          </a:p>
          <a:p>
            <a:pPr algn="just"/>
            <a:r>
              <a:rPr lang="ru-RU" sz="2200" b="1" dirty="0">
                <a:latin typeface="+mj-lt"/>
              </a:rPr>
              <a:t>     </a:t>
            </a:r>
            <a:r>
              <a:rPr lang="en-US" sz="2200" b="1" dirty="0">
                <a:latin typeface="+mj-lt"/>
              </a:rPr>
              <a:t>S </a:t>
            </a:r>
            <a:r>
              <a:rPr lang="en-US" sz="2200" dirty="0">
                <a:latin typeface="+mj-lt"/>
              </a:rPr>
              <a:t>– </a:t>
            </a:r>
            <a:r>
              <a:rPr lang="ru-RU" sz="2200" dirty="0">
                <a:latin typeface="+mj-lt"/>
              </a:rPr>
              <a:t>множество состояний,</a:t>
            </a:r>
          </a:p>
          <a:p>
            <a:pPr algn="just"/>
            <a:r>
              <a:rPr lang="ru-RU" sz="2200" b="1" dirty="0">
                <a:latin typeface="+mj-lt"/>
              </a:rPr>
              <a:t>     </a:t>
            </a:r>
            <a:r>
              <a:rPr lang="en-US" sz="2200" b="1" dirty="0">
                <a:latin typeface="+mj-lt"/>
              </a:rPr>
              <a:t>A </a:t>
            </a:r>
            <a:r>
              <a:rPr lang="en-US" sz="2200" dirty="0">
                <a:latin typeface="+mj-lt"/>
              </a:rPr>
              <a:t>– </a:t>
            </a:r>
            <a:r>
              <a:rPr lang="ru-RU" sz="2200" dirty="0">
                <a:latin typeface="+mj-lt"/>
              </a:rPr>
              <a:t>множество альтернатив.</a:t>
            </a:r>
          </a:p>
          <a:p>
            <a:pPr algn="just"/>
            <a:r>
              <a:rPr lang="ru-RU" sz="2200" dirty="0">
                <a:latin typeface="+mj-lt"/>
              </a:rPr>
              <a:t>Для любого состояния существует и единственна альтернатива из множества альтернатив.</a:t>
            </a:r>
          </a:p>
          <a:p>
            <a:pPr algn="just"/>
            <a:r>
              <a:rPr lang="ru-RU" sz="2200" b="1" dirty="0">
                <a:latin typeface="+mj-lt"/>
              </a:rPr>
              <a:t>2. ЗПР в условиях риска:</a:t>
            </a:r>
          </a:p>
          <a:p>
            <a:pPr algn="just"/>
            <a:r>
              <a:rPr lang="ru-RU" sz="2200" dirty="0">
                <a:latin typeface="+mj-lt"/>
              </a:rPr>
              <a:t>Существуют ситуации, которым соответствует ряд возможных решений и их  вероятности: </a:t>
            </a:r>
          </a:p>
          <a:p>
            <a:pPr algn="just"/>
            <a:endParaRPr lang="ru-RU" sz="2200" dirty="0">
              <a:latin typeface="+mj-lt"/>
            </a:endParaRPr>
          </a:p>
          <a:p>
            <a:pPr algn="just"/>
            <a:endParaRPr lang="ru-RU" sz="2200" dirty="0">
              <a:latin typeface="+mj-lt"/>
            </a:endParaRPr>
          </a:p>
          <a:p>
            <a:pPr algn="just"/>
            <a:r>
              <a:rPr lang="ru-RU" sz="2200" b="1" dirty="0">
                <a:latin typeface="+mj-lt"/>
              </a:rPr>
              <a:t>3. ЗПР в условиях неопределенности:</a:t>
            </a:r>
          </a:p>
          <a:p>
            <a:pPr algn="just"/>
            <a:r>
              <a:rPr lang="ru-RU" sz="2200" dirty="0">
                <a:latin typeface="+mj-lt"/>
              </a:rPr>
              <a:t>Неполнота или противоречивость.</a:t>
            </a:r>
          </a:p>
          <a:p>
            <a:pPr algn="just"/>
            <a:r>
              <a:rPr lang="ru-RU" sz="2200" b="1" dirty="0">
                <a:latin typeface="+mj-lt"/>
              </a:rPr>
              <a:t>4. ЗПР в условиях конфликта.</a:t>
            </a:r>
          </a:p>
          <a:p>
            <a:pPr algn="just"/>
            <a:endParaRPr lang="ru-RU" sz="2200" dirty="0">
              <a:latin typeface="+mj-lt"/>
            </a:endParaRPr>
          </a:p>
          <a:p>
            <a:pPr algn="just"/>
            <a:endParaRPr lang="ru-RU" sz="2200" dirty="0">
              <a:latin typeface="+mj-lt"/>
            </a:endParaRPr>
          </a:p>
        </p:txBody>
      </p:sp>
      <p:graphicFrame>
        <p:nvGraphicFramePr>
          <p:cNvPr id="20" name="Объект 19">
            <a:extLst>
              <a:ext uri="{FF2B5EF4-FFF2-40B4-BE49-F238E27FC236}">
                <a16:creationId xmlns:a16="http://schemas.microsoft.com/office/drawing/2014/main" id="{F924FB87-0922-BF42-BF6D-8C47E197BB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16478"/>
              </p:ext>
            </p:extLst>
          </p:nvPr>
        </p:nvGraphicFramePr>
        <p:xfrm>
          <a:off x="5076056" y="4356547"/>
          <a:ext cx="4248472" cy="1160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Документ" r:id="rId3" imgW="6146800" imgH="1320800" progId="Word.Document.12">
                  <p:embed/>
                </p:oleObj>
              </mc:Choice>
              <mc:Fallback>
                <p:oleObj name="Документ" r:id="rId3" imgW="6146800" imgH="1320800" progId="Word.Document.12">
                  <p:embed/>
                  <p:pic>
                    <p:nvPicPr>
                      <p:cNvPr id="20" name="Объект 19">
                        <a:extLst>
                          <a:ext uri="{FF2B5EF4-FFF2-40B4-BE49-F238E27FC236}">
                            <a16:creationId xmlns:a16="http://schemas.microsoft.com/office/drawing/2014/main" id="{F924FB87-0922-BF42-BF6D-8C47E197BB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76056" y="4356547"/>
                        <a:ext cx="4248472" cy="1160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5959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95263E-7C16-5141-935C-C2BBF3D5C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КЛАССИФИКАЦИЯ ЗПР</a:t>
            </a:r>
            <a:endParaRPr lang="ru-RU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9565F7B-0696-334C-8177-C1C89DADF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EB61-9EBD-44E2-9C41-DDD2243C44D8}" type="slidenum">
              <a:rPr lang="ru-RU" smtClean="0">
                <a:latin typeface="Calibri" panose="020F0502020204030204" pitchFamily="34" charset="0"/>
                <a:cs typeface="Calibri" panose="020F0502020204030204" pitchFamily="34" charset="0"/>
              </a:rPr>
              <a:t>15</a:t>
            </a:fld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0C8B7A-2119-4541-B414-98C848D87D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340974"/>
            <a:ext cx="8229600" cy="5112362"/>
          </a:xfrm>
        </p:spPr>
        <p:txBody>
          <a:bodyPr>
            <a:noAutofit/>
          </a:bodyPr>
          <a:lstStyle/>
          <a:p>
            <a:r>
              <a:rPr lang="ru-RU" sz="2400" b="1" u="sng" dirty="0">
                <a:latin typeface="+mj-lt"/>
              </a:rPr>
              <a:t>Классификация ЗПР по количеству критериев выбора решений:</a:t>
            </a:r>
            <a:endParaRPr lang="ru-RU" sz="2400" b="1" dirty="0">
              <a:latin typeface="+mj-lt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400" dirty="0">
                <a:latin typeface="+mj-lt"/>
              </a:rPr>
              <a:t>ЗПР с одним критерием выбора;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400" dirty="0">
                <a:latin typeface="+mj-lt"/>
              </a:rPr>
              <a:t>Многокритериальные ЗПР.</a:t>
            </a:r>
          </a:p>
          <a:p>
            <a:r>
              <a:rPr lang="ru-RU" sz="2400" b="1" u="sng" dirty="0">
                <a:latin typeface="+mj-lt"/>
              </a:rPr>
              <a:t>Классификация ЗПР по количеству вариантов решения:</a:t>
            </a:r>
            <a:endParaRPr lang="ru-RU" sz="2400" b="1" dirty="0">
              <a:latin typeface="+mj-lt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400" dirty="0">
                <a:latin typeface="+mj-lt"/>
              </a:rPr>
              <a:t>ЗПР с двумя альтернативами решения;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400" dirty="0">
                <a:latin typeface="+mj-lt"/>
              </a:rPr>
              <a:t>ЗПР с большим числом альтернатив.</a:t>
            </a:r>
          </a:p>
          <a:p>
            <a:r>
              <a:rPr lang="ru-RU" sz="2400" b="1" u="sng" dirty="0">
                <a:latin typeface="+mj-lt"/>
              </a:rPr>
              <a:t>Классификация ЗПР по типу предпочтений эксперта:</a:t>
            </a:r>
            <a:endParaRPr lang="ru-RU" sz="2400" b="1" dirty="0">
              <a:latin typeface="+mj-lt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400" dirty="0">
                <a:latin typeface="+mj-lt"/>
              </a:rPr>
              <a:t>ЗПР индивидуального принятия решений;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400" dirty="0">
                <a:latin typeface="+mj-lt"/>
              </a:rPr>
              <a:t>ЗПР коллективного принятия решений.</a:t>
            </a:r>
          </a:p>
        </p:txBody>
      </p:sp>
    </p:spTree>
    <p:extLst>
      <p:ext uri="{BB962C8B-B14F-4D97-AF65-F5344CB8AC3E}">
        <p14:creationId xmlns:p14="http://schemas.microsoft.com/office/powerpoint/2010/main" val="1055514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95263E-7C16-5141-935C-C2BBF3D5C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МЕТОДЫ ТПР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9565F7B-0696-334C-8177-C1C89DADF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EB61-9EBD-44E2-9C41-DDD2243C44D8}" type="slidenum">
              <a:rPr lang="ru-RU" smtClean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fld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0C8B7A-2119-4541-B414-98C848D87D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6349" y="1509184"/>
            <a:ext cx="4114800" cy="4800136"/>
          </a:xfrm>
        </p:spPr>
        <p:txBody>
          <a:bodyPr>
            <a:noAutofit/>
          </a:bodyPr>
          <a:lstStyle/>
          <a:p>
            <a:pPr algn="ctr"/>
            <a:r>
              <a:rPr lang="ru-RU" sz="2300" b="1" u="sng" dirty="0">
                <a:latin typeface="+mj-lt"/>
              </a:rPr>
              <a:t>Строгие методы</a:t>
            </a:r>
          </a:p>
          <a:p>
            <a:pPr algn="just"/>
            <a:r>
              <a:rPr lang="ru-RU" sz="2300" dirty="0">
                <a:latin typeface="+mj-lt"/>
              </a:rPr>
              <a:t>Ориентированы на поиск оптимального решения.</a:t>
            </a:r>
          </a:p>
          <a:p>
            <a:pPr algn="just"/>
            <a:r>
              <a:rPr lang="ru-RU" sz="2300" dirty="0">
                <a:latin typeface="+mj-lt"/>
              </a:rPr>
              <a:t>ЗПР в замкнутой форме.</a:t>
            </a:r>
          </a:p>
          <a:p>
            <a:pPr algn="just"/>
            <a:r>
              <a:rPr lang="ru-RU" sz="2300" dirty="0">
                <a:latin typeface="+mj-lt"/>
              </a:rPr>
              <a:t>Методы математической оптимизации. Линейное, нелинейное, дискретное программирование. </a:t>
            </a:r>
          </a:p>
          <a:p>
            <a:pPr algn="just"/>
            <a:r>
              <a:rPr lang="ru-RU" sz="2300" b="1" u="sng" dirty="0">
                <a:latin typeface="+mj-lt"/>
              </a:rPr>
              <a:t>Л.П. </a:t>
            </a:r>
          </a:p>
          <a:p>
            <a:pPr algn="just"/>
            <a:r>
              <a:rPr lang="ru-RU" sz="2300" b="1" dirty="0">
                <a:latin typeface="+mj-lt"/>
              </a:rPr>
              <a:t>рациональное мышление = дедукция + классическая аргументация</a:t>
            </a:r>
            <a:r>
              <a:rPr lang="en-US" sz="2300" dirty="0">
                <a:latin typeface="+mj-lt"/>
              </a:rPr>
              <a:t>.</a:t>
            </a:r>
          </a:p>
          <a:p>
            <a:pPr algn="just"/>
            <a:endParaRPr lang="ru-RU" sz="2300" dirty="0">
              <a:latin typeface="+mj-lt"/>
            </a:endParaRPr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id="{EC422AB6-E520-4043-BD44-31255DD4D709}"/>
              </a:ext>
            </a:extLst>
          </p:cNvPr>
          <p:cNvSpPr txBox="1">
            <a:spLocks/>
          </p:cNvSpPr>
          <p:nvPr/>
        </p:nvSpPr>
        <p:spPr>
          <a:xfrm>
            <a:off x="4716016" y="1509184"/>
            <a:ext cx="4114800" cy="4800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219078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180000" algn="l" defTabSz="1219078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847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387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926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464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5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4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3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300" b="1" u="sng" dirty="0">
                <a:latin typeface="+mj-lt"/>
              </a:rPr>
              <a:t>Эвристические методы</a:t>
            </a:r>
          </a:p>
          <a:p>
            <a:r>
              <a:rPr lang="ru-RU" sz="2300" dirty="0">
                <a:latin typeface="+mj-lt"/>
              </a:rPr>
              <a:t>Ориентированы на поиск приемлемого (приближённого, удовлетворяющего, допустимого) решения.</a:t>
            </a:r>
          </a:p>
          <a:p>
            <a:r>
              <a:rPr lang="ru-RU" sz="2300" dirty="0">
                <a:latin typeface="+mj-lt"/>
              </a:rPr>
              <a:t>ЗПР в открытой форме (наличие НЕ-факторов). </a:t>
            </a:r>
          </a:p>
          <a:p>
            <a:r>
              <a:rPr lang="ru-RU" sz="2300" b="1" u="sng" dirty="0">
                <a:latin typeface="+mj-lt"/>
              </a:rPr>
              <a:t>П.П. </a:t>
            </a:r>
          </a:p>
          <a:p>
            <a:r>
              <a:rPr lang="ru-RU" sz="2300" b="1" dirty="0">
                <a:latin typeface="+mj-lt"/>
              </a:rPr>
              <a:t>образное мышление (правдоподобный вывод) = индукция + абдукция + аргументация.</a:t>
            </a: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63C322B8-7879-C543-8AB9-AE13BC5786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83767" y="1208036"/>
            <a:ext cx="2088231" cy="276747"/>
          </a:xfrm>
          <a:prstGeom prst="line">
            <a:avLst/>
          </a:prstGeom>
          <a:ln w="38100"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Line 2">
            <a:extLst>
              <a:ext uri="{FF2B5EF4-FFF2-40B4-BE49-F238E27FC236}">
                <a16:creationId xmlns:a16="http://schemas.microsoft.com/office/drawing/2014/main" id="{EF30D0DA-120B-7249-B358-1D4E98A96C1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1998" y="1211212"/>
            <a:ext cx="2088230" cy="273572"/>
          </a:xfrm>
          <a:prstGeom prst="line">
            <a:avLst/>
          </a:prstGeom>
          <a:ln w="38100"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970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95263E-7C16-5141-935C-C2BBF3D5C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СВОЙСТВА ПЛОХО ФОРМАЛИЗОВАННЫХ ЗПР 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9565F7B-0696-334C-8177-C1C89DADF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EB61-9EBD-44E2-9C41-DDD2243C44D8}" type="slidenum">
              <a:rPr lang="ru-RU" smtClean="0">
                <a:latin typeface="Calibri" panose="020F0502020204030204" pitchFamily="34" charset="0"/>
                <a:cs typeface="Calibri" panose="020F0502020204030204" pitchFamily="34" charset="0"/>
              </a:rPr>
              <a:t>17</a:t>
            </a:fld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0C8B7A-2119-4541-B414-98C848D87D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369002"/>
            <a:ext cx="8229600" cy="5310353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100" b="1" dirty="0">
                <a:latin typeface="+mj-lt"/>
              </a:rPr>
              <a:t>Отсутствие явно (или количественно) выраженной целевой функции.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100" b="1" dirty="0">
                <a:latin typeface="+mj-lt"/>
              </a:rPr>
              <a:t>Отсутствие (априори) алгоритма поиска решения. Алгоритм строится и уточняется в процессе решения задачи.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100" b="1" dirty="0">
                <a:latin typeface="+mj-lt"/>
              </a:rPr>
              <a:t>Алгоритм существует, но его реализация очень сложна.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100" b="1" dirty="0">
                <a:latin typeface="+mj-lt"/>
              </a:rPr>
              <a:t>Существенная </a:t>
            </a:r>
            <a:r>
              <a:rPr lang="ru-RU" sz="2100" b="1" dirty="0" err="1">
                <a:latin typeface="+mj-lt"/>
              </a:rPr>
              <a:t>комбинаторность</a:t>
            </a:r>
            <a:r>
              <a:rPr lang="ru-RU" sz="2100" b="1" dirty="0">
                <a:latin typeface="+mj-lt"/>
              </a:rPr>
              <a:t> процесса поиска решения.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100" b="1" dirty="0">
                <a:latin typeface="+mj-lt"/>
              </a:rPr>
              <a:t>Диапазон данных и знаний, используемых в процессе решения задачи.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100" b="1" dirty="0">
                <a:latin typeface="+mj-lt"/>
              </a:rPr>
              <a:t>Возможность диалогового поиска решения (обращение к ЛПР в процессе решения).</a:t>
            </a:r>
          </a:p>
          <a:p>
            <a:pPr algn="just"/>
            <a:r>
              <a:rPr lang="ru-RU" sz="2100" dirty="0"/>
              <a:t>Данные свойства влияют на процесс решения задачи и мешают использовать методы оптимизации.</a:t>
            </a:r>
          </a:p>
          <a:p>
            <a:pPr algn="just"/>
            <a:endParaRPr lang="ru-RU" sz="2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4802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95263E-7C16-5141-935C-C2BBF3D5C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ПРИНЯТИЕ РЕШЕНИЙ (ПР)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9565F7B-0696-334C-8177-C1C89DADF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EB61-9EBD-44E2-9C41-DDD2243C44D8}" type="slidenum">
              <a:rPr lang="ru-RU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fld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7F4CEF62-A58E-6F47-9343-A5E81B58C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76475"/>
            <a:ext cx="4114800" cy="2305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 b="1" u="sng" dirty="0">
                <a:latin typeface="+mj-lt"/>
              </a:rPr>
              <a:t>В узком смысле</a:t>
            </a:r>
          </a:p>
          <a:p>
            <a:pPr>
              <a:spcAft>
                <a:spcPts val="1000"/>
              </a:spcAft>
            </a:pPr>
            <a:r>
              <a:rPr lang="ru-RU" sz="2400" dirty="0">
                <a:latin typeface="+mj-lt"/>
              </a:rPr>
              <a:t>построение последовательности действий для достижения поставленной цели.</a:t>
            </a:r>
          </a:p>
          <a:p>
            <a:pPr>
              <a:spcAft>
                <a:spcPts val="1000"/>
              </a:spcAft>
            </a:pPr>
            <a:r>
              <a:rPr lang="ru-RU" sz="2400" dirty="0">
                <a:latin typeface="+mj-lt"/>
              </a:rPr>
              <a:t>выбор некоторой альтернативы из имеющегося множества альтернатив.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01BC4BD0-A2E4-3745-BBB0-BF0A63B78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016" y="2276475"/>
            <a:ext cx="3970784" cy="32407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 b="1" u="sng" dirty="0">
                <a:latin typeface="+mj-lt"/>
              </a:rPr>
              <a:t>В широком смысле</a:t>
            </a:r>
          </a:p>
          <a:p>
            <a:pPr>
              <a:spcAft>
                <a:spcPts val="1000"/>
              </a:spcAft>
            </a:pPr>
            <a:r>
              <a:rPr lang="ru-RU" sz="2400" dirty="0">
                <a:latin typeface="+mj-lt"/>
              </a:rPr>
              <a:t>вся последовательность действий, начинающаяся с осмысливания  ситуации и заканчивающаяся выбором найденной альтернативы.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BFA2C9D6-42AA-E145-A9EB-48ADD86C0B76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2514600" y="1336006"/>
            <a:ext cx="1841376" cy="94046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04BB8FA2-CD89-1041-8A33-7284F9FE8167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4355976" y="1336006"/>
            <a:ext cx="2345432" cy="94046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81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95263E-7C16-5141-935C-C2BBF3D5C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ПОНЯТИЕ АЛЬТЕРНАТИВЫ И ВАРИАНТА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9565F7B-0696-334C-8177-C1C89DADF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EB61-9EBD-44E2-9C41-DDD2243C44D8}" type="slidenum">
              <a:rPr lang="ru-RU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fld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0C8B7A-2119-4541-B414-98C848D87DB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dirty="0">
                <a:latin typeface="+mj-lt"/>
              </a:rPr>
              <a:t>Энциклопедический словарь определяет </a:t>
            </a:r>
            <a:r>
              <a:rPr lang="ru-RU" sz="2400" b="1" dirty="0">
                <a:latin typeface="+mj-lt"/>
              </a:rPr>
              <a:t>альтернативу</a:t>
            </a:r>
            <a:r>
              <a:rPr lang="ru-RU" sz="2400" dirty="0">
                <a:latin typeface="+mj-lt"/>
              </a:rPr>
              <a:t> как каждую из исключающих друг друга возможностей, необходимость выбора между взаимоисключающими возможностями.</a:t>
            </a:r>
          </a:p>
          <a:p>
            <a:pPr algn="just"/>
            <a:r>
              <a:rPr lang="ru-RU" sz="2400" dirty="0">
                <a:latin typeface="+mj-lt"/>
              </a:rPr>
              <a:t>Под </a:t>
            </a:r>
            <a:r>
              <a:rPr lang="ru-RU" sz="2400" b="1" dirty="0">
                <a:latin typeface="+mj-lt"/>
              </a:rPr>
              <a:t>вариантом</a:t>
            </a:r>
            <a:r>
              <a:rPr lang="ru-RU" sz="2400" dirty="0">
                <a:latin typeface="+mj-lt"/>
              </a:rPr>
              <a:t> в данном случае понимается видоизменение, разновидность (иная разработка плана проекта).</a:t>
            </a:r>
          </a:p>
          <a:p>
            <a:pPr algn="just"/>
            <a:r>
              <a:rPr lang="ru-RU" sz="2400" dirty="0">
                <a:latin typeface="+mj-lt"/>
              </a:rPr>
              <a:t>Таким образом, </a:t>
            </a:r>
            <a:r>
              <a:rPr lang="ru-RU" sz="2400" b="1" dirty="0">
                <a:latin typeface="+mj-lt"/>
              </a:rPr>
              <a:t>выбор альтернативы </a:t>
            </a:r>
            <a:r>
              <a:rPr lang="ru-RU" sz="2400" dirty="0">
                <a:latin typeface="+mj-lt"/>
              </a:rPr>
              <a:t>— это фактически выбор направления решения, а </a:t>
            </a:r>
            <a:br>
              <a:rPr lang="ru-RU" sz="2400" dirty="0">
                <a:latin typeface="+mj-lt"/>
              </a:rPr>
            </a:br>
            <a:r>
              <a:rPr lang="ru-RU" sz="2400" b="1" dirty="0">
                <a:latin typeface="+mj-lt"/>
              </a:rPr>
              <a:t>выбор варианта </a:t>
            </a:r>
            <a:r>
              <a:rPr lang="ru-RU" sz="2400" dirty="0">
                <a:latin typeface="+mj-lt"/>
              </a:rPr>
              <a:t>— это выбор способа реализации выбранной альтернативы.</a:t>
            </a:r>
          </a:p>
        </p:txBody>
      </p:sp>
    </p:spTree>
    <p:extLst>
      <p:ext uri="{BB962C8B-B14F-4D97-AF65-F5344CB8AC3E}">
        <p14:creationId xmlns:p14="http://schemas.microsoft.com/office/powerpoint/2010/main" val="395240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95263E-7C16-5141-935C-C2BBF3D5C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ОСНОВНЫЕ ЭТАПЫ ПР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9565F7B-0696-334C-8177-C1C89DADF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EB61-9EBD-44E2-9C41-DDD2243C44D8}" type="slidenum">
              <a:rPr lang="ru-RU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fld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90DDF6-E015-604E-999E-73B1549B0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712" y="1556792"/>
            <a:ext cx="6696720" cy="423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Aft>
                <a:spcPts val="3000"/>
              </a:spcAft>
            </a:pPr>
            <a:r>
              <a:rPr lang="ru-RU" sz="2400" b="1" dirty="0">
                <a:latin typeface="Calibri" pitchFamily="34" charset="0"/>
              </a:rPr>
              <a:t>1) Осмысливание проблемной ситуации</a:t>
            </a:r>
          </a:p>
          <a:p>
            <a:pPr lvl="0">
              <a:spcAft>
                <a:spcPts val="3000"/>
              </a:spcAft>
            </a:pPr>
            <a:r>
              <a:rPr lang="ru-RU" sz="2400" b="1" dirty="0">
                <a:latin typeface="Calibri" pitchFamily="34" charset="0"/>
              </a:rPr>
              <a:t>2) Формулировка задачи принятия решения</a:t>
            </a:r>
          </a:p>
          <a:p>
            <a:pPr lvl="0">
              <a:spcAft>
                <a:spcPts val="3000"/>
              </a:spcAft>
            </a:pPr>
            <a:r>
              <a:rPr lang="ru-RU" sz="2400" b="1" dirty="0">
                <a:latin typeface="Calibri" pitchFamily="34" charset="0"/>
              </a:rPr>
              <a:t>3) Поиск (построение) множества альтернатив</a:t>
            </a:r>
          </a:p>
          <a:p>
            <a:pPr lvl="0">
              <a:spcAft>
                <a:spcPts val="3000"/>
              </a:spcAft>
            </a:pPr>
            <a:r>
              <a:rPr lang="ru-RU" sz="2400" b="1" dirty="0">
                <a:latin typeface="Calibri" pitchFamily="34" charset="0"/>
              </a:rPr>
              <a:t>4) Оценка и выбор альтернатив для реализации</a:t>
            </a:r>
          </a:p>
          <a:p>
            <a:pPr lvl="0">
              <a:spcAft>
                <a:spcPts val="3000"/>
              </a:spcAft>
            </a:pPr>
            <a:r>
              <a:rPr lang="ru-RU" sz="2400" b="1" dirty="0">
                <a:latin typeface="Calibri" pitchFamily="34" charset="0"/>
              </a:rPr>
              <a:t>5) Применение (реализация) альтернатив</a:t>
            </a:r>
          </a:p>
          <a:p>
            <a:pPr lvl="0">
              <a:spcAft>
                <a:spcPts val="3000"/>
              </a:spcAft>
            </a:pPr>
            <a:r>
              <a:rPr lang="ru-RU" sz="2400" b="1" dirty="0">
                <a:latin typeface="Calibri" pitchFamily="34" charset="0"/>
              </a:rPr>
              <a:t>6) Оценка результата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8606BD0E-107A-7049-B30E-3D490BDBDE7E}"/>
              </a:ext>
            </a:extLst>
          </p:cNvPr>
          <p:cNvCxnSpPr/>
          <p:nvPr/>
        </p:nvCxnSpPr>
        <p:spPr>
          <a:xfrm>
            <a:off x="5076056" y="2060848"/>
            <a:ext cx="0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59471379-37A6-A24E-B50F-9AC683F87762}"/>
              </a:ext>
            </a:extLst>
          </p:cNvPr>
          <p:cNvCxnSpPr/>
          <p:nvPr/>
        </p:nvCxnSpPr>
        <p:spPr>
          <a:xfrm>
            <a:off x="5076056" y="2780928"/>
            <a:ext cx="0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87E31662-56EB-8E40-9B4D-1BB99F04106C}"/>
              </a:ext>
            </a:extLst>
          </p:cNvPr>
          <p:cNvCxnSpPr/>
          <p:nvPr/>
        </p:nvCxnSpPr>
        <p:spPr>
          <a:xfrm>
            <a:off x="5076056" y="3501008"/>
            <a:ext cx="0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7D1A0F33-05C5-2546-AEB3-D3C3DC804633}"/>
              </a:ext>
            </a:extLst>
          </p:cNvPr>
          <p:cNvCxnSpPr/>
          <p:nvPr/>
        </p:nvCxnSpPr>
        <p:spPr>
          <a:xfrm>
            <a:off x="5076056" y="4293096"/>
            <a:ext cx="0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A98A1C99-FBBC-2149-98C0-71DCA5B4D718}"/>
              </a:ext>
            </a:extLst>
          </p:cNvPr>
          <p:cNvCxnSpPr/>
          <p:nvPr/>
        </p:nvCxnSpPr>
        <p:spPr>
          <a:xfrm>
            <a:off x="5076056" y="5013176"/>
            <a:ext cx="0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0241207A-27CC-CE4D-988F-32CBB52FD2B8}"/>
              </a:ext>
            </a:extLst>
          </p:cNvPr>
          <p:cNvGrpSpPr/>
          <p:nvPr/>
        </p:nvGrpSpPr>
        <p:grpSpPr>
          <a:xfrm>
            <a:off x="1228568" y="1700808"/>
            <a:ext cx="7447864" cy="4680520"/>
            <a:chOff x="1228568" y="1700808"/>
            <a:chExt cx="7447864" cy="4680520"/>
          </a:xfrm>
        </p:grpSpPr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D8462E4F-CD11-B24C-AA2B-574B138D3CD0}"/>
                </a:ext>
              </a:extLst>
            </p:cNvPr>
            <p:cNvGrpSpPr/>
            <p:nvPr/>
          </p:nvGrpSpPr>
          <p:grpSpPr>
            <a:xfrm>
              <a:off x="1228568" y="1700808"/>
              <a:ext cx="4567568" cy="4680520"/>
              <a:chOff x="1228568" y="1700808"/>
              <a:chExt cx="4567568" cy="4680520"/>
            </a:xfrm>
          </p:grpSpPr>
          <p:sp>
            <p:nvSpPr>
              <p:cNvPr id="17" name="Блок-схема: решение 15">
                <a:extLst>
                  <a:ext uri="{FF2B5EF4-FFF2-40B4-BE49-F238E27FC236}">
                    <a16:creationId xmlns:a16="http://schemas.microsoft.com/office/drawing/2014/main" id="{D66389F5-918E-734C-B027-E03160527982}"/>
                  </a:ext>
                </a:extLst>
              </p:cNvPr>
              <p:cNvSpPr/>
              <p:nvPr/>
            </p:nvSpPr>
            <p:spPr>
              <a:xfrm>
                <a:off x="4860032" y="5949280"/>
                <a:ext cx="576064" cy="432048"/>
              </a:xfrm>
              <a:prstGeom prst="flowChartDecisi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8" name="Прямая со стрелкой 17">
                <a:extLst>
                  <a:ext uri="{FF2B5EF4-FFF2-40B4-BE49-F238E27FC236}">
                    <a16:creationId xmlns:a16="http://schemas.microsoft.com/office/drawing/2014/main" id="{5DF05BCF-39E9-6042-9812-E845F6FD77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36096" y="6164120"/>
                <a:ext cx="360040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Соединительная линия уступом 18">
                <a:extLst>
                  <a:ext uri="{FF2B5EF4-FFF2-40B4-BE49-F238E27FC236}">
                    <a16:creationId xmlns:a16="http://schemas.microsoft.com/office/drawing/2014/main" id="{AB3DAFC1-84EC-B942-979D-BC0AABFEE1C7}"/>
                  </a:ext>
                </a:extLst>
              </p:cNvPr>
              <p:cNvCxnSpPr>
                <a:cxnSpLocks/>
                <a:stCxn id="17" idx="1"/>
              </p:cNvCxnSpPr>
              <p:nvPr/>
            </p:nvCxnSpPr>
            <p:spPr>
              <a:xfrm rot="10800000">
                <a:off x="1475656" y="4725144"/>
                <a:ext cx="3384376" cy="1440160"/>
              </a:xfrm>
              <a:prstGeom prst="bentConnector3">
                <a:avLst>
                  <a:gd name="adj1" fmla="val 107263"/>
                </a:avLst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>
                <a:extLst>
                  <a:ext uri="{FF2B5EF4-FFF2-40B4-BE49-F238E27FC236}">
                    <a16:creationId xmlns:a16="http://schemas.microsoft.com/office/drawing/2014/main" id="{0ACE5093-C8D3-8348-BD2D-8CF156F0D911}"/>
                  </a:ext>
                </a:extLst>
              </p:cNvPr>
              <p:cNvCxnSpPr/>
              <p:nvPr/>
            </p:nvCxnSpPr>
            <p:spPr>
              <a:xfrm flipV="1">
                <a:off x="1232336" y="1700808"/>
                <a:ext cx="0" cy="302433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 стрелкой 20">
                <a:extLst>
                  <a:ext uri="{FF2B5EF4-FFF2-40B4-BE49-F238E27FC236}">
                    <a16:creationId xmlns:a16="http://schemas.microsoft.com/office/drawing/2014/main" id="{EA083C42-309A-0C47-9E2E-25EF93EEEEA6}"/>
                  </a:ext>
                </a:extLst>
              </p:cNvPr>
              <p:cNvCxnSpPr/>
              <p:nvPr/>
            </p:nvCxnSpPr>
            <p:spPr>
              <a:xfrm>
                <a:off x="1232336" y="1714456"/>
                <a:ext cx="288032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 стрелкой 21">
                <a:extLst>
                  <a:ext uri="{FF2B5EF4-FFF2-40B4-BE49-F238E27FC236}">
                    <a16:creationId xmlns:a16="http://schemas.microsoft.com/office/drawing/2014/main" id="{0421B5E4-7011-6C4F-B75D-C976E505C592}"/>
                  </a:ext>
                </a:extLst>
              </p:cNvPr>
              <p:cNvCxnSpPr/>
              <p:nvPr/>
            </p:nvCxnSpPr>
            <p:spPr>
              <a:xfrm>
                <a:off x="1228568" y="2523960"/>
                <a:ext cx="288032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 стрелкой 22">
                <a:extLst>
                  <a:ext uri="{FF2B5EF4-FFF2-40B4-BE49-F238E27FC236}">
                    <a16:creationId xmlns:a16="http://schemas.microsoft.com/office/drawing/2014/main" id="{318F2222-D6ED-F744-B3A6-F13E6FB71803}"/>
                  </a:ext>
                </a:extLst>
              </p:cNvPr>
              <p:cNvCxnSpPr/>
              <p:nvPr/>
            </p:nvCxnSpPr>
            <p:spPr>
              <a:xfrm>
                <a:off x="1245984" y="3284984"/>
                <a:ext cx="288032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 стрелкой 23">
                <a:extLst>
                  <a:ext uri="{FF2B5EF4-FFF2-40B4-BE49-F238E27FC236}">
                    <a16:creationId xmlns:a16="http://schemas.microsoft.com/office/drawing/2014/main" id="{5F241F1C-AA8A-4248-A11A-433318D9F07D}"/>
                  </a:ext>
                </a:extLst>
              </p:cNvPr>
              <p:cNvCxnSpPr/>
              <p:nvPr/>
            </p:nvCxnSpPr>
            <p:spPr>
              <a:xfrm>
                <a:off x="1245984" y="4005064"/>
                <a:ext cx="288032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7B968AF-1A78-2841-9F8F-926F458B3F6F}"/>
                </a:ext>
              </a:extLst>
            </p:cNvPr>
            <p:cNvSpPr txBox="1"/>
            <p:nvPr/>
          </p:nvSpPr>
          <p:spPr>
            <a:xfrm>
              <a:off x="5868120" y="5944066"/>
              <a:ext cx="28083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chemeClr val="accent2"/>
                  </a:solidFill>
                  <a:latin typeface="+mj-lt"/>
                </a:rPr>
                <a:t>Удовлетворительно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5E05867-6800-C841-9C36-3EF98A0C650A}"/>
                </a:ext>
              </a:extLst>
            </p:cNvPr>
            <p:cNvSpPr txBox="1"/>
            <p:nvPr/>
          </p:nvSpPr>
          <p:spPr>
            <a:xfrm>
              <a:off x="1534016" y="5805264"/>
              <a:ext cx="318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chemeClr val="accent1"/>
                  </a:solidFill>
                </a:rPr>
                <a:t>Неудовлетворительно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269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95263E-7C16-5141-935C-C2BBF3D5C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ФАКТОРЫ, ВЛИЯЮЩИЕ НА ПР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9565F7B-0696-334C-8177-C1C89DADF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EB61-9EBD-44E2-9C41-DDD2243C44D8}" type="slidenum">
              <a:rPr lang="ru-RU" smtClean="0">
                <a:latin typeface="Calibri" panose="020F0502020204030204" pitchFamily="34" charset="0"/>
                <a:cs typeface="Calibri" panose="020F0502020204030204" pitchFamily="34" charset="0"/>
              </a:rPr>
              <a:t>5</a:t>
            </a:fld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Объект 3">
            <a:extLst>
              <a:ext uri="{FF2B5EF4-FFF2-40B4-BE49-F238E27FC236}">
                <a16:creationId xmlns:a16="http://schemas.microsoft.com/office/drawing/2014/main" id="{15A75C14-C23F-5C40-BE4D-0F82CCC8658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340974"/>
            <a:ext cx="8229600" cy="4800136"/>
          </a:xfrm>
        </p:spPr>
        <p:txBody>
          <a:bodyPr>
            <a:noAutofit/>
          </a:bodyPr>
          <a:lstStyle/>
          <a:p>
            <a:pPr indent="457200" algn="just">
              <a:spcBef>
                <a:spcPts val="0"/>
              </a:spcBef>
              <a:buFont typeface="Wingdings" pitchFamily="2" charset="2"/>
              <a:buChar char="q"/>
            </a:pPr>
            <a:r>
              <a:rPr lang="ru-RU" sz="2300" b="1" dirty="0"/>
              <a:t>Личностные оценки руководителя (ЛПР)</a:t>
            </a:r>
          </a:p>
          <a:p>
            <a:pPr indent="457200" algn="just">
              <a:spcBef>
                <a:spcPts val="0"/>
              </a:spcBef>
              <a:buFont typeface="Wingdings" pitchFamily="2" charset="2"/>
              <a:buChar char="q"/>
            </a:pPr>
            <a:r>
              <a:rPr lang="ru-RU" sz="2300" b="1" dirty="0"/>
              <a:t>Среда принятия решения </a:t>
            </a:r>
          </a:p>
          <a:p>
            <a:pPr indent="457200" algn="just">
              <a:spcBef>
                <a:spcPts val="0"/>
              </a:spcBef>
              <a:buFont typeface="Wingdings" pitchFamily="2" charset="2"/>
              <a:buChar char="q"/>
            </a:pPr>
            <a:r>
              <a:rPr lang="ru-RU" sz="2300" b="1" dirty="0"/>
              <a:t>Культурные различия </a:t>
            </a:r>
          </a:p>
          <a:p>
            <a:pPr indent="457200" algn="just">
              <a:spcBef>
                <a:spcPts val="0"/>
              </a:spcBef>
              <a:buFont typeface="Wingdings" pitchFamily="2" charset="2"/>
              <a:buChar char="q"/>
            </a:pPr>
            <a:r>
              <a:rPr lang="ru-RU" sz="2300" b="1" dirty="0"/>
              <a:t>Информационные ограничения </a:t>
            </a:r>
          </a:p>
          <a:p>
            <a:pPr indent="457200" algn="just">
              <a:spcBef>
                <a:spcPts val="0"/>
              </a:spcBef>
              <a:buFont typeface="Wingdings" pitchFamily="2" charset="2"/>
              <a:buChar char="q"/>
            </a:pPr>
            <a:r>
              <a:rPr lang="ru-RU" sz="2300" b="1" dirty="0"/>
              <a:t>Временные ограничения </a:t>
            </a:r>
          </a:p>
          <a:p>
            <a:pPr indent="457200" algn="just">
              <a:spcBef>
                <a:spcPts val="0"/>
              </a:spcBef>
              <a:buFont typeface="Wingdings" pitchFamily="2" charset="2"/>
              <a:buChar char="q"/>
            </a:pPr>
            <a:r>
              <a:rPr lang="ru-RU" sz="2300" b="1" dirty="0"/>
              <a:t>Поведенческие ограничения </a:t>
            </a:r>
          </a:p>
          <a:p>
            <a:pPr indent="457200" algn="just">
              <a:spcBef>
                <a:spcPts val="0"/>
              </a:spcBef>
              <a:buFont typeface="Wingdings" pitchFamily="2" charset="2"/>
              <a:buChar char="q"/>
            </a:pPr>
            <a:r>
              <a:rPr lang="ru-RU" sz="2300" b="1" dirty="0"/>
              <a:t>Взаимосвязь решений </a:t>
            </a:r>
          </a:p>
          <a:p>
            <a:pPr indent="457200" algn="just">
              <a:spcBef>
                <a:spcPts val="0"/>
              </a:spcBef>
              <a:buFont typeface="Wingdings" pitchFamily="2" charset="2"/>
              <a:buChar char="q"/>
            </a:pPr>
            <a:r>
              <a:rPr lang="ru-RU" sz="2300" b="1" dirty="0"/>
              <a:t>Фактор сложности </a:t>
            </a:r>
          </a:p>
          <a:p>
            <a:pPr indent="457200" algn="just">
              <a:spcBef>
                <a:spcPts val="0"/>
              </a:spcBef>
              <a:buFont typeface="Wingdings" pitchFamily="2" charset="2"/>
              <a:buChar char="q"/>
            </a:pPr>
            <a:r>
              <a:rPr lang="ru-RU" sz="2300" b="1" dirty="0"/>
              <a:t>Перспективность действия решения </a:t>
            </a:r>
          </a:p>
          <a:p>
            <a:pPr indent="457200" algn="just">
              <a:spcBef>
                <a:spcPts val="0"/>
              </a:spcBef>
              <a:buFont typeface="Wingdings" pitchFamily="2" charset="2"/>
              <a:buChar char="q"/>
            </a:pPr>
            <a:r>
              <a:rPr lang="ru-RU" sz="2300" b="1" dirty="0"/>
              <a:t>Фактор финансовых вложений и анализа финансовых вложений </a:t>
            </a:r>
          </a:p>
          <a:p>
            <a:pPr indent="457200" algn="just">
              <a:spcBef>
                <a:spcPts val="0"/>
              </a:spcBef>
              <a:buFont typeface="Wingdings" pitchFamily="2" charset="2"/>
              <a:buChar char="q"/>
            </a:pPr>
            <a:r>
              <a:rPr lang="ru-RU" sz="2300" b="1" dirty="0"/>
              <a:t>Экономическая целесообразность ПР </a:t>
            </a:r>
          </a:p>
          <a:p>
            <a:pPr indent="457200" algn="just">
              <a:spcBef>
                <a:spcPts val="0"/>
              </a:spcBef>
              <a:buFont typeface="Wingdings" pitchFamily="2" charset="2"/>
              <a:buChar char="q"/>
            </a:pPr>
            <a:r>
              <a:rPr lang="ru-RU" sz="2300" b="1" dirty="0"/>
              <a:t>Степень риска </a:t>
            </a:r>
          </a:p>
          <a:p>
            <a:pPr indent="457200" algn="just">
              <a:spcBef>
                <a:spcPts val="0"/>
              </a:spcBef>
              <a:buFont typeface="Wingdings" pitchFamily="2" charset="2"/>
              <a:buChar char="q"/>
            </a:pPr>
            <a:r>
              <a:rPr lang="ru-RU" sz="2300" b="1" dirty="0"/>
              <a:t>Учет других видов эффекта (социального, нравственно-этического, технического)</a:t>
            </a:r>
          </a:p>
        </p:txBody>
      </p:sp>
    </p:spTree>
    <p:extLst>
      <p:ext uri="{BB962C8B-B14F-4D97-AF65-F5344CB8AC3E}">
        <p14:creationId xmlns:p14="http://schemas.microsoft.com/office/powerpoint/2010/main" val="4110279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95263E-7C16-5141-935C-C2BBF3D5C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ФАКТОРЫ, ВЛИЯЮЩИЕ НА КАЧЕСТВО ПР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9565F7B-0696-334C-8177-C1C89DADF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EB61-9EBD-44E2-9C41-DDD2243C44D8}" type="slidenum">
              <a:rPr lang="ru-RU" smtClean="0">
                <a:latin typeface="Calibri" panose="020F0502020204030204" pitchFamily="34" charset="0"/>
                <a:cs typeface="Calibri" panose="020F0502020204030204" pitchFamily="34" charset="0"/>
              </a:rPr>
              <a:t>6</a:t>
            </a:fld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Объект 3">
            <a:extLst>
              <a:ext uri="{FF2B5EF4-FFF2-40B4-BE49-F238E27FC236}">
                <a16:creationId xmlns:a16="http://schemas.microsoft.com/office/drawing/2014/main" id="{2DFC8555-6E9E-0847-B76E-6634FB066D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368433"/>
            <a:ext cx="8229600" cy="4800136"/>
          </a:xfrm>
        </p:spPr>
        <p:txBody>
          <a:bodyPr>
            <a:noAutofit/>
          </a:bodyPr>
          <a:lstStyle/>
          <a:p>
            <a:pPr indent="457200" algn="just">
              <a:spcBef>
                <a:spcPts val="0"/>
              </a:spcBef>
              <a:buFont typeface="Wingdings" pitchFamily="2" charset="2"/>
              <a:buChar char="q"/>
            </a:pPr>
            <a:r>
              <a:rPr lang="ru-RU" sz="2300" b="1" dirty="0"/>
              <a:t>качество исходной информации</a:t>
            </a:r>
            <a:r>
              <a:rPr lang="ru-RU" sz="2300" dirty="0"/>
              <a:t>, определяемое её достоверностью, достаточностью, защищенностью от помех и ошибок, формой представления;</a:t>
            </a:r>
          </a:p>
          <a:p>
            <a:pPr indent="457200" algn="just">
              <a:spcBef>
                <a:spcPts val="0"/>
              </a:spcBef>
              <a:buFont typeface="Wingdings" pitchFamily="2" charset="2"/>
              <a:buChar char="q"/>
            </a:pPr>
            <a:r>
              <a:rPr lang="ru-RU" sz="2300" b="1" dirty="0"/>
              <a:t>оптимальный или рациональный характер принимаемого решения</a:t>
            </a:r>
            <a:r>
              <a:rPr lang="ru-RU" sz="2300" dirty="0"/>
              <a:t>;</a:t>
            </a:r>
          </a:p>
          <a:p>
            <a:pPr indent="457200" algn="just">
              <a:spcBef>
                <a:spcPts val="0"/>
              </a:spcBef>
              <a:buFont typeface="Wingdings" pitchFamily="2" charset="2"/>
              <a:buChar char="q"/>
            </a:pPr>
            <a:r>
              <a:rPr lang="ru-RU" sz="2300" b="1" dirty="0"/>
              <a:t>своевременность принимаемых решений</a:t>
            </a:r>
            <a:r>
              <a:rPr lang="ru-RU" sz="2300" dirty="0"/>
              <a:t>, определяемая скоростью их разработки, принятия, передачи и организации исполнения;</a:t>
            </a:r>
          </a:p>
          <a:p>
            <a:pPr indent="457200" algn="just">
              <a:spcBef>
                <a:spcPts val="0"/>
              </a:spcBef>
              <a:buFont typeface="Wingdings" pitchFamily="2" charset="2"/>
              <a:buChar char="q"/>
            </a:pPr>
            <a:r>
              <a:rPr lang="ru-RU" sz="2300" b="1" dirty="0"/>
              <a:t>соответствие принимаемых решений действующему механизму управления</a:t>
            </a:r>
            <a:r>
              <a:rPr lang="ru-RU" sz="2300" dirty="0"/>
              <a:t>;</a:t>
            </a:r>
          </a:p>
          <a:p>
            <a:pPr indent="457200" algn="just">
              <a:spcBef>
                <a:spcPts val="0"/>
              </a:spcBef>
              <a:buFont typeface="Wingdings" pitchFamily="2" charset="2"/>
              <a:buChar char="q"/>
            </a:pPr>
            <a:r>
              <a:rPr lang="ru-RU" sz="2300" b="1" dirty="0"/>
              <a:t>квалификация кадров</a:t>
            </a:r>
            <a:r>
              <a:rPr lang="ru-RU" sz="2300" dirty="0"/>
              <a:t>, осуществляющих разработку, принятие решений и организацию их исполнения;</a:t>
            </a:r>
          </a:p>
          <a:p>
            <a:pPr indent="457200" algn="just">
              <a:spcBef>
                <a:spcPts val="0"/>
              </a:spcBef>
              <a:buFont typeface="Wingdings" pitchFamily="2" charset="2"/>
              <a:buChar char="q"/>
            </a:pPr>
            <a:r>
              <a:rPr lang="ru-RU" sz="2300" b="1" dirty="0"/>
              <a:t>готовность управляемой системы к исполнению принятых решений</a:t>
            </a:r>
            <a:r>
              <a:rPr lang="ru-RU" sz="23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5860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95263E-7C16-5141-935C-C2BBF3D5C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ЦЕЛЬ ПР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9565F7B-0696-334C-8177-C1C89DADF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EB61-9EBD-44E2-9C41-DDD2243C44D8}" type="slidenum">
              <a:rPr lang="ru-RU" smtClean="0">
                <a:latin typeface="Calibri" panose="020F0502020204030204" pitchFamily="34" charset="0"/>
                <a:cs typeface="Calibri" panose="020F0502020204030204" pitchFamily="34" charset="0"/>
              </a:rPr>
              <a:t>7</a:t>
            </a:fld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Объект 3">
            <a:extLst>
              <a:ext uri="{FF2B5EF4-FFF2-40B4-BE49-F238E27FC236}">
                <a16:creationId xmlns:a16="http://schemas.microsoft.com/office/drawing/2014/main" id="{20535C50-C9EA-3144-B41A-79F96EC2FD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368433"/>
            <a:ext cx="8229600" cy="4800136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latin typeface="+mj-lt"/>
              </a:rPr>
              <a:t>Целью решения </a:t>
            </a:r>
            <a:r>
              <a:rPr lang="ru-RU" sz="2400" dirty="0">
                <a:latin typeface="+mj-lt"/>
              </a:rPr>
              <a:t>называются конкретные результаты, которые предполагается получить после реализации решения в определенных условиях и фиксированном периоде времени. </a:t>
            </a:r>
          </a:p>
          <a:p>
            <a:pPr algn="just">
              <a:spcBef>
                <a:spcPts val="600"/>
              </a:spcBef>
            </a:pPr>
            <a:r>
              <a:rPr lang="ru-RU" sz="2400" b="1" dirty="0">
                <a:latin typeface="+mj-lt"/>
              </a:rPr>
              <a:t>Требования к цели</a:t>
            </a:r>
            <a:r>
              <a:rPr lang="ru-RU" sz="2400" dirty="0">
                <a:latin typeface="+mj-lt"/>
              </a:rPr>
              <a:t>:</a:t>
            </a:r>
          </a:p>
          <a:p>
            <a:pPr lvl="0" indent="360000" algn="just">
              <a:buFont typeface="Wingdings" pitchFamily="2" charset="2"/>
              <a:buChar char="ü"/>
            </a:pPr>
            <a:r>
              <a:rPr lang="ru-RU" sz="2400" dirty="0">
                <a:latin typeface="+mj-lt"/>
              </a:rPr>
              <a:t>недвусмысленность формулировки и понятность исполнителям;</a:t>
            </a:r>
          </a:p>
          <a:p>
            <a:pPr lvl="0" indent="360000" algn="just">
              <a:buFont typeface="Wingdings" pitchFamily="2" charset="2"/>
              <a:buChar char="ü"/>
            </a:pPr>
            <a:r>
              <a:rPr lang="ru-RU" sz="2400" dirty="0" err="1">
                <a:latin typeface="+mj-lt"/>
              </a:rPr>
              <a:t>измеряемость</a:t>
            </a:r>
            <a:r>
              <a:rPr lang="ru-RU" sz="2400" dirty="0">
                <a:latin typeface="+mj-lt"/>
              </a:rPr>
              <a:t>;</a:t>
            </a:r>
          </a:p>
          <a:p>
            <a:pPr lvl="0" indent="360000" algn="just">
              <a:buFont typeface="Wingdings" pitchFamily="2" charset="2"/>
              <a:buChar char="ü"/>
            </a:pPr>
            <a:r>
              <a:rPr lang="ru-RU" sz="2400" dirty="0">
                <a:latin typeface="+mj-lt"/>
              </a:rPr>
              <a:t>реальность и достижимость в установленные сроки;</a:t>
            </a:r>
          </a:p>
          <a:p>
            <a:pPr lvl="0" indent="360000" algn="just">
              <a:buFont typeface="Wingdings" pitchFamily="2" charset="2"/>
              <a:buChar char="ü"/>
            </a:pPr>
            <a:r>
              <a:rPr lang="ru-RU" sz="2400" dirty="0">
                <a:latin typeface="+mj-lt"/>
              </a:rPr>
              <a:t>связь с системой вознаграждения;</a:t>
            </a:r>
          </a:p>
          <a:p>
            <a:pPr lvl="0" indent="360000" algn="just">
              <a:buFont typeface="Wingdings" pitchFamily="2" charset="2"/>
              <a:buChar char="ü"/>
            </a:pPr>
            <a:r>
              <a:rPr lang="ru-RU" sz="2400" dirty="0">
                <a:latin typeface="+mj-lt"/>
              </a:rPr>
              <a:t>совместимость с целями отдельных групп исполнителей;</a:t>
            </a:r>
          </a:p>
          <a:p>
            <a:pPr lvl="0" indent="360000" algn="just">
              <a:buFont typeface="Wingdings" pitchFamily="2" charset="2"/>
              <a:buChar char="ü"/>
            </a:pPr>
            <a:r>
              <a:rPr lang="ru-RU" sz="2400" dirty="0" err="1">
                <a:latin typeface="+mj-lt"/>
              </a:rPr>
              <a:t>формализуемость</a:t>
            </a:r>
            <a:r>
              <a:rPr lang="ru-RU" sz="2400" dirty="0"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90312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95263E-7C16-5141-935C-C2BBF3D5C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ФОРМАЛИЗАЦИЯ ЦЕЛИ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9565F7B-0696-334C-8177-C1C89DADF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EB61-9EBD-44E2-9C41-DDD2243C44D8}" type="slidenum">
              <a:rPr lang="ru-RU" smtClean="0">
                <a:latin typeface="Calibri" panose="020F0502020204030204" pitchFamily="34" charset="0"/>
                <a:cs typeface="Calibri" panose="020F0502020204030204" pitchFamily="34" charset="0"/>
              </a:rPr>
              <a:t>8</a:t>
            </a:fld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0C8B7A-2119-4541-B414-98C848D87DB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r>
              <a:rPr lang="ru-RU" sz="2400" b="1" dirty="0">
                <a:latin typeface="+mj-lt"/>
              </a:rPr>
              <a:t>Формализация целей</a:t>
            </a:r>
            <a:r>
              <a:rPr lang="ru-RU" sz="2400" dirty="0">
                <a:latin typeface="+mj-lt"/>
              </a:rPr>
              <a:t> — процесс довольно сложный. Формальных методов синтеза целей не существует.</a:t>
            </a:r>
          </a:p>
          <a:p>
            <a:pPr algn="just">
              <a:spcBef>
                <a:spcPts val="600"/>
              </a:spcBef>
            </a:pPr>
            <a:endParaRPr lang="ru-RU" sz="2400" dirty="0">
              <a:latin typeface="+mj-lt"/>
            </a:endParaRPr>
          </a:p>
          <a:p>
            <a:pPr algn="just">
              <a:spcBef>
                <a:spcPts val="600"/>
              </a:spcBef>
            </a:pPr>
            <a:r>
              <a:rPr lang="ru-RU" sz="2400" dirty="0">
                <a:latin typeface="+mj-lt"/>
              </a:rPr>
              <a:t>1. </a:t>
            </a:r>
            <a:r>
              <a:rPr lang="ru-RU" sz="2400" b="1" dirty="0">
                <a:latin typeface="+mj-lt"/>
              </a:rPr>
              <a:t>Количественное задание цели </a:t>
            </a:r>
            <a:r>
              <a:rPr lang="ru-RU" sz="2400" dirty="0">
                <a:latin typeface="+mj-lt"/>
              </a:rPr>
              <a:t>(с помощью целевой функции). Сведение задачи принятия решений к задаче математической оптимизации.</a:t>
            </a:r>
          </a:p>
          <a:p>
            <a:pPr algn="just">
              <a:spcBef>
                <a:spcPts val="600"/>
              </a:spcBef>
            </a:pPr>
            <a:r>
              <a:rPr lang="ru-RU" sz="2400" dirty="0">
                <a:latin typeface="+mj-lt"/>
              </a:rPr>
              <a:t>2. </a:t>
            </a:r>
            <a:r>
              <a:rPr lang="ru-RU" sz="2400" b="1" dirty="0">
                <a:latin typeface="+mj-lt"/>
              </a:rPr>
              <a:t>Качественное задание цели</a:t>
            </a:r>
          </a:p>
          <a:p>
            <a:pPr algn="just"/>
            <a:r>
              <a:rPr lang="ru-RU" sz="2400" dirty="0">
                <a:latin typeface="+mj-lt"/>
              </a:rPr>
              <a:t>Выделяется 2 подзадачи:</a:t>
            </a:r>
          </a:p>
          <a:p>
            <a:pPr lvl="0" indent="360000" algn="just">
              <a:buFont typeface="Wingdings" pitchFamily="2" charset="2"/>
              <a:buChar char="q"/>
            </a:pPr>
            <a:r>
              <a:rPr lang="ru-RU" sz="2400" dirty="0">
                <a:latin typeface="+mj-lt"/>
              </a:rPr>
              <a:t>Цель достигнута или цель не достигнута.</a:t>
            </a:r>
          </a:p>
          <a:p>
            <a:pPr indent="360000" algn="just">
              <a:buFont typeface="Wingdings" pitchFamily="2" charset="2"/>
              <a:buChar char="q"/>
            </a:pPr>
            <a:r>
              <a:rPr lang="ru-RU" sz="2400" dirty="0">
                <a:latin typeface="+mj-lt"/>
              </a:rPr>
              <a:t>С помощью отношения предпочтения на множестве альтернатив.</a:t>
            </a:r>
          </a:p>
        </p:txBody>
      </p:sp>
    </p:spTree>
    <p:extLst>
      <p:ext uri="{BB962C8B-B14F-4D97-AF65-F5344CB8AC3E}">
        <p14:creationId xmlns:p14="http://schemas.microsoft.com/office/powerpoint/2010/main" val="3042636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95263E-7C16-5141-935C-C2BBF3D5C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КРИТЕРИИ ОЦЕНКИ ПР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9565F7B-0696-334C-8177-C1C89DADF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EB61-9EBD-44E2-9C41-DDD2243C44D8}" type="slidenum">
              <a:rPr lang="ru-RU" smtClean="0">
                <a:latin typeface="Calibri" panose="020F0502020204030204" pitchFamily="34" charset="0"/>
                <a:cs typeface="Calibri" panose="020F0502020204030204" pitchFamily="34" charset="0"/>
              </a:rPr>
              <a:t>9</a:t>
            </a:fld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0C8B7A-2119-4541-B414-98C848D87DB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dirty="0"/>
              <a:t>Критерий включает в себя в качестве компонентов параметры эффективности (эффекта). </a:t>
            </a:r>
          </a:p>
          <a:p>
            <a:pPr algn="just">
              <a:spcBef>
                <a:spcPts val="600"/>
              </a:spcBef>
            </a:pPr>
            <a:r>
              <a:rPr lang="ru-RU" sz="2400" b="1" dirty="0"/>
              <a:t>Параметры эффективности </a:t>
            </a:r>
            <a:r>
              <a:rPr lang="ru-RU" sz="2400" dirty="0"/>
              <a:t>— наиболее важные параметры системы, которые позволяют оценить качество решения проблемы и достижение поставленных перед системой целей.</a:t>
            </a:r>
          </a:p>
          <a:p>
            <a:pPr algn="just">
              <a:spcBef>
                <a:spcPts val="600"/>
              </a:spcBef>
            </a:pPr>
            <a:r>
              <a:rPr lang="ru-RU" sz="2400" dirty="0"/>
              <a:t>Существуют различные подходы к формированию критериев. В зависимости от числа параметров оптимизации в критерии говорят о </a:t>
            </a:r>
            <a:r>
              <a:rPr lang="ru-RU" sz="2400" b="1" dirty="0" err="1"/>
              <a:t>монокритериальной</a:t>
            </a:r>
            <a:r>
              <a:rPr lang="ru-RU" sz="2400" dirty="0"/>
              <a:t> и </a:t>
            </a:r>
            <a:r>
              <a:rPr lang="ru-RU" sz="2400" b="1" dirty="0" err="1"/>
              <a:t>поликритериальной</a:t>
            </a:r>
            <a:r>
              <a:rPr lang="ru-RU" sz="2400" b="1" dirty="0"/>
              <a:t> (векторной) постановке задач</a:t>
            </a:r>
            <a:r>
              <a:rPr lang="ru-RU" sz="2400" dirty="0"/>
              <a:t>.</a:t>
            </a:r>
            <a:r>
              <a:rPr lang="ru-RU" sz="2400" b="1" dirty="0"/>
              <a:t> </a:t>
            </a:r>
            <a:endParaRPr lang="ru-RU" sz="2400" dirty="0"/>
          </a:p>
          <a:p>
            <a:pPr algn="just">
              <a:spcBef>
                <a:spcPts val="600"/>
              </a:spcBef>
            </a:pPr>
            <a:r>
              <a:rPr lang="ru-RU" sz="2400" dirty="0"/>
              <a:t>Могут применяться </a:t>
            </a:r>
            <a:r>
              <a:rPr lang="ru-RU" sz="2400" b="1" dirty="0"/>
              <a:t>аддитивные</a:t>
            </a:r>
            <a:r>
              <a:rPr lang="ru-RU" sz="2400" dirty="0"/>
              <a:t> и </a:t>
            </a:r>
            <a:r>
              <a:rPr lang="ru-RU" sz="2400" b="1" dirty="0"/>
              <a:t>мультипликативные</a:t>
            </a:r>
            <a:r>
              <a:rPr lang="ru-RU" sz="2400" dirty="0"/>
              <a:t> критерии.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6781551"/>
      </p:ext>
    </p:extLst>
  </p:cSld>
  <p:clrMapOvr>
    <a:masterClrMapping/>
  </p:clrMapOvr>
</p:sld>
</file>

<file path=ppt/theme/theme1.xml><?xml version="1.0" encoding="utf-8"?>
<a:theme xmlns:a="http://schemas.openxmlformats.org/drawingml/2006/main" name="mpei_shablon_3000_A4">
  <a:themeElements>
    <a:clrScheme name="Другая 1">
      <a:dk1>
        <a:srgbClr val="181818"/>
      </a:dk1>
      <a:lt1>
        <a:sysClr val="window" lastClr="FFFFFF"/>
      </a:lt1>
      <a:dk2>
        <a:srgbClr val="181818"/>
      </a:dk2>
      <a:lt2>
        <a:srgbClr val="F8F8F8"/>
      </a:lt2>
      <a:accent1>
        <a:srgbClr val="A23E43"/>
      </a:accent1>
      <a:accent2>
        <a:srgbClr val="2B3F6A"/>
      </a:accent2>
      <a:accent3>
        <a:srgbClr val="AE585B"/>
      </a:accent3>
      <a:accent4>
        <a:srgbClr val="465A7F"/>
      </a:accent4>
      <a:accent5>
        <a:srgbClr val="BB777A"/>
      </a:accent5>
      <a:accent6>
        <a:srgbClr val="66779A"/>
      </a:accent6>
      <a:hlink>
        <a:srgbClr val="2B3F6A"/>
      </a:hlink>
      <a:folHlink>
        <a:srgbClr val="A23E43"/>
      </a:folHlink>
    </a:clrScheme>
    <a:fontScheme name="Фирменный стиль презентаций">
      <a:majorFont>
        <a:latin typeface="Avenir Next Cyr"/>
        <a:ea typeface=""/>
        <a:cs typeface=""/>
      </a:majorFont>
      <a:minorFont>
        <a:latin typeface="Avenir Next 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ФС МЭИ шабон.potx" id="{7604E263-28E6-4AF8-8A6B-EC74DFD11816}" vid="{DF03A726-2A6A-441E-8D13-5334CCCA477A}"/>
    </a:ext>
  </a:extLst>
</a:theme>
</file>

<file path=ppt/theme/theme2.xml><?xml version="1.0" encoding="utf-8"?>
<a:theme xmlns:a="http://schemas.openxmlformats.org/drawingml/2006/main" name="1_alena_shablon">
  <a:themeElements>
    <a:clrScheme name="ФС МЭИ Сине-красный темный">
      <a:dk1>
        <a:srgbClr val="FFFFFF"/>
      </a:dk1>
      <a:lt1>
        <a:srgbClr val="000001"/>
      </a:lt1>
      <a:dk2>
        <a:srgbClr val="FFFFFF"/>
      </a:dk2>
      <a:lt2>
        <a:srgbClr val="000001"/>
      </a:lt2>
      <a:accent1>
        <a:srgbClr val="0202D2"/>
      </a:accent1>
      <a:accent2>
        <a:srgbClr val="2828D8"/>
      </a:accent2>
      <a:accent3>
        <a:srgbClr val="4E4EE0"/>
      </a:accent3>
      <a:accent4>
        <a:srgbClr val="FF0000"/>
      </a:accent4>
      <a:accent5>
        <a:srgbClr val="E42626"/>
      </a:accent5>
      <a:accent6>
        <a:srgbClr val="EF4D4E"/>
      </a:accent6>
      <a:hlink>
        <a:srgbClr val="C0C0F4"/>
      </a:hlink>
      <a:folHlink>
        <a:srgbClr val="F7BFC0"/>
      </a:folHlink>
    </a:clrScheme>
    <a:fontScheme name="Фирменный стиль презентаций">
      <a:majorFont>
        <a:latin typeface="Avenir Next Cyr"/>
        <a:ea typeface=""/>
        <a:cs typeface=""/>
      </a:majorFont>
      <a:minorFont>
        <a:latin typeface="Avenir Next 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ФС МЭИ шабон.potx" id="{7604E263-28E6-4AF8-8A6B-EC74DFD11816}" vid="{53D96DB0-B1E9-4008-B45A-DAF853BEB47F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96D86A82F5AFB4E974E810EA0B07432" ma:contentTypeVersion="1" ma:contentTypeDescription="Создание документа." ma:contentTypeScope="" ma:versionID="bd31308227ac6bc6ac442af8f049f59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a10c82831e5d625bbb0173136b0368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88CD4C-67D1-4069-887A-05E8683DEAA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3F98B9CF-BE78-4444-A544-EF2E45ED07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053DCA-53A7-47E2-8F14-45B500127A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mpei_shablon_3000_A4</Template>
  <TotalTime>228</TotalTime>
  <Words>973</Words>
  <Application>Microsoft Macintosh PowerPoint</Application>
  <PresentationFormat>Экран (4:3)</PresentationFormat>
  <Paragraphs>154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Calibri</vt:lpstr>
      <vt:lpstr>Cambria Math</vt:lpstr>
      <vt:lpstr>Wingdings</vt:lpstr>
      <vt:lpstr>Arial</vt:lpstr>
      <vt:lpstr>Avenir Next Cyr</vt:lpstr>
      <vt:lpstr>mpei_shablon_3000_A4</vt:lpstr>
      <vt:lpstr>1_alena_shablon</vt:lpstr>
      <vt:lpstr>Документ</vt:lpstr>
      <vt:lpstr>ТЕОРИЯ ПРИНЯТИЯ РЕШЕНИЙ (ТПР)</vt:lpstr>
      <vt:lpstr>ПРИНЯТИЕ РЕШЕНИЙ (ПР)</vt:lpstr>
      <vt:lpstr>ПОНЯТИЕ АЛЬТЕРНАТИВЫ И ВАРИАНТА</vt:lpstr>
      <vt:lpstr>ОСНОВНЫЕ ЭТАПЫ ПР</vt:lpstr>
      <vt:lpstr>ФАКТОРЫ, ВЛИЯЮЩИЕ НА ПР</vt:lpstr>
      <vt:lpstr>ФАКТОРЫ, ВЛИЯЮЩИЕ НА КАЧЕСТВО ПР</vt:lpstr>
      <vt:lpstr>ЦЕЛЬ ПР</vt:lpstr>
      <vt:lpstr>ФОРМАЛИЗАЦИЯ ЦЕЛИ</vt:lpstr>
      <vt:lpstr>КРИТЕРИИ ОЦЕНКИ ПР</vt:lpstr>
      <vt:lpstr>КРИТЕРИИ ОЦЕНКИ ПР</vt:lpstr>
      <vt:lpstr>ЗАДАЧА ПРИНЯТИЯ РЕШЕНИЙ (ЗПР)</vt:lpstr>
      <vt:lpstr>КЛАССИФИКАЦИЯ ЗПР</vt:lpstr>
      <vt:lpstr>КЛАССИФИКАЦИЯ ЗПР</vt:lpstr>
      <vt:lpstr>КЛАССИФИКАЦИЯ ЗПР  ПО ТИПУ СИТУАЦИИ ПР </vt:lpstr>
      <vt:lpstr>КЛАССИФИКАЦИЯ ЗПР</vt:lpstr>
      <vt:lpstr>МЕТОДЫ ТПР</vt:lpstr>
      <vt:lpstr>СВОЙСТВА ПЛОХО ФОРМАЛИЗОВАННЫХ ЗПР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ТЕОРИЯ ПРИНЯТИЯ РЕШЕНИЙ (ТПР)</dc:title>
  <dc:creator>Павел Варшавский</dc:creator>
  <cp:lastModifiedBy>Павел Варшавский</cp:lastModifiedBy>
  <cp:revision>7</cp:revision>
  <dcterms:created xsi:type="dcterms:W3CDTF">2020-02-05T21:38:18Z</dcterms:created>
  <dcterms:modified xsi:type="dcterms:W3CDTF">2020-02-12T19:39:35Z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0x010100C96D86A82F5AFB4E974E810EA0B07432</vt:lpwstr>
  </property>
</Properties>
</file>