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</p:sldMasterIdLst>
  <p:notesMasterIdLst>
    <p:notesMasterId r:id="rId20"/>
  </p:notesMasterIdLst>
  <p:handoutMasterIdLst>
    <p:handoutMasterId r:id="rId21"/>
  </p:handoutMasterIdLst>
  <p:sldIdLst>
    <p:sldId id="256" r:id="rId6"/>
    <p:sldId id="258" r:id="rId7"/>
    <p:sldId id="259" r:id="rId8"/>
    <p:sldId id="25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6858000" type="screen4x3"/>
  <p:notesSz cx="6858000" cy="9144000"/>
  <p:embeddedFontLst>
    <p:embeddedFont>
      <p:font typeface="Avenir Next Cyr" panose="020B0503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0A480-CD13-2243-8513-A329F2B4C68F}" v="93" dt="2020-02-05T23:32:52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5126" autoAdjust="0"/>
  </p:normalViewPr>
  <p:slideViewPr>
    <p:cSldViewPr showGuides="1">
      <p:cViewPr varScale="1">
        <p:scale>
          <a:sx n="90" d="100"/>
          <a:sy n="90" d="100"/>
        </p:scale>
        <p:origin x="424" y="200"/>
      </p:cViewPr>
      <p:guideLst>
        <p:guide orient="horz" pos="1711"/>
        <p:guide pos="2880"/>
        <p:guide orient="horz" pos="2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t>06.02.2020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t>06.02.2020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2638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9808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1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56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9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4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5" y="260646"/>
            <a:ext cx="776580" cy="7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029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8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378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слев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82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ри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6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0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84825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059185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601098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2143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735363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057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04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34220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3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Четыре объекта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213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78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87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7374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9138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38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92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017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598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8378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301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47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3886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4770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5" r:id="rId15"/>
    <p:sldLayoutId id="2147483699" r:id="rId16"/>
    <p:sldLayoutId id="2147483722" r:id="rId17"/>
    <p:sldLayoutId id="2147483728" r:id="rId18"/>
    <p:sldLayoutId id="2147483732" r:id="rId19"/>
    <p:sldLayoutId id="2147483725" r:id="rId20"/>
    <p:sldLayoutId id="2147483729" r:id="rId21"/>
    <p:sldLayoutId id="2147483727" r:id="rId22"/>
    <p:sldLayoutId id="2147483730" r:id="rId23"/>
    <p:sldLayoutId id="2147483724" r:id="rId24"/>
    <p:sldLayoutId id="2147483726" r:id="rId25"/>
    <p:sldLayoutId id="2147483731" r:id="rId26"/>
    <p:sldLayoutId id="2147483697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698" r:id="rId43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rp@appmat.ru" TargetMode="External"/><Relationship Id="rId2" Type="http://schemas.openxmlformats.org/officeDocument/2006/relationships/hyperlink" Target="mailto:VarshavskyPR@mpei.ru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D4A6C-8586-9645-8FC2-8628EE12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1"/>
                </a:solidFill>
                <a:cs typeface="Arial" panose="020B0604020202020204" pitchFamily="34" charset="0"/>
              </a:rPr>
              <a:t>ТЕОРИЯ ПРИНЯТИЯ РЕШЕНИЙ (ТПР)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D19C7C-A463-6C4E-B4FB-F09364DEB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0" y="3645024"/>
            <a:ext cx="3096344" cy="2304256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>
                <a:cs typeface="Arial" panose="020B0604020202020204" pitchFamily="34" charset="0"/>
              </a:rPr>
              <a:t>Варшавский </a:t>
            </a:r>
            <a:endParaRPr lang="en-US" sz="2600" b="1" dirty="0">
              <a:cs typeface="Arial" panose="020B0604020202020204" pitchFamily="34" charset="0"/>
            </a:endParaRPr>
          </a:p>
          <a:p>
            <a:r>
              <a:rPr lang="ru-RU" sz="2600" b="1" dirty="0">
                <a:cs typeface="Arial" panose="020B0604020202020204" pitchFamily="34" charset="0"/>
              </a:rPr>
              <a:t>Павел </a:t>
            </a:r>
            <a:endParaRPr lang="en-US" sz="2600" b="1" dirty="0">
              <a:cs typeface="Arial" panose="020B0604020202020204" pitchFamily="34" charset="0"/>
            </a:endParaRPr>
          </a:p>
          <a:p>
            <a:r>
              <a:rPr lang="ru-RU" sz="2600" b="1" dirty="0">
                <a:cs typeface="Arial" panose="020B0604020202020204" pitchFamily="34" charset="0"/>
              </a:rPr>
              <a:t>Романович</a:t>
            </a:r>
          </a:p>
          <a:p>
            <a:r>
              <a:rPr lang="ru-RU" sz="2000" dirty="0">
                <a:cs typeface="Arial" panose="020B0604020202020204" pitchFamily="34" charset="0"/>
              </a:rPr>
              <a:t>доцент кафедры ПМИИ</a:t>
            </a:r>
            <a:endParaRPr lang="en-US" sz="2000" dirty="0">
              <a:cs typeface="Arial" panose="020B0604020202020204" pitchFamily="34" charset="0"/>
            </a:endParaRPr>
          </a:p>
          <a:p>
            <a:endParaRPr lang="ru-RU" sz="2000" dirty="0"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accent2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VarshavskyPR@mpei.ru</a:t>
            </a:r>
            <a:endParaRPr lang="en-US" sz="20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r>
              <a:rPr lang="en-US" sz="2000" b="1" dirty="0">
                <a:cs typeface="Arial" panose="020B0604020202020204" pitchFamily="34" charset="0"/>
                <a:hlinkClick r:id="rId3"/>
              </a:rPr>
              <a:t>varp@appmat.ru</a:t>
            </a:r>
            <a:endParaRPr lang="en-US" sz="2000" b="1" dirty="0">
              <a:cs typeface="Arial" panose="020B0604020202020204" pitchFamily="34" charset="0"/>
            </a:endParaRPr>
          </a:p>
          <a:p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14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ЭВОЛЮЦИЯ ТПР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+mj-lt"/>
              </a:rPr>
              <a:t>На </a:t>
            </a:r>
            <a:r>
              <a:rPr lang="ru-RU" sz="2400" u="sng" dirty="0">
                <a:latin typeface="+mj-lt"/>
              </a:rPr>
              <a:t>второй стадии</a:t>
            </a:r>
            <a:r>
              <a:rPr lang="ru-RU" sz="2400" dirty="0">
                <a:latin typeface="+mj-lt"/>
              </a:rPr>
              <a:t> исследователи разрабатывали </a:t>
            </a:r>
            <a:r>
              <a:rPr lang="ru-RU" sz="2400" b="1" dirty="0">
                <a:solidFill>
                  <a:schemeClr val="accent2"/>
                </a:solidFill>
                <a:latin typeface="+mj-lt"/>
              </a:rPr>
              <a:t>нормативный под­ход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к принятию решений. </a:t>
            </a:r>
          </a:p>
          <a:p>
            <a:pPr algn="just"/>
            <a:r>
              <a:rPr lang="ru-RU" sz="2400" dirty="0">
                <a:latin typeface="+mj-lt"/>
              </a:rPr>
              <a:t>Однако и здесь их постигла неудача, посколь­ку идеализированные теории, рассчитанные на </a:t>
            </a:r>
            <a:r>
              <a:rPr lang="ru-RU" sz="2400" dirty="0" err="1">
                <a:latin typeface="+mj-lt"/>
              </a:rPr>
              <a:t>сверхрационального</a:t>
            </a:r>
            <a:r>
              <a:rPr lang="ru-RU" sz="2400" dirty="0">
                <a:latin typeface="+mj-lt"/>
              </a:rPr>
              <a:t> человека с мощным интеллектом, не нашли практического применения.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3002649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ЭВОЛЮЦИЯ ТПР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+mj-lt"/>
              </a:rPr>
              <a:t>На </a:t>
            </a:r>
            <a:r>
              <a:rPr lang="ru-RU" sz="2400" u="sng" dirty="0">
                <a:latin typeface="+mj-lt"/>
              </a:rPr>
              <a:t>третьей стадии</a:t>
            </a:r>
            <a:r>
              <a:rPr lang="ru-RU" sz="2400" dirty="0">
                <a:latin typeface="+mj-lt"/>
              </a:rPr>
              <a:t> был развит </a:t>
            </a:r>
            <a:r>
              <a:rPr lang="ru-RU" sz="2400" b="1" dirty="0" err="1">
                <a:solidFill>
                  <a:schemeClr val="accent2"/>
                </a:solidFill>
                <a:latin typeface="+mj-lt"/>
              </a:rPr>
              <a:t>прескриптивный</a:t>
            </a:r>
            <a:r>
              <a:rPr lang="ru-RU" sz="2400" b="1" dirty="0">
                <a:solidFill>
                  <a:schemeClr val="accent2"/>
                </a:solidFill>
                <a:latin typeface="+mj-lt"/>
              </a:rPr>
              <a:t> подход</a:t>
            </a:r>
            <a:r>
              <a:rPr lang="ru-RU" sz="2400" dirty="0">
                <a:latin typeface="+mj-lt"/>
              </a:rPr>
              <a:t> к приня­тию решений. </a:t>
            </a:r>
          </a:p>
          <a:p>
            <a:pPr algn="just"/>
            <a:r>
              <a:rPr lang="ru-RU" sz="2000" dirty="0">
                <a:latin typeface="+mj-lt"/>
              </a:rPr>
              <a:t>Он оказался наиболее плодотворным, поскольку предписывал, как должен поступать человек с нормальным интеллектом, желающий напряженно и систематизировано обдумывать все аспекты своей задачи. </a:t>
            </a:r>
          </a:p>
          <a:p>
            <a:pPr algn="just"/>
            <a:r>
              <a:rPr lang="ru-RU" sz="2000" dirty="0" err="1">
                <a:latin typeface="+mj-lt"/>
              </a:rPr>
              <a:t>Прескриптивный</a:t>
            </a:r>
            <a:r>
              <a:rPr lang="ru-RU" sz="2000" dirty="0">
                <a:latin typeface="+mj-lt"/>
              </a:rPr>
              <a:t> подход не гарантирует нахождения оптимального решения в любой ситуации, но обеспечивает выбор такого решения, которое не заключает в себе противоречий и непоследовательностей. </a:t>
            </a:r>
          </a:p>
          <a:p>
            <a:pPr algn="just"/>
            <a:r>
              <a:rPr lang="ru-RU" sz="2000" dirty="0">
                <a:latin typeface="+mj-lt"/>
              </a:rPr>
              <a:t>Данный подход предъявляет к человеку серьезные требования освоить методы и приемы теории принятия решений, а также предпи­сывает проведение многочисленных вычислений, связанных с реализа­цией этих методов.</a:t>
            </a:r>
          </a:p>
        </p:txBody>
      </p:sp>
    </p:spTree>
    <p:extLst>
      <p:ext uri="{BB962C8B-B14F-4D97-AF65-F5344CB8AC3E}">
        <p14:creationId xmlns:p14="http://schemas.microsoft.com/office/powerpoint/2010/main" val="227046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УСЛОВИЯ, ПРИ КОТОРЫХ ОСУЩЕСТВЛЯЕТСЯ 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+mj-lt"/>
              </a:rPr>
              <a:t>Необходи­мость принять решение возникает при следующих условиях: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latin typeface="+mj-lt"/>
              </a:rPr>
              <a:t>наличие цели </a:t>
            </a:r>
            <a:r>
              <a:rPr lang="ru-RU" sz="2400" dirty="0">
                <a:latin typeface="+mj-lt"/>
              </a:rPr>
              <a:t>(если цель не поставлена, то необходимости при­нятия решений не возникает);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latin typeface="+mj-lt"/>
              </a:rPr>
              <a:t>наличие альтернативных вариантов достижения цели </a:t>
            </a:r>
            <a:r>
              <a:rPr lang="ru-RU" sz="2400" dirty="0">
                <a:latin typeface="+mj-lt"/>
              </a:rPr>
              <a:t>(в отсут­ствие альтернатив решение однозначно) — решения принима­ются в условиях, когда существует более одного способа достиже­ния цели, с различными альтернативами могут быть связаны различные затраты и различные вероятности достижения цели;</a:t>
            </a:r>
          </a:p>
        </p:txBody>
      </p:sp>
    </p:spTree>
    <p:extLst>
      <p:ext uri="{BB962C8B-B14F-4D97-AF65-F5344CB8AC3E}">
        <p14:creationId xmlns:p14="http://schemas.microsoft.com/office/powerpoint/2010/main" val="177952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УСЛОВИЯ, ПРИ КОТОРЫХ ОСУЩЕСТВЛЯЕТСЯ 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400" b="1" dirty="0">
                <a:latin typeface="+mj-lt"/>
              </a:rPr>
              <a:t>наличие ограничивающих факторов</a:t>
            </a:r>
            <a:r>
              <a:rPr lang="ru-RU" sz="2400" dirty="0">
                <a:latin typeface="+mj-lt"/>
              </a:rPr>
              <a:t>, т.е. факторов, ограничива­ющих выбор, или ограничений. Ограничивающие факторы мож­но разбить на три группы:</a:t>
            </a:r>
          </a:p>
          <a:p>
            <a:pPr marL="635000" lvl="2" indent="-381000" algn="just">
              <a:buFont typeface="Wingdings" pitchFamily="2" charset="2"/>
              <a:buChar char="Ø"/>
            </a:pPr>
            <a:r>
              <a:rPr lang="ru-RU" sz="2000" b="1" dirty="0">
                <a:latin typeface="+mj-lt"/>
              </a:rPr>
              <a:t>экономические (ресурсы) </a:t>
            </a:r>
            <a:r>
              <a:rPr lang="ru-RU" sz="2000" dirty="0">
                <a:latin typeface="+mj-lt"/>
              </a:rPr>
              <a:t>— время, денежные средства, трудо­вые ресурсы, производственные возможности;</a:t>
            </a:r>
          </a:p>
          <a:p>
            <a:pPr marL="635000" lvl="2" indent="-381000" algn="just">
              <a:buFont typeface="Wingdings" pitchFamily="2" charset="2"/>
              <a:buChar char="Ø"/>
            </a:pPr>
            <a:r>
              <a:rPr lang="ru-RU" sz="2000" b="1" dirty="0">
                <a:latin typeface="+mj-lt"/>
              </a:rPr>
              <a:t>технические</a:t>
            </a:r>
            <a:r>
              <a:rPr lang="ru-RU" sz="2000" dirty="0">
                <a:latin typeface="+mj-lt"/>
              </a:rPr>
              <a:t>, непосредственно связанные с инженерным ана­лизом и удовлетворением требований к техническим характе­ристикам объектов: габариты, вес, прочность, надежность, точность и т.д.;</a:t>
            </a:r>
          </a:p>
          <a:p>
            <a:pPr marL="635000" lvl="2" indent="-381000" algn="just">
              <a:buFont typeface="Wingdings" pitchFamily="2" charset="2"/>
              <a:buChar char="Ø"/>
            </a:pPr>
            <a:r>
              <a:rPr lang="ru-RU" sz="2000" b="1" dirty="0">
                <a:latin typeface="+mj-lt"/>
              </a:rPr>
              <a:t>социальные</a:t>
            </a:r>
            <a:r>
              <a:rPr lang="ru-RU" sz="2000" dirty="0">
                <a:latin typeface="+mj-lt"/>
              </a:rPr>
              <a:t>, в том числе и нравственно-этические, которые выражают требования не только социальной целесообразно­сти осуществления той или иной альтернативы, но и высокой нравственности, этики, морали.</a:t>
            </a:r>
          </a:p>
        </p:txBody>
      </p:sp>
    </p:spTree>
    <p:extLst>
      <p:ext uri="{BB962C8B-B14F-4D97-AF65-F5344CB8AC3E}">
        <p14:creationId xmlns:p14="http://schemas.microsoft.com/office/powerpoint/2010/main" val="4005959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ВЫВОДЫ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>
                <a:latin typeface="+mj-lt"/>
              </a:rPr>
              <a:t>Таким образом,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задача принятия решения </a:t>
            </a:r>
            <a:r>
              <a:rPr lang="ru-RU" sz="2400" b="1" dirty="0">
                <a:latin typeface="+mj-lt"/>
              </a:rPr>
              <a:t>возникает в том случае, когда есть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цель</a:t>
            </a:r>
            <a:r>
              <a:rPr lang="ru-RU" sz="2400" b="1" dirty="0">
                <a:latin typeface="+mj-lt"/>
              </a:rPr>
              <a:t>, возможны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различные способы ее достижения</a:t>
            </a:r>
            <a:r>
              <a:rPr lang="ru-RU" sz="2400" b="1" dirty="0">
                <a:latin typeface="+mj-lt"/>
              </a:rPr>
              <a:t> и имеют­ся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ограничения</a:t>
            </a:r>
            <a:r>
              <a:rPr lang="ru-RU" sz="2400" b="1" dirty="0">
                <a:latin typeface="+mj-lt"/>
              </a:rPr>
              <a:t>.</a:t>
            </a:r>
          </a:p>
          <a:p>
            <a:pPr algn="just"/>
            <a:endParaRPr lang="ru-RU" sz="2400" b="1" dirty="0">
              <a:latin typeface="+mj-lt"/>
            </a:endParaRPr>
          </a:p>
          <a:p>
            <a:pPr algn="just"/>
            <a:r>
              <a:rPr lang="ru-RU" sz="2400" b="1" dirty="0">
                <a:solidFill>
                  <a:schemeClr val="accent1"/>
                </a:solidFill>
                <a:latin typeface="+mj-lt"/>
              </a:rPr>
              <a:t>Эффективное решение</a:t>
            </a:r>
            <a:r>
              <a:rPr lang="ru-RU" sz="2400" b="1" dirty="0">
                <a:latin typeface="+mj-lt"/>
              </a:rPr>
              <a:t> — это, как правило, сплав профессионализма лица, принимающего решения (ЛПР) и его искусства управленца.</a:t>
            </a:r>
          </a:p>
          <a:p>
            <a:pPr algn="just"/>
            <a:endParaRPr lang="ru-RU" sz="2400" b="1" dirty="0">
              <a:solidFill>
                <a:schemeClr val="accent1"/>
              </a:solidFill>
              <a:latin typeface="+mj-lt"/>
            </a:endParaRPr>
          </a:p>
          <a:p>
            <a:pPr algn="just"/>
            <a:r>
              <a:rPr lang="ru-RU" sz="2400" b="1" dirty="0">
                <a:solidFill>
                  <a:schemeClr val="accent1"/>
                </a:solidFill>
                <a:latin typeface="+mj-lt"/>
              </a:rPr>
              <a:t>Принятие решений одновременно и наука, и искусство.</a:t>
            </a:r>
          </a:p>
        </p:txBody>
      </p:sp>
    </p:spTree>
    <p:extLst>
      <p:ext uri="{BB962C8B-B14F-4D97-AF65-F5344CB8AC3E}">
        <p14:creationId xmlns:p14="http://schemas.microsoft.com/office/powerpoint/2010/main" val="386480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ЛИТЕРАТУРА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342900" lvl="0" indent="-342900" algn="just">
              <a:buFont typeface="+mj-lt"/>
              <a:buAutoNum type="arabicParenR"/>
            </a:pPr>
            <a:r>
              <a:rPr lang="ru-RU" sz="1800" dirty="0"/>
              <a:t>Петровский А.Б. Теория принятия решений: учебник для студ. </a:t>
            </a:r>
            <a:r>
              <a:rPr lang="ru-RU" sz="1800" dirty="0" err="1"/>
              <a:t>высш</a:t>
            </a:r>
            <a:r>
              <a:rPr lang="ru-RU" sz="1800" dirty="0"/>
              <a:t>. учеб. заведений.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М.: Изд. центр «Академия», 2009.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400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1800" dirty="0"/>
              <a:t>Башлыков А.А., Еремеев А.П. Основы конструирования интеллектуальных систем поддержки принятия решений в атомной энергетике: учебник.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М.: ИНФРА-М, 2018. </a:t>
            </a:r>
            <a:r>
              <a:rPr lang="ru-RU" sz="1800" dirty="0">
                <a:sym typeface="Symbol" pitchFamily="2" charset="2"/>
              </a:rPr>
              <a:t> </a:t>
            </a:r>
            <a:r>
              <a:rPr lang="ru-RU" sz="1800" dirty="0"/>
              <a:t>351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1800" dirty="0"/>
              <a:t>Еремеев А.П. Теоретико-игровые методы принятия решений: учебное пособие.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М.: Издательский дом МЭИ, 2007.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52 с.</a:t>
            </a:r>
          </a:p>
          <a:p>
            <a:pPr marL="342900" lvl="0" indent="-342900" algn="just">
              <a:buFont typeface="+mj-lt"/>
              <a:buAutoNum type="arabicParenR"/>
            </a:pPr>
            <a:r>
              <a:rPr lang="ru-RU" sz="1800" dirty="0" err="1"/>
              <a:t>Микони</a:t>
            </a:r>
            <a:r>
              <a:rPr lang="ru-RU" sz="1800" dirty="0"/>
              <a:t> С.В. Теория принятия управленческих решений: Учебное пособие.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СПб.: Издательство «Лань», 2015.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/>
              <a:t> 448 с.</a:t>
            </a:r>
          </a:p>
          <a:p>
            <a:pPr marL="342900" lvl="0" indent="-342900" algn="just">
              <a:buFont typeface="+mj-lt"/>
              <a:buAutoNum type="arabicParenR"/>
            </a:pPr>
            <a:endParaRPr lang="ru-RU" sz="1800" dirty="0"/>
          </a:p>
          <a:p>
            <a:pPr lvl="0" algn="ctr"/>
            <a:r>
              <a:rPr lang="ru-RU" sz="1800" b="1" dirty="0">
                <a:solidFill>
                  <a:schemeClr val="accent1"/>
                </a:solidFill>
              </a:rPr>
              <a:t>Дополнительная литература</a:t>
            </a:r>
          </a:p>
          <a:p>
            <a:pPr lvl="0" algn="ctr"/>
            <a:endParaRPr lang="ru-RU" sz="1800" b="1" dirty="0">
              <a:solidFill>
                <a:schemeClr val="accent1"/>
              </a:solidFill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ru-RU" sz="1800" dirty="0">
                <a:solidFill>
                  <a:srgbClr val="181818"/>
                </a:solidFill>
              </a:rPr>
              <a:t>Ларичев О.И. Теория и методы принятия решений, а также хроника событий в Волшебных Странах: Учебник.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>
                <a:solidFill>
                  <a:srgbClr val="181818"/>
                </a:solidFill>
              </a:rPr>
              <a:t> М.: Логос, 2002. </a:t>
            </a:r>
            <a:r>
              <a:rPr lang="ru-RU" sz="1800" dirty="0">
                <a:sym typeface="Symbol" pitchFamily="2" charset="2"/>
              </a:rPr>
              <a:t></a:t>
            </a:r>
            <a:r>
              <a:rPr lang="ru-RU" sz="1800" dirty="0">
                <a:solidFill>
                  <a:srgbClr val="181818"/>
                </a:solidFill>
              </a:rPr>
              <a:t> 392 с. </a:t>
            </a:r>
          </a:p>
          <a:p>
            <a:pPr lvl="0" algn="ctr"/>
            <a:endParaRPr lang="ru-RU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1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ЦЕЛЬ КУРСА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>
                <a:latin typeface="+mj-lt"/>
              </a:rPr>
              <a:t>Изучение современных подходов и методов принятия решений (ПР) и формирование способностей по осуществлению критического анализа проблемных ситуаций на основе системного подхода, выработке стратегий действий, а также умения формулировать критерии принятия решений.</a:t>
            </a:r>
          </a:p>
        </p:txBody>
      </p:sp>
    </p:spTree>
    <p:extLst>
      <p:ext uri="{BB962C8B-B14F-4D97-AF65-F5344CB8AC3E}">
        <p14:creationId xmlns:p14="http://schemas.microsoft.com/office/powerpoint/2010/main" val="39524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ВВЕДЕНИЕ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>
                <a:latin typeface="+mj-lt"/>
              </a:rPr>
              <a:t>Проблема принятия решений имеет универсальный, всеобъемлю­щий характер. </a:t>
            </a:r>
          </a:p>
          <a:p>
            <a:pPr algn="just"/>
            <a:endParaRPr lang="ru-RU" sz="2400" b="1" dirty="0">
              <a:latin typeface="+mj-lt"/>
            </a:endParaRPr>
          </a:p>
          <a:p>
            <a:pPr algn="just"/>
            <a:r>
              <a:rPr lang="ru-RU" sz="2400" b="1" dirty="0">
                <a:latin typeface="+mj-lt"/>
              </a:rPr>
              <a:t>Она возникает практически в любой сфере целенаправ­ленной человеческой деятельности и составляет ее принципиальную сущность. </a:t>
            </a:r>
          </a:p>
          <a:p>
            <a:pPr algn="just"/>
            <a:endParaRPr lang="ru-RU" sz="2400" b="1" dirty="0">
              <a:latin typeface="+mj-lt"/>
            </a:endParaRPr>
          </a:p>
          <a:p>
            <a:pPr algn="just"/>
            <a:r>
              <a:rPr lang="ru-RU" sz="2400" b="1" dirty="0">
                <a:latin typeface="+mj-lt"/>
              </a:rPr>
              <a:t>Проблема принятия решений — это центральная проблема управления объектами и системами различной природы, включая сложные технические и организационные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2122691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РЕЗУЛЬТАТ ПРИНЯТИЯ РЕШЕНИЯ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CCEB3-BF6F-E34D-A5D0-BE072368E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30"/>
          <a:stretch/>
        </p:blipFill>
        <p:spPr>
          <a:xfrm>
            <a:off x="466923" y="1593540"/>
            <a:ext cx="5828709" cy="367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5A7078-0EE4-1147-8A93-3CDE3FB0A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4"/>
          <a:stretch/>
        </p:blipFill>
        <p:spPr>
          <a:xfrm>
            <a:off x="5404402" y="1484784"/>
            <a:ext cx="3025198" cy="3240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B0DC8-5D6D-3C42-8F18-5BAD9987E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378432"/>
            <a:ext cx="5310896" cy="398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2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РЕЗУЛЬТАТ ПРИНЯТИЯ РЕШЕНИЯ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4882C-2B39-F842-B71A-0A1A8BE9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4784"/>
            <a:ext cx="6546304" cy="362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2E14BB-E103-0644-925D-68FE03CBE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523" y="3140968"/>
            <a:ext cx="405497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A9E57-3290-2846-8B1E-3234F9BEC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501" y="4023245"/>
            <a:ext cx="3652800" cy="243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58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РЕЗУЛЬТАТ ПРИНЯТИЯ РЕШЕНИЯ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58C8DC-32D8-F646-9CE1-2ACFFDA56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12" y="1700808"/>
            <a:ext cx="4566084" cy="3044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CBEDEC-7279-EA47-9620-CCBBC3C78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269" y="3429000"/>
            <a:ext cx="4441913" cy="249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489B78-EAF5-9340-A33F-282D8B47A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2132856"/>
            <a:ext cx="6502400" cy="40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03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СОСТАВЛЯЮЩИЕ ТПР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+mj-lt"/>
              </a:rPr>
              <a:t>Существует ряд совре­менных научных дисциплин, в разной степени посвященных вопросам ПР: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математическое программирование;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теория игр;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теория статистических решений;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теория оптимального автоматического управления;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исследование операций;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системный анализ;</a:t>
            </a:r>
          </a:p>
          <a:p>
            <a:pPr marL="342900" lvl="1" indent="-342900" algn="just">
              <a:buFont typeface="Wingdings" pitchFamily="2" charset="2"/>
              <a:buChar char="§"/>
            </a:pPr>
            <a:r>
              <a:rPr lang="ru-RU" sz="2400" b="1" dirty="0">
                <a:solidFill>
                  <a:schemeClr val="accent2"/>
                </a:solidFill>
                <a:latin typeface="+mj-lt"/>
              </a:rPr>
              <a:t>экономическая кибернетика.</a:t>
            </a:r>
          </a:p>
          <a:p>
            <a:pPr algn="just"/>
            <a:r>
              <a:rPr lang="ru-RU" sz="2400" dirty="0">
                <a:latin typeface="+mj-lt"/>
              </a:rPr>
              <a:t>Изучение этих дисциплин связано с рассмотрением проблемы научного анализа ряда возможных способов действия для нахождения наилучшего варианта. </a:t>
            </a:r>
          </a:p>
        </p:txBody>
      </p:sp>
    </p:spTree>
    <p:extLst>
      <p:ext uri="{BB962C8B-B14F-4D97-AF65-F5344CB8AC3E}">
        <p14:creationId xmlns:p14="http://schemas.microsoft.com/office/powerpoint/2010/main" val="304263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5263E-7C16-5141-935C-C2BBF3D5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ЭВОЛЮЦИЯ ТПР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9565F7B-0696-334C-8177-C1C89DAD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C8B7A-2119-4541-B414-98C848D87DB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>
                <a:latin typeface="+mj-lt"/>
              </a:rPr>
              <a:t>В своем развитии ТПР прошла через три стадии:</a:t>
            </a:r>
          </a:p>
          <a:p>
            <a:pPr algn="just"/>
            <a:r>
              <a:rPr lang="ru-RU" sz="2400" dirty="0">
                <a:latin typeface="+mj-lt"/>
              </a:rPr>
              <a:t>На </a:t>
            </a:r>
            <a:r>
              <a:rPr lang="ru-RU" sz="2400" u="sng" dirty="0">
                <a:latin typeface="+mj-lt"/>
              </a:rPr>
              <a:t>первой стадии</a:t>
            </a:r>
            <a:r>
              <a:rPr lang="ru-RU" sz="2400" dirty="0">
                <a:latin typeface="+mj-lt"/>
              </a:rPr>
              <a:t> развивался </a:t>
            </a:r>
            <a:r>
              <a:rPr lang="ru-RU" sz="2400" b="1" dirty="0">
                <a:solidFill>
                  <a:schemeClr val="accent2"/>
                </a:solidFill>
                <a:latin typeface="+mj-lt"/>
              </a:rPr>
              <a:t>дескриптивный подход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к принятию решений. </a:t>
            </a:r>
          </a:p>
          <a:p>
            <a:pPr algn="just"/>
            <a:r>
              <a:rPr lang="ru-RU" sz="2000" dirty="0">
                <a:latin typeface="+mj-lt"/>
              </a:rPr>
              <a:t>Здесь усилия ученых были направлены на описание процесса выбора одного из решений человеком в целях определения рациональ­ного зерна, характерного для всякого разумного выбора. </a:t>
            </a:r>
          </a:p>
          <a:p>
            <a:pPr algn="just"/>
            <a:r>
              <a:rPr lang="ru-RU" sz="2000" dirty="0">
                <a:latin typeface="+mj-lt"/>
              </a:rPr>
              <a:t>В результате проведенных исследований оказалось, что большинство людей действу­ют интуитивно, проявляя при этом непоследовательность и противоречивость в суждениях. </a:t>
            </a:r>
          </a:p>
          <a:p>
            <a:pPr algn="just"/>
            <a:r>
              <a:rPr lang="ru-RU" sz="2000" dirty="0">
                <a:latin typeface="+mj-lt"/>
              </a:rPr>
              <a:t>Положительным аспектом исследований в рамках дескриптивного подхода стало то, что удалось дать достаточно четкий ответ на вопрос, что может и чего не может человек, решая задачу вы­бора.</a:t>
            </a:r>
          </a:p>
        </p:txBody>
      </p:sp>
    </p:spTree>
    <p:extLst>
      <p:ext uri="{BB962C8B-B14F-4D97-AF65-F5344CB8AC3E}">
        <p14:creationId xmlns:p14="http://schemas.microsoft.com/office/powerpoint/2010/main" val="3956781551"/>
      </p:ext>
    </p:extLst>
  </p:cSld>
  <p:clrMapOvr>
    <a:masterClrMapping/>
  </p:clrMapOvr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DF03A726-2A6A-441E-8D13-5334CCCA477A}"/>
    </a:ext>
  </a:extLst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96D86A82F5AFB4E974E810EA0B07432" ma:contentTypeVersion="1" ma:contentTypeDescription="Создание документа." ma:contentTypeScope="" ma:versionID="bd31308227ac6bc6ac442af8f049f59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88CD4C-67D1-4069-887A-05E8683DEAA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F98B9CF-BE78-4444-A544-EF2E45ED07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053DCA-53A7-47E2-8F14-45B500127A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mpei_shablon_3000_A4</Template>
  <TotalTime>114</TotalTime>
  <Words>844</Words>
  <Application>Microsoft Macintosh PowerPoint</Application>
  <PresentationFormat>Экран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Avenir Next Cyr</vt:lpstr>
      <vt:lpstr>Calibri</vt:lpstr>
      <vt:lpstr>Wingdings</vt:lpstr>
      <vt:lpstr>Arial</vt:lpstr>
      <vt:lpstr>mpei_shablon_3000_A4</vt:lpstr>
      <vt:lpstr>1_alena_shablon</vt:lpstr>
      <vt:lpstr>ТЕОРИЯ ПРИНЯТИЯ РЕШЕНИЙ (ТПР)</vt:lpstr>
      <vt:lpstr>ЛИТЕРАТУРА</vt:lpstr>
      <vt:lpstr>ЦЕЛЬ КУРСА</vt:lpstr>
      <vt:lpstr>ВВЕДЕНИЕ</vt:lpstr>
      <vt:lpstr>РЕЗУЛЬТАТ ПРИНЯТИЯ РЕШЕНИЯ</vt:lpstr>
      <vt:lpstr>РЕЗУЛЬТАТ ПРИНЯТИЯ РЕШЕНИЯ</vt:lpstr>
      <vt:lpstr>РЕЗУЛЬТАТ ПРИНЯТИЯ РЕШЕНИЯ</vt:lpstr>
      <vt:lpstr>СОСТАВЛЯЮЩИЕ ТПР</vt:lpstr>
      <vt:lpstr>ЭВОЛЮЦИЯ ТПР</vt:lpstr>
      <vt:lpstr>ЭВОЛЮЦИЯ ТПР</vt:lpstr>
      <vt:lpstr>ЭВОЛЮЦИЯ ТПР</vt:lpstr>
      <vt:lpstr>УСЛОВИЯ, ПРИ КОТОРЫХ ОСУЩЕСТВЛЯЕТСЯ ПР</vt:lpstr>
      <vt:lpstr>УСЛОВИЯ, ПРИ КОТОРЫХ ОСУЩЕСТВЛЯЕТСЯ ПР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ТЕОРИЯ ПРИНЯТИЯ РЕШЕНИЙ (ТПР)</dc:title>
  <dc:creator>Павел Варшавский</dc:creator>
  <cp:lastModifiedBy>Павел Варшавский</cp:lastModifiedBy>
  <cp:revision>7</cp:revision>
  <dcterms:created xsi:type="dcterms:W3CDTF">2020-02-05T21:38:18Z</dcterms:created>
  <dcterms:modified xsi:type="dcterms:W3CDTF">2020-02-05T23:33:02Z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0x010100C96D86A82F5AFB4E974E810EA0B07432</vt:lpwstr>
  </property>
</Properties>
</file>