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36" r:id="rId1"/>
  </p:sldMasterIdLst>
  <p:notesMasterIdLst>
    <p:notesMasterId r:id="rId8"/>
  </p:notesMasterIdLst>
  <p:sldIdLst>
    <p:sldId id="282" r:id="rId2"/>
    <p:sldId id="283" r:id="rId3"/>
    <p:sldId id="284" r:id="rId4"/>
    <p:sldId id="278" r:id="rId5"/>
    <p:sldId id="285" r:id="rId6"/>
    <p:sldId id="28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37" autoAdjust="0"/>
  </p:normalViewPr>
  <p:slideViewPr>
    <p:cSldViewPr>
      <p:cViewPr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36227-6ABF-40F1-A0C9-C637DC3E893C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B63B6-DC46-43A2-B7A3-0B89357DA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7F1C-49E7-4D1D-8770-C784A67A6BA5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AC59-4D1A-4BB4-A169-6AE72D8322DF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29F5-D27D-4B58-947D-AA69FB02BE80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0D39-0EE3-4B6D-8866-5BDFFEA62926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3712-B56B-4B8B-9D02-23A6158B85AD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7845-C997-45F0-BE3C-98D8A1500432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7DCF-F6B9-4C5E-BAC1-C1A914AF0294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BD41-EBE8-42DC-8B0E-7FF1089E2C77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05-101B-48C6-B17F-78449A4913E3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60CC-F1D9-4D21-B16A-EC492700E092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E0F4-72AE-4BF7-8088-2FB1EA68707C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0D3011-CF4D-47CD-BF28-AC4CA769E406}" type="datetime1">
              <a:rPr lang="ru-RU" smtClean="0"/>
              <a:pPr/>
              <a:t>27.02.2020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cap="all" dirty="0">
                <a:solidFill>
                  <a:schemeClr val="accent1"/>
                </a:solidFill>
              </a:rPr>
              <a:t>Методы сокращения перебора при поиске решения на дереве игры</a:t>
            </a:r>
            <a:endParaRPr lang="ru-RU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</a:t>
            </a:fld>
            <a:endParaRPr lang="ru-RU"/>
          </a:p>
        </p:txBody>
      </p:sp>
      <p:grpSp>
        <p:nvGrpSpPr>
          <p:cNvPr id="3" name="Группа 70"/>
          <p:cNvGrpSpPr/>
          <p:nvPr/>
        </p:nvGrpSpPr>
        <p:grpSpPr>
          <a:xfrm>
            <a:off x="2461366" y="1397087"/>
            <a:ext cx="5495010" cy="615156"/>
            <a:chOff x="1261" y="0"/>
            <a:chExt cx="5495010" cy="615156"/>
          </a:xfrm>
        </p:grpSpPr>
        <p:sp>
          <p:nvSpPr>
            <p:cNvPr id="84" name="Скругленный прямоугольник 83"/>
            <p:cNvSpPr/>
            <p:nvPr/>
          </p:nvSpPr>
          <p:spPr>
            <a:xfrm>
              <a:off x="1261" y="0"/>
              <a:ext cx="5495010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85" name="Скругленный прямоугольник 4"/>
            <p:cNvSpPr/>
            <p:nvPr/>
          </p:nvSpPr>
          <p:spPr>
            <a:xfrm>
              <a:off x="19278" y="18017"/>
              <a:ext cx="5458976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/>
                <a:t>Методы сокращения перебора</a:t>
              </a:r>
            </a:p>
          </p:txBody>
        </p:sp>
      </p:grpSp>
      <p:grpSp>
        <p:nvGrpSpPr>
          <p:cNvPr id="4" name="Группа 71"/>
          <p:cNvGrpSpPr/>
          <p:nvPr/>
        </p:nvGrpSpPr>
        <p:grpSpPr>
          <a:xfrm>
            <a:off x="2460735" y="2105508"/>
            <a:ext cx="3589511" cy="615156"/>
            <a:chOff x="630" y="708421"/>
            <a:chExt cx="3589511" cy="615156"/>
          </a:xfrm>
        </p:grpSpPr>
        <p:sp>
          <p:nvSpPr>
            <p:cNvPr id="82" name="Скругленный прямоугольник 81"/>
            <p:cNvSpPr/>
            <p:nvPr/>
          </p:nvSpPr>
          <p:spPr>
            <a:xfrm>
              <a:off x="630" y="708421"/>
              <a:ext cx="3589511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83" name="Скругленный прямоугольник 6"/>
            <p:cNvSpPr/>
            <p:nvPr/>
          </p:nvSpPr>
          <p:spPr>
            <a:xfrm>
              <a:off x="18647" y="726438"/>
              <a:ext cx="3553477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/>
                <a:t>Универсальные</a:t>
              </a:r>
            </a:p>
          </p:txBody>
        </p:sp>
      </p:grpSp>
      <p:grpSp>
        <p:nvGrpSpPr>
          <p:cNvPr id="6" name="Группа 74"/>
          <p:cNvGrpSpPr/>
          <p:nvPr/>
        </p:nvGrpSpPr>
        <p:grpSpPr>
          <a:xfrm>
            <a:off x="6197905" y="2105508"/>
            <a:ext cx="1757840" cy="615156"/>
            <a:chOff x="3737800" y="708421"/>
            <a:chExt cx="1757840" cy="615156"/>
          </a:xfrm>
        </p:grpSpPr>
        <p:sp>
          <p:nvSpPr>
            <p:cNvPr id="76" name="Скругленный прямоугольник 75"/>
            <p:cNvSpPr/>
            <p:nvPr/>
          </p:nvSpPr>
          <p:spPr>
            <a:xfrm>
              <a:off x="3737800" y="708421"/>
              <a:ext cx="1757840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7" name="Скругленный прямоугольник 12"/>
            <p:cNvSpPr/>
            <p:nvPr/>
          </p:nvSpPr>
          <p:spPr>
            <a:xfrm>
              <a:off x="3755817" y="726438"/>
              <a:ext cx="1721806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/>
                <a:t>Эвристические</a:t>
              </a:r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2460735" y="2813844"/>
            <a:ext cx="1757840" cy="615156"/>
            <a:chOff x="630" y="1416757"/>
            <a:chExt cx="1757840" cy="615156"/>
          </a:xfrm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630" y="1416757"/>
              <a:ext cx="1757840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Скругленный прямоугольник 8"/>
            <p:cNvSpPr/>
            <p:nvPr/>
          </p:nvSpPr>
          <p:spPr>
            <a:xfrm>
              <a:off x="18647" y="1434774"/>
              <a:ext cx="1721806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/>
                <a:t>Метод МИНИМАКСА (МАКСИМИНА)</a:t>
              </a:r>
            </a:p>
          </p:txBody>
        </p:sp>
      </p:grp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835696" y="4005064"/>
            <a:ext cx="65527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dirty="0">
                <a:latin typeface="Calibri" pitchFamily="34" charset="0"/>
              </a:rPr>
              <a:t>Идея метода была предложена Дж. Маккарти в 1961 г.</a:t>
            </a:r>
          </a:p>
          <a:p>
            <a:pPr>
              <a:spcAft>
                <a:spcPts val="600"/>
              </a:spcAft>
            </a:pPr>
            <a:r>
              <a:rPr lang="ru-RU" sz="2000" dirty="0">
                <a:latin typeface="Calibri" pitchFamily="34" charset="0"/>
              </a:rPr>
              <a:t>В основе метода лежит то, что </a:t>
            </a:r>
            <a:r>
              <a:rPr lang="ru-RU" sz="2000" b="1" dirty="0">
                <a:latin typeface="Calibri" pitchFamily="34" charset="0"/>
              </a:rPr>
              <a:t>процессы построения и отсечения </a:t>
            </a:r>
            <a:r>
              <a:rPr lang="ru-RU" sz="2000" b="1" dirty="0" err="1">
                <a:latin typeface="Calibri" pitchFamily="34" charset="0"/>
              </a:rPr>
              <a:t>ДИ</a:t>
            </a:r>
            <a:r>
              <a:rPr lang="ru-RU" sz="2000" b="1" dirty="0">
                <a:latin typeface="Calibri" pitchFamily="34" charset="0"/>
              </a:rPr>
              <a:t> происходят одновременно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2000" dirty="0">
                <a:latin typeface="Calibri" pitchFamily="34" charset="0"/>
              </a:rPr>
              <a:t>Существуют 2 случая </a:t>
            </a:r>
            <a:r>
              <a:rPr lang="ru-RU" sz="2000" dirty="0">
                <a:latin typeface="Calibri" pitchFamily="34" charset="0"/>
                <a:sym typeface="Symbol"/>
              </a:rPr>
              <a:t></a:t>
            </a:r>
            <a:r>
              <a:rPr lang="ru-RU" sz="2000" dirty="0">
                <a:latin typeface="Calibri" pitchFamily="34" charset="0"/>
              </a:rPr>
              <a:t> отсечения: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>
                <a:latin typeface="Calibri" pitchFamily="34" charset="0"/>
              </a:rPr>
              <a:t>Неглубокое (простое) </a:t>
            </a:r>
            <a:r>
              <a:rPr lang="ru-RU" sz="2000" b="1" dirty="0">
                <a:latin typeface="Calibri" pitchFamily="34" charset="0"/>
                <a:sym typeface="Symbol"/>
              </a:rPr>
              <a:t></a:t>
            </a:r>
            <a:r>
              <a:rPr lang="ru-RU" sz="2000" b="1" dirty="0">
                <a:latin typeface="Calibri" pitchFamily="34" charset="0"/>
              </a:rPr>
              <a:t> отсечение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>
                <a:latin typeface="Calibri" pitchFamily="34" charset="0"/>
              </a:rPr>
              <a:t>Глубокое  </a:t>
            </a:r>
            <a:r>
              <a:rPr lang="ru-RU" sz="2000" b="1" dirty="0">
                <a:latin typeface="Calibri" pitchFamily="34" charset="0"/>
                <a:sym typeface="Symbol"/>
              </a:rPr>
              <a:t></a:t>
            </a:r>
            <a:r>
              <a:rPr lang="ru-RU" sz="2000" b="1" dirty="0">
                <a:latin typeface="Calibri" pitchFamily="34" charset="0"/>
              </a:rPr>
              <a:t> отсечение</a:t>
            </a:r>
            <a:endParaRPr kumimoji="0" lang="ru-RU" sz="2000" b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pSp>
        <p:nvGrpSpPr>
          <p:cNvPr id="5" name="Группа 73"/>
          <p:cNvGrpSpPr/>
          <p:nvPr/>
        </p:nvGrpSpPr>
        <p:grpSpPr>
          <a:xfrm>
            <a:off x="4292405" y="2813844"/>
            <a:ext cx="1757840" cy="615156"/>
            <a:chOff x="1832300" y="1416757"/>
            <a:chExt cx="1757840" cy="615156"/>
          </a:xfrm>
        </p:grpSpPr>
        <p:sp>
          <p:nvSpPr>
            <p:cNvPr id="78" name="Скругленный прямоугольник 77"/>
            <p:cNvSpPr/>
            <p:nvPr/>
          </p:nvSpPr>
          <p:spPr>
            <a:xfrm>
              <a:off x="1832300" y="1416757"/>
              <a:ext cx="1757840" cy="615156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Скругленный прямоугольник 10"/>
            <p:cNvSpPr/>
            <p:nvPr/>
          </p:nvSpPr>
          <p:spPr>
            <a:xfrm>
              <a:off x="1850317" y="1434774"/>
              <a:ext cx="1721806" cy="579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sym typeface="Symbol"/>
                </a:rPr>
                <a:t>- отсечение</a:t>
              </a:r>
              <a:endParaRPr lang="ru-RU" sz="14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Группа 107"/>
          <p:cNvGrpSpPr/>
          <p:nvPr/>
        </p:nvGrpSpPr>
        <p:grpSpPr>
          <a:xfrm>
            <a:off x="5912856" y="3892112"/>
            <a:ext cx="1368152" cy="1512184"/>
            <a:chOff x="6642240" y="3933056"/>
            <a:chExt cx="1368152" cy="1512184"/>
          </a:xfrm>
        </p:grpSpPr>
        <p:sp>
          <p:nvSpPr>
            <p:cNvPr id="100" name="Овал 99"/>
            <p:cNvSpPr/>
            <p:nvPr/>
          </p:nvSpPr>
          <p:spPr>
            <a:xfrm>
              <a:off x="6642240" y="5265224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074288" y="5265224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7830392" y="5265224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3" name="Прямая соединительная линия 102"/>
            <p:cNvCxnSpPr>
              <a:endCxn id="100" idx="0"/>
            </p:cNvCxnSpPr>
            <p:nvPr/>
          </p:nvCxnSpPr>
          <p:spPr>
            <a:xfrm flipH="1">
              <a:off x="6732240" y="3933056"/>
              <a:ext cx="432048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>
              <a:endCxn id="101" idx="0"/>
            </p:cNvCxnSpPr>
            <p:nvPr/>
          </p:nvCxnSpPr>
          <p:spPr>
            <a:xfrm>
              <a:off x="7164288" y="3933056"/>
              <a:ext cx="0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>
              <a:endCxn id="102" idx="0"/>
            </p:cNvCxnSpPr>
            <p:nvPr/>
          </p:nvCxnSpPr>
          <p:spPr>
            <a:xfrm>
              <a:off x="7164288" y="3933056"/>
              <a:ext cx="756104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Блок-схема: узел 105"/>
            <p:cNvSpPr/>
            <p:nvPr/>
          </p:nvSpPr>
          <p:spPr>
            <a:xfrm>
              <a:off x="7434328" y="5409240"/>
              <a:ext cx="36000" cy="360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Блок-схема: узел 106"/>
            <p:cNvSpPr/>
            <p:nvPr/>
          </p:nvSpPr>
          <p:spPr>
            <a:xfrm>
              <a:off x="7586728" y="5409240"/>
              <a:ext cx="36000" cy="360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cap="all" dirty="0">
                <a:solidFill>
                  <a:schemeClr val="accent1"/>
                </a:solidFill>
              </a:rPr>
              <a:t>Неглубокое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>
                <a:solidFill>
                  <a:schemeClr val="accent1"/>
                </a:solidFill>
                <a:sym typeface="Symbol"/>
              </a:rPr>
              <a:t></a:t>
            </a:r>
            <a:r>
              <a:rPr lang="en-US" sz="2000" b="1" dirty="0">
                <a:solidFill>
                  <a:schemeClr val="accent1"/>
                </a:solidFill>
                <a:sym typeface="Symbol"/>
              </a:rPr>
              <a:t>-</a:t>
            </a:r>
            <a:r>
              <a:rPr lang="ru-RU" sz="2000" b="1" cap="all" dirty="0">
                <a:solidFill>
                  <a:schemeClr val="accent1"/>
                </a:solidFill>
              </a:rPr>
              <a:t>отсечение</a:t>
            </a:r>
            <a:endParaRPr lang="ru-RU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403648" y="134076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Рассмотрим следующее дерево: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2123728" y="2348880"/>
            <a:ext cx="4392488" cy="3060336"/>
            <a:chOff x="2123728" y="2348880"/>
            <a:chExt cx="4392488" cy="3060336"/>
          </a:xfrm>
        </p:grpSpPr>
        <p:sp>
          <p:nvSpPr>
            <p:cNvPr id="21" name="Овал 20"/>
            <p:cNvSpPr/>
            <p:nvPr/>
          </p:nvSpPr>
          <p:spPr>
            <a:xfrm>
              <a:off x="4499992" y="2348880"/>
              <a:ext cx="180000" cy="1800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2555776" y="371703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123728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2555776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3311880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>
              <a:stCxn id="21" idx="4"/>
              <a:endCxn id="22" idx="0"/>
            </p:cNvCxnSpPr>
            <p:nvPr/>
          </p:nvCxnSpPr>
          <p:spPr>
            <a:xfrm flipH="1">
              <a:off x="2645776" y="2528880"/>
              <a:ext cx="1944216" cy="118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22" idx="4"/>
              <a:endCxn id="23" idx="0"/>
            </p:cNvCxnSpPr>
            <p:nvPr/>
          </p:nvCxnSpPr>
          <p:spPr>
            <a:xfrm flipH="1">
              <a:off x="2213728" y="3897032"/>
              <a:ext cx="432048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22" idx="4"/>
              <a:endCxn id="24" idx="0"/>
            </p:cNvCxnSpPr>
            <p:nvPr/>
          </p:nvCxnSpPr>
          <p:spPr>
            <a:xfrm>
              <a:off x="2645776" y="3897032"/>
              <a:ext cx="0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22" idx="4"/>
              <a:endCxn id="25" idx="0"/>
            </p:cNvCxnSpPr>
            <p:nvPr/>
          </p:nvCxnSpPr>
          <p:spPr>
            <a:xfrm>
              <a:off x="2645776" y="3897032"/>
              <a:ext cx="756104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Овал 48"/>
            <p:cNvSpPr/>
            <p:nvPr/>
          </p:nvSpPr>
          <p:spPr>
            <a:xfrm>
              <a:off x="4499992" y="371703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4067944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4499992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5256096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3" name="Прямая соединительная линия 52"/>
            <p:cNvCxnSpPr>
              <a:stCxn id="49" idx="4"/>
              <a:endCxn id="50" idx="0"/>
            </p:cNvCxnSpPr>
            <p:nvPr/>
          </p:nvCxnSpPr>
          <p:spPr>
            <a:xfrm flipH="1">
              <a:off x="4157944" y="3897032"/>
              <a:ext cx="432048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>
              <a:stCxn id="49" idx="4"/>
              <a:endCxn id="51" idx="0"/>
            </p:cNvCxnSpPr>
            <p:nvPr/>
          </p:nvCxnSpPr>
          <p:spPr>
            <a:xfrm>
              <a:off x="4589992" y="3897032"/>
              <a:ext cx="0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>
              <a:stCxn id="49" idx="4"/>
              <a:endCxn id="52" idx="0"/>
            </p:cNvCxnSpPr>
            <p:nvPr/>
          </p:nvCxnSpPr>
          <p:spPr>
            <a:xfrm>
              <a:off x="4589992" y="3897032"/>
              <a:ext cx="756104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Овал 55"/>
            <p:cNvSpPr/>
            <p:nvPr/>
          </p:nvSpPr>
          <p:spPr>
            <a:xfrm>
              <a:off x="6336216" y="371703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8" name="Прямая соединительная линия 57"/>
            <p:cNvCxnSpPr>
              <a:stCxn id="21" idx="4"/>
              <a:endCxn id="49" idx="0"/>
            </p:cNvCxnSpPr>
            <p:nvPr/>
          </p:nvCxnSpPr>
          <p:spPr>
            <a:xfrm>
              <a:off x="4589992" y="2528880"/>
              <a:ext cx="0" cy="118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>
              <a:stCxn id="21" idx="4"/>
              <a:endCxn id="56" idx="0"/>
            </p:cNvCxnSpPr>
            <p:nvPr/>
          </p:nvCxnSpPr>
          <p:spPr>
            <a:xfrm>
              <a:off x="4589992" y="2528880"/>
              <a:ext cx="1836224" cy="118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Группа 62"/>
            <p:cNvGrpSpPr/>
            <p:nvPr/>
          </p:nvGrpSpPr>
          <p:grpSpPr>
            <a:xfrm>
              <a:off x="2915816" y="5373216"/>
              <a:ext cx="188400" cy="36000"/>
              <a:chOff x="2915816" y="5373216"/>
              <a:chExt cx="188400" cy="36000"/>
            </a:xfrm>
          </p:grpSpPr>
          <p:sp>
            <p:nvSpPr>
              <p:cNvPr id="61" name="Блок-схема: узел 60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Блок-схема: узел 61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4" name="Группа 63"/>
            <p:cNvGrpSpPr/>
            <p:nvPr/>
          </p:nvGrpSpPr>
          <p:grpSpPr>
            <a:xfrm>
              <a:off x="4874008" y="5373216"/>
              <a:ext cx="188400" cy="36000"/>
              <a:chOff x="2915816" y="5373216"/>
              <a:chExt cx="188400" cy="36000"/>
            </a:xfrm>
          </p:grpSpPr>
          <p:sp>
            <p:nvSpPr>
              <p:cNvPr id="65" name="Блок-схема: узел 64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7" name="Группа 66"/>
            <p:cNvGrpSpPr/>
            <p:nvPr/>
          </p:nvGrpSpPr>
          <p:grpSpPr>
            <a:xfrm>
              <a:off x="5449744" y="3838696"/>
              <a:ext cx="188400" cy="36000"/>
              <a:chOff x="2915816" y="5373216"/>
              <a:chExt cx="188400" cy="36000"/>
            </a:xfrm>
          </p:grpSpPr>
          <p:sp>
            <p:nvSpPr>
              <p:cNvPr id="68" name="Блок-схема: узел 67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Блок-схема: узел 68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0" name="TextBox 69"/>
          <p:cNvSpPr txBox="1"/>
          <p:nvPr/>
        </p:nvSpPr>
        <p:spPr>
          <a:xfrm>
            <a:off x="4644008" y="212356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</a:t>
            </a:r>
            <a:r>
              <a:rPr lang="en-US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</a:t>
            </a:r>
            <a:endParaRPr lang="ru-RU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115616" y="2483604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А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MAX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115616" y="3995772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2470120" y="3600312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763688" y="3212976"/>
            <a:ext cx="88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f(a) =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4414376" y="3613960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3992208" y="5157232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3591184" y="5661248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f(c) = z ≤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flipV="1">
            <a:off x="4499992" y="4509120"/>
            <a:ext cx="792088" cy="3600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4499992" y="4509120"/>
            <a:ext cx="792088" cy="3600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5436096" y="4365104"/>
            <a:ext cx="3312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Заведомо не перспективное направление при ходе игрока В</a:t>
            </a:r>
          </a:p>
        </p:txBody>
      </p:sp>
      <p:sp>
        <p:nvSpPr>
          <p:cNvPr id="109" name="Овал 108"/>
          <p:cNvSpPr/>
          <p:nvPr/>
        </p:nvSpPr>
        <p:spPr>
          <a:xfrm>
            <a:off x="6255480" y="3645024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Овал 109"/>
          <p:cNvSpPr/>
          <p:nvPr/>
        </p:nvSpPr>
        <p:spPr>
          <a:xfrm>
            <a:off x="5840888" y="5157232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5436096" y="5661248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f(c) = z &gt;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2" name="Овал 111"/>
          <p:cNvSpPr/>
          <p:nvPr/>
        </p:nvSpPr>
        <p:spPr>
          <a:xfrm>
            <a:off x="6255480" y="5157192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5859160" y="5661248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f(c) = z ≤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 flipV="1">
            <a:off x="6502568" y="4509120"/>
            <a:ext cx="792088" cy="3600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6502568" y="4509120"/>
            <a:ext cx="792088" cy="3600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0" grpId="0"/>
      <p:bldP spid="71" grpId="0"/>
      <p:bldP spid="72" grpId="0"/>
      <p:bldP spid="73" grpId="0" animBg="1"/>
      <p:bldP spid="75" grpId="0"/>
      <p:bldP spid="87" grpId="0" animBg="1"/>
      <p:bldP spid="87" grpId="1" animBg="1"/>
      <p:bldP spid="88" grpId="0" animBg="1"/>
      <p:bldP spid="88" grpId="1" animBg="1"/>
      <p:bldP spid="89" grpId="0"/>
      <p:bldP spid="89" grpId="1"/>
      <p:bldP spid="98" grpId="0"/>
      <p:bldP spid="98" grpId="1"/>
      <p:bldP spid="109" grpId="0" animBg="1"/>
      <p:bldP spid="110" grpId="0" animBg="1"/>
      <p:bldP spid="110" grpId="1" animBg="1"/>
      <p:bldP spid="111" grpId="0"/>
      <p:bldP spid="111" grpId="1"/>
      <p:bldP spid="112" grpId="0" animBg="1"/>
      <p:bldP spid="1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07"/>
          <p:cNvGrpSpPr/>
          <p:nvPr/>
        </p:nvGrpSpPr>
        <p:grpSpPr>
          <a:xfrm>
            <a:off x="5912856" y="3892112"/>
            <a:ext cx="1368152" cy="1512184"/>
            <a:chOff x="6642240" y="3933056"/>
            <a:chExt cx="1368152" cy="1512184"/>
          </a:xfrm>
        </p:grpSpPr>
        <p:sp>
          <p:nvSpPr>
            <p:cNvPr id="100" name="Овал 99"/>
            <p:cNvSpPr/>
            <p:nvPr/>
          </p:nvSpPr>
          <p:spPr>
            <a:xfrm>
              <a:off x="6642240" y="5265224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074288" y="5265224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7830392" y="5265224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3" name="Прямая соединительная линия 102"/>
            <p:cNvCxnSpPr>
              <a:endCxn id="100" idx="0"/>
            </p:cNvCxnSpPr>
            <p:nvPr/>
          </p:nvCxnSpPr>
          <p:spPr>
            <a:xfrm flipH="1">
              <a:off x="6732240" y="3933056"/>
              <a:ext cx="432048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>
              <a:endCxn id="101" idx="0"/>
            </p:cNvCxnSpPr>
            <p:nvPr/>
          </p:nvCxnSpPr>
          <p:spPr>
            <a:xfrm>
              <a:off x="7164288" y="3933056"/>
              <a:ext cx="0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>
              <a:endCxn id="102" idx="0"/>
            </p:cNvCxnSpPr>
            <p:nvPr/>
          </p:nvCxnSpPr>
          <p:spPr>
            <a:xfrm>
              <a:off x="7164288" y="3933056"/>
              <a:ext cx="756104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Блок-схема: узел 105"/>
            <p:cNvSpPr/>
            <p:nvPr/>
          </p:nvSpPr>
          <p:spPr>
            <a:xfrm>
              <a:off x="7434328" y="5409240"/>
              <a:ext cx="36000" cy="360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Блок-схема: узел 106"/>
            <p:cNvSpPr/>
            <p:nvPr/>
          </p:nvSpPr>
          <p:spPr>
            <a:xfrm>
              <a:off x="7586728" y="5409240"/>
              <a:ext cx="36000" cy="360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cap="all" dirty="0">
                <a:solidFill>
                  <a:schemeClr val="accent1"/>
                </a:solidFill>
              </a:rPr>
              <a:t>Неглубокое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>
                <a:solidFill>
                  <a:schemeClr val="accent1"/>
                </a:solidFill>
                <a:sym typeface="Symbol"/>
              </a:rPr>
              <a:t></a:t>
            </a:r>
            <a:r>
              <a:rPr lang="en-US" sz="2000" b="1" dirty="0">
                <a:solidFill>
                  <a:schemeClr val="accent1"/>
                </a:solidFill>
                <a:sym typeface="Symbol"/>
              </a:rPr>
              <a:t>-</a:t>
            </a:r>
            <a:r>
              <a:rPr lang="ru-RU" sz="2000" b="1" cap="all" dirty="0">
                <a:solidFill>
                  <a:schemeClr val="accent1"/>
                </a:solidFill>
              </a:rPr>
              <a:t>отсечение</a:t>
            </a:r>
            <a:endParaRPr lang="ru-RU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403648" y="1052736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Для 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-отсечения:</a:t>
            </a:r>
          </a:p>
          <a:p>
            <a:pPr>
              <a:buFont typeface="Wingdings" pitchFamily="2" charset="2"/>
              <a:buChar char="ü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ход делает игрок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f(a) =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f(c) = w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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4" name="Группа 73"/>
          <p:cNvGrpSpPr/>
          <p:nvPr/>
        </p:nvGrpSpPr>
        <p:grpSpPr>
          <a:xfrm>
            <a:off x="2123728" y="2348880"/>
            <a:ext cx="4392488" cy="3060336"/>
            <a:chOff x="2123728" y="2348880"/>
            <a:chExt cx="4392488" cy="3060336"/>
          </a:xfrm>
        </p:grpSpPr>
        <p:sp>
          <p:nvSpPr>
            <p:cNvPr id="21" name="Овал 20"/>
            <p:cNvSpPr/>
            <p:nvPr/>
          </p:nvSpPr>
          <p:spPr>
            <a:xfrm>
              <a:off x="4499992" y="2348880"/>
              <a:ext cx="180000" cy="1800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2555776" y="371703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123728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2555776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3311880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>
              <a:stCxn id="21" idx="4"/>
              <a:endCxn id="22" idx="0"/>
            </p:cNvCxnSpPr>
            <p:nvPr/>
          </p:nvCxnSpPr>
          <p:spPr>
            <a:xfrm flipH="1">
              <a:off x="2645776" y="2528880"/>
              <a:ext cx="1944216" cy="118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22" idx="4"/>
              <a:endCxn id="23" idx="0"/>
            </p:cNvCxnSpPr>
            <p:nvPr/>
          </p:nvCxnSpPr>
          <p:spPr>
            <a:xfrm flipH="1">
              <a:off x="2213728" y="3897032"/>
              <a:ext cx="432048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22" idx="4"/>
              <a:endCxn id="24" idx="0"/>
            </p:cNvCxnSpPr>
            <p:nvPr/>
          </p:nvCxnSpPr>
          <p:spPr>
            <a:xfrm>
              <a:off x="2645776" y="3897032"/>
              <a:ext cx="0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22" idx="4"/>
              <a:endCxn id="25" idx="0"/>
            </p:cNvCxnSpPr>
            <p:nvPr/>
          </p:nvCxnSpPr>
          <p:spPr>
            <a:xfrm>
              <a:off x="2645776" y="3897032"/>
              <a:ext cx="756104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Овал 48"/>
            <p:cNvSpPr/>
            <p:nvPr/>
          </p:nvSpPr>
          <p:spPr>
            <a:xfrm>
              <a:off x="4499992" y="371703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4067944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4499992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5256096" y="522920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3" name="Прямая соединительная линия 52"/>
            <p:cNvCxnSpPr>
              <a:stCxn id="49" idx="4"/>
              <a:endCxn id="50" idx="0"/>
            </p:cNvCxnSpPr>
            <p:nvPr/>
          </p:nvCxnSpPr>
          <p:spPr>
            <a:xfrm flipH="1">
              <a:off x="4157944" y="3897032"/>
              <a:ext cx="432048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>
              <a:stCxn id="49" idx="4"/>
              <a:endCxn id="51" idx="0"/>
            </p:cNvCxnSpPr>
            <p:nvPr/>
          </p:nvCxnSpPr>
          <p:spPr>
            <a:xfrm>
              <a:off x="4589992" y="3897032"/>
              <a:ext cx="0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>
              <a:stCxn id="49" idx="4"/>
              <a:endCxn id="52" idx="0"/>
            </p:cNvCxnSpPr>
            <p:nvPr/>
          </p:nvCxnSpPr>
          <p:spPr>
            <a:xfrm>
              <a:off x="4589992" y="3897032"/>
              <a:ext cx="756104" cy="133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Овал 55"/>
            <p:cNvSpPr/>
            <p:nvPr/>
          </p:nvSpPr>
          <p:spPr>
            <a:xfrm>
              <a:off x="6336216" y="371703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8" name="Прямая соединительная линия 57"/>
            <p:cNvCxnSpPr>
              <a:stCxn id="21" idx="4"/>
              <a:endCxn id="49" idx="0"/>
            </p:cNvCxnSpPr>
            <p:nvPr/>
          </p:nvCxnSpPr>
          <p:spPr>
            <a:xfrm>
              <a:off x="4589992" y="2528880"/>
              <a:ext cx="0" cy="118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>
              <a:stCxn id="21" idx="4"/>
              <a:endCxn id="56" idx="0"/>
            </p:cNvCxnSpPr>
            <p:nvPr/>
          </p:nvCxnSpPr>
          <p:spPr>
            <a:xfrm>
              <a:off x="4589992" y="2528880"/>
              <a:ext cx="1836224" cy="118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Группа 62"/>
            <p:cNvGrpSpPr/>
            <p:nvPr/>
          </p:nvGrpSpPr>
          <p:grpSpPr>
            <a:xfrm>
              <a:off x="2915816" y="5373216"/>
              <a:ext cx="188400" cy="36000"/>
              <a:chOff x="2915816" y="5373216"/>
              <a:chExt cx="188400" cy="36000"/>
            </a:xfrm>
          </p:grpSpPr>
          <p:sp>
            <p:nvSpPr>
              <p:cNvPr id="61" name="Блок-схема: узел 60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Блок-схема: узел 61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" name="Группа 63"/>
            <p:cNvGrpSpPr/>
            <p:nvPr/>
          </p:nvGrpSpPr>
          <p:grpSpPr>
            <a:xfrm>
              <a:off x="4874008" y="5373216"/>
              <a:ext cx="188400" cy="36000"/>
              <a:chOff x="2915816" y="5373216"/>
              <a:chExt cx="188400" cy="36000"/>
            </a:xfrm>
          </p:grpSpPr>
          <p:sp>
            <p:nvSpPr>
              <p:cNvPr id="65" name="Блок-схема: узел 64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66"/>
            <p:cNvGrpSpPr/>
            <p:nvPr/>
          </p:nvGrpSpPr>
          <p:grpSpPr>
            <a:xfrm>
              <a:off x="5449744" y="3838696"/>
              <a:ext cx="188400" cy="36000"/>
              <a:chOff x="2915816" y="5373216"/>
              <a:chExt cx="188400" cy="36000"/>
            </a:xfrm>
          </p:grpSpPr>
          <p:sp>
            <p:nvSpPr>
              <p:cNvPr id="68" name="Блок-схема: узел 67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Блок-схема: узел 68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70" name="TextBox 69"/>
          <p:cNvSpPr txBox="1"/>
          <p:nvPr/>
        </p:nvSpPr>
        <p:spPr>
          <a:xfrm>
            <a:off x="4644008" y="212356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</a:t>
            </a:r>
            <a:r>
              <a:rPr lang="en-US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</a:t>
            </a:r>
            <a:endParaRPr lang="ru-RU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115616" y="2483604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115616" y="3995772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А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MAX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2470120" y="3600312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763688" y="3212976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f(a) =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4414376" y="3613960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3992208" y="5157232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3591184" y="5661248"/>
            <a:ext cx="1258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f(c) = w ≥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flipV="1">
            <a:off x="4499992" y="4509120"/>
            <a:ext cx="792088" cy="3600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4499992" y="4509120"/>
            <a:ext cx="792088" cy="3600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5436096" y="4365104"/>
            <a:ext cx="3312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Заведомо не перспективное направление при ходе игрока </a:t>
            </a:r>
            <a:r>
              <a:rPr lang="en-US" sz="1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endParaRPr lang="ru-RU" sz="1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9" name="Овал 108"/>
          <p:cNvSpPr/>
          <p:nvPr/>
        </p:nvSpPr>
        <p:spPr>
          <a:xfrm>
            <a:off x="6255480" y="3645024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Овал 109"/>
          <p:cNvSpPr/>
          <p:nvPr/>
        </p:nvSpPr>
        <p:spPr>
          <a:xfrm>
            <a:off x="5840888" y="5157232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5436096" y="5661248"/>
            <a:ext cx="1258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f(c) = w &lt;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2" name="Овал 111"/>
          <p:cNvSpPr/>
          <p:nvPr/>
        </p:nvSpPr>
        <p:spPr>
          <a:xfrm>
            <a:off x="6255480" y="5157192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5859160" y="5661248"/>
            <a:ext cx="1239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f(c) = w ≥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 flipV="1">
            <a:off x="6502568" y="4509120"/>
            <a:ext cx="792088" cy="3600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6502568" y="4509120"/>
            <a:ext cx="792088" cy="3600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0" grpId="0"/>
      <p:bldP spid="71" grpId="0"/>
      <p:bldP spid="72" grpId="0"/>
      <p:bldP spid="73" grpId="0" animBg="1"/>
      <p:bldP spid="75" grpId="0"/>
      <p:bldP spid="87" grpId="0" animBg="1"/>
      <p:bldP spid="87" grpId="1" animBg="1"/>
      <p:bldP spid="88" grpId="0" animBg="1"/>
      <p:bldP spid="88" grpId="1" animBg="1"/>
      <p:bldP spid="89" grpId="0"/>
      <p:bldP spid="89" grpId="1"/>
      <p:bldP spid="98" grpId="0"/>
      <p:bldP spid="98" grpId="1"/>
      <p:bldP spid="109" grpId="0" animBg="1"/>
      <p:bldP spid="110" grpId="0" animBg="1"/>
      <p:bldP spid="110" grpId="1" animBg="1"/>
      <p:bldP spid="111" grpId="0"/>
      <p:bldP spid="111" grpId="1"/>
      <p:bldP spid="112" grpId="0" animBg="1"/>
      <p:bldP spid="1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ru-RU" sz="2400" b="1" cap="all" dirty="0">
                <a:solidFill>
                  <a:schemeClr val="accent1"/>
                </a:solidFill>
              </a:rPr>
              <a:t>Глубокое</a:t>
            </a:r>
            <a:r>
              <a:rPr lang="ru-RU" sz="2400" b="1" dirty="0">
                <a:solidFill>
                  <a:schemeClr val="accent1"/>
                </a:solidFill>
              </a:rPr>
              <a:t> </a:t>
            </a:r>
            <a:r>
              <a:rPr lang="ru-RU" sz="2400" b="1" dirty="0">
                <a:solidFill>
                  <a:schemeClr val="accent1"/>
                </a:solidFill>
                <a:sym typeface="Symbol"/>
              </a:rPr>
              <a:t></a:t>
            </a:r>
            <a:r>
              <a:rPr lang="ru-RU" sz="2400" b="1" dirty="0">
                <a:solidFill>
                  <a:schemeClr val="accent1"/>
                </a:solidFill>
              </a:rPr>
              <a:t> </a:t>
            </a:r>
            <a:r>
              <a:rPr lang="ru-RU" sz="2400" b="1" cap="all" dirty="0">
                <a:solidFill>
                  <a:schemeClr val="accent1"/>
                </a:solidFill>
              </a:rPr>
              <a:t>отсечение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123" name="Номер слайда 12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2" name="Прямоугольник 161"/>
          <p:cNvSpPr/>
          <p:nvPr/>
        </p:nvSpPr>
        <p:spPr>
          <a:xfrm>
            <a:off x="1043608" y="1340768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А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MAX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1043608" y="3131676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А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MAX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4" name="Прямоугольник 163"/>
          <p:cNvSpPr/>
          <p:nvPr/>
        </p:nvSpPr>
        <p:spPr>
          <a:xfrm>
            <a:off x="1043608" y="2204864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1043608" y="406778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305728" y="1052736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</a:t>
            </a:r>
            <a:r>
              <a:rPr lang="en-US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</a:t>
            </a:r>
            <a:endParaRPr lang="ru-RU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34" name="Прямоугольник 233"/>
          <p:cNvSpPr/>
          <p:nvPr/>
        </p:nvSpPr>
        <p:spPr>
          <a:xfrm>
            <a:off x="2425408" y="1556792"/>
            <a:ext cx="88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f(a) =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37" name="Прямоугольник 236"/>
          <p:cNvSpPr/>
          <p:nvPr/>
        </p:nvSpPr>
        <p:spPr>
          <a:xfrm>
            <a:off x="5292080" y="5589240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f(e) = z ≤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44" name="Прямоугольник 243"/>
          <p:cNvSpPr/>
          <p:nvPr/>
        </p:nvSpPr>
        <p:spPr>
          <a:xfrm>
            <a:off x="7378465" y="3212976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f(c) ≤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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270" name="Группа 269"/>
          <p:cNvGrpSpPr/>
          <p:nvPr/>
        </p:nvGrpSpPr>
        <p:grpSpPr>
          <a:xfrm>
            <a:off x="2785448" y="1340768"/>
            <a:ext cx="5386952" cy="4063512"/>
            <a:chOff x="2785448" y="1340768"/>
            <a:chExt cx="5386952" cy="4063512"/>
          </a:xfrm>
        </p:grpSpPr>
        <p:sp>
          <p:nvSpPr>
            <p:cNvPr id="128" name="Овал 127"/>
            <p:cNvSpPr/>
            <p:nvPr/>
          </p:nvSpPr>
          <p:spPr>
            <a:xfrm>
              <a:off x="6804248" y="299203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236296" y="299203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Овал 139"/>
            <p:cNvSpPr/>
            <p:nvPr/>
          </p:nvSpPr>
          <p:spPr>
            <a:xfrm>
              <a:off x="7992400" y="299203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43" name="Прямая соединительная линия 142"/>
            <p:cNvCxnSpPr>
              <a:stCxn id="220" idx="4"/>
              <a:endCxn id="128" idx="0"/>
            </p:cNvCxnSpPr>
            <p:nvPr/>
          </p:nvCxnSpPr>
          <p:spPr>
            <a:xfrm flipH="1">
              <a:off x="6894248" y="2213552"/>
              <a:ext cx="423360" cy="7784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Прямая соединительная линия 144"/>
            <p:cNvCxnSpPr>
              <a:stCxn id="220" idx="4"/>
              <a:endCxn id="131" idx="0"/>
            </p:cNvCxnSpPr>
            <p:nvPr/>
          </p:nvCxnSpPr>
          <p:spPr>
            <a:xfrm>
              <a:off x="7317608" y="2213552"/>
              <a:ext cx="8688" cy="7784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>
              <a:stCxn id="220" idx="4"/>
              <a:endCxn id="140" idx="0"/>
            </p:cNvCxnSpPr>
            <p:nvPr/>
          </p:nvCxnSpPr>
          <p:spPr>
            <a:xfrm>
              <a:off x="7317608" y="2213552"/>
              <a:ext cx="764792" cy="7784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Блок-схема: узел 154"/>
            <p:cNvSpPr/>
            <p:nvPr/>
          </p:nvSpPr>
          <p:spPr>
            <a:xfrm>
              <a:off x="7596336" y="3136048"/>
              <a:ext cx="36000" cy="360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Блок-схема: узел 156"/>
            <p:cNvSpPr/>
            <p:nvPr/>
          </p:nvSpPr>
          <p:spPr>
            <a:xfrm>
              <a:off x="7748736" y="3136048"/>
              <a:ext cx="36000" cy="360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5148064" y="1340768"/>
              <a:ext cx="180000" cy="1800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3217496" y="2060848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2785448" y="299695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3217496" y="299695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973600" y="299695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5" name="Прямая соединительная линия 204"/>
            <p:cNvCxnSpPr>
              <a:stCxn id="161" idx="4"/>
              <a:endCxn id="166" idx="0"/>
            </p:cNvCxnSpPr>
            <p:nvPr/>
          </p:nvCxnSpPr>
          <p:spPr>
            <a:xfrm flipH="1">
              <a:off x="3307496" y="1520768"/>
              <a:ext cx="1930568" cy="54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Прямая соединительная линия 206"/>
            <p:cNvCxnSpPr>
              <a:stCxn id="166" idx="4"/>
              <a:endCxn id="187" idx="0"/>
            </p:cNvCxnSpPr>
            <p:nvPr/>
          </p:nvCxnSpPr>
          <p:spPr>
            <a:xfrm flipH="1">
              <a:off x="2875448" y="2240848"/>
              <a:ext cx="432048" cy="7561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Прямая соединительная линия 209"/>
            <p:cNvCxnSpPr>
              <a:stCxn id="166" idx="4"/>
              <a:endCxn id="190" idx="0"/>
            </p:cNvCxnSpPr>
            <p:nvPr/>
          </p:nvCxnSpPr>
          <p:spPr>
            <a:xfrm>
              <a:off x="3307496" y="2240848"/>
              <a:ext cx="0" cy="7561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Прямая соединительная линия 210"/>
            <p:cNvCxnSpPr>
              <a:stCxn id="166" idx="4"/>
              <a:endCxn id="191" idx="0"/>
            </p:cNvCxnSpPr>
            <p:nvPr/>
          </p:nvCxnSpPr>
          <p:spPr>
            <a:xfrm>
              <a:off x="3307496" y="2240848"/>
              <a:ext cx="756104" cy="7561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Овал 213"/>
            <p:cNvSpPr/>
            <p:nvPr/>
          </p:nvSpPr>
          <p:spPr>
            <a:xfrm>
              <a:off x="6372200" y="411308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Овал 214"/>
            <p:cNvSpPr/>
            <p:nvPr/>
          </p:nvSpPr>
          <p:spPr>
            <a:xfrm>
              <a:off x="6804248" y="411308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Овал 215"/>
            <p:cNvSpPr/>
            <p:nvPr/>
          </p:nvSpPr>
          <p:spPr>
            <a:xfrm>
              <a:off x="7560352" y="4113080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17" name="Прямая соединительная линия 216"/>
            <p:cNvCxnSpPr>
              <a:stCxn id="128" idx="4"/>
              <a:endCxn id="214" idx="0"/>
            </p:cNvCxnSpPr>
            <p:nvPr/>
          </p:nvCxnSpPr>
          <p:spPr>
            <a:xfrm flipH="1">
              <a:off x="6462200" y="3172032"/>
              <a:ext cx="432048" cy="941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Прямая соединительная линия 217"/>
            <p:cNvCxnSpPr>
              <a:stCxn id="128" idx="4"/>
              <a:endCxn id="215" idx="0"/>
            </p:cNvCxnSpPr>
            <p:nvPr/>
          </p:nvCxnSpPr>
          <p:spPr>
            <a:xfrm>
              <a:off x="6894248" y="3172032"/>
              <a:ext cx="0" cy="941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Прямая соединительная линия 218"/>
            <p:cNvCxnSpPr>
              <a:stCxn id="128" idx="4"/>
              <a:endCxn id="216" idx="0"/>
            </p:cNvCxnSpPr>
            <p:nvPr/>
          </p:nvCxnSpPr>
          <p:spPr>
            <a:xfrm>
              <a:off x="6894248" y="3172032"/>
              <a:ext cx="756104" cy="941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Овал 219"/>
            <p:cNvSpPr/>
            <p:nvPr/>
          </p:nvSpPr>
          <p:spPr>
            <a:xfrm>
              <a:off x="7227608" y="2033552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2" name="Прямая соединительная линия 221"/>
            <p:cNvCxnSpPr>
              <a:stCxn id="161" idx="4"/>
              <a:endCxn id="220" idx="0"/>
            </p:cNvCxnSpPr>
            <p:nvPr/>
          </p:nvCxnSpPr>
          <p:spPr>
            <a:xfrm>
              <a:off x="5238064" y="1520768"/>
              <a:ext cx="2079544" cy="512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3" name="Группа 62"/>
            <p:cNvGrpSpPr/>
            <p:nvPr/>
          </p:nvGrpSpPr>
          <p:grpSpPr>
            <a:xfrm>
              <a:off x="3577536" y="3140968"/>
              <a:ext cx="188400" cy="36000"/>
              <a:chOff x="2915816" y="5373216"/>
              <a:chExt cx="188400" cy="36000"/>
            </a:xfrm>
          </p:grpSpPr>
          <p:sp>
            <p:nvSpPr>
              <p:cNvPr id="230" name="Блок-схема: узел 229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1" name="Блок-схема: узел 230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24" name="Группа 63"/>
            <p:cNvGrpSpPr/>
            <p:nvPr/>
          </p:nvGrpSpPr>
          <p:grpSpPr>
            <a:xfrm>
              <a:off x="7178264" y="4257096"/>
              <a:ext cx="188400" cy="36000"/>
              <a:chOff x="2915816" y="5373216"/>
              <a:chExt cx="188400" cy="36000"/>
            </a:xfrm>
          </p:grpSpPr>
          <p:sp>
            <p:nvSpPr>
              <p:cNvPr id="228" name="Блок-схема: узел 227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9" name="Блок-схема: узел 228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25" name="Группа 66"/>
            <p:cNvGrpSpPr/>
            <p:nvPr/>
          </p:nvGrpSpPr>
          <p:grpSpPr>
            <a:xfrm>
              <a:off x="5364088" y="2983892"/>
              <a:ext cx="188400" cy="36000"/>
              <a:chOff x="2915816" y="5373216"/>
              <a:chExt cx="188400" cy="36000"/>
            </a:xfrm>
          </p:grpSpPr>
          <p:sp>
            <p:nvSpPr>
              <p:cNvPr id="226" name="Блок-схема: узел 225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7" name="Блок-схема: узел 226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56" name="Овал 255"/>
            <p:cNvSpPr/>
            <p:nvPr/>
          </p:nvSpPr>
          <p:spPr>
            <a:xfrm>
              <a:off x="5940152" y="5224264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7" name="Овал 256"/>
            <p:cNvSpPr/>
            <p:nvPr/>
          </p:nvSpPr>
          <p:spPr>
            <a:xfrm>
              <a:off x="6372200" y="5224264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8" name="Овал 257"/>
            <p:cNvSpPr/>
            <p:nvPr/>
          </p:nvSpPr>
          <p:spPr>
            <a:xfrm>
              <a:off x="7128304" y="5224264"/>
              <a:ext cx="180000" cy="18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9" name="Прямая соединительная линия 258"/>
            <p:cNvCxnSpPr>
              <a:stCxn id="214" idx="4"/>
              <a:endCxn id="256" idx="0"/>
            </p:cNvCxnSpPr>
            <p:nvPr/>
          </p:nvCxnSpPr>
          <p:spPr>
            <a:xfrm flipH="1">
              <a:off x="6030152" y="4293080"/>
              <a:ext cx="432048" cy="931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Прямая соединительная линия 259"/>
            <p:cNvCxnSpPr>
              <a:stCxn id="214" idx="4"/>
              <a:endCxn id="257" idx="0"/>
            </p:cNvCxnSpPr>
            <p:nvPr/>
          </p:nvCxnSpPr>
          <p:spPr>
            <a:xfrm>
              <a:off x="6462200" y="4293080"/>
              <a:ext cx="0" cy="931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Прямая соединительная линия 260"/>
            <p:cNvCxnSpPr>
              <a:stCxn id="214" idx="4"/>
              <a:endCxn id="258" idx="0"/>
            </p:cNvCxnSpPr>
            <p:nvPr/>
          </p:nvCxnSpPr>
          <p:spPr>
            <a:xfrm>
              <a:off x="6462200" y="4293080"/>
              <a:ext cx="756104" cy="931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2" name="Группа 63"/>
            <p:cNvGrpSpPr/>
            <p:nvPr/>
          </p:nvGrpSpPr>
          <p:grpSpPr>
            <a:xfrm>
              <a:off x="6746216" y="5368280"/>
              <a:ext cx="188400" cy="36000"/>
              <a:chOff x="2915816" y="5373216"/>
              <a:chExt cx="188400" cy="36000"/>
            </a:xfrm>
          </p:grpSpPr>
          <p:sp>
            <p:nvSpPr>
              <p:cNvPr id="263" name="Блок-схема: узел 262"/>
              <p:cNvSpPr/>
              <p:nvPr/>
            </p:nvSpPr>
            <p:spPr>
              <a:xfrm>
                <a:off x="29158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4" name="Блок-схема: узел 263"/>
              <p:cNvSpPr/>
              <p:nvPr/>
            </p:nvSpPr>
            <p:spPr>
              <a:xfrm>
                <a:off x="3068216" y="5373216"/>
                <a:ext cx="36000" cy="36000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68" name="Овал 267"/>
          <p:cNvSpPr/>
          <p:nvPr/>
        </p:nvSpPr>
        <p:spPr>
          <a:xfrm>
            <a:off x="6272896" y="4022480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9" name="Овал 268"/>
          <p:cNvSpPr/>
          <p:nvPr/>
        </p:nvSpPr>
        <p:spPr>
          <a:xfrm>
            <a:off x="5850728" y="5143544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3" name="Овал 232"/>
          <p:cNvSpPr/>
          <p:nvPr/>
        </p:nvSpPr>
        <p:spPr>
          <a:xfrm>
            <a:off x="3131840" y="1944128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0" name="Овал 239"/>
          <p:cNvSpPr/>
          <p:nvPr/>
        </p:nvSpPr>
        <p:spPr>
          <a:xfrm>
            <a:off x="7146872" y="1961544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1" name="Овал 240"/>
          <p:cNvSpPr/>
          <p:nvPr/>
        </p:nvSpPr>
        <p:spPr>
          <a:xfrm>
            <a:off x="6732280" y="2924984"/>
            <a:ext cx="360000" cy="360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49" name="Группа 248"/>
          <p:cNvGrpSpPr/>
          <p:nvPr/>
        </p:nvGrpSpPr>
        <p:grpSpPr>
          <a:xfrm>
            <a:off x="6372200" y="4725144"/>
            <a:ext cx="792088" cy="360040"/>
            <a:chOff x="5161712" y="3654316"/>
            <a:chExt cx="792088" cy="360040"/>
          </a:xfrm>
        </p:grpSpPr>
        <p:cxnSp>
          <p:nvCxnSpPr>
            <p:cNvPr id="238" name="Прямая соединительная линия 237"/>
            <p:cNvCxnSpPr/>
            <p:nvPr/>
          </p:nvCxnSpPr>
          <p:spPr>
            <a:xfrm flipV="1">
              <a:off x="5161712" y="3654316"/>
              <a:ext cx="792088" cy="36004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9" name="Прямая соединительная линия 238"/>
            <p:cNvCxnSpPr/>
            <p:nvPr/>
          </p:nvCxnSpPr>
          <p:spPr>
            <a:xfrm>
              <a:off x="5161712" y="3654316"/>
              <a:ext cx="792088" cy="36004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71" name="Прямоугольник 270"/>
          <p:cNvSpPr/>
          <p:nvPr/>
        </p:nvSpPr>
        <p:spPr>
          <a:xfrm>
            <a:off x="1043608" y="1340768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2" name="Прямоугольник 271"/>
          <p:cNvSpPr/>
          <p:nvPr/>
        </p:nvSpPr>
        <p:spPr>
          <a:xfrm>
            <a:off x="1043608" y="3131676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MIN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3" name="Прямоугольник 272"/>
          <p:cNvSpPr/>
          <p:nvPr/>
        </p:nvSpPr>
        <p:spPr>
          <a:xfrm>
            <a:off x="1043608" y="2204864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А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MAX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4" name="Прямоугольник 273"/>
          <p:cNvSpPr/>
          <p:nvPr/>
        </p:nvSpPr>
        <p:spPr>
          <a:xfrm>
            <a:off x="1043608" y="4067780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А 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MAX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5" name="Прямоугольник 274"/>
          <p:cNvSpPr/>
          <p:nvPr/>
        </p:nvSpPr>
        <p:spPr>
          <a:xfrm>
            <a:off x="2425408" y="1556792"/>
            <a:ext cx="88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f(a) =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76" name="Прямоугольник 275"/>
          <p:cNvSpPr/>
          <p:nvPr/>
        </p:nvSpPr>
        <p:spPr>
          <a:xfrm>
            <a:off x="5292080" y="5589240"/>
            <a:ext cx="1277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f(e) = w ≥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77" name="Прямоугольник 276"/>
          <p:cNvSpPr/>
          <p:nvPr/>
        </p:nvSpPr>
        <p:spPr>
          <a:xfrm>
            <a:off x="7378465" y="3212976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f(c) ≥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</a:t>
            </a:r>
            <a:endParaRPr lang="ru-RU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162" grpId="1"/>
      <p:bldP spid="163" grpId="0"/>
      <p:bldP spid="163" grpId="1"/>
      <p:bldP spid="164" grpId="0"/>
      <p:bldP spid="164" grpId="1"/>
      <p:bldP spid="165" grpId="0"/>
      <p:bldP spid="165" grpId="1"/>
      <p:bldP spid="232" grpId="0"/>
      <p:bldP spid="234" grpId="0"/>
      <p:bldP spid="234" grpId="1"/>
      <p:bldP spid="237" grpId="0"/>
      <p:bldP spid="237" grpId="1"/>
      <p:bldP spid="244" grpId="0"/>
      <p:bldP spid="244" grpId="1"/>
      <p:bldP spid="268" grpId="0" animBg="1"/>
      <p:bldP spid="269" grpId="0" animBg="1"/>
      <p:bldP spid="233" grpId="0" animBg="1"/>
      <p:bldP spid="240" grpId="0" animBg="1"/>
      <p:bldP spid="241" grpId="0" animBg="1"/>
      <p:bldP spid="271" grpId="0"/>
      <p:bldP spid="272" grpId="0"/>
      <p:bldP spid="273" grpId="0"/>
      <p:bldP spid="274" grpId="0"/>
      <p:bldP spid="275" grpId="0"/>
      <p:bldP spid="276" grpId="0"/>
      <p:bldP spid="2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ru-RU" sz="2400" b="1" dirty="0">
                <a:solidFill>
                  <a:schemeClr val="accent1"/>
                </a:solidFill>
                <a:sym typeface="Symbol"/>
              </a:rPr>
              <a:t></a:t>
            </a:r>
            <a:r>
              <a:rPr lang="ru-RU" sz="2400" b="1" dirty="0">
                <a:solidFill>
                  <a:schemeClr val="accent1"/>
                </a:solidFill>
              </a:rPr>
              <a:t> </a:t>
            </a:r>
            <a:r>
              <a:rPr lang="ru-RU" sz="2400" b="1" cap="all" dirty="0">
                <a:solidFill>
                  <a:schemeClr val="accent1"/>
                </a:solidFill>
              </a:rPr>
              <a:t>отсечение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47664" y="1124744"/>
          <a:ext cx="7056785" cy="1711816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</a:rPr>
                        <a:t>Ход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</a:rPr>
                        <a:t>Наилучшая оценка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</a:rPr>
                        <a:t>Позиция на глубину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</a:rPr>
                        <a:t>Оценка позиции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</a:rPr>
                        <a:t>Условие отсечения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</a:rPr>
                        <a:t>Действие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</a:rPr>
                        <a:t>Свой </a:t>
                      </a:r>
                      <a:r>
                        <a:rPr lang="en-US" sz="1600" b="1">
                          <a:latin typeface="Calibri"/>
                          <a:ea typeface="Times New Roman"/>
                        </a:rPr>
                        <a:t>A</a:t>
                      </a:r>
                      <a:r>
                        <a:rPr lang="ru-RU" sz="1600" b="1"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en-US" sz="1600" b="1">
                          <a:latin typeface="Calibri"/>
                          <a:ea typeface="Times New Roman"/>
                        </a:rPr>
                        <a:t>MAX</a:t>
                      </a:r>
                      <a:r>
                        <a:rPr lang="ru-RU" sz="1600" b="1">
                          <a:latin typeface="Calibri"/>
                          <a:ea typeface="Times New Roman"/>
                        </a:rPr>
                        <a:t>)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sym typeface="Symbol"/>
                        </a:rPr>
                        <a:t>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</a:rPr>
                        <a:t>Своя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</a:rPr>
                        <a:t>Z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</a:rPr>
                        <a:t>z</a:t>
                      </a:r>
                      <a:r>
                        <a:rPr lang="en-US" sz="1600" b="1">
                          <a:latin typeface="Calibri"/>
                          <a:ea typeface="Times New Roman"/>
                          <a:sym typeface="Symbol"/>
                        </a:rPr>
                        <a:t>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ru-RU" sz="1600" b="1">
                          <a:latin typeface="Calibri"/>
                          <a:ea typeface="Times New Roman"/>
                        </a:rPr>
                        <a:t>-отсечение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</a:rPr>
                        <a:t>Противник </a:t>
                      </a:r>
                      <a:r>
                        <a:rPr lang="en-US" sz="1600" b="1">
                          <a:latin typeface="Calibri"/>
                          <a:ea typeface="Times New Roman"/>
                        </a:rPr>
                        <a:t>B</a:t>
                      </a:r>
                      <a:r>
                        <a:rPr lang="ru-RU" sz="1600" b="1"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en-US" sz="1600" b="1">
                          <a:latin typeface="Calibri"/>
                          <a:ea typeface="Times New Roman"/>
                        </a:rPr>
                        <a:t>MIN</a:t>
                      </a:r>
                      <a:r>
                        <a:rPr lang="ru-RU" sz="1600" b="1">
                          <a:latin typeface="Calibri"/>
                          <a:ea typeface="Times New Roman"/>
                        </a:rPr>
                        <a:t>)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sym typeface="Symbol"/>
                        </a:rPr>
                        <a:t>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</a:rPr>
                        <a:t>Противника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</a:rPr>
                        <a:t>W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Times New Roman"/>
                        </a:rPr>
                        <a:t>w</a:t>
                      </a:r>
                      <a:r>
                        <a:rPr lang="en-US" sz="1600" b="1">
                          <a:latin typeface="Calibri"/>
                          <a:ea typeface="Times New Roman"/>
                          <a:sym typeface="Symbol"/>
                        </a:rPr>
                        <a:t>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sym typeface="Symbol"/>
                        </a:rPr>
                        <a:t></a:t>
                      </a:r>
                      <a:r>
                        <a:rPr lang="ru-RU" sz="1600" b="1" dirty="0">
                          <a:latin typeface="Calibri"/>
                          <a:ea typeface="Times New Roman"/>
                        </a:rPr>
                        <a:t>-отсечение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148064" y="5373216"/>
          <a:ext cx="320198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Формула" r:id="rId3" imgW="3340080" imgH="787320" progId="Equation.3">
                  <p:embed/>
                </p:oleObj>
              </mc:Choice>
              <mc:Fallback>
                <p:oleObj name="Формула" r:id="rId3" imgW="3340080" imgH="787320" progId="Equation.3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5373216"/>
                        <a:ext cx="3201988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6948264" y="6093296"/>
          <a:ext cx="576064" cy="322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5" imgW="634680" imgH="304560" progId="Equation.3">
                  <p:embed/>
                </p:oleObj>
              </mc:Choice>
              <mc:Fallback>
                <p:oleObj name="Формула" r:id="rId5" imgW="634680" imgH="304560" progId="Equation.3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6093296"/>
                        <a:ext cx="576064" cy="322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547664" y="3002469"/>
            <a:ext cx="7056784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a"/>
              <a:tabLst>
                <a:tab pos="1584325" algn="l"/>
              </a:tabLst>
            </a:pP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возрастает при построении оценки снизу вверх, а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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убывает при построении оценки снизу вверх.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584325" algn="l"/>
              </a:tabLst>
            </a:pPr>
            <a:endParaRPr kumimoji="0" lang="ru-RU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584325" algn="l"/>
              </a:tabLst>
            </a:pP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Пусть оценивается дерево на </a:t>
            </a:r>
            <a:r>
              <a:rPr kumimoji="0" 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n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 уровней. На каждом уровне имеется </a:t>
            </a:r>
            <a:r>
              <a:rPr kumimoji="0" 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m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 вариантов выбора. </a:t>
            </a:r>
            <a:endParaRPr lang="ru-RU" sz="2000" dirty="0">
              <a:latin typeface="Calibri" pitchFamily="34" charset="0"/>
              <a:ea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584325" algn="l"/>
              </a:tabLst>
            </a:pPr>
            <a:endParaRPr lang="ru-RU" sz="900" dirty="0"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4325" algn="l"/>
              </a:tabLst>
            </a:pP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Тогда сложность вычислений:                                         </a:t>
            </a:r>
            <a:endParaRPr kumimoji="0" lang="ru-RU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584325" algn="l"/>
              </a:tabLst>
            </a:pP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 для метода максимина - </a:t>
            </a:r>
            <a:r>
              <a:rPr kumimoji="0" lang="en-US" sz="2000" b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m</a:t>
            </a:r>
            <a:r>
              <a:rPr kumimoji="0" lang="en-US" sz="2000" b="1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n</a:t>
            </a:r>
            <a:endParaRPr kumimoji="0" lang="ru-RU" sz="9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584325" algn="l"/>
              </a:tabLst>
            </a:pP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 для метода 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отсечений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: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sym typeface="Symbol" pitchFamily="18" charset="2"/>
              </a:rPr>
              <a:t>    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932040" y="6093296"/>
            <a:ext cx="26996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  <a:tab pos="1135063" algn="l"/>
              </a:tabLst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больших </a:t>
            </a:r>
            <a:r>
              <a:rPr kumimoji="0" lang="en-US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ru-RU" sz="2400" b="1" cap="all" dirty="0">
                <a:solidFill>
                  <a:schemeClr val="accent1"/>
                </a:solidFill>
              </a:rPr>
              <a:t>Недостатки методов</a:t>
            </a:r>
            <a:r>
              <a:rPr lang="ru-RU" sz="2400" b="1" dirty="0">
                <a:solidFill>
                  <a:schemeClr val="accent1"/>
                </a:solidFill>
              </a:rPr>
              <a:t> МАКСИМИНА </a:t>
            </a:r>
            <a:r>
              <a:rPr lang="ru-RU" sz="2400" b="1" cap="all" dirty="0">
                <a:solidFill>
                  <a:schemeClr val="accent1"/>
                </a:solidFill>
              </a:rPr>
              <a:t>и</a:t>
            </a:r>
            <a:r>
              <a:rPr lang="ru-RU" sz="2400" b="1" dirty="0">
                <a:solidFill>
                  <a:schemeClr val="accent1"/>
                </a:solidFill>
              </a:rPr>
              <a:t> </a:t>
            </a:r>
            <a:br>
              <a:rPr lang="ru-RU" sz="2400" b="1" dirty="0">
                <a:solidFill>
                  <a:schemeClr val="accent1"/>
                </a:solidFill>
              </a:rPr>
            </a:br>
            <a:r>
              <a:rPr lang="ru-RU" sz="2400" b="1">
                <a:solidFill>
                  <a:schemeClr val="accent1"/>
                </a:solidFill>
                <a:sym typeface="Symbol"/>
              </a:rPr>
              <a:t></a:t>
            </a:r>
            <a:r>
              <a:rPr lang="ru-RU" sz="2400" b="1">
                <a:solidFill>
                  <a:schemeClr val="accent1"/>
                </a:solidFill>
              </a:rPr>
              <a:t> </a:t>
            </a:r>
            <a:r>
              <a:rPr lang="ru-RU" sz="2400" b="1" cap="all">
                <a:solidFill>
                  <a:schemeClr val="accent1"/>
                </a:solidFill>
              </a:rPr>
              <a:t>отсечения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835696" y="2280648"/>
            <a:ext cx="64807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Оба метода не являются стратегиями и базируются на классических переборных алгоритмах с использованием оценочной функции.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Эффект горизонта.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1358</TotalTime>
  <Words>377</Words>
  <Application>Microsoft Office PowerPoint</Application>
  <PresentationFormat>Экран (4:3)</PresentationFormat>
  <Paragraphs>104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Методы сокращения перебора при поиске решения на дереве игры</vt:lpstr>
      <vt:lpstr>Неглубокое -отсечение</vt:lpstr>
      <vt:lpstr>Неглубокое -отсечение</vt:lpstr>
      <vt:lpstr>Глубокое  отсечение</vt:lpstr>
      <vt:lpstr> отсечение</vt:lpstr>
      <vt:lpstr>Недостатки методов МАКСИМИНА и   отсечения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tmp</dc:creator>
  <cp:lastModifiedBy>Павел Варшавский</cp:lastModifiedBy>
  <cp:revision>157</cp:revision>
  <dcterms:created xsi:type="dcterms:W3CDTF">2011-04-26T09:06:40Z</dcterms:created>
  <dcterms:modified xsi:type="dcterms:W3CDTF">2020-02-27T04:53:48Z</dcterms:modified>
</cp:coreProperties>
</file>