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60"/>
  </p:notesMasterIdLst>
  <p:sldIdLst>
    <p:sldId id="256" r:id="rId2"/>
    <p:sldId id="288" r:id="rId3"/>
    <p:sldId id="332" r:id="rId4"/>
    <p:sldId id="333" r:id="rId5"/>
    <p:sldId id="331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6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9" r:id="rId46"/>
    <p:sldId id="380" r:id="rId47"/>
    <p:sldId id="373" r:id="rId48"/>
    <p:sldId id="376" r:id="rId49"/>
    <p:sldId id="377" r:id="rId50"/>
    <p:sldId id="378" r:id="rId51"/>
    <p:sldId id="381" r:id="rId52"/>
    <p:sldId id="382" r:id="rId53"/>
    <p:sldId id="383" r:id="rId54"/>
    <p:sldId id="384" r:id="rId55"/>
    <p:sldId id="385" r:id="rId56"/>
    <p:sldId id="387" r:id="rId57"/>
    <p:sldId id="386" r:id="rId58"/>
    <p:sldId id="388" r:id="rId5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3" autoAdjust="0"/>
    <p:restoredTop sz="94673"/>
  </p:normalViewPr>
  <p:slideViewPr>
    <p:cSldViewPr>
      <p:cViewPr varScale="1">
        <p:scale>
          <a:sx n="86" d="100"/>
          <a:sy n="86" d="100"/>
        </p:scale>
        <p:origin x="13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8B2DFE-A24A-4AFC-B9B7-2AC3373A717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5537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F9A918-7BF6-4B6B-9995-1A9632D2408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44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0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96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161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66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99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19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FCD9-B894-4F18-9F22-BD6D9F057C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35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C44D-27D1-4C63-ADA4-49C59F44C59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02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BBA27-3145-4185-970A-E976259B47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DAFAF-30A0-41F2-9F2A-95F68D028EC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5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5E9CA-A6F6-4070-9E62-820F09BF35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6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0249-7434-4CB2-AACA-22BC5E956C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40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85FB-62AD-4EAA-847A-592C35ABE3C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8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DD610-1CE3-4D7E-80B0-78D13BEF4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7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5D389-9A94-4BD9-B981-FD7A1332884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3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AA879-FC4D-4F72-9B79-89D9491AE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6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44FE30-5ED4-4480-AED5-D32363EA7B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4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png"/><Relationship Id="rId20" Type="http://schemas.openxmlformats.org/officeDocument/2006/relationships/image" Target="../media/image70.png"/><Relationship Id="rId21" Type="http://schemas.openxmlformats.org/officeDocument/2006/relationships/image" Target="../media/image71.png"/><Relationship Id="rId22" Type="http://schemas.openxmlformats.org/officeDocument/2006/relationships/image" Target="../media/image72.png"/><Relationship Id="rId23" Type="http://schemas.openxmlformats.org/officeDocument/2006/relationships/image" Target="../media/image73.png"/><Relationship Id="rId24" Type="http://schemas.openxmlformats.org/officeDocument/2006/relationships/image" Target="../media/image74.png"/><Relationship Id="rId25" Type="http://schemas.openxmlformats.org/officeDocument/2006/relationships/image" Target="../media/image75.png"/><Relationship Id="rId26" Type="http://schemas.openxmlformats.org/officeDocument/2006/relationships/image" Target="../media/image76.png"/><Relationship Id="rId27" Type="http://schemas.openxmlformats.org/officeDocument/2006/relationships/image" Target="../media/image77.png"/><Relationship Id="rId28" Type="http://schemas.openxmlformats.org/officeDocument/2006/relationships/image" Target="../media/image78.png"/><Relationship Id="rId29" Type="http://schemas.openxmlformats.org/officeDocument/2006/relationships/image" Target="../media/image79.png"/><Relationship Id="rId30" Type="http://schemas.openxmlformats.org/officeDocument/2006/relationships/image" Target="../media/image80.png"/><Relationship Id="rId31" Type="http://schemas.openxmlformats.org/officeDocument/2006/relationships/image" Target="../media/image81.png"/><Relationship Id="rId10" Type="http://schemas.openxmlformats.org/officeDocument/2006/relationships/image" Target="../media/image60.png"/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4" Type="http://schemas.openxmlformats.org/officeDocument/2006/relationships/image" Target="../media/image64.png"/><Relationship Id="rId15" Type="http://schemas.openxmlformats.org/officeDocument/2006/relationships/image" Target="../media/image65.png"/><Relationship Id="rId16" Type="http://schemas.openxmlformats.org/officeDocument/2006/relationships/image" Target="../media/image66.png"/><Relationship Id="rId17" Type="http://schemas.openxmlformats.org/officeDocument/2006/relationships/image" Target="../media/image67.png"/><Relationship Id="rId18" Type="http://schemas.openxmlformats.org/officeDocument/2006/relationships/image" Target="../media/image68.png"/><Relationship Id="rId1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Эволюционное </a:t>
            </a:r>
            <a:r>
              <a:rPr lang="ru-RU" sz="3200" dirty="0"/>
              <a:t>моделирование и генетические алгоритмы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</a:t>
            </a:r>
            <a:r>
              <a:rPr lang="ru-RU" dirty="0" smtClean="0"/>
              <a:t>понятия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Современное состоянии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04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/>
              <a:t>Говоря о современном состоянии </a:t>
            </a:r>
            <a:r>
              <a:rPr lang="ru-RU" dirty="0" smtClean="0"/>
              <a:t>вопроса необходимо хорошо ориентироваться в </a:t>
            </a:r>
            <a:r>
              <a:rPr lang="ru-RU" dirty="0"/>
              <a:t>огромном количестве терминов, общим для которых является добавка «эволюционное»: </a:t>
            </a:r>
            <a:r>
              <a:rPr lang="ru-RU" dirty="0" smtClean="0"/>
              <a:t>эволюционная </a:t>
            </a:r>
            <a:r>
              <a:rPr lang="ru-RU" dirty="0"/>
              <a:t>кибернетика, </a:t>
            </a:r>
            <a:r>
              <a:rPr lang="ru-RU" dirty="0" smtClean="0"/>
              <a:t>эволюционная </a:t>
            </a:r>
            <a:r>
              <a:rPr lang="ru-RU" dirty="0"/>
              <a:t>биокибернетика, эволюционные модели и прочие </a:t>
            </a:r>
            <a:r>
              <a:rPr lang="ru-RU" dirty="0" smtClean="0"/>
              <a:t>эволюционные системы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К </a:t>
            </a:r>
            <a:r>
              <a:rPr lang="ru-RU" dirty="0"/>
              <a:t>эволюционному моделированию относят и т.н. модели искусственной жизни </a:t>
            </a:r>
            <a:r>
              <a:rPr lang="ru-RU" dirty="0" smtClean="0"/>
              <a:t>и </a:t>
            </a:r>
            <a:r>
              <a:rPr lang="ru-RU" dirty="0"/>
              <a:t>молекулярно-генетические </a:t>
            </a:r>
            <a:r>
              <a:rPr lang="ru-RU" dirty="0" smtClean="0"/>
              <a:t>системы, </a:t>
            </a:r>
            <a:r>
              <a:rPr lang="ru-RU" dirty="0"/>
              <a:t>т.е. все, в чем так или иначе может фигурировать эволюция, биология и т.п.</a:t>
            </a:r>
          </a:p>
        </p:txBody>
      </p:sp>
    </p:spTree>
    <p:extLst>
      <p:ext uri="{BB962C8B-B14F-4D97-AF65-F5344CB8AC3E}">
        <p14:creationId xmlns:p14="http://schemas.microsoft.com/office/powerpoint/2010/main" val="3638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548680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/>
              <a:t>Методология ЭМ 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196752"/>
            <a:ext cx="7056288" cy="3036561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/>
              <a:t>Оставаясь в рамках декларировавшихся изначально целей </a:t>
            </a:r>
            <a:r>
              <a:rPr lang="ru-RU" dirty="0" smtClean="0"/>
              <a:t>ЭМ необходимо рассмотреть </a:t>
            </a:r>
            <a:r>
              <a:rPr lang="ru-RU" dirty="0"/>
              <a:t>следующий </a:t>
            </a:r>
            <a:r>
              <a:rPr lang="ru-RU" dirty="0" smtClean="0"/>
              <a:t>вопрос: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Возможен </a:t>
            </a:r>
            <a:r>
              <a:rPr lang="ru-RU" dirty="0"/>
              <a:t>ли в ЭМ переход от задачи поиска экстремума в заданном пространстве задач (структур, состояний и т.п.) к задаче формирования качественно новых, сложных, выходящих за пределы начального пространства объектов. </a:t>
            </a:r>
            <a:endParaRPr lang="ru-RU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ЭМ, </a:t>
            </a:r>
            <a:r>
              <a:rPr lang="ru-RU" dirty="0"/>
              <a:t>как метод решения задач, можно представить в виде </a:t>
            </a:r>
            <a:r>
              <a:rPr lang="ru-RU" dirty="0" smtClean="0"/>
              <a:t>тройки: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/>
              <a:t>	</a:t>
            </a:r>
            <a:r>
              <a:rPr lang="ru-RU" b="1" dirty="0" smtClean="0"/>
              <a:t>				ЭМ </a:t>
            </a:r>
            <a:r>
              <a:rPr lang="ru-RU" b="1" dirty="0"/>
              <a:t>= &lt;М, О, З</a:t>
            </a:r>
            <a:r>
              <a:rPr lang="ru-RU" b="1" dirty="0" smtClean="0"/>
              <a:t>&gt;</a:t>
            </a:r>
            <a:r>
              <a:rPr lang="ru-RU" dirty="0" smtClean="0"/>
              <a:t>,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где </a:t>
            </a:r>
            <a:r>
              <a:rPr lang="ru-RU" b="1" dirty="0"/>
              <a:t>М</a:t>
            </a:r>
            <a:r>
              <a:rPr lang="ru-RU" dirty="0"/>
              <a:t> – модель эволюции, </a:t>
            </a:r>
            <a:r>
              <a:rPr lang="ru-RU" b="1" dirty="0"/>
              <a:t>О</a:t>
            </a:r>
            <a:r>
              <a:rPr lang="ru-RU" dirty="0"/>
              <a:t> – эволюционирующий объект, </a:t>
            </a:r>
            <a:r>
              <a:rPr lang="ru-RU" b="1" dirty="0"/>
              <a:t>З</a:t>
            </a:r>
            <a:r>
              <a:rPr lang="ru-RU" dirty="0"/>
              <a:t> – решаемая задача или критерии эволюции.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Особенности эволюционного  моделирования как технологии оптимизации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772816"/>
            <a:ext cx="7056288" cy="374441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/>
              <a:t>Вместе с обычным чаще всего используется закодированное представление значений параметров задачи (как правило, в виде хромосомы).</a:t>
            </a:r>
          </a:p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 smtClean="0"/>
              <a:t>Поиск </a:t>
            </a:r>
            <a:r>
              <a:rPr lang="ru-RU" dirty="0"/>
              <a:t>осуществляется не из единственной точки, а из «популяции» точек. </a:t>
            </a:r>
          </a:p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 smtClean="0"/>
              <a:t>Специфика </a:t>
            </a:r>
            <a:r>
              <a:rPr lang="ru-RU" dirty="0"/>
              <a:t>работы позволяет накапливать и использовать знания об исследованном пространстве поиска и следовательно проявлять способность к </a:t>
            </a:r>
            <a:r>
              <a:rPr lang="ru-RU" dirty="0" smtClean="0"/>
              <a:t>самообучению.</a:t>
            </a:r>
          </a:p>
        </p:txBody>
      </p:sp>
    </p:spTree>
    <p:extLst>
      <p:ext uri="{BB962C8B-B14F-4D97-AF65-F5344CB8AC3E}">
        <p14:creationId xmlns:p14="http://schemas.microsoft.com/office/powerpoint/2010/main" val="10616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Особенности эволюционного  моделирования как технологии оптимизации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772816"/>
            <a:ext cx="7056288" cy="303656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 smtClean="0"/>
              <a:t>В </a:t>
            </a:r>
            <a:r>
              <a:rPr lang="ru-RU" dirty="0"/>
              <a:t>процессе поиска используется значение целевой функции, а не ее приращения.</a:t>
            </a:r>
          </a:p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 smtClean="0"/>
              <a:t>Применяются </a:t>
            </a:r>
            <a:r>
              <a:rPr lang="ru-RU" dirty="0"/>
              <a:t>вероятностные, а не детерминированные правила поиска и генерации решений.</a:t>
            </a:r>
          </a:p>
          <a:p>
            <a:pPr algn="just">
              <a:lnSpc>
                <a:spcPct val="90000"/>
              </a:lnSpc>
              <a:buFont typeface="Wingdings" charset="2"/>
              <a:buChar char="ü"/>
            </a:pPr>
            <a:r>
              <a:rPr lang="ru-RU" dirty="0" smtClean="0"/>
              <a:t>Выполняется </a:t>
            </a:r>
            <a:r>
              <a:rPr lang="ru-RU" dirty="0"/>
              <a:t>одновременный анализ различных областей пространства решений, в связи с чем возможно нахождение новых областей с лучшими значениями целевой функции за счет объединения </a:t>
            </a:r>
            <a:r>
              <a:rPr lang="ru-RU" dirty="0" err="1"/>
              <a:t>субоптимальных</a:t>
            </a:r>
            <a:r>
              <a:rPr lang="ru-RU" dirty="0"/>
              <a:t> решений из разных популяций.</a:t>
            </a:r>
          </a:p>
        </p:txBody>
      </p:sp>
    </p:spTree>
    <p:extLst>
      <p:ext uri="{BB962C8B-B14F-4D97-AF65-F5344CB8AC3E}">
        <p14:creationId xmlns:p14="http://schemas.microsoft.com/office/powerpoint/2010/main" val="18782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Соответствие терминов эволюционной и  математической моделей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97657"/>
              </p:ext>
            </p:extLst>
          </p:nvPr>
        </p:nvGraphicFramePr>
        <p:xfrm>
          <a:off x="791332" y="1628800"/>
          <a:ext cx="7560840" cy="43494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50709"/>
                <a:gridCol w="4610131"/>
              </a:tblGrid>
              <a:tr h="307376">
                <a:tc>
                  <a:txBody>
                    <a:bodyPr/>
                    <a:lstStyle/>
                    <a:p>
                      <a:pPr marR="279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Эволюционная модель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Математическая модель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>
                    <a:solidFill>
                      <a:srgbClr val="00B0F0"/>
                    </a:solidFill>
                  </a:tcPr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Хромосома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Решение, объект, строка, последовательность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48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Ген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 marR="5416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Переменная, параметр, характеристика, признак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489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Аллель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 marR="43053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Значение фрагмента закодированного параметра 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Локус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Номер фрагмента закодированного параметра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4999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Генотип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Множество закодированных решений задачи, пространство поиска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Фенотип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Множество решений задачи, пространство решений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Особь, индивидуум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Объект, система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492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Пригодность, приспособленность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Качество, оптимальность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Fitness-функция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Целевая функция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Популяция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Множество решений 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  <a:tr h="288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Поколение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Итерация работы эволюционного алгоритма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57977" marR="44748" marT="645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0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Преимущества алгоритмов </a:t>
            </a:r>
            <a:r>
              <a:rPr lang="ru-RU" sz="2400" b="1" dirty="0" smtClean="0"/>
              <a:t>ЭМ </a:t>
            </a:r>
            <a:r>
              <a:rPr lang="ru-RU" sz="2400" b="1" dirty="0"/>
              <a:t>как методов оптимизации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7063" y="1628800"/>
            <a:ext cx="7056288" cy="424847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dirty="0" smtClean="0"/>
              <a:t>Независимость </a:t>
            </a:r>
            <a:r>
              <a:rPr lang="ru-RU" dirty="0"/>
              <a:t>от вида функции, включая поддержку неаналитического     задания функции.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dirty="0" smtClean="0"/>
              <a:t>Независимость </a:t>
            </a:r>
            <a:r>
              <a:rPr lang="ru-RU" dirty="0"/>
              <a:t>от области определения и типов переменных </a:t>
            </a:r>
            <a:r>
              <a:rPr lang="ru-RU" dirty="0" smtClean="0"/>
              <a:t>оптимизации.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dirty="0" smtClean="0"/>
              <a:t>Применение к широкому диапазону задач без модификации алгоритма.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dirty="0" smtClean="0"/>
              <a:t>Высокая </a:t>
            </a:r>
            <a:r>
              <a:rPr lang="ru-RU" dirty="0"/>
              <a:t>помехозащищенность.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dirty="0"/>
              <a:t>Как следствие адекватная робастность (способность лишь постепенно снижать качество работы по мере приближения к границам допустимой надежности данных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Преимущества от реализации </a:t>
            </a:r>
            <a:r>
              <a:rPr lang="ru-RU" sz="2400" b="1" dirty="0" smtClean="0"/>
              <a:t>концепции ЭМ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7063" y="1628800"/>
            <a:ext cx="7056288" cy="4248472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sz="2200" dirty="0"/>
              <a:t>Оптимизация системы происходит одновременно с ее проектированием.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sz="2200" dirty="0"/>
              <a:t>Одновременно исследуется множество  вариантов системы.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sz="2200" dirty="0"/>
              <a:t>Минимальное участие человека в проектировании системы за счет появления эффекта самоорганизации в образующих ее (систему) объектах.</a:t>
            </a:r>
          </a:p>
          <a:p>
            <a:pPr marL="457200" indent="-457200" algn="just">
              <a:lnSpc>
                <a:spcPct val="90000"/>
              </a:lnSpc>
              <a:buClrTx/>
              <a:buFont typeface="+mj-lt"/>
              <a:buAutoNum type="arabicParenR"/>
            </a:pPr>
            <a:r>
              <a:rPr lang="ru-RU" sz="2200" dirty="0" smtClean="0"/>
              <a:t>Возможность </a:t>
            </a:r>
            <a:r>
              <a:rPr lang="ru-RU" sz="2200" dirty="0"/>
              <a:t>гибкого проектирования и исследования систем с элементами адаптивного поведения.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r>
              <a:rPr lang="ru-RU" sz="2200" b="1" dirty="0"/>
              <a:t>Принципы </a:t>
            </a:r>
            <a:r>
              <a:rPr lang="ru-RU" sz="2200" b="1" dirty="0" smtClean="0"/>
              <a:t>ЭМ заимствованы </a:t>
            </a:r>
            <a:r>
              <a:rPr lang="ru-RU" sz="2200" b="1" dirty="0"/>
              <a:t>из теорий естественной эволюции  Ж-Б. Ламарка, Ч. </a:t>
            </a:r>
            <a:r>
              <a:rPr lang="ru-RU" sz="2200" b="1" dirty="0" smtClean="0"/>
              <a:t>Дарвина, </a:t>
            </a:r>
            <a:br>
              <a:rPr lang="ru-RU" sz="2200" b="1" dirty="0" smtClean="0"/>
            </a:br>
            <a:r>
              <a:rPr lang="ru-RU" sz="2200" b="1" dirty="0" smtClean="0"/>
              <a:t>И</a:t>
            </a:r>
            <a:r>
              <a:rPr lang="ru-RU" sz="2200" b="1" dirty="0"/>
              <a:t>. Шмальгаузена и др.</a:t>
            </a:r>
          </a:p>
        </p:txBody>
      </p:sp>
    </p:spTree>
    <p:extLst>
      <p:ext uri="{BB962C8B-B14F-4D97-AF65-F5344CB8AC3E}">
        <p14:creationId xmlns:p14="http://schemas.microsoft.com/office/powerpoint/2010/main" val="587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Принципы эволюционного  моделирования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916832"/>
            <a:ext cx="7056288" cy="30963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ClrTx/>
              <a:buNone/>
            </a:pPr>
            <a:r>
              <a:rPr lang="ru-RU" sz="2200" dirty="0"/>
              <a:t>Необходимыми и достаточными условиями возникновения эволюционного процесса являются: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b="1" dirty="0"/>
              <a:t>наследственная изменчивость как предпосылка эволюции;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b="1" dirty="0"/>
              <a:t>борьба за существование как контролирующий и направляющий </a:t>
            </a:r>
            <a:r>
              <a:rPr lang="ru-RU" sz="2200" b="1" dirty="0" smtClean="0"/>
              <a:t>фактор;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b="1" dirty="0" smtClean="0"/>
              <a:t>естественный </a:t>
            </a:r>
            <a:r>
              <a:rPr lang="ru-RU" sz="2200" b="1" dirty="0"/>
              <a:t>отбор как преобразующий фактор</a:t>
            </a:r>
            <a:r>
              <a:rPr lang="ru-RU" sz="2200" b="1" dirty="0" smtClean="0"/>
              <a:t>.</a:t>
            </a:r>
            <a:endParaRPr lang="ru-RU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15133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Принципы эволюционного  моделирования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7063" y="1628800"/>
            <a:ext cx="7056288" cy="42484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ClrTx/>
              <a:buNone/>
            </a:pPr>
            <a:r>
              <a:rPr lang="ru-RU" sz="2200" dirty="0" smtClean="0"/>
              <a:t>Пусть </a:t>
            </a:r>
            <a:r>
              <a:rPr lang="ru-RU" sz="2200" dirty="0"/>
              <a:t>имеется некоторое пространство решений, заполненное всеми возможными </a:t>
            </a:r>
            <a:r>
              <a:rPr lang="ru-RU" sz="2200" dirty="0" smtClean="0"/>
              <a:t>решениями </a:t>
            </a:r>
            <a:r>
              <a:rPr lang="ru-RU" sz="2200" dirty="0"/>
              <a:t>задачи, процесс поиска заключается в исследовании точек этого пространства с целью постоянного улучшения значений параметров </a:t>
            </a:r>
            <a:r>
              <a:rPr lang="ru-RU" sz="2200" dirty="0" smtClean="0"/>
              <a:t>задачи.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r>
              <a:rPr lang="ru-RU" sz="2200" dirty="0" smtClean="0"/>
              <a:t>На </a:t>
            </a:r>
            <a:r>
              <a:rPr lang="ru-RU" sz="2200" dirty="0"/>
              <a:t>каждой итерации (эволюции) </a:t>
            </a:r>
            <a:r>
              <a:rPr lang="ru-RU" sz="2200" dirty="0" smtClean="0"/>
              <a:t>поиска:</a:t>
            </a:r>
            <a:endParaRPr lang="ru-RU" sz="2200" dirty="0"/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 smtClean="0"/>
              <a:t>Каждая </a:t>
            </a:r>
            <a:r>
              <a:rPr lang="ru-RU" sz="2200" dirty="0"/>
              <a:t>новая популяция состоит только из «жизнеспособных» объектов.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 smtClean="0"/>
              <a:t>Каждая </a:t>
            </a:r>
            <a:r>
              <a:rPr lang="ru-RU" sz="2200" dirty="0"/>
              <a:t>новая популяция лучше (в смысле приспособленности, оптимальности) предыдущей.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 smtClean="0"/>
              <a:t>В </a:t>
            </a:r>
            <a:r>
              <a:rPr lang="ru-RU" sz="2200" dirty="0"/>
              <a:t>процессе эволюции последующая популяция зависит только от предыдущей.</a:t>
            </a:r>
          </a:p>
          <a:p>
            <a:pPr marL="0" indent="0" algn="just">
              <a:lnSpc>
                <a:spcPct val="90000"/>
              </a:lnSpc>
              <a:buClrTx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042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Принципы эволюционного  моделирования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27063" y="1628800"/>
            <a:ext cx="7056288" cy="4248472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/>
              <a:t>Естественный отбор моделируется через выполнение </a:t>
            </a:r>
            <a:r>
              <a:rPr lang="ru-RU" sz="2200" b="1" dirty="0"/>
              <a:t>процедуры селекции </a:t>
            </a:r>
            <a:r>
              <a:rPr lang="ru-RU" sz="2200" dirty="0"/>
              <a:t>членов популяции. Качество объекта популяции (качество решения) пропорционально вероятности его перехода полностью (копирование) или частично (в виде потомков) в следующее поколение.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 smtClean="0"/>
              <a:t>«</a:t>
            </a:r>
            <a:r>
              <a:rPr lang="ru-RU" sz="2200" dirty="0"/>
              <a:t>Решения-потомки»  наследуют характеристики родителей  </a:t>
            </a:r>
            <a:r>
              <a:rPr lang="ru-RU" sz="2200" b="1" dirty="0"/>
              <a:t>с некоторой вариацией</a:t>
            </a:r>
            <a:r>
              <a:rPr lang="ru-RU" sz="2200" dirty="0"/>
              <a:t>.</a:t>
            </a:r>
          </a:p>
          <a:p>
            <a:pPr algn="just">
              <a:lnSpc>
                <a:spcPct val="90000"/>
              </a:lnSpc>
              <a:buClrTx/>
              <a:buFont typeface="Wingdings" charset="2"/>
              <a:buChar char="§"/>
            </a:pPr>
            <a:r>
              <a:rPr lang="ru-RU" sz="2200" dirty="0" smtClean="0"/>
              <a:t>Приспособленность </a:t>
            </a:r>
            <a:r>
              <a:rPr lang="ru-RU" sz="2200" dirty="0"/>
              <a:t>индивида популяции (качество решения) оценивается с помощью специальной  </a:t>
            </a:r>
            <a:r>
              <a:rPr lang="ru-RU" sz="2200" b="1" dirty="0" err="1"/>
              <a:t>fitness</a:t>
            </a:r>
            <a:r>
              <a:rPr lang="ru-RU" sz="2200" b="1" dirty="0"/>
              <a:t>-функции</a:t>
            </a:r>
            <a:r>
              <a:rPr lang="ru-RU" sz="2200" dirty="0"/>
              <a:t>. </a:t>
            </a:r>
            <a:r>
              <a:rPr lang="ru-RU" sz="2200" dirty="0" smtClean="0"/>
              <a:t>От ее значения зависит количество потомков </a:t>
            </a:r>
            <a:r>
              <a:rPr lang="ru-RU" sz="2200" dirty="0"/>
              <a:t>в следующем </a:t>
            </a:r>
            <a:r>
              <a:rPr lang="ru-RU" sz="2200" dirty="0" smtClean="0"/>
              <a:t>поколении </a:t>
            </a:r>
            <a:r>
              <a:rPr lang="ru-RU" sz="2200" dirty="0"/>
              <a:t>у данного члена популяции.</a:t>
            </a:r>
          </a:p>
        </p:txBody>
      </p:sp>
    </p:spTree>
    <p:extLst>
      <p:ext uri="{BB962C8B-B14F-4D97-AF65-F5344CB8AC3E}">
        <p14:creationId xmlns:p14="http://schemas.microsoft.com/office/powerpoint/2010/main" val="17617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/>
              <a:t>Эволюционное </a:t>
            </a:r>
            <a:r>
              <a:rPr lang="ru-RU" sz="3200" b="1" dirty="0" smtClean="0"/>
              <a:t>моделирование (ЭМ)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33758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200" b="1" dirty="0"/>
              <a:t>Эволюционное моделирование </a:t>
            </a:r>
            <a:r>
              <a:rPr lang="ru-RU" sz="2200" dirty="0" smtClean="0"/>
              <a:t>(</a:t>
            </a:r>
            <a:r>
              <a:rPr lang="en-US" sz="2200" dirty="0" smtClean="0"/>
              <a:t>evolutionary computation</a:t>
            </a:r>
            <a:r>
              <a:rPr lang="ru-RU" sz="2200" dirty="0" smtClean="0"/>
              <a:t>) – </a:t>
            </a:r>
            <a:r>
              <a:rPr lang="ru-RU" sz="2200" dirty="0"/>
              <a:t>направление в искусственном интеллекте, в основе которого лежат принципы и понятийный аппарат, заимствованные из эволюционной биологии и популяционной генетики и объединяющие компьютерные методы (генетические алгоритмы, генетическое программирование, эволюционное программирование и эволюционные стратегии) моделирования эволюционных процессов в искусственных системах.</a:t>
            </a:r>
          </a:p>
        </p:txBody>
      </p:sp>
      <p:grpSp>
        <p:nvGrpSpPr>
          <p:cNvPr id="4" name="Group 82768"/>
          <p:cNvGrpSpPr/>
          <p:nvPr/>
        </p:nvGrpSpPr>
        <p:grpSpPr>
          <a:xfrm>
            <a:off x="2831859" y="4437112"/>
            <a:ext cx="3479785" cy="1728192"/>
            <a:chOff x="0" y="0"/>
            <a:chExt cx="5663184" cy="2514600"/>
          </a:xfrm>
        </p:grpSpPr>
        <p:pic>
          <p:nvPicPr>
            <p:cNvPr id="5" name="Picture 12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8016" y="1036320"/>
              <a:ext cx="1600200" cy="192024"/>
            </a:xfrm>
            <a:prstGeom prst="rect">
              <a:avLst/>
            </a:prstGeom>
          </p:spPr>
        </p:pic>
        <p:pic>
          <p:nvPicPr>
            <p:cNvPr id="6" name="Picture 12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41960" y="1292352"/>
              <a:ext cx="969264" cy="164592"/>
            </a:xfrm>
            <a:prstGeom prst="rect">
              <a:avLst/>
            </a:prstGeom>
          </p:spPr>
        </p:pic>
        <p:sp>
          <p:nvSpPr>
            <p:cNvPr id="7" name="Shape 128"/>
            <p:cNvSpPr/>
            <p:nvPr/>
          </p:nvSpPr>
          <p:spPr>
            <a:xfrm>
              <a:off x="2831592" y="0"/>
              <a:ext cx="2831592" cy="2359152"/>
            </a:xfrm>
            <a:custGeom>
              <a:avLst/>
              <a:gdLst/>
              <a:ahLst/>
              <a:cxnLst/>
              <a:rect l="0" t="0" r="0" b="0"/>
              <a:pathLst>
                <a:path w="2831592" h="2359152">
                  <a:moveTo>
                    <a:pt x="0" y="280416"/>
                  </a:moveTo>
                  <a:cubicBezTo>
                    <a:pt x="947928" y="0"/>
                    <a:pt x="2118360" y="210312"/>
                    <a:pt x="2612136" y="749808"/>
                  </a:cubicBezTo>
                  <a:cubicBezTo>
                    <a:pt x="2755392" y="905256"/>
                    <a:pt x="2831592" y="1078992"/>
                    <a:pt x="2831592" y="1255776"/>
                  </a:cubicBezTo>
                  <a:cubicBezTo>
                    <a:pt x="2831592" y="1865376"/>
                    <a:pt x="1962912" y="2359152"/>
                    <a:pt x="893064" y="2359152"/>
                  </a:cubicBezTo>
                  <a:cubicBezTo>
                    <a:pt x="582168" y="2359152"/>
                    <a:pt x="277368" y="2316480"/>
                    <a:pt x="0" y="2234184"/>
                  </a:cubicBezTo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8" name="Shape 129"/>
            <p:cNvSpPr/>
            <p:nvPr/>
          </p:nvSpPr>
          <p:spPr>
            <a:xfrm>
              <a:off x="0" y="155448"/>
              <a:ext cx="2831592" cy="2359152"/>
            </a:xfrm>
            <a:custGeom>
              <a:avLst/>
              <a:gdLst/>
              <a:ahLst/>
              <a:cxnLst/>
              <a:rect l="0" t="0" r="0" b="0"/>
              <a:pathLst>
                <a:path w="2831592" h="2359152">
                  <a:moveTo>
                    <a:pt x="2831592" y="2078736"/>
                  </a:moveTo>
                  <a:cubicBezTo>
                    <a:pt x="1880616" y="2359152"/>
                    <a:pt x="713232" y="2148840"/>
                    <a:pt x="219456" y="1609344"/>
                  </a:cubicBezTo>
                  <a:cubicBezTo>
                    <a:pt x="73152" y="1453896"/>
                    <a:pt x="0" y="1280160"/>
                    <a:pt x="0" y="1100328"/>
                  </a:cubicBezTo>
                  <a:cubicBezTo>
                    <a:pt x="0" y="493776"/>
                    <a:pt x="865632" y="0"/>
                    <a:pt x="1938528" y="0"/>
                  </a:cubicBezTo>
                  <a:cubicBezTo>
                    <a:pt x="2249424" y="0"/>
                    <a:pt x="2554224" y="42672"/>
                    <a:pt x="2831592" y="124968"/>
                  </a:cubicBezTo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" name="Shape 130"/>
            <p:cNvSpPr/>
            <p:nvPr/>
          </p:nvSpPr>
          <p:spPr>
            <a:xfrm>
              <a:off x="1789176" y="280416"/>
              <a:ext cx="2084832" cy="1953768"/>
            </a:xfrm>
            <a:custGeom>
              <a:avLst/>
              <a:gdLst/>
              <a:ahLst/>
              <a:cxnLst/>
              <a:rect l="0" t="0" r="0" b="0"/>
              <a:pathLst>
                <a:path w="2084832" h="1953768">
                  <a:moveTo>
                    <a:pt x="1042416" y="0"/>
                  </a:moveTo>
                  <a:cubicBezTo>
                    <a:pt x="1682496" y="188976"/>
                    <a:pt x="2084832" y="566928"/>
                    <a:pt x="2084832" y="975360"/>
                  </a:cubicBezTo>
                  <a:cubicBezTo>
                    <a:pt x="2084832" y="1386840"/>
                    <a:pt x="1682496" y="1764792"/>
                    <a:pt x="1042416" y="1953768"/>
                  </a:cubicBezTo>
                  <a:cubicBezTo>
                    <a:pt x="402336" y="1764792"/>
                    <a:pt x="0" y="1386840"/>
                    <a:pt x="0" y="975360"/>
                  </a:cubicBezTo>
                  <a:cubicBezTo>
                    <a:pt x="0" y="566928"/>
                    <a:pt x="402336" y="188976"/>
                    <a:pt x="104241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6E6E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" name="Shape 131"/>
            <p:cNvSpPr/>
            <p:nvPr/>
          </p:nvSpPr>
          <p:spPr>
            <a:xfrm>
              <a:off x="1789176" y="280416"/>
              <a:ext cx="2084832" cy="1953768"/>
            </a:xfrm>
            <a:custGeom>
              <a:avLst/>
              <a:gdLst/>
              <a:ahLst/>
              <a:cxnLst/>
              <a:rect l="0" t="0" r="0" b="0"/>
              <a:pathLst>
                <a:path w="2084832" h="1953768">
                  <a:moveTo>
                    <a:pt x="1042416" y="1953768"/>
                  </a:moveTo>
                  <a:cubicBezTo>
                    <a:pt x="1682496" y="1764792"/>
                    <a:pt x="2084832" y="1386840"/>
                    <a:pt x="2084832" y="975360"/>
                  </a:cubicBezTo>
                  <a:cubicBezTo>
                    <a:pt x="2084832" y="566928"/>
                    <a:pt x="1682496" y="188976"/>
                    <a:pt x="1042416" y="0"/>
                  </a:cubicBezTo>
                  <a:cubicBezTo>
                    <a:pt x="402336" y="188976"/>
                    <a:pt x="0" y="566928"/>
                    <a:pt x="0" y="975360"/>
                  </a:cubicBezTo>
                  <a:cubicBezTo>
                    <a:pt x="0" y="1386840"/>
                    <a:pt x="402336" y="1764792"/>
                    <a:pt x="1042416" y="1953768"/>
                  </a:cubicBezTo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1" name="Picture 1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038600" y="1167384"/>
              <a:ext cx="1469136" cy="201168"/>
            </a:xfrm>
            <a:prstGeom prst="rect">
              <a:avLst/>
            </a:prstGeom>
          </p:spPr>
        </p:pic>
        <p:pic>
          <p:nvPicPr>
            <p:cNvPr id="12" name="Picture 13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026920" y="1036320"/>
              <a:ext cx="1609344" cy="192024"/>
            </a:xfrm>
            <a:prstGeom prst="rect">
              <a:avLst/>
            </a:prstGeom>
          </p:spPr>
        </p:pic>
        <p:pic>
          <p:nvPicPr>
            <p:cNvPr id="13" name="Picture 13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987296" y="1335024"/>
              <a:ext cx="1688592" cy="155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644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этапы и направления развития генетики</a:t>
            </a:r>
            <a:endParaRPr lang="ru-RU" sz="24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339752" y="1628800"/>
            <a:ext cx="5743598" cy="936104"/>
          </a:xfrm>
        </p:spPr>
        <p:txBody>
          <a:bodyPr>
            <a:noAutofit/>
          </a:bodyPr>
          <a:lstStyle/>
          <a:p>
            <a:pPr marL="0" indent="0" algn="just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/>
              <a:t>Генетика стала наукой </a:t>
            </a:r>
            <a:r>
              <a:rPr lang="ru-RU" sz="2000" dirty="0" smtClean="0"/>
              <a:t>после </a:t>
            </a:r>
            <a:r>
              <a:rPr lang="ru-RU" sz="2000" dirty="0"/>
              <a:t>открытия </a:t>
            </a:r>
            <a:r>
              <a:rPr lang="ru-RU" sz="2000" b="1" dirty="0" err="1"/>
              <a:t>Грегором</a:t>
            </a:r>
            <a:r>
              <a:rPr lang="ru-RU" sz="2000" b="1" dirty="0"/>
              <a:t> </a:t>
            </a:r>
            <a:r>
              <a:rPr lang="ru-RU" sz="2000" b="1" dirty="0" smtClean="0"/>
              <a:t>Иоганном</a:t>
            </a:r>
            <a:r>
              <a:rPr lang="ru-RU" sz="2000" dirty="0" smtClean="0"/>
              <a:t> </a:t>
            </a:r>
            <a:r>
              <a:rPr lang="ru-RU" sz="2000" b="1" dirty="0" smtClean="0"/>
              <a:t>Менделем </a:t>
            </a:r>
            <a:r>
              <a:rPr lang="ru-RU" sz="2000" dirty="0"/>
              <a:t>(1822</a:t>
            </a:r>
            <a:r>
              <a:rPr lang="en-US" sz="2000" dirty="0"/>
              <a:t>–</a:t>
            </a:r>
            <a:r>
              <a:rPr lang="ru-RU" sz="2000" dirty="0"/>
              <a:t>1884) </a:t>
            </a:r>
            <a:r>
              <a:rPr lang="ru-RU" sz="2000" dirty="0" smtClean="0"/>
              <a:t>в </a:t>
            </a:r>
            <a:r>
              <a:rPr lang="ru-RU" sz="2000" dirty="0"/>
              <a:t>1865-ом году законов расщепления признаков при скрещивании. </a:t>
            </a:r>
            <a:endParaRPr lang="ru-RU" sz="2000" dirty="0" smtClean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22" y="1268760"/>
            <a:ext cx="859775" cy="131931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2588070"/>
            <a:ext cx="7039742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/>
              <a:t>Изучая форму семян у растений, полученных в результате скрещиваний, он ради уяснения закономерностей передачи лишь одного признака («гладкие — морщинистые») подверг анализу 7324 горошины. Каждое семя он рассматривал в лупу, сравнивая их </a:t>
            </a:r>
            <a:r>
              <a:rPr lang="ru-RU" sz="2000" dirty="0" smtClean="0"/>
              <a:t>форму.</a:t>
            </a:r>
            <a:endParaRPr lang="ru-RU" sz="20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 smtClean="0"/>
              <a:t>В результате Менделю удалось сформулировать свои законы </a:t>
            </a:r>
            <a:r>
              <a:rPr lang="ru-RU" sz="2000" dirty="0"/>
              <a:t>расщепления: определенные типы скрещивания в разном потомстве дают соотношение 3:1, 1:1, или 1:2:1. Мендель же предложил обозначения, которые используются в генетике и сегодня — заглавные и строчные буквы для обозначения доминантных и рецессивных генов, но гены были открыты только в середине 20-ого </a:t>
            </a:r>
            <a:r>
              <a:rPr lang="ru-RU" sz="2000" dirty="0" smtClean="0"/>
              <a:t>века.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313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этапы и направления развития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628800"/>
            <a:ext cx="7039742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С 1900-го началось </a:t>
            </a:r>
            <a:r>
              <a:rPr lang="ru-RU" sz="2200" dirty="0"/>
              <a:t>бурное развитие генетики, а главное внимание было сосредоточено на исследовании закономерностей наследования потомками признаков родительских </a:t>
            </a:r>
            <a:r>
              <a:rPr lang="ru-RU" sz="2200" dirty="0" smtClean="0"/>
              <a:t>особей и созданию </a:t>
            </a:r>
            <a:r>
              <a:rPr lang="ru-RU" sz="2200" dirty="0"/>
              <a:t>хромосомной теории </a:t>
            </a:r>
            <a:r>
              <a:rPr lang="ru-RU" sz="2200" dirty="0" smtClean="0"/>
              <a:t>наследственности </a:t>
            </a:r>
            <a:r>
              <a:rPr lang="ru-RU" sz="2200" dirty="0"/>
              <a:t>Т.Х</a:t>
            </a:r>
            <a:r>
              <a:rPr lang="ru-RU" sz="2200" dirty="0" smtClean="0"/>
              <a:t>. Моргана, 1911 </a:t>
            </a:r>
            <a:r>
              <a:rPr lang="ru-RU" sz="2200" dirty="0"/>
              <a:t>(</a:t>
            </a:r>
            <a:r>
              <a:rPr lang="ru-RU" sz="2200" b="1" dirty="0"/>
              <a:t>хромосомы</a:t>
            </a:r>
            <a:r>
              <a:rPr lang="ru-RU" sz="2200" dirty="0"/>
              <a:t> — носители наследственной информации на клеточном уровне) и </a:t>
            </a:r>
            <a:r>
              <a:rPr lang="ru-RU" sz="2200" dirty="0" smtClean="0"/>
              <a:t>теории </a:t>
            </a:r>
            <a:r>
              <a:rPr lang="ru-RU" sz="2200" dirty="0"/>
              <a:t>гена как материальной основы наследственности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Основным </a:t>
            </a:r>
            <a:r>
              <a:rPr lang="ru-RU" sz="2200" dirty="0"/>
              <a:t>методом являлся метод </a:t>
            </a:r>
            <a:r>
              <a:rPr lang="ru-RU" sz="2200" b="1" dirty="0"/>
              <a:t>гибридологического анализа</a:t>
            </a:r>
            <a:r>
              <a:rPr lang="ru-RU" sz="2200" dirty="0"/>
              <a:t>. Он состоит в точной статистической характеристике распределения признаков в популяции потомков, полученных при скрещивании специально подобранных особей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59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088" y="476672"/>
            <a:ext cx="7344320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этапы и направления развития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52377" y="1240160"/>
            <a:ext cx="7039742" cy="4608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/>
              <a:t>Эволюционная генетика способствовала окончательному утверждению теории эволюции Чарлза Дарвина. Она изучает генетические механизмы естественного отбора, роль отдельных генов и мутационного процесса в эволюции. </a:t>
            </a: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Наибольший </a:t>
            </a:r>
            <a:r>
              <a:rPr lang="ru-RU" sz="2200" dirty="0"/>
              <a:t>вклад в генетику популяций внес С.С</a:t>
            </a:r>
            <a:r>
              <a:rPr lang="ru-RU" sz="2200" dirty="0" smtClean="0"/>
              <a:t>. Четвериков </a:t>
            </a:r>
            <a:r>
              <a:rPr lang="ru-RU" sz="2200" dirty="0"/>
              <a:t>(</a:t>
            </a:r>
            <a:r>
              <a:rPr lang="ru-RU" sz="2200" dirty="0" smtClean="0"/>
              <a:t>1926). </a:t>
            </a:r>
            <a:r>
              <a:rPr lang="ru-RU" sz="2200" dirty="0"/>
              <a:t>Он создал стройную картину, которая была синтезом менделизма и эволюционных идей Дарвина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/>
              <a:t>По мере понимания процессов наследования и выведения новых пород, проявилось единство генетики и селекции, ярче всего проявившееся в работах Н.И</a:t>
            </a:r>
            <a:r>
              <a:rPr lang="ru-RU" sz="2200" dirty="0" smtClean="0"/>
              <a:t>. Вавилова</a:t>
            </a:r>
            <a:r>
              <a:rPr lang="ru-RU" sz="2200" dirty="0"/>
              <a:t>. Он открыл закон гомологических рядов в наследственной изменчивости и обосновал теорию центров происхождения культурных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7127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39742" cy="76348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Основные понятия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484784"/>
            <a:ext cx="7039742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/>
              <a:t>В генетике, как и в любой науке, есть свой терминологический аппарат и фундаментальные законы. </a:t>
            </a: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Основные </a:t>
            </a:r>
            <a:r>
              <a:rPr lang="ru-RU" sz="2200" dirty="0"/>
              <a:t>понятия — </a:t>
            </a:r>
            <a:r>
              <a:rPr lang="ru-RU" sz="2200" b="1" dirty="0"/>
              <a:t>ген, геном, генотип, фенотип, типы взаимодействия генов, мутация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Фундаментальные </a:t>
            </a:r>
            <a:r>
              <a:rPr lang="ru-RU" sz="2200" dirty="0"/>
              <a:t>законы — </a:t>
            </a:r>
            <a:r>
              <a:rPr lang="ru-RU" sz="2200" b="1" dirty="0"/>
              <a:t>законы Менделя</a:t>
            </a:r>
            <a:r>
              <a:rPr lang="ru-RU" sz="2200" dirty="0"/>
              <a:t>, законы сцепленного наследования, закон гомологических рядов в наследственной изменчивости.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ru-RU" sz="22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200" dirty="0" smtClean="0"/>
              <a:t>Генетика </a:t>
            </a:r>
            <a:r>
              <a:rPr lang="ru-RU" sz="2200" dirty="0"/>
              <a:t>занимается изучением двух фундаментальных свойств живых организмов: </a:t>
            </a:r>
            <a:r>
              <a:rPr lang="ru-RU" sz="2200" b="1" dirty="0"/>
              <a:t>наследственности и изменчивости</a:t>
            </a:r>
            <a:r>
              <a:rPr lang="ru-RU" sz="2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324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76348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Основные понятия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168152"/>
            <a:ext cx="7039742" cy="4637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 smtClean="0"/>
              <a:t>Наследственность</a:t>
            </a:r>
            <a:r>
              <a:rPr lang="ru-RU" sz="2200" dirty="0" smtClean="0"/>
              <a:t> — способной передавать накопленные признаки в ряду поколений.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 smtClean="0"/>
              <a:t>Изменчивость</a:t>
            </a:r>
            <a:r>
              <a:rPr lang="ru-RU" sz="2200" dirty="0" smtClean="0"/>
              <a:t> — способность к появлению и проявлению новых признаков, отсутствующих у родительских особей. </a:t>
            </a:r>
            <a:endParaRPr lang="ru-RU" sz="22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dirty="0" smtClean="0"/>
              <a:t>Различают </a:t>
            </a:r>
            <a:r>
              <a:rPr lang="ru-RU" sz="2200" b="1" dirty="0" smtClean="0"/>
              <a:t>наследственную</a:t>
            </a:r>
            <a:r>
              <a:rPr lang="ru-RU" sz="2200" dirty="0" smtClean="0"/>
              <a:t> и </a:t>
            </a:r>
            <a:r>
              <a:rPr lang="ru-RU" sz="2200" b="1" dirty="0" smtClean="0"/>
              <a:t>ненаследственную изменчивость</a:t>
            </a:r>
            <a:r>
              <a:rPr lang="ru-RU" sz="2200" dirty="0" smtClean="0"/>
              <a:t>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dirty="0" smtClean="0"/>
              <a:t>Наследственная </a:t>
            </a:r>
            <a:r>
              <a:rPr lang="ru-RU" sz="2200" dirty="0"/>
              <a:t>изменчивость (мутационная или генотипическая) связана с изменением генотипа особи, поэтому возникающие изменения наследуются (она является материалом для естественного </a:t>
            </a:r>
            <a:r>
              <a:rPr lang="ru-RU" sz="2200" dirty="0" smtClean="0"/>
              <a:t>отбора). Ненаследственная или </a:t>
            </a:r>
            <a:r>
              <a:rPr lang="ru-RU" sz="2200" dirty="0" err="1" smtClean="0"/>
              <a:t>модификационная</a:t>
            </a:r>
            <a:r>
              <a:rPr lang="ru-RU" sz="2200" dirty="0" smtClean="0"/>
              <a:t> изменчивость не затрагивает наследственного материала организма, носит групповой характер, происходит в пределах нормы реакции.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5398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76348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Основные понятия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168152"/>
            <a:ext cx="7039742" cy="49251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/>
              <a:t>Генотип </a:t>
            </a:r>
            <a:r>
              <a:rPr lang="ru-RU" sz="2200" dirty="0"/>
              <a:t>— совокупность всех генов, локализованных в хромосомах данного организма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/>
              <a:t>Геном</a:t>
            </a:r>
            <a:r>
              <a:rPr lang="ru-RU" sz="2200" dirty="0"/>
              <a:t> — совокупность генов, локализованных в гаплоидном наборе хромосом (без учета наследственных </a:t>
            </a:r>
            <a:r>
              <a:rPr lang="ru-RU" sz="2200" dirty="0" smtClean="0"/>
              <a:t>факторов).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/>
              <a:t>Фенотип</a:t>
            </a:r>
            <a:r>
              <a:rPr lang="ru-RU" sz="2200" dirty="0"/>
              <a:t> — совокупность признаков, проявляющихся в результате взаимодействия генотипа с условиями внешней и внутренней среды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/>
              <a:t>Норма реакции </a:t>
            </a:r>
            <a:r>
              <a:rPr lang="ru-RU" sz="2200" dirty="0"/>
              <a:t>— пределы, в которых в зависимости от условий может изменяться фенотипическое проявление отдельных генов или всего генотипа в целом</a:t>
            </a:r>
            <a:r>
              <a:rPr lang="ru-RU" sz="22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200" b="1" dirty="0"/>
              <a:t>Мутация</a:t>
            </a:r>
            <a:r>
              <a:rPr lang="ru-RU" sz="2200" dirty="0"/>
              <a:t> — внезапно возникающие естественные (спонтанные) или вызываемые искусственно (индуцированные) стойкие изменения наследственной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16923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21296"/>
            <a:ext cx="7056288" cy="76348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Основные понятия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628800"/>
            <a:ext cx="7039742" cy="3917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К </a:t>
            </a:r>
            <a:r>
              <a:rPr lang="ru-RU" b="1" dirty="0"/>
              <a:t>хромосомным мутациям</a:t>
            </a:r>
            <a:r>
              <a:rPr lang="ru-RU" dirty="0"/>
              <a:t> </a:t>
            </a:r>
            <a:r>
              <a:rPr lang="ru-RU" dirty="0" smtClean="0"/>
              <a:t>относятся: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инверсии</a:t>
            </a:r>
            <a:r>
              <a:rPr lang="ru-RU" dirty="0" smtClean="0"/>
              <a:t> </a:t>
            </a:r>
            <a:r>
              <a:rPr lang="ru-RU" dirty="0"/>
              <a:t>— участок хромосомы повернут на 180 градусов и гены располагаются в обратном порядке;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err="1" smtClean="0"/>
              <a:t>транслокации</a:t>
            </a:r>
            <a:r>
              <a:rPr lang="ru-RU" dirty="0" smtClean="0"/>
              <a:t> </a:t>
            </a:r>
            <a:r>
              <a:rPr lang="ru-RU" dirty="0"/>
              <a:t>— обмен участками двух или более негомологичных хромосом;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err="1" smtClean="0"/>
              <a:t>делеции</a:t>
            </a:r>
            <a:r>
              <a:rPr lang="ru-RU" dirty="0" smtClean="0"/>
              <a:t> </a:t>
            </a:r>
            <a:r>
              <a:rPr lang="ru-RU" dirty="0"/>
              <a:t>— выпадение большого участка хромосомы;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нехватки </a:t>
            </a:r>
            <a:r>
              <a:rPr lang="ru-RU" dirty="0"/>
              <a:t>— выпадение небольшого участка;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дупликации</a:t>
            </a:r>
            <a:r>
              <a:rPr lang="ru-RU" dirty="0" smtClean="0"/>
              <a:t> </a:t>
            </a:r>
            <a:r>
              <a:rPr lang="ru-RU" dirty="0"/>
              <a:t>— удвоение участка;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фрагментация</a:t>
            </a:r>
            <a:r>
              <a:rPr lang="ru-RU" dirty="0" smtClean="0"/>
              <a:t> </a:t>
            </a:r>
            <a:r>
              <a:rPr lang="ru-RU" dirty="0"/>
              <a:t>— разделение хромосомы на 2</a:t>
            </a:r>
            <a:r>
              <a:rPr lang="ru-RU" dirty="0" smtClean="0"/>
              <a:t> </a:t>
            </a:r>
            <a:r>
              <a:rPr lang="ru-RU" dirty="0"/>
              <a:t>или более частей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9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763488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Основные понятия генетики</a:t>
            </a: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168152"/>
            <a:ext cx="7039742" cy="52131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 smtClean="0"/>
              <a:t>Генные </a:t>
            </a:r>
            <a:r>
              <a:rPr lang="ru-RU" sz="2100" b="1" dirty="0"/>
              <a:t>мутации</a:t>
            </a:r>
            <a:r>
              <a:rPr lang="ru-RU" sz="2100" dirty="0"/>
              <a:t> — измененная последовательность азотистых </a:t>
            </a:r>
            <a:r>
              <a:rPr lang="ru-RU" sz="2100" dirty="0" smtClean="0"/>
              <a:t>оснований </a:t>
            </a:r>
            <a:r>
              <a:rPr lang="ru-RU" sz="2100" dirty="0"/>
              <a:t>в рамках одного гена.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dirty="0"/>
              <a:t>Формы взаимодействия генов: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/>
              <a:t>Доминирование</a:t>
            </a:r>
            <a:r>
              <a:rPr lang="ru-RU" sz="2100" dirty="0"/>
              <a:t> — форма взаимодействия аллельных генов, при которой один ген подавляет действие другого</a:t>
            </a:r>
            <a:r>
              <a:rPr lang="ru-RU" sz="21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 err="1"/>
              <a:t>Кодоминорование</a:t>
            </a:r>
            <a:r>
              <a:rPr lang="ru-RU" sz="2100" dirty="0"/>
              <a:t> — проявление </a:t>
            </a:r>
            <a:r>
              <a:rPr lang="ru-RU" sz="2100" dirty="0" smtClean="0"/>
              <a:t>признаков</a:t>
            </a:r>
            <a:r>
              <a:rPr lang="ru-RU" sz="2100" dirty="0"/>
              <a:t>, характерных для обеих аллелей</a:t>
            </a:r>
            <a:r>
              <a:rPr lang="ru-RU" sz="2100" dirty="0" smtClean="0"/>
              <a:t>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dirty="0"/>
              <a:t>Взаимодействие неаллельных генов: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 err="1"/>
              <a:t>Эпистаз</a:t>
            </a:r>
            <a:r>
              <a:rPr lang="ru-RU" sz="2100" dirty="0"/>
              <a:t> — взаимодействие неаллельных генов, при котором один ген </a:t>
            </a:r>
            <a:r>
              <a:rPr lang="ru-RU" sz="2100" dirty="0" smtClean="0"/>
              <a:t>подавляет другой.</a:t>
            </a:r>
            <a:endParaRPr lang="ru-RU" sz="21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 err="1"/>
              <a:t>Комплементарность</a:t>
            </a:r>
            <a:r>
              <a:rPr lang="ru-RU" sz="2100" dirty="0"/>
              <a:t> — проявление признака при одновременном присутствии двух доминантных неаллельных  генов</a:t>
            </a:r>
            <a:r>
              <a:rPr lang="ru-RU" sz="2100" dirty="0" smtClean="0"/>
              <a:t>. </a:t>
            </a:r>
            <a:endParaRPr lang="ru-RU" sz="21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2100" b="1" dirty="0"/>
              <a:t>Полимерия</a:t>
            </a:r>
            <a:r>
              <a:rPr lang="ru-RU" sz="2100" dirty="0"/>
              <a:t> — эффект одновременного действия на признак нескольких неаллельных генов</a:t>
            </a:r>
            <a:r>
              <a:rPr lang="ru-RU" sz="2100" dirty="0" smtClean="0"/>
              <a:t>.</a:t>
            </a:r>
            <a:endParaRPr lang="ru-RU" sz="21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5116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21296"/>
            <a:ext cx="7056288" cy="763488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законы генетики </a:t>
            </a:r>
            <a:br>
              <a:rPr lang="ru-RU" sz="2400" b="1" dirty="0"/>
            </a:br>
            <a:r>
              <a:rPr lang="ru-RU" sz="2400" b="1" dirty="0" smtClean="0"/>
              <a:t>Законы </a:t>
            </a:r>
            <a:r>
              <a:rPr lang="ru-RU" sz="2400" b="1" dirty="0"/>
              <a:t>Менделя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1) Закон </a:t>
            </a:r>
            <a:r>
              <a:rPr lang="ru-RU" b="1" dirty="0"/>
              <a:t>доминирования (закон единообразия гибридов первого поколения):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 smtClean="0"/>
              <a:t>При </a:t>
            </a:r>
            <a:r>
              <a:rPr lang="ru-RU" dirty="0"/>
              <a:t>скрещивании особей, отличающихся по аналогичным признакам, в первом поколении проявляется лишь один из них — доминантный, рецессивный ген проявляется в следующих поколениях.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2) Закон </a:t>
            </a:r>
            <a:r>
              <a:rPr lang="ru-RU" b="1" dirty="0"/>
              <a:t>расщепления:</a:t>
            </a:r>
            <a:r>
              <a:rPr lang="ru-RU" dirty="0"/>
              <a:t>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При скрещивании между собой гибридов первого поколения в потомстве в определенных численных соотношениях проявляются и доминантные и рецессивные признаки.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55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980728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Основные законы генетики </a:t>
            </a:r>
            <a:br>
              <a:rPr lang="ru-RU" sz="2400" b="1" dirty="0"/>
            </a:br>
            <a:r>
              <a:rPr lang="ru-RU" sz="2400" b="1" dirty="0"/>
              <a:t>Законы Моргана и хромосомная теория наследственности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60154" y="173681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Основные положения хромосомной теории: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Хромосомы</a:t>
            </a:r>
            <a:r>
              <a:rPr lang="ru-RU" dirty="0" smtClean="0"/>
              <a:t> </a:t>
            </a:r>
            <a:r>
              <a:rPr lang="ru-RU" dirty="0"/>
              <a:t>находятся в ядре клетки и являются носителями </a:t>
            </a:r>
            <a:r>
              <a:rPr lang="ru-RU" dirty="0" smtClean="0"/>
              <a:t>генов (наследственной информации), </a:t>
            </a:r>
            <a:r>
              <a:rPr lang="ru-RU" dirty="0"/>
              <a:t>то есть преемственность свойств в ряду поколений обеспечивается преемственностью их хромосом</a:t>
            </a:r>
            <a:r>
              <a:rPr lang="ru-RU" dirty="0" smtClean="0"/>
              <a:t>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 smtClean="0"/>
              <a:t>В отличии от закона независимого наследования (закон Менделя) </a:t>
            </a:r>
            <a:r>
              <a:rPr lang="ru-RU" b="1" dirty="0" smtClean="0"/>
              <a:t> закон </a:t>
            </a:r>
            <a:r>
              <a:rPr lang="ru-RU" b="1" dirty="0"/>
              <a:t>сцепленного </a:t>
            </a:r>
            <a:r>
              <a:rPr lang="ru-RU" b="1" dirty="0" smtClean="0"/>
              <a:t>наследования </a:t>
            </a:r>
            <a:r>
              <a:rPr lang="ru-RU" dirty="0" smtClean="0"/>
              <a:t>гласит, что: Гены</a:t>
            </a:r>
            <a:r>
              <a:rPr lang="ru-RU" dirty="0"/>
              <a:t>, расположенные в одной хромосоме, образуют группу сцепления и наследуются вместе.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Дальнейшие исследования Моргана показали, что сцепление не всегда бывает абсолютным. </a:t>
            </a:r>
          </a:p>
        </p:txBody>
      </p:sp>
    </p:spTree>
    <p:extLst>
      <p:ext uri="{BB962C8B-B14F-4D97-AF65-F5344CB8AC3E}">
        <p14:creationId xmlns:p14="http://schemas.microsoft.com/office/powerpoint/2010/main" val="7964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Назначение и  области  применения </a:t>
            </a:r>
            <a:r>
              <a:rPr lang="ru-RU" sz="3200" b="1" dirty="0" smtClean="0"/>
              <a:t>ЭМ 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767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 smtClean="0"/>
              <a:t>ЭМ применяется:</a:t>
            </a:r>
            <a:endParaRPr lang="ru-RU" sz="2800" dirty="0"/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Для </a:t>
            </a:r>
            <a:r>
              <a:rPr lang="ru-RU" sz="2800" dirty="0"/>
              <a:t>изучения и моделирования отдельных процессов </a:t>
            </a:r>
            <a:r>
              <a:rPr lang="ru-RU" sz="2800" dirty="0" smtClean="0"/>
              <a:t>естественной эволюции</a:t>
            </a:r>
            <a:r>
              <a:rPr lang="ru-RU" sz="2800" dirty="0"/>
              <a:t>.</a:t>
            </a:r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Для </a:t>
            </a:r>
            <a:r>
              <a:rPr lang="ru-RU" sz="2800" dirty="0"/>
              <a:t>совершенствования существующих искусственных систем за счет наделения их свойствами адаптивного поведения и самоорганизации на основе методов </a:t>
            </a:r>
            <a:r>
              <a:rPr lang="ru-RU" sz="2800" dirty="0" smtClean="0"/>
              <a:t>ЭМ.</a:t>
            </a:r>
            <a:endParaRPr lang="ru-RU" sz="2800" dirty="0"/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Для </a:t>
            </a:r>
            <a:r>
              <a:rPr lang="ru-RU" sz="2800" dirty="0"/>
              <a:t>автоматизации решения различных оптимизационных задач науки и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3618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620688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Закон гомологических рядов в наследственной </a:t>
            </a:r>
            <a:r>
              <a:rPr lang="ru-RU" sz="2400" b="1" dirty="0" smtClean="0"/>
              <a:t>изменчивости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60154" y="173681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 smtClean="0"/>
              <a:t>Этот </a:t>
            </a:r>
            <a:r>
              <a:rPr lang="ru-RU" dirty="0"/>
              <a:t>закон был открыт Н.И</a:t>
            </a:r>
            <a:r>
              <a:rPr lang="ru-RU" dirty="0" smtClean="0"/>
              <a:t>. Вавиловым</a:t>
            </a:r>
            <a:r>
              <a:rPr lang="ru-RU" dirty="0"/>
              <a:t>, который обратил внимание на параллелизм в изменчивости близких видов и родов животных и растений.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 smtClean="0"/>
              <a:t>Если </a:t>
            </a:r>
            <a:r>
              <a:rPr lang="ru-RU" b="1" dirty="0"/>
              <a:t>все известные у наиболее изученного в данной группе вида вариации расположить в определенном порядке в виде таблицы, то можно обнаружить и у других видов те же вариации изменчивости. 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Генетическое обоснование этого закона заключается в </a:t>
            </a:r>
            <a:r>
              <a:rPr lang="ru-RU" dirty="0" smtClean="0"/>
              <a:t>следующем: </a:t>
            </a:r>
            <a:r>
              <a:rPr lang="ru-RU" dirty="0"/>
              <a:t>Близкие виды обладают сходным генотипом, и следовательно сходной потенциальной изменчивостью (сходные мутации одинаковых генов).</a:t>
            </a:r>
          </a:p>
        </p:txBody>
      </p:sp>
    </p:spTree>
    <p:extLst>
      <p:ext uri="{BB962C8B-B14F-4D97-AF65-F5344CB8AC3E}">
        <p14:creationId xmlns:p14="http://schemas.microsoft.com/office/powerpoint/2010/main" val="6859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620688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Представление информации о задаче в эволюционной  модели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60154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В зависимости от выбранного метода </a:t>
            </a:r>
            <a:r>
              <a:rPr lang="ru-RU" dirty="0" smtClean="0"/>
              <a:t>ЭМ </a:t>
            </a:r>
            <a:r>
              <a:rPr lang="ru-RU" dirty="0"/>
              <a:t>может быть различное: на уровне </a:t>
            </a:r>
            <a:r>
              <a:rPr lang="ru-RU" b="1" dirty="0"/>
              <a:t>генотипа</a:t>
            </a:r>
            <a:r>
              <a:rPr lang="ru-RU" dirty="0"/>
              <a:t> или </a:t>
            </a:r>
            <a:r>
              <a:rPr lang="ru-RU" b="1" dirty="0" smtClean="0"/>
              <a:t>фенотипа.</a:t>
            </a:r>
            <a:endParaRPr lang="ru-RU" b="1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/>
              <a:t>Генотип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представление пространства поиска задачи в закодированном виде комплекса генов, содержащихся в наборе хромосом.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/>
              <a:t>Фенотип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представление пространства решений задачи в привычном для восприятия пользователем виде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Picture 114223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1857" y="4293096"/>
            <a:ext cx="455633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620688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Методы эволюционного  моделирования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pic>
        <p:nvPicPr>
          <p:cNvPr id="8" name="Picture 114225"/>
          <p:cNvPicPr/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7584" y="1685022"/>
            <a:ext cx="7493025" cy="426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7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ГЕНЕТИЧЕСКИЙ АЛГОРИТМ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268760"/>
            <a:ext cx="7039742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b="1" dirty="0"/>
              <a:t>Генетический алгоритм (ГА) </a:t>
            </a:r>
            <a:r>
              <a:rPr lang="ru-RU" dirty="0"/>
              <a:t>(</a:t>
            </a:r>
            <a:r>
              <a:rPr lang="ru-RU" dirty="0" err="1"/>
              <a:t>genetic</a:t>
            </a:r>
            <a:r>
              <a:rPr lang="ru-RU" dirty="0"/>
              <a:t> </a:t>
            </a:r>
            <a:r>
              <a:rPr lang="ru-RU" dirty="0" err="1"/>
              <a:t>algorithm</a:t>
            </a:r>
            <a:r>
              <a:rPr lang="ru-RU" dirty="0"/>
              <a:t>) </a:t>
            </a:r>
            <a:r>
              <a:rPr lang="ru-RU" dirty="0" smtClean="0"/>
              <a:t>– </a:t>
            </a:r>
            <a:r>
              <a:rPr lang="ru-RU" dirty="0"/>
              <a:t>метод эволюционного моделирования, основанный на использовании аналогий с природными процессами естественного отбора и генетических преобразований, предназначенный для решения задач оптимизации.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dirty="0"/>
              <a:t>История создания, исследования и применения ГА связана со следующими </a:t>
            </a:r>
            <a:r>
              <a:rPr lang="ru-RU" dirty="0" smtClean="0"/>
              <a:t>работами:</a:t>
            </a:r>
            <a:endParaRPr lang="ru-RU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 smtClean="0"/>
              <a:t>1. </a:t>
            </a:r>
            <a:r>
              <a:rPr lang="ru-RU" sz="1700" b="1" dirty="0" err="1" smtClean="0"/>
              <a:t>Holand</a:t>
            </a:r>
            <a:r>
              <a:rPr lang="ru-RU" sz="1700" b="1" dirty="0"/>
              <a:t>, </a:t>
            </a:r>
            <a:r>
              <a:rPr lang="ru-RU" sz="1700" b="1" dirty="0" err="1"/>
              <a:t>J</a:t>
            </a:r>
            <a:r>
              <a:rPr lang="ru-RU" sz="1700" b="1" dirty="0"/>
              <a:t>. </a:t>
            </a:r>
            <a:r>
              <a:rPr lang="ru-RU" sz="1700" b="1" dirty="0" err="1"/>
              <a:t>Adaptation</a:t>
            </a:r>
            <a:r>
              <a:rPr lang="ru-RU" sz="1700" b="1" dirty="0"/>
              <a:t> </a:t>
            </a:r>
            <a:r>
              <a:rPr lang="ru-RU" sz="1700" b="1" dirty="0" err="1"/>
              <a:t>in</a:t>
            </a:r>
            <a:r>
              <a:rPr lang="ru-RU" sz="1700" b="1" dirty="0"/>
              <a:t> </a:t>
            </a:r>
            <a:r>
              <a:rPr lang="ru-RU" sz="1700" b="1" dirty="0" err="1"/>
              <a:t>Natural</a:t>
            </a:r>
            <a:r>
              <a:rPr lang="ru-RU" sz="1700" b="1" dirty="0"/>
              <a:t> </a:t>
            </a:r>
            <a:r>
              <a:rPr lang="ru-RU" sz="1700" b="1" dirty="0" err="1"/>
              <a:t>and</a:t>
            </a:r>
            <a:r>
              <a:rPr lang="ru-RU" sz="1700" b="1" dirty="0"/>
              <a:t> </a:t>
            </a:r>
            <a:r>
              <a:rPr lang="ru-RU" sz="1700" b="1" dirty="0" err="1"/>
              <a:t>Artificial</a:t>
            </a:r>
            <a:r>
              <a:rPr lang="ru-RU" sz="1700" b="1" dirty="0"/>
              <a:t> </a:t>
            </a:r>
            <a:r>
              <a:rPr lang="ru-RU" sz="1700" b="1" dirty="0" err="1"/>
              <a:t>Systems</a:t>
            </a:r>
            <a:r>
              <a:rPr lang="ru-RU" sz="1700" b="1" dirty="0"/>
              <a:t>. </a:t>
            </a:r>
            <a:r>
              <a:rPr lang="ru-RU" sz="1700" b="1" dirty="0" err="1"/>
              <a:t>An</a:t>
            </a:r>
            <a:r>
              <a:rPr lang="ru-RU" sz="1700" b="1" dirty="0"/>
              <a:t> </a:t>
            </a:r>
            <a:r>
              <a:rPr lang="ru-RU" sz="1700" b="1" dirty="0" err="1" smtClean="0"/>
              <a:t>Introductory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Analysis</a:t>
            </a:r>
            <a:r>
              <a:rPr lang="ru-RU" sz="1700" b="1" dirty="0" smtClean="0"/>
              <a:t> </a:t>
            </a:r>
            <a:r>
              <a:rPr lang="ru-RU" sz="1700" b="1" dirty="0" err="1"/>
              <a:t>with</a:t>
            </a:r>
            <a:r>
              <a:rPr lang="ru-RU" sz="1700" b="1" dirty="0"/>
              <a:t> </a:t>
            </a:r>
            <a:r>
              <a:rPr lang="ru-RU" sz="1700" b="1" dirty="0" err="1"/>
              <a:t>Application</a:t>
            </a:r>
            <a:r>
              <a:rPr lang="ru-RU" sz="1700" b="1" dirty="0"/>
              <a:t> </a:t>
            </a:r>
            <a:r>
              <a:rPr lang="ru-RU" sz="1700" b="1" dirty="0" err="1"/>
              <a:t>to</a:t>
            </a:r>
            <a:r>
              <a:rPr lang="ru-RU" sz="1700" b="1" dirty="0"/>
              <a:t> </a:t>
            </a:r>
            <a:r>
              <a:rPr lang="ru-RU" sz="1700" b="1" dirty="0" err="1"/>
              <a:t>Biology</a:t>
            </a:r>
            <a:r>
              <a:rPr lang="ru-RU" sz="1700" b="1" dirty="0"/>
              <a:t>, </a:t>
            </a:r>
            <a:r>
              <a:rPr lang="ru-RU" sz="1700" b="1" dirty="0" err="1"/>
              <a:t>Control</a:t>
            </a:r>
            <a:r>
              <a:rPr lang="ru-RU" sz="1700" b="1" dirty="0"/>
              <a:t> </a:t>
            </a:r>
            <a:r>
              <a:rPr lang="ru-RU" sz="1700" b="1" dirty="0" err="1"/>
              <a:t>and</a:t>
            </a:r>
            <a:r>
              <a:rPr lang="ru-RU" sz="1700" b="1" dirty="0"/>
              <a:t> </a:t>
            </a:r>
            <a:r>
              <a:rPr lang="ru-RU" sz="1700" b="1" dirty="0" err="1"/>
              <a:t>Artificial</a:t>
            </a:r>
            <a:r>
              <a:rPr lang="ru-RU" sz="1700" b="1" dirty="0"/>
              <a:t> </a:t>
            </a:r>
            <a:r>
              <a:rPr lang="ru-RU" sz="1700" b="1" dirty="0" err="1" smtClean="0"/>
              <a:t>Intelligence</a:t>
            </a:r>
            <a:r>
              <a:rPr lang="ru-RU" sz="1700" b="1" dirty="0" smtClean="0"/>
              <a:t>, </a:t>
            </a:r>
            <a:r>
              <a:rPr lang="ru-RU" sz="1700" b="1" dirty="0"/>
              <a:t>1975 г.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 smtClean="0"/>
              <a:t>2. </a:t>
            </a:r>
            <a:r>
              <a:rPr lang="ru-RU" sz="1700" b="1" dirty="0" err="1" smtClean="0"/>
              <a:t>De</a:t>
            </a:r>
            <a:r>
              <a:rPr lang="ru-RU" sz="1700" b="1" dirty="0" smtClean="0"/>
              <a:t> </a:t>
            </a:r>
            <a:r>
              <a:rPr lang="ru-RU" sz="1700" b="1" dirty="0" err="1"/>
              <a:t>Jong</a:t>
            </a:r>
            <a:r>
              <a:rPr lang="ru-RU" sz="1700" b="1" dirty="0"/>
              <a:t>, </a:t>
            </a:r>
            <a:r>
              <a:rPr lang="ru-RU" sz="1700" b="1" dirty="0" err="1"/>
              <a:t>K</a:t>
            </a:r>
            <a:r>
              <a:rPr lang="ru-RU" sz="1700" b="1" dirty="0"/>
              <a:t>. </a:t>
            </a:r>
            <a:r>
              <a:rPr lang="ru-RU" sz="1700" b="1" dirty="0" err="1"/>
              <a:t>Analysis</a:t>
            </a:r>
            <a:r>
              <a:rPr lang="ru-RU" sz="1700" b="1" dirty="0"/>
              <a:t> </a:t>
            </a:r>
            <a:r>
              <a:rPr lang="ru-RU" sz="1700" b="1" dirty="0" err="1"/>
              <a:t>of</a:t>
            </a:r>
            <a:r>
              <a:rPr lang="ru-RU" sz="1700" b="1" dirty="0"/>
              <a:t> </a:t>
            </a:r>
            <a:r>
              <a:rPr lang="ru-RU" sz="1700" b="1" dirty="0" err="1"/>
              <a:t>behavior</a:t>
            </a:r>
            <a:r>
              <a:rPr lang="ru-RU" sz="1700" b="1" dirty="0"/>
              <a:t> </a:t>
            </a:r>
            <a:r>
              <a:rPr lang="ru-RU" sz="1700" b="1" dirty="0" err="1"/>
              <a:t>of</a:t>
            </a:r>
            <a:r>
              <a:rPr lang="ru-RU" sz="1700" b="1" dirty="0"/>
              <a:t> </a:t>
            </a:r>
            <a:r>
              <a:rPr lang="ru-RU" sz="1700" b="1" dirty="0" err="1"/>
              <a:t>class</a:t>
            </a:r>
            <a:r>
              <a:rPr lang="ru-RU" sz="1700" b="1" dirty="0"/>
              <a:t> </a:t>
            </a:r>
            <a:r>
              <a:rPr lang="ru-RU" sz="1700" b="1" dirty="0" err="1"/>
              <a:t>of</a:t>
            </a:r>
            <a:r>
              <a:rPr lang="ru-RU" sz="1700" b="1" dirty="0"/>
              <a:t> </a:t>
            </a:r>
            <a:r>
              <a:rPr lang="ru-RU" sz="1700" b="1" dirty="0" err="1"/>
              <a:t>genetic</a:t>
            </a:r>
            <a:r>
              <a:rPr lang="ru-RU" sz="1700" b="1" dirty="0"/>
              <a:t> </a:t>
            </a:r>
            <a:r>
              <a:rPr lang="ru-RU" sz="1700" b="1" dirty="0" err="1"/>
              <a:t>adaptive</a:t>
            </a:r>
            <a:r>
              <a:rPr lang="ru-RU" sz="1700" b="1" dirty="0"/>
              <a:t> </a:t>
            </a:r>
            <a:r>
              <a:rPr lang="ru-RU" sz="1700" b="1" dirty="0" err="1"/>
              <a:t>systems</a:t>
            </a:r>
            <a:r>
              <a:rPr lang="ru-RU" sz="1700" b="1" dirty="0"/>
              <a:t>, 1975 </a:t>
            </a:r>
            <a:r>
              <a:rPr lang="ru-RU" sz="1700" b="1" dirty="0" smtClean="0"/>
              <a:t>г.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r>
              <a:rPr lang="ru-RU" sz="1700" b="1" dirty="0" smtClean="0"/>
              <a:t>3. </a:t>
            </a:r>
            <a:r>
              <a:rPr lang="ru-RU" sz="1700" b="1" dirty="0" err="1" smtClean="0"/>
              <a:t>Goldberd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D</a:t>
            </a:r>
            <a:r>
              <a:rPr lang="ru-RU" sz="1700" b="1" dirty="0" smtClean="0"/>
              <a:t>. </a:t>
            </a:r>
            <a:r>
              <a:rPr lang="ru-RU" sz="1700" b="1" dirty="0" err="1" smtClean="0"/>
              <a:t>Genetic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Algorithms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in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Search</a:t>
            </a:r>
            <a:r>
              <a:rPr lang="ru-RU" sz="1700" b="1" dirty="0" smtClean="0"/>
              <a:t>, </a:t>
            </a:r>
            <a:r>
              <a:rPr lang="ru-RU" sz="1700" b="1" dirty="0" err="1" smtClean="0"/>
              <a:t>Optimization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and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Machine</a:t>
            </a:r>
            <a:r>
              <a:rPr lang="ru-RU" sz="1700" b="1" dirty="0" smtClean="0"/>
              <a:t> </a:t>
            </a:r>
            <a:r>
              <a:rPr lang="ru-RU" sz="1700" b="1" dirty="0" err="1" smtClean="0"/>
              <a:t>Learning</a:t>
            </a:r>
            <a:r>
              <a:rPr lang="ru-RU" sz="1700" b="1" dirty="0" smtClean="0"/>
              <a:t>, 1989 г.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0816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Представление информации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844824"/>
            <a:ext cx="7039742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Используется явное разделение на пространство поиска (генотип) и пространство решений (фенотип).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Каждое </a:t>
            </a:r>
            <a:r>
              <a:rPr lang="ru-RU" dirty="0"/>
              <a:t>решение кодируется в виде бинарной хромосомы </a:t>
            </a:r>
            <a:r>
              <a:rPr lang="ru-RU" b="1" i="1" dirty="0" err="1"/>
              <a:t>C</a:t>
            </a:r>
            <a:r>
              <a:rPr lang="ru-RU" b="1" i="1" dirty="0"/>
              <a:t> </a:t>
            </a:r>
            <a:r>
              <a:rPr lang="ru-RU" dirty="0"/>
              <a:t>длиной </a:t>
            </a:r>
            <a:r>
              <a:rPr lang="ru-RU" b="1" i="1" dirty="0" err="1"/>
              <a:t>L</a:t>
            </a:r>
            <a:r>
              <a:rPr lang="ru-RU" b="1" dirty="0"/>
              <a:t>(</a:t>
            </a:r>
            <a:r>
              <a:rPr lang="ru-RU" b="1" i="1" dirty="0" err="1"/>
              <a:t>C</a:t>
            </a:r>
            <a:r>
              <a:rPr lang="ru-RU" b="1" dirty="0"/>
              <a:t>)</a:t>
            </a:r>
            <a:r>
              <a:rPr lang="ru-RU" dirty="0"/>
              <a:t>, состоящей из </a:t>
            </a:r>
            <a:r>
              <a:rPr lang="ru-RU" b="1" i="1" dirty="0" err="1"/>
              <a:t>n</a:t>
            </a:r>
            <a:r>
              <a:rPr lang="ru-RU" dirty="0"/>
              <a:t> числа генов </a:t>
            </a:r>
            <a:r>
              <a:rPr lang="ru-RU" b="1" i="1" dirty="0" err="1" smtClean="0"/>
              <a:t>g</a:t>
            </a:r>
            <a:r>
              <a:rPr lang="ru-RU" dirty="0" smtClean="0"/>
              <a:t>.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Каждый ген есть двоичный код длиной </a:t>
            </a:r>
            <a:r>
              <a:rPr lang="ru-RU" b="1" i="1" dirty="0" err="1" smtClean="0"/>
              <a:t>L</a:t>
            </a:r>
            <a:r>
              <a:rPr lang="ru-RU" b="1" dirty="0" smtClean="0"/>
              <a:t>(</a:t>
            </a:r>
            <a:r>
              <a:rPr lang="ru-RU" b="1" i="1" dirty="0" err="1" smtClean="0"/>
              <a:t>g</a:t>
            </a:r>
            <a:r>
              <a:rPr lang="ru-RU" b="1" dirty="0" smtClean="0"/>
              <a:t>)</a:t>
            </a:r>
            <a:r>
              <a:rPr lang="ru-RU" dirty="0" smtClean="0"/>
              <a:t>, соответствующий одной переменной задачи оптимизации.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6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Представление информации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196752"/>
            <a:ext cx="7039742" cy="3600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Альтернативные </a:t>
            </a:r>
            <a:r>
              <a:rPr lang="ru-RU" dirty="0"/>
              <a:t>формы кодирования хромосом: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использование кода Грея;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символьное;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с помощью вещественных </a:t>
            </a:r>
            <a:r>
              <a:rPr lang="ru-RU" dirty="0" smtClean="0"/>
              <a:t>чисел;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определяется разработчиком.</a:t>
            </a:r>
            <a:endParaRPr lang="ru-RU" dirty="0"/>
          </a:p>
        </p:txBody>
      </p:sp>
      <p:pic>
        <p:nvPicPr>
          <p:cNvPr id="5" name="Picture 114227"/>
          <p:cNvPicPr/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3596" y="3573016"/>
            <a:ext cx="52607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Начальная популяция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085140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Начальная популяция содержит </a:t>
            </a:r>
            <a:r>
              <a:rPr lang="ru-RU" i="1" dirty="0" err="1"/>
              <a:t>Np</a:t>
            </a:r>
            <a:r>
              <a:rPr lang="ru-RU" i="1" dirty="0"/>
              <a:t> </a:t>
            </a:r>
            <a:r>
              <a:rPr lang="ru-RU" dirty="0"/>
              <a:t>случайно сгенерированных хромосом </a:t>
            </a:r>
            <a:r>
              <a:rPr lang="ru-RU" dirty="0" smtClean="0"/>
              <a:t>либо </a:t>
            </a:r>
            <a:r>
              <a:rPr lang="ru-RU" dirty="0"/>
              <a:t>хромосом, связанных со специфическими (перспективными в плане исследования) точками пространства решений (при наличии дополнительной информации о расположении оптимального решения)</a:t>
            </a:r>
          </a:p>
        </p:txBody>
      </p:sp>
      <p:pic>
        <p:nvPicPr>
          <p:cNvPr id="5" name="Picture 114232"/>
          <p:cNvPicPr/>
          <p:nvPr/>
        </p:nvPicPr>
        <p:blipFill>
          <a:blip r:embed="rId2"/>
          <a:stretch>
            <a:fillRect/>
          </a:stretch>
        </p:blipFill>
        <p:spPr>
          <a:xfrm>
            <a:off x="2064357" y="3140968"/>
            <a:ext cx="499824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Генетические  операторы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Генетические операторы применяются </a:t>
            </a:r>
            <a:r>
              <a:rPr lang="ru-RU" dirty="0"/>
              <a:t>для преобразования текущей популяции решений с целью получения следующей.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В стандартном генетическом алгоритме используются следующие генетические операторы</a:t>
            </a:r>
          </a:p>
          <a:p>
            <a:pPr lvl="1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Ø"/>
            </a:pPr>
            <a:r>
              <a:rPr lang="ru-RU" b="1" dirty="0"/>
              <a:t>Оператор отбора (селекции)</a:t>
            </a:r>
          </a:p>
          <a:p>
            <a:pPr lvl="1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Ø"/>
            </a:pPr>
            <a:r>
              <a:rPr lang="ru-RU" b="1" dirty="0"/>
              <a:t>Оператор кроссинговера (рекомбинации)</a:t>
            </a:r>
          </a:p>
          <a:p>
            <a:pPr lvl="1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Ø"/>
            </a:pPr>
            <a:r>
              <a:rPr lang="ru-RU" b="1" dirty="0"/>
              <a:t>Оператор мутации</a:t>
            </a:r>
          </a:p>
          <a:p>
            <a:pPr lvl="1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Ø"/>
            </a:pPr>
            <a:r>
              <a:rPr lang="ru-RU" b="1" dirty="0"/>
              <a:t>Оператор </a:t>
            </a:r>
            <a:r>
              <a:rPr lang="ru-RU" b="1" dirty="0" smtClean="0"/>
              <a:t>инверсии</a:t>
            </a:r>
            <a:endParaRPr lang="ru-RU" b="1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Также для потребностей решаемой задачи могут применяться другие генетические операторы: </a:t>
            </a:r>
            <a:r>
              <a:rPr lang="ru-RU" b="1" dirty="0" err="1"/>
              <a:t>транслокации</a:t>
            </a:r>
            <a:r>
              <a:rPr lang="ru-RU" dirty="0"/>
              <a:t>, </a:t>
            </a:r>
            <a:r>
              <a:rPr lang="ru-RU" b="1" dirty="0"/>
              <a:t>сегрегации</a:t>
            </a:r>
            <a:r>
              <a:rPr lang="ru-RU" dirty="0"/>
              <a:t>, др.</a:t>
            </a:r>
          </a:p>
        </p:txBody>
      </p:sp>
    </p:spTree>
    <p:extLst>
      <p:ext uri="{BB962C8B-B14F-4D97-AF65-F5344CB8AC3E}">
        <p14:creationId xmlns:p14="http://schemas.microsoft.com/office/powerpoint/2010/main" val="4872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 smtClean="0"/>
              <a:t>Оператор отбора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052736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Применяется для определения на основе значений  </a:t>
            </a:r>
            <a:r>
              <a:rPr lang="ru-RU" dirty="0" err="1"/>
              <a:t>fitness</a:t>
            </a:r>
            <a:r>
              <a:rPr lang="ru-RU" dirty="0"/>
              <a:t>-функции  хромосом-кандидатов в следующее </a:t>
            </a:r>
            <a:r>
              <a:rPr lang="ru-RU" dirty="0" smtClean="0"/>
              <a:t>поколение.</a:t>
            </a:r>
            <a:endParaRPr lang="ru-RU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В генетическом алгоритме могут быть использованы различные схемы селекции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 smtClean="0"/>
              <a:t>Пропорциональный </a:t>
            </a:r>
            <a:r>
              <a:rPr lang="ru-RU" b="1" dirty="0"/>
              <a:t>отбор</a:t>
            </a:r>
            <a:r>
              <a:rPr lang="ru-RU" dirty="0"/>
              <a:t>, когда число копий хромосомы пропорционально ее оптимальности. В следующее поколение могут перейти хромосомы только с оптимальностью выше средней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/>
              <a:t>Отбор на основе «колеса рулетки»</a:t>
            </a:r>
            <a:r>
              <a:rPr lang="ru-RU" dirty="0"/>
              <a:t>. Чем выше оптимальность хромосомы, тем больше её сектор на колесе рулетки. Случайная составляющая этого метода отбора дает шанс всем хромосомам попасть в следующее поколение.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20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 smtClean="0"/>
              <a:t>Оператор отбора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 smtClean="0"/>
              <a:t>Турнирный </a:t>
            </a:r>
            <a:r>
              <a:rPr lang="ru-RU" b="1" dirty="0"/>
              <a:t>отбор</a:t>
            </a:r>
            <a:r>
              <a:rPr lang="ru-RU" dirty="0"/>
              <a:t>. Популяция случайно разбивается на группы из </a:t>
            </a:r>
            <a:r>
              <a:rPr lang="ru-RU" b="1" i="1" dirty="0" err="1"/>
              <a:t>N</a:t>
            </a:r>
            <a:r>
              <a:rPr lang="ru-RU" sz="2000" b="1" i="1" dirty="0" err="1"/>
              <a:t>t</a:t>
            </a:r>
            <a:r>
              <a:rPr lang="ru-RU" dirty="0"/>
              <a:t> хромосом. Из каждой группы лучшая хромосома выбирается в следующее поколение. Самая «худшая» хромосома популяции не имеет шансов попасть в следующее </a:t>
            </a:r>
            <a:r>
              <a:rPr lang="ru-RU" dirty="0" smtClean="0"/>
              <a:t>поколение.</a:t>
            </a:r>
            <a:endParaRPr lang="ru-RU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 smtClean="0"/>
              <a:t>Отбор </a:t>
            </a:r>
            <a:r>
              <a:rPr lang="ru-RU" b="1" dirty="0"/>
              <a:t>на основе ранжирования</a:t>
            </a:r>
            <a:r>
              <a:rPr lang="ru-RU" dirty="0"/>
              <a:t> (линейного, равномерного) членов популяции по их приспособленности. На основе ранга хромосомы вычисляется вероятность ее попадания в следующую </a:t>
            </a:r>
            <a:r>
              <a:rPr lang="ru-RU" smtClean="0"/>
              <a:t>популяцию.</a:t>
            </a:r>
            <a:r>
              <a:rPr lang="ru-RU"/>
              <a:t> </a:t>
            </a:r>
            <a:r>
              <a:rPr lang="ru-RU" smtClean="0"/>
              <a:t>Для </a:t>
            </a:r>
            <a:r>
              <a:rPr lang="ru-RU" dirty="0"/>
              <a:t>гарантированного попадания лучшей хромосомы в следующее поколение используется стратегия </a:t>
            </a:r>
            <a:r>
              <a:rPr lang="ru-RU" dirty="0" err="1" smtClean="0"/>
              <a:t>элитизма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Назначение и  области  применения </a:t>
            </a:r>
            <a:r>
              <a:rPr lang="ru-RU" sz="3200" b="1" dirty="0" smtClean="0"/>
              <a:t>ЭМ 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76721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800" dirty="0"/>
              <a:t>Области применения методов </a:t>
            </a:r>
            <a:r>
              <a:rPr lang="ru-RU" sz="2800" dirty="0" smtClean="0"/>
              <a:t>ЭМ:</a:t>
            </a:r>
            <a:endParaRPr lang="ru-RU" sz="2800" dirty="0"/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/>
              <a:t>системы технического проектирования</a:t>
            </a:r>
            <a:r>
              <a:rPr lang="ru-RU" sz="2800" dirty="0" smtClean="0"/>
              <a:t>;</a:t>
            </a:r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системы </a:t>
            </a:r>
            <a:r>
              <a:rPr lang="ru-RU" sz="2800" dirty="0"/>
              <a:t>автоматического управления и регулирования; </a:t>
            </a:r>
            <a:endParaRPr lang="ru-RU" sz="2800" dirty="0" smtClean="0"/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коммуникационные </a:t>
            </a:r>
            <a:r>
              <a:rPr lang="ru-RU" sz="2800" dirty="0"/>
              <a:t>и транспортные системы; </a:t>
            </a:r>
            <a:endParaRPr lang="ru-RU" sz="2800" dirty="0" smtClean="0"/>
          </a:p>
          <a:p>
            <a:pPr algn="just">
              <a:lnSpc>
                <a:spcPct val="90000"/>
              </a:lnSpc>
              <a:buFont typeface="Wingdings" charset="2"/>
              <a:buChar char="§"/>
            </a:pPr>
            <a:r>
              <a:rPr lang="ru-RU" sz="2800" dirty="0" smtClean="0"/>
              <a:t>управление </a:t>
            </a:r>
            <a:r>
              <a:rPr lang="ru-RU" sz="2800" dirty="0"/>
              <a:t>в социально-экономических системах и др.</a:t>
            </a:r>
          </a:p>
        </p:txBody>
      </p:sp>
    </p:spTree>
    <p:extLst>
      <p:ext uri="{BB962C8B-B14F-4D97-AF65-F5344CB8AC3E}">
        <p14:creationId xmlns:p14="http://schemas.microsoft.com/office/powerpoint/2010/main" val="10670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Оператор кроссинговера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Предназначен для обмена с заданной вероятностью генетическим кодом между хромосомами–родителями, полученными в результате отбора, с целью генерации хромосом-потомков для следующего поколения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1) </a:t>
            </a:r>
            <a:r>
              <a:rPr lang="ru-RU" b="1" dirty="0" smtClean="0"/>
              <a:t>Одноточечный </a:t>
            </a:r>
            <a:r>
              <a:rPr lang="ru-RU" b="1" dirty="0"/>
              <a:t>кроссинговер </a:t>
            </a:r>
            <a:r>
              <a:rPr lang="ru-RU" dirty="0"/>
              <a:t>(бинарное кодирование)</a:t>
            </a:r>
          </a:p>
        </p:txBody>
      </p:sp>
      <p:grpSp>
        <p:nvGrpSpPr>
          <p:cNvPr id="11" name="Group 86540"/>
          <p:cNvGrpSpPr/>
          <p:nvPr/>
        </p:nvGrpSpPr>
        <p:grpSpPr>
          <a:xfrm>
            <a:off x="1861553" y="4005064"/>
            <a:ext cx="5403852" cy="1718619"/>
            <a:chOff x="0" y="0"/>
            <a:chExt cx="5404105" cy="1718619"/>
          </a:xfrm>
        </p:grpSpPr>
        <p:sp>
          <p:nvSpPr>
            <p:cNvPr id="12" name="Shape 9328"/>
            <p:cNvSpPr/>
            <p:nvPr/>
          </p:nvSpPr>
          <p:spPr>
            <a:xfrm>
              <a:off x="1965960" y="403559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" name="Shape 9329"/>
            <p:cNvSpPr/>
            <p:nvPr/>
          </p:nvSpPr>
          <p:spPr>
            <a:xfrm>
              <a:off x="1965960" y="699215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" name="Shape 9330"/>
            <p:cNvSpPr/>
            <p:nvPr/>
          </p:nvSpPr>
          <p:spPr>
            <a:xfrm>
              <a:off x="2258568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" name="Shape 9331"/>
            <p:cNvSpPr/>
            <p:nvPr/>
          </p:nvSpPr>
          <p:spPr>
            <a:xfrm>
              <a:off x="255422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" name="Shape 9332"/>
            <p:cNvSpPr/>
            <p:nvPr/>
          </p:nvSpPr>
          <p:spPr>
            <a:xfrm>
              <a:off x="284988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" name="Shape 9333"/>
            <p:cNvSpPr/>
            <p:nvPr/>
          </p:nvSpPr>
          <p:spPr>
            <a:xfrm>
              <a:off x="3145536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8" name="Shape 9334"/>
            <p:cNvSpPr/>
            <p:nvPr/>
          </p:nvSpPr>
          <p:spPr>
            <a:xfrm>
              <a:off x="343814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" name="Shape 9335"/>
            <p:cNvSpPr/>
            <p:nvPr/>
          </p:nvSpPr>
          <p:spPr>
            <a:xfrm>
              <a:off x="196596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" name="Shape 9336"/>
            <p:cNvSpPr/>
            <p:nvPr/>
          </p:nvSpPr>
          <p:spPr>
            <a:xfrm>
              <a:off x="3931920" y="403559"/>
              <a:ext cx="1472185" cy="0"/>
            </a:xfrm>
            <a:custGeom>
              <a:avLst/>
              <a:gdLst/>
              <a:ahLst/>
              <a:cxnLst/>
              <a:rect l="0" t="0" r="0" b="0"/>
              <a:pathLst>
                <a:path w="1472185">
                  <a:moveTo>
                    <a:pt x="0" y="0"/>
                  </a:moveTo>
                  <a:lnTo>
                    <a:pt x="1472185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1" name="Shape 9337"/>
            <p:cNvSpPr/>
            <p:nvPr/>
          </p:nvSpPr>
          <p:spPr>
            <a:xfrm>
              <a:off x="3931920" y="699215"/>
              <a:ext cx="1472185" cy="0"/>
            </a:xfrm>
            <a:custGeom>
              <a:avLst/>
              <a:gdLst/>
              <a:ahLst/>
              <a:cxnLst/>
              <a:rect l="0" t="0" r="0" b="0"/>
              <a:pathLst>
                <a:path w="1472185">
                  <a:moveTo>
                    <a:pt x="0" y="0"/>
                  </a:moveTo>
                  <a:lnTo>
                    <a:pt x="1472185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9338"/>
            <p:cNvSpPr/>
            <p:nvPr/>
          </p:nvSpPr>
          <p:spPr>
            <a:xfrm>
              <a:off x="4224528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9339"/>
            <p:cNvSpPr/>
            <p:nvPr/>
          </p:nvSpPr>
          <p:spPr>
            <a:xfrm>
              <a:off x="452018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9340"/>
            <p:cNvSpPr/>
            <p:nvPr/>
          </p:nvSpPr>
          <p:spPr>
            <a:xfrm>
              <a:off x="481584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9341"/>
            <p:cNvSpPr/>
            <p:nvPr/>
          </p:nvSpPr>
          <p:spPr>
            <a:xfrm>
              <a:off x="5108448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9342"/>
            <p:cNvSpPr/>
            <p:nvPr/>
          </p:nvSpPr>
          <p:spPr>
            <a:xfrm>
              <a:off x="540410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9343"/>
            <p:cNvSpPr/>
            <p:nvPr/>
          </p:nvSpPr>
          <p:spPr>
            <a:xfrm>
              <a:off x="393192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9344"/>
            <p:cNvSpPr/>
            <p:nvPr/>
          </p:nvSpPr>
          <p:spPr>
            <a:xfrm>
              <a:off x="0" y="991824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9345"/>
            <p:cNvSpPr/>
            <p:nvPr/>
          </p:nvSpPr>
          <p:spPr>
            <a:xfrm>
              <a:off x="0" y="1287480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9346"/>
            <p:cNvSpPr/>
            <p:nvPr/>
          </p:nvSpPr>
          <p:spPr>
            <a:xfrm>
              <a:off x="295656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9347"/>
            <p:cNvSpPr/>
            <p:nvPr/>
          </p:nvSpPr>
          <p:spPr>
            <a:xfrm>
              <a:off x="58826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9348"/>
            <p:cNvSpPr/>
            <p:nvPr/>
          </p:nvSpPr>
          <p:spPr>
            <a:xfrm>
              <a:off x="88392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9349"/>
            <p:cNvSpPr/>
            <p:nvPr/>
          </p:nvSpPr>
          <p:spPr>
            <a:xfrm>
              <a:off x="1179576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9350"/>
            <p:cNvSpPr/>
            <p:nvPr/>
          </p:nvSpPr>
          <p:spPr>
            <a:xfrm>
              <a:off x="147218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9351"/>
            <p:cNvSpPr/>
            <p:nvPr/>
          </p:nvSpPr>
          <p:spPr>
            <a:xfrm>
              <a:off x="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9352"/>
            <p:cNvSpPr/>
            <p:nvPr/>
          </p:nvSpPr>
          <p:spPr>
            <a:xfrm>
              <a:off x="1965960" y="991824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9353"/>
            <p:cNvSpPr/>
            <p:nvPr/>
          </p:nvSpPr>
          <p:spPr>
            <a:xfrm>
              <a:off x="1965960" y="1287480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8" name="Shape 9354"/>
            <p:cNvSpPr/>
            <p:nvPr/>
          </p:nvSpPr>
          <p:spPr>
            <a:xfrm>
              <a:off x="2258568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9" name="Shape 9355"/>
            <p:cNvSpPr/>
            <p:nvPr/>
          </p:nvSpPr>
          <p:spPr>
            <a:xfrm>
              <a:off x="255422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9356"/>
            <p:cNvSpPr/>
            <p:nvPr/>
          </p:nvSpPr>
          <p:spPr>
            <a:xfrm>
              <a:off x="284988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9357"/>
            <p:cNvSpPr/>
            <p:nvPr/>
          </p:nvSpPr>
          <p:spPr>
            <a:xfrm>
              <a:off x="3145536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9358"/>
            <p:cNvSpPr/>
            <p:nvPr/>
          </p:nvSpPr>
          <p:spPr>
            <a:xfrm>
              <a:off x="343814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9359"/>
            <p:cNvSpPr/>
            <p:nvPr/>
          </p:nvSpPr>
          <p:spPr>
            <a:xfrm>
              <a:off x="196596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9360"/>
            <p:cNvSpPr/>
            <p:nvPr/>
          </p:nvSpPr>
          <p:spPr>
            <a:xfrm>
              <a:off x="3931920" y="991824"/>
              <a:ext cx="1472185" cy="0"/>
            </a:xfrm>
            <a:custGeom>
              <a:avLst/>
              <a:gdLst/>
              <a:ahLst/>
              <a:cxnLst/>
              <a:rect l="0" t="0" r="0" b="0"/>
              <a:pathLst>
                <a:path w="1472185">
                  <a:moveTo>
                    <a:pt x="0" y="0"/>
                  </a:moveTo>
                  <a:lnTo>
                    <a:pt x="1472185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9361"/>
            <p:cNvSpPr/>
            <p:nvPr/>
          </p:nvSpPr>
          <p:spPr>
            <a:xfrm>
              <a:off x="3931920" y="1287480"/>
              <a:ext cx="1472185" cy="0"/>
            </a:xfrm>
            <a:custGeom>
              <a:avLst/>
              <a:gdLst/>
              <a:ahLst/>
              <a:cxnLst/>
              <a:rect l="0" t="0" r="0" b="0"/>
              <a:pathLst>
                <a:path w="1472185">
                  <a:moveTo>
                    <a:pt x="0" y="0"/>
                  </a:moveTo>
                  <a:lnTo>
                    <a:pt x="1472185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Shape 9362"/>
            <p:cNvSpPr/>
            <p:nvPr/>
          </p:nvSpPr>
          <p:spPr>
            <a:xfrm>
              <a:off x="4224528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7" name="Shape 9363"/>
            <p:cNvSpPr/>
            <p:nvPr/>
          </p:nvSpPr>
          <p:spPr>
            <a:xfrm>
              <a:off x="452018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8" name="Shape 9364"/>
            <p:cNvSpPr/>
            <p:nvPr/>
          </p:nvSpPr>
          <p:spPr>
            <a:xfrm>
              <a:off x="481584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Shape 9365"/>
            <p:cNvSpPr/>
            <p:nvPr/>
          </p:nvSpPr>
          <p:spPr>
            <a:xfrm>
              <a:off x="5108448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0" name="Shape 9366"/>
            <p:cNvSpPr/>
            <p:nvPr/>
          </p:nvSpPr>
          <p:spPr>
            <a:xfrm>
              <a:off x="5404104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Shape 9367"/>
            <p:cNvSpPr/>
            <p:nvPr/>
          </p:nvSpPr>
          <p:spPr>
            <a:xfrm>
              <a:off x="3931920" y="991824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Rectangle 9368"/>
            <p:cNvSpPr/>
            <p:nvPr/>
          </p:nvSpPr>
          <p:spPr>
            <a:xfrm>
              <a:off x="9144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9369"/>
            <p:cNvSpPr/>
            <p:nvPr/>
          </p:nvSpPr>
          <p:spPr>
            <a:xfrm>
              <a:off x="387096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9370"/>
            <p:cNvSpPr/>
            <p:nvPr/>
          </p:nvSpPr>
          <p:spPr>
            <a:xfrm>
              <a:off x="679704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9371"/>
            <p:cNvSpPr/>
            <p:nvPr/>
          </p:nvSpPr>
          <p:spPr>
            <a:xfrm>
              <a:off x="97536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9372"/>
            <p:cNvSpPr/>
            <p:nvPr/>
          </p:nvSpPr>
          <p:spPr>
            <a:xfrm>
              <a:off x="1271016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Shape 9373"/>
            <p:cNvSpPr/>
            <p:nvPr/>
          </p:nvSpPr>
          <p:spPr>
            <a:xfrm>
              <a:off x="0" y="403559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8" name="Shape 9374"/>
            <p:cNvSpPr/>
            <p:nvPr/>
          </p:nvSpPr>
          <p:spPr>
            <a:xfrm>
              <a:off x="0" y="699215"/>
              <a:ext cx="1472184" cy="0"/>
            </a:xfrm>
            <a:custGeom>
              <a:avLst/>
              <a:gdLst/>
              <a:ahLst/>
              <a:cxnLst/>
              <a:rect l="0" t="0" r="0" b="0"/>
              <a:pathLst>
                <a:path w="1472184">
                  <a:moveTo>
                    <a:pt x="0" y="0"/>
                  </a:moveTo>
                  <a:lnTo>
                    <a:pt x="1472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9375"/>
            <p:cNvSpPr/>
            <p:nvPr/>
          </p:nvSpPr>
          <p:spPr>
            <a:xfrm>
              <a:off x="295656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Shape 9376"/>
            <p:cNvSpPr/>
            <p:nvPr/>
          </p:nvSpPr>
          <p:spPr>
            <a:xfrm>
              <a:off x="58826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1" name="Shape 9377"/>
            <p:cNvSpPr/>
            <p:nvPr/>
          </p:nvSpPr>
          <p:spPr>
            <a:xfrm>
              <a:off x="88392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2" name="Shape 9378"/>
            <p:cNvSpPr/>
            <p:nvPr/>
          </p:nvSpPr>
          <p:spPr>
            <a:xfrm>
              <a:off x="1179576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3" name="Shape 9379"/>
            <p:cNvSpPr/>
            <p:nvPr/>
          </p:nvSpPr>
          <p:spPr>
            <a:xfrm>
              <a:off x="1472184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9380"/>
            <p:cNvSpPr/>
            <p:nvPr/>
          </p:nvSpPr>
          <p:spPr>
            <a:xfrm>
              <a:off x="0" y="403559"/>
              <a:ext cx="0" cy="295656"/>
            </a:xfrm>
            <a:custGeom>
              <a:avLst/>
              <a:gdLst/>
              <a:ahLst/>
              <a:cxnLst/>
              <a:rect l="0" t="0" r="0" b="0"/>
              <a:pathLst>
                <a:path h="295656">
                  <a:moveTo>
                    <a:pt x="0" y="0"/>
                  </a:moveTo>
                  <a:lnTo>
                    <a:pt x="0" y="29565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5" name="Rectangle 9381"/>
            <p:cNvSpPr/>
            <p:nvPr/>
          </p:nvSpPr>
          <p:spPr>
            <a:xfrm>
              <a:off x="9144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9382"/>
            <p:cNvSpPr/>
            <p:nvPr/>
          </p:nvSpPr>
          <p:spPr>
            <a:xfrm>
              <a:off x="387096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tangle 9383"/>
            <p:cNvSpPr/>
            <p:nvPr/>
          </p:nvSpPr>
          <p:spPr>
            <a:xfrm>
              <a:off x="679704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9384"/>
            <p:cNvSpPr/>
            <p:nvPr/>
          </p:nvSpPr>
          <p:spPr>
            <a:xfrm>
              <a:off x="97536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9385"/>
            <p:cNvSpPr/>
            <p:nvPr/>
          </p:nvSpPr>
          <p:spPr>
            <a:xfrm>
              <a:off x="1271016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ectangle 9386"/>
            <p:cNvSpPr/>
            <p:nvPr/>
          </p:nvSpPr>
          <p:spPr>
            <a:xfrm>
              <a:off x="205740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ectangle 9387"/>
            <p:cNvSpPr/>
            <p:nvPr/>
          </p:nvSpPr>
          <p:spPr>
            <a:xfrm>
              <a:off x="2350008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9388"/>
            <p:cNvSpPr/>
            <p:nvPr/>
          </p:nvSpPr>
          <p:spPr>
            <a:xfrm>
              <a:off x="2645664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9389"/>
            <p:cNvSpPr/>
            <p:nvPr/>
          </p:nvSpPr>
          <p:spPr>
            <a:xfrm>
              <a:off x="294132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9390"/>
            <p:cNvSpPr/>
            <p:nvPr/>
          </p:nvSpPr>
          <p:spPr>
            <a:xfrm>
              <a:off x="3236976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9391"/>
            <p:cNvSpPr/>
            <p:nvPr/>
          </p:nvSpPr>
          <p:spPr>
            <a:xfrm>
              <a:off x="402336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9392"/>
            <p:cNvSpPr/>
            <p:nvPr/>
          </p:nvSpPr>
          <p:spPr>
            <a:xfrm>
              <a:off x="4315968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9393"/>
            <p:cNvSpPr/>
            <p:nvPr/>
          </p:nvSpPr>
          <p:spPr>
            <a:xfrm>
              <a:off x="4611624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9394"/>
            <p:cNvSpPr/>
            <p:nvPr/>
          </p:nvSpPr>
          <p:spPr>
            <a:xfrm>
              <a:off x="4907280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9395"/>
            <p:cNvSpPr/>
            <p:nvPr/>
          </p:nvSpPr>
          <p:spPr>
            <a:xfrm>
              <a:off x="5199888" y="1067043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9396"/>
            <p:cNvSpPr/>
            <p:nvPr/>
          </p:nvSpPr>
          <p:spPr>
            <a:xfrm>
              <a:off x="205740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9397"/>
            <p:cNvSpPr/>
            <p:nvPr/>
          </p:nvSpPr>
          <p:spPr>
            <a:xfrm>
              <a:off x="2350008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9398"/>
            <p:cNvSpPr/>
            <p:nvPr/>
          </p:nvSpPr>
          <p:spPr>
            <a:xfrm>
              <a:off x="2645664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Rectangle 9399"/>
            <p:cNvSpPr/>
            <p:nvPr/>
          </p:nvSpPr>
          <p:spPr>
            <a:xfrm>
              <a:off x="294132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Rectangle 9400"/>
            <p:cNvSpPr/>
            <p:nvPr/>
          </p:nvSpPr>
          <p:spPr>
            <a:xfrm>
              <a:off x="3236976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Rectangle 9401"/>
            <p:cNvSpPr/>
            <p:nvPr/>
          </p:nvSpPr>
          <p:spPr>
            <a:xfrm>
              <a:off x="402336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Rectangle 9402"/>
            <p:cNvSpPr/>
            <p:nvPr/>
          </p:nvSpPr>
          <p:spPr>
            <a:xfrm>
              <a:off x="4315968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Rectangle 9403"/>
            <p:cNvSpPr/>
            <p:nvPr/>
          </p:nvSpPr>
          <p:spPr>
            <a:xfrm>
              <a:off x="4611624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0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Rectangle 9404"/>
            <p:cNvSpPr/>
            <p:nvPr/>
          </p:nvSpPr>
          <p:spPr>
            <a:xfrm>
              <a:off x="4907280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Rectangle 9405"/>
            <p:cNvSpPr/>
            <p:nvPr/>
          </p:nvSpPr>
          <p:spPr>
            <a:xfrm>
              <a:off x="5199888" y="475731"/>
              <a:ext cx="146506" cy="247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55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1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Shape 9406"/>
            <p:cNvSpPr/>
            <p:nvPr/>
          </p:nvSpPr>
          <p:spPr>
            <a:xfrm>
              <a:off x="2554224" y="1036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1" name="Shape 9407"/>
            <p:cNvSpPr/>
            <p:nvPr/>
          </p:nvSpPr>
          <p:spPr>
            <a:xfrm>
              <a:off x="2520696" y="333456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33528" y="701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2" name="Shape 9408"/>
            <p:cNvSpPr/>
            <p:nvPr/>
          </p:nvSpPr>
          <p:spPr>
            <a:xfrm>
              <a:off x="2554224" y="699215"/>
              <a:ext cx="0" cy="292608"/>
            </a:xfrm>
            <a:custGeom>
              <a:avLst/>
              <a:gdLst/>
              <a:ahLst/>
              <a:cxnLst/>
              <a:rect l="0" t="0" r="0" b="0"/>
              <a:pathLst>
                <a:path h="292608">
                  <a:moveTo>
                    <a:pt x="0" y="0"/>
                  </a:moveTo>
                  <a:lnTo>
                    <a:pt x="0" y="292608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Shape 9409"/>
            <p:cNvSpPr/>
            <p:nvPr/>
          </p:nvSpPr>
          <p:spPr>
            <a:xfrm>
              <a:off x="2554224" y="1351487"/>
              <a:ext cx="0" cy="329184"/>
            </a:xfrm>
            <a:custGeom>
              <a:avLst/>
              <a:gdLst/>
              <a:ahLst/>
              <a:cxnLst/>
              <a:rect l="0" t="0" r="0" b="0"/>
              <a:pathLst>
                <a:path h="329184">
                  <a:moveTo>
                    <a:pt x="0" y="329184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4" name="Shape 9410"/>
            <p:cNvSpPr/>
            <p:nvPr/>
          </p:nvSpPr>
          <p:spPr>
            <a:xfrm>
              <a:off x="2520696" y="1287480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33528" y="0"/>
                  </a:moveTo>
                  <a:lnTo>
                    <a:pt x="70104" y="70104"/>
                  </a:lnTo>
                  <a:lnTo>
                    <a:pt x="0" y="70104"/>
                  </a:lnTo>
                  <a:lnTo>
                    <a:pt x="335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5" name="Shape 9411"/>
            <p:cNvSpPr/>
            <p:nvPr/>
          </p:nvSpPr>
          <p:spPr>
            <a:xfrm>
              <a:off x="1572768" y="549863"/>
              <a:ext cx="210312" cy="0"/>
            </a:xfrm>
            <a:custGeom>
              <a:avLst/>
              <a:gdLst/>
              <a:ahLst/>
              <a:cxnLst/>
              <a:rect l="0" t="0" r="0" b="0"/>
              <a:pathLst>
                <a:path w="210312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6" name="Shape 9412"/>
            <p:cNvSpPr/>
            <p:nvPr/>
          </p:nvSpPr>
          <p:spPr>
            <a:xfrm>
              <a:off x="1770888" y="501095"/>
              <a:ext cx="94488" cy="97536"/>
            </a:xfrm>
            <a:custGeom>
              <a:avLst/>
              <a:gdLst/>
              <a:ahLst/>
              <a:cxnLst/>
              <a:rect l="0" t="0" r="0" b="0"/>
              <a:pathLst>
                <a:path w="94488" h="97536">
                  <a:moveTo>
                    <a:pt x="0" y="0"/>
                  </a:moveTo>
                  <a:lnTo>
                    <a:pt x="94488" y="48768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7" name="Shape 9413"/>
            <p:cNvSpPr/>
            <p:nvPr/>
          </p:nvSpPr>
          <p:spPr>
            <a:xfrm>
              <a:off x="1572768" y="1141175"/>
              <a:ext cx="210312" cy="0"/>
            </a:xfrm>
            <a:custGeom>
              <a:avLst/>
              <a:gdLst/>
              <a:ahLst/>
              <a:cxnLst/>
              <a:rect l="0" t="0" r="0" b="0"/>
              <a:pathLst>
                <a:path w="210312">
                  <a:moveTo>
                    <a:pt x="0" y="0"/>
                  </a:moveTo>
                  <a:lnTo>
                    <a:pt x="210312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8" name="Shape 9414"/>
            <p:cNvSpPr/>
            <p:nvPr/>
          </p:nvSpPr>
          <p:spPr>
            <a:xfrm>
              <a:off x="1770888" y="1092407"/>
              <a:ext cx="94488" cy="97536"/>
            </a:xfrm>
            <a:custGeom>
              <a:avLst/>
              <a:gdLst/>
              <a:ahLst/>
              <a:cxnLst/>
              <a:rect l="0" t="0" r="0" b="0"/>
              <a:pathLst>
                <a:path w="94488" h="97536">
                  <a:moveTo>
                    <a:pt x="0" y="0"/>
                  </a:moveTo>
                  <a:lnTo>
                    <a:pt x="94488" y="48768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99" name="Shape 9415"/>
            <p:cNvSpPr/>
            <p:nvPr/>
          </p:nvSpPr>
          <p:spPr>
            <a:xfrm>
              <a:off x="3538728" y="549863"/>
              <a:ext cx="207264" cy="0"/>
            </a:xfrm>
            <a:custGeom>
              <a:avLst/>
              <a:gdLst/>
              <a:ahLst/>
              <a:cxnLst/>
              <a:rect l="0" t="0" r="0" b="0"/>
              <a:pathLst>
                <a:path w="207264">
                  <a:moveTo>
                    <a:pt x="0" y="0"/>
                  </a:moveTo>
                  <a:lnTo>
                    <a:pt x="207264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0" name="Shape 9416"/>
            <p:cNvSpPr/>
            <p:nvPr/>
          </p:nvSpPr>
          <p:spPr>
            <a:xfrm>
              <a:off x="3733800" y="501095"/>
              <a:ext cx="97536" cy="97536"/>
            </a:xfrm>
            <a:custGeom>
              <a:avLst/>
              <a:gdLst/>
              <a:ahLst/>
              <a:cxnLst/>
              <a:rect l="0" t="0" r="0" b="0"/>
              <a:pathLst>
                <a:path w="97536" h="97536">
                  <a:moveTo>
                    <a:pt x="0" y="0"/>
                  </a:moveTo>
                  <a:lnTo>
                    <a:pt x="97536" y="48768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1" name="Shape 9417"/>
            <p:cNvSpPr/>
            <p:nvPr/>
          </p:nvSpPr>
          <p:spPr>
            <a:xfrm>
              <a:off x="3538728" y="1141175"/>
              <a:ext cx="207264" cy="0"/>
            </a:xfrm>
            <a:custGeom>
              <a:avLst/>
              <a:gdLst/>
              <a:ahLst/>
              <a:cxnLst/>
              <a:rect l="0" t="0" r="0" b="0"/>
              <a:pathLst>
                <a:path w="207264">
                  <a:moveTo>
                    <a:pt x="0" y="0"/>
                  </a:moveTo>
                  <a:lnTo>
                    <a:pt x="207264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Shape 9418"/>
            <p:cNvSpPr/>
            <p:nvPr/>
          </p:nvSpPr>
          <p:spPr>
            <a:xfrm>
              <a:off x="3733800" y="1092407"/>
              <a:ext cx="97536" cy="97536"/>
            </a:xfrm>
            <a:custGeom>
              <a:avLst/>
              <a:gdLst/>
              <a:ahLst/>
              <a:cxnLst/>
              <a:rect l="0" t="0" r="0" b="0"/>
              <a:pathLst>
                <a:path w="97536" h="97536">
                  <a:moveTo>
                    <a:pt x="0" y="0"/>
                  </a:moveTo>
                  <a:lnTo>
                    <a:pt x="97536" y="48768"/>
                  </a:lnTo>
                  <a:lnTo>
                    <a:pt x="0" y="9753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03" name="Rectangle 9419"/>
            <p:cNvSpPr/>
            <p:nvPr/>
          </p:nvSpPr>
          <p:spPr>
            <a:xfrm>
              <a:off x="3035808" y="0"/>
              <a:ext cx="546255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Точка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ectangle 9420"/>
            <p:cNvSpPr/>
            <p:nvPr/>
          </p:nvSpPr>
          <p:spPr>
            <a:xfrm>
              <a:off x="2721864" y="182880"/>
              <a:ext cx="1380738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кроссинговера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Rectangle 9421"/>
            <p:cNvSpPr/>
            <p:nvPr/>
          </p:nvSpPr>
          <p:spPr>
            <a:xfrm>
              <a:off x="2642616" y="1466088"/>
              <a:ext cx="481596" cy="19051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K = 2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9422"/>
            <p:cNvSpPr/>
            <p:nvPr/>
          </p:nvSpPr>
          <p:spPr>
            <a:xfrm>
              <a:off x="390144" y="1396277"/>
              <a:ext cx="786684" cy="1638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Родители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ectangle 9423"/>
            <p:cNvSpPr/>
            <p:nvPr/>
          </p:nvSpPr>
          <p:spPr>
            <a:xfrm>
              <a:off x="627888" y="1554773"/>
              <a:ext cx="155315" cy="1638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а)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ectangle 9424"/>
            <p:cNvSpPr/>
            <p:nvPr/>
          </p:nvSpPr>
          <p:spPr>
            <a:xfrm>
              <a:off x="4355593" y="1396277"/>
              <a:ext cx="693077" cy="1638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Потомки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ectangle 9425"/>
            <p:cNvSpPr/>
            <p:nvPr/>
          </p:nvSpPr>
          <p:spPr>
            <a:xfrm>
              <a:off x="4559808" y="1554773"/>
              <a:ext cx="151131" cy="1638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в)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Shape 9426"/>
            <p:cNvSpPr/>
            <p:nvPr/>
          </p:nvSpPr>
          <p:spPr>
            <a:xfrm>
              <a:off x="2996184" y="760175"/>
              <a:ext cx="0" cy="170688"/>
            </a:xfrm>
            <a:custGeom>
              <a:avLst/>
              <a:gdLst/>
              <a:ahLst/>
              <a:cxnLst/>
              <a:rect l="0" t="0" r="0" b="0"/>
              <a:pathLst>
                <a:path h="170688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1" name="Shape 9427"/>
            <p:cNvSpPr/>
            <p:nvPr/>
          </p:nvSpPr>
          <p:spPr>
            <a:xfrm>
              <a:off x="2962656" y="699215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33528" y="0"/>
                  </a:moveTo>
                  <a:lnTo>
                    <a:pt x="70104" y="70104"/>
                  </a:lnTo>
                  <a:lnTo>
                    <a:pt x="0" y="70104"/>
                  </a:lnTo>
                  <a:lnTo>
                    <a:pt x="335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2" name="Shape 9428"/>
            <p:cNvSpPr/>
            <p:nvPr/>
          </p:nvSpPr>
          <p:spPr>
            <a:xfrm>
              <a:off x="2962656" y="921719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33528" y="701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3" name="Shape 9429"/>
            <p:cNvSpPr/>
            <p:nvPr/>
          </p:nvSpPr>
          <p:spPr>
            <a:xfrm>
              <a:off x="2700528" y="760175"/>
              <a:ext cx="0" cy="170688"/>
            </a:xfrm>
            <a:custGeom>
              <a:avLst/>
              <a:gdLst/>
              <a:ahLst/>
              <a:cxnLst/>
              <a:rect l="0" t="0" r="0" b="0"/>
              <a:pathLst>
                <a:path h="170688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4" name="Shape 9430"/>
            <p:cNvSpPr/>
            <p:nvPr/>
          </p:nvSpPr>
          <p:spPr>
            <a:xfrm>
              <a:off x="2667000" y="699215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33528" y="0"/>
                  </a:moveTo>
                  <a:lnTo>
                    <a:pt x="70104" y="70104"/>
                  </a:lnTo>
                  <a:lnTo>
                    <a:pt x="0" y="70104"/>
                  </a:lnTo>
                  <a:lnTo>
                    <a:pt x="3352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5" name="Shape 9431"/>
            <p:cNvSpPr/>
            <p:nvPr/>
          </p:nvSpPr>
          <p:spPr>
            <a:xfrm>
              <a:off x="2667000" y="921719"/>
              <a:ext cx="70104" cy="70104"/>
            </a:xfrm>
            <a:custGeom>
              <a:avLst/>
              <a:gdLst/>
              <a:ahLst/>
              <a:cxnLst/>
              <a:rect l="0" t="0" r="0" b="0"/>
              <a:pathLst>
                <a:path w="70104" h="70104">
                  <a:moveTo>
                    <a:pt x="0" y="0"/>
                  </a:moveTo>
                  <a:lnTo>
                    <a:pt x="70104" y="0"/>
                  </a:lnTo>
                  <a:lnTo>
                    <a:pt x="33528" y="701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6" name="Rectangle 9432"/>
            <p:cNvSpPr/>
            <p:nvPr/>
          </p:nvSpPr>
          <p:spPr>
            <a:xfrm>
              <a:off x="2197608" y="1457237"/>
              <a:ext cx="159324" cy="16384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05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б)</a:t>
              </a:r>
              <a:endParaRPr lang="ru-RU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Shape 9433"/>
            <p:cNvSpPr/>
            <p:nvPr/>
          </p:nvSpPr>
          <p:spPr>
            <a:xfrm>
              <a:off x="3291840" y="760175"/>
              <a:ext cx="0" cy="170688"/>
            </a:xfrm>
            <a:custGeom>
              <a:avLst/>
              <a:gdLst/>
              <a:ahLst/>
              <a:cxnLst/>
              <a:rect l="0" t="0" r="0" b="0"/>
              <a:pathLst>
                <a:path h="170688">
                  <a:moveTo>
                    <a:pt x="0" y="0"/>
                  </a:moveTo>
                  <a:lnTo>
                    <a:pt x="0" y="170688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8" name="Shape 9434"/>
            <p:cNvSpPr/>
            <p:nvPr/>
          </p:nvSpPr>
          <p:spPr>
            <a:xfrm>
              <a:off x="3255264" y="699215"/>
              <a:ext cx="73152" cy="70104"/>
            </a:xfrm>
            <a:custGeom>
              <a:avLst/>
              <a:gdLst/>
              <a:ahLst/>
              <a:cxnLst/>
              <a:rect l="0" t="0" r="0" b="0"/>
              <a:pathLst>
                <a:path w="73152" h="70104">
                  <a:moveTo>
                    <a:pt x="36576" y="0"/>
                  </a:moveTo>
                  <a:lnTo>
                    <a:pt x="73152" y="70104"/>
                  </a:lnTo>
                  <a:lnTo>
                    <a:pt x="0" y="70104"/>
                  </a:lnTo>
                  <a:lnTo>
                    <a:pt x="3657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19" name="Shape 9435"/>
            <p:cNvSpPr/>
            <p:nvPr/>
          </p:nvSpPr>
          <p:spPr>
            <a:xfrm>
              <a:off x="3255264" y="921719"/>
              <a:ext cx="73152" cy="70104"/>
            </a:xfrm>
            <a:custGeom>
              <a:avLst/>
              <a:gdLst/>
              <a:ahLst/>
              <a:cxnLst/>
              <a:rect l="0" t="0" r="0" b="0"/>
              <a:pathLst>
                <a:path w="73152" h="70104">
                  <a:moveTo>
                    <a:pt x="0" y="0"/>
                  </a:moveTo>
                  <a:lnTo>
                    <a:pt x="73152" y="0"/>
                  </a:lnTo>
                  <a:lnTo>
                    <a:pt x="36576" y="7010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07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Оператор кроссинговера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2</a:t>
            </a:r>
            <a:r>
              <a:rPr lang="ru-RU" dirty="0" smtClean="0"/>
              <a:t>) </a:t>
            </a:r>
            <a:r>
              <a:rPr lang="ru-RU" b="1" dirty="0"/>
              <a:t>Упорядоченный кроссинговер </a:t>
            </a:r>
            <a:r>
              <a:rPr lang="ru-RU" dirty="0"/>
              <a:t>(символьное кодирование</a:t>
            </a:r>
            <a:r>
              <a:rPr lang="ru-RU" dirty="0" smtClean="0"/>
              <a:t>)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3</a:t>
            </a:r>
            <a:r>
              <a:rPr lang="ru-RU" dirty="0" smtClean="0"/>
              <a:t>) </a:t>
            </a:r>
            <a:r>
              <a:rPr lang="ru-RU" b="1" dirty="0" smtClean="0"/>
              <a:t>Арифметический </a:t>
            </a:r>
            <a:r>
              <a:rPr lang="ru-RU" b="1" dirty="0"/>
              <a:t>кроссинговер </a:t>
            </a:r>
            <a:r>
              <a:rPr lang="ru-RU" dirty="0"/>
              <a:t>(вещественное кодирование)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4) </a:t>
            </a:r>
            <a:r>
              <a:rPr lang="ru-RU" b="1" dirty="0" smtClean="0"/>
              <a:t>Другие </a:t>
            </a:r>
            <a:r>
              <a:rPr lang="ru-RU" b="1" dirty="0"/>
              <a:t>модификации кроссинговера </a:t>
            </a:r>
            <a:r>
              <a:rPr lang="ru-RU" dirty="0"/>
              <a:t>для различных видов кодирования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/>
          </a:p>
        </p:txBody>
      </p:sp>
      <p:grpSp>
        <p:nvGrpSpPr>
          <p:cNvPr id="120" name="Group 86541"/>
          <p:cNvGrpSpPr/>
          <p:nvPr/>
        </p:nvGrpSpPr>
        <p:grpSpPr>
          <a:xfrm>
            <a:off x="2865806" y="2204864"/>
            <a:ext cx="3395345" cy="1740408"/>
            <a:chOff x="0" y="0"/>
            <a:chExt cx="3395472" cy="1740408"/>
          </a:xfrm>
        </p:grpSpPr>
        <p:sp>
          <p:nvSpPr>
            <p:cNvPr id="121" name="Shape 9436"/>
            <p:cNvSpPr/>
            <p:nvPr/>
          </p:nvSpPr>
          <p:spPr>
            <a:xfrm>
              <a:off x="399288" y="198120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2" name="Shape 9437"/>
            <p:cNvSpPr/>
            <p:nvPr/>
          </p:nvSpPr>
          <p:spPr>
            <a:xfrm>
              <a:off x="399288" y="530352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3" name="Shape 9438"/>
            <p:cNvSpPr/>
            <p:nvPr/>
          </p:nvSpPr>
          <p:spPr>
            <a:xfrm>
              <a:off x="731520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4" name="Shape 9439"/>
            <p:cNvSpPr/>
            <p:nvPr/>
          </p:nvSpPr>
          <p:spPr>
            <a:xfrm>
              <a:off x="1063752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5" name="Shape 9440"/>
            <p:cNvSpPr/>
            <p:nvPr/>
          </p:nvSpPr>
          <p:spPr>
            <a:xfrm>
              <a:off x="1399032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6" name="Shape 9441"/>
            <p:cNvSpPr/>
            <p:nvPr/>
          </p:nvSpPr>
          <p:spPr>
            <a:xfrm>
              <a:off x="1731264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7" name="Shape 9442"/>
            <p:cNvSpPr/>
            <p:nvPr/>
          </p:nvSpPr>
          <p:spPr>
            <a:xfrm>
              <a:off x="2063496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8" name="Shape 9443"/>
            <p:cNvSpPr/>
            <p:nvPr/>
          </p:nvSpPr>
          <p:spPr>
            <a:xfrm>
              <a:off x="2398776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29" name="Shape 9444"/>
            <p:cNvSpPr/>
            <p:nvPr/>
          </p:nvSpPr>
          <p:spPr>
            <a:xfrm>
              <a:off x="2731008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0" name="Shape 9445"/>
            <p:cNvSpPr/>
            <p:nvPr/>
          </p:nvSpPr>
          <p:spPr>
            <a:xfrm>
              <a:off x="3063240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1" name="Shape 9446"/>
            <p:cNvSpPr/>
            <p:nvPr/>
          </p:nvSpPr>
          <p:spPr>
            <a:xfrm>
              <a:off x="399288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32" name="Shape 9447"/>
            <p:cNvSpPr/>
            <p:nvPr/>
          </p:nvSpPr>
          <p:spPr>
            <a:xfrm>
              <a:off x="3395472" y="198120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33" name="Picture 944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53440" y="283464"/>
              <a:ext cx="118872" cy="164592"/>
            </a:xfrm>
            <a:prstGeom prst="rect">
              <a:avLst/>
            </a:prstGeom>
          </p:spPr>
        </p:pic>
        <p:pic>
          <p:nvPicPr>
            <p:cNvPr id="134" name="Picture 944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79576" y="280416"/>
              <a:ext cx="137160" cy="173736"/>
            </a:xfrm>
            <a:prstGeom prst="rect">
              <a:avLst/>
            </a:prstGeom>
          </p:spPr>
        </p:pic>
        <p:pic>
          <p:nvPicPr>
            <p:cNvPr id="135" name="Picture 945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520952" y="283464"/>
              <a:ext cx="131064" cy="164592"/>
            </a:xfrm>
            <a:prstGeom prst="rect">
              <a:avLst/>
            </a:prstGeom>
          </p:spPr>
        </p:pic>
        <p:pic>
          <p:nvPicPr>
            <p:cNvPr id="136" name="Picture 945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853184" y="283464"/>
              <a:ext cx="118872" cy="164592"/>
            </a:xfrm>
            <a:prstGeom prst="rect">
              <a:avLst/>
            </a:prstGeom>
          </p:spPr>
        </p:pic>
        <p:pic>
          <p:nvPicPr>
            <p:cNvPr id="137" name="Picture 9452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185416" y="283464"/>
              <a:ext cx="106680" cy="164592"/>
            </a:xfrm>
            <a:prstGeom prst="rect">
              <a:avLst/>
            </a:prstGeom>
          </p:spPr>
        </p:pic>
        <p:pic>
          <p:nvPicPr>
            <p:cNvPr id="138" name="Picture 945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2514600" y="280416"/>
              <a:ext cx="146304" cy="173736"/>
            </a:xfrm>
            <a:prstGeom prst="rect">
              <a:avLst/>
            </a:prstGeom>
          </p:spPr>
        </p:pic>
        <p:pic>
          <p:nvPicPr>
            <p:cNvPr id="139" name="Picture 945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852928" y="283464"/>
              <a:ext cx="124968" cy="164592"/>
            </a:xfrm>
            <a:prstGeom prst="rect">
              <a:avLst/>
            </a:prstGeom>
          </p:spPr>
        </p:pic>
        <p:pic>
          <p:nvPicPr>
            <p:cNvPr id="140" name="Picture 9455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218688" y="283464"/>
              <a:ext cx="21336" cy="164592"/>
            </a:xfrm>
            <a:prstGeom prst="rect">
              <a:avLst/>
            </a:prstGeom>
          </p:spPr>
        </p:pic>
        <p:pic>
          <p:nvPicPr>
            <p:cNvPr id="141" name="Picture 9456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502920" y="283464"/>
              <a:ext cx="149352" cy="164592"/>
            </a:xfrm>
            <a:prstGeom prst="rect">
              <a:avLst/>
            </a:prstGeom>
          </p:spPr>
        </p:pic>
        <p:sp>
          <p:nvSpPr>
            <p:cNvPr id="142" name="Shape 9457"/>
            <p:cNvSpPr/>
            <p:nvPr/>
          </p:nvSpPr>
          <p:spPr>
            <a:xfrm>
              <a:off x="399288" y="780288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3" name="Shape 9458"/>
            <p:cNvSpPr/>
            <p:nvPr/>
          </p:nvSpPr>
          <p:spPr>
            <a:xfrm>
              <a:off x="399288" y="1112520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4" name="Shape 9459"/>
            <p:cNvSpPr/>
            <p:nvPr/>
          </p:nvSpPr>
          <p:spPr>
            <a:xfrm>
              <a:off x="731520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5" name="Shape 9460"/>
            <p:cNvSpPr/>
            <p:nvPr/>
          </p:nvSpPr>
          <p:spPr>
            <a:xfrm>
              <a:off x="1063752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6" name="Shape 9461"/>
            <p:cNvSpPr/>
            <p:nvPr/>
          </p:nvSpPr>
          <p:spPr>
            <a:xfrm>
              <a:off x="1399032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7" name="Shape 9462"/>
            <p:cNvSpPr/>
            <p:nvPr/>
          </p:nvSpPr>
          <p:spPr>
            <a:xfrm>
              <a:off x="1731264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8" name="Shape 9463"/>
            <p:cNvSpPr/>
            <p:nvPr/>
          </p:nvSpPr>
          <p:spPr>
            <a:xfrm>
              <a:off x="2063496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49" name="Shape 9464"/>
            <p:cNvSpPr/>
            <p:nvPr/>
          </p:nvSpPr>
          <p:spPr>
            <a:xfrm>
              <a:off x="2398776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0" name="Shape 9465"/>
            <p:cNvSpPr/>
            <p:nvPr/>
          </p:nvSpPr>
          <p:spPr>
            <a:xfrm>
              <a:off x="2731008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1" name="Shape 9466"/>
            <p:cNvSpPr/>
            <p:nvPr/>
          </p:nvSpPr>
          <p:spPr>
            <a:xfrm>
              <a:off x="3063240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2" name="Shape 9467"/>
            <p:cNvSpPr/>
            <p:nvPr/>
          </p:nvSpPr>
          <p:spPr>
            <a:xfrm>
              <a:off x="399288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53" name="Shape 9468"/>
            <p:cNvSpPr/>
            <p:nvPr/>
          </p:nvSpPr>
          <p:spPr>
            <a:xfrm>
              <a:off x="3395472" y="780288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54" name="Picture 946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18288" y="307848"/>
              <a:ext cx="259080" cy="128016"/>
            </a:xfrm>
            <a:prstGeom prst="rect">
              <a:avLst/>
            </a:prstGeom>
          </p:spPr>
        </p:pic>
        <p:pic>
          <p:nvPicPr>
            <p:cNvPr id="155" name="Picture 947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80872" y="862584"/>
              <a:ext cx="30480" cy="164592"/>
            </a:xfrm>
            <a:prstGeom prst="rect">
              <a:avLst/>
            </a:prstGeom>
          </p:spPr>
        </p:pic>
        <p:pic>
          <p:nvPicPr>
            <p:cNvPr id="156" name="Picture 9471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1176528" y="859536"/>
              <a:ext cx="140208" cy="164592"/>
            </a:xfrm>
            <a:prstGeom prst="rect">
              <a:avLst/>
            </a:prstGeom>
          </p:spPr>
        </p:pic>
        <p:pic>
          <p:nvPicPr>
            <p:cNvPr id="157" name="Picture 9472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1517904" y="862584"/>
              <a:ext cx="137160" cy="164592"/>
            </a:xfrm>
            <a:prstGeom prst="rect">
              <a:avLst/>
            </a:prstGeom>
          </p:spPr>
        </p:pic>
        <p:pic>
          <p:nvPicPr>
            <p:cNvPr id="158" name="Picture 947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850136" y="862584"/>
              <a:ext cx="121920" cy="164592"/>
            </a:xfrm>
            <a:prstGeom prst="rect">
              <a:avLst/>
            </a:prstGeom>
          </p:spPr>
        </p:pic>
        <p:pic>
          <p:nvPicPr>
            <p:cNvPr id="159" name="Picture 9474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2182368" y="862584"/>
              <a:ext cx="109728" cy="164592"/>
            </a:xfrm>
            <a:prstGeom prst="rect">
              <a:avLst/>
            </a:prstGeom>
          </p:spPr>
        </p:pic>
        <p:pic>
          <p:nvPicPr>
            <p:cNvPr id="160" name="Picture 9475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2517648" y="862584"/>
              <a:ext cx="137160" cy="164592"/>
            </a:xfrm>
            <a:prstGeom prst="rect">
              <a:avLst/>
            </a:prstGeom>
          </p:spPr>
        </p:pic>
        <p:pic>
          <p:nvPicPr>
            <p:cNvPr id="161" name="Picture 9476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2843784" y="859536"/>
              <a:ext cx="149352" cy="173736"/>
            </a:xfrm>
            <a:prstGeom prst="rect">
              <a:avLst/>
            </a:prstGeom>
          </p:spPr>
        </p:pic>
        <p:pic>
          <p:nvPicPr>
            <p:cNvPr id="162" name="Picture 947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3182112" y="862584"/>
              <a:ext cx="131064" cy="164592"/>
            </a:xfrm>
            <a:prstGeom prst="rect">
              <a:avLst/>
            </a:prstGeom>
          </p:spPr>
        </p:pic>
        <p:pic>
          <p:nvPicPr>
            <p:cNvPr id="163" name="Picture 9478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502920" y="862584"/>
              <a:ext cx="149352" cy="164592"/>
            </a:xfrm>
            <a:prstGeom prst="rect">
              <a:avLst/>
            </a:prstGeom>
          </p:spPr>
        </p:pic>
        <p:sp>
          <p:nvSpPr>
            <p:cNvPr id="164" name="Shape 9479"/>
            <p:cNvSpPr/>
            <p:nvPr/>
          </p:nvSpPr>
          <p:spPr>
            <a:xfrm>
              <a:off x="1063752" y="0"/>
              <a:ext cx="0" cy="128016"/>
            </a:xfrm>
            <a:custGeom>
              <a:avLst/>
              <a:gdLst/>
              <a:ahLst/>
              <a:cxnLst/>
              <a:rect l="0" t="0" r="0" b="0"/>
              <a:pathLst>
                <a:path h="128016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5" name="Shape 9480"/>
            <p:cNvSpPr/>
            <p:nvPr/>
          </p:nvSpPr>
          <p:spPr>
            <a:xfrm>
              <a:off x="1024128" y="118872"/>
              <a:ext cx="79248" cy="79248"/>
            </a:xfrm>
            <a:custGeom>
              <a:avLst/>
              <a:gdLst/>
              <a:ahLst/>
              <a:cxnLst/>
              <a:rect l="0" t="0" r="0" b="0"/>
              <a:pathLst>
                <a:path w="79248" h="79248">
                  <a:moveTo>
                    <a:pt x="0" y="0"/>
                  </a:moveTo>
                  <a:lnTo>
                    <a:pt x="79248" y="0"/>
                  </a:lnTo>
                  <a:lnTo>
                    <a:pt x="39624" y="792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6" name="Shape 9481"/>
            <p:cNvSpPr/>
            <p:nvPr/>
          </p:nvSpPr>
          <p:spPr>
            <a:xfrm>
              <a:off x="2398776" y="0"/>
              <a:ext cx="0" cy="128016"/>
            </a:xfrm>
            <a:custGeom>
              <a:avLst/>
              <a:gdLst/>
              <a:ahLst/>
              <a:cxnLst/>
              <a:rect l="0" t="0" r="0" b="0"/>
              <a:pathLst>
                <a:path h="128016">
                  <a:moveTo>
                    <a:pt x="0" y="0"/>
                  </a:moveTo>
                  <a:lnTo>
                    <a:pt x="0" y="128016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7" name="Shape 9482"/>
            <p:cNvSpPr/>
            <p:nvPr/>
          </p:nvSpPr>
          <p:spPr>
            <a:xfrm>
              <a:off x="2359152" y="118872"/>
              <a:ext cx="79248" cy="79248"/>
            </a:xfrm>
            <a:custGeom>
              <a:avLst/>
              <a:gdLst/>
              <a:ahLst/>
              <a:cxnLst/>
              <a:rect l="0" t="0" r="0" b="0"/>
              <a:pathLst>
                <a:path w="79248" h="79248">
                  <a:moveTo>
                    <a:pt x="0" y="0"/>
                  </a:moveTo>
                  <a:lnTo>
                    <a:pt x="79248" y="0"/>
                  </a:lnTo>
                  <a:lnTo>
                    <a:pt x="39624" y="7924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8" name="Shape 9483"/>
            <p:cNvSpPr/>
            <p:nvPr/>
          </p:nvSpPr>
          <p:spPr>
            <a:xfrm>
              <a:off x="399288" y="1408176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69" name="Shape 9484"/>
            <p:cNvSpPr/>
            <p:nvPr/>
          </p:nvSpPr>
          <p:spPr>
            <a:xfrm>
              <a:off x="399288" y="1740408"/>
              <a:ext cx="2996184" cy="0"/>
            </a:xfrm>
            <a:custGeom>
              <a:avLst/>
              <a:gdLst/>
              <a:ahLst/>
              <a:cxnLst/>
              <a:rect l="0" t="0" r="0" b="0"/>
              <a:pathLst>
                <a:path w="2996184">
                  <a:moveTo>
                    <a:pt x="0" y="0"/>
                  </a:moveTo>
                  <a:lnTo>
                    <a:pt x="2996184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0" name="Shape 9485"/>
            <p:cNvSpPr/>
            <p:nvPr/>
          </p:nvSpPr>
          <p:spPr>
            <a:xfrm>
              <a:off x="731520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1" name="Shape 9486"/>
            <p:cNvSpPr/>
            <p:nvPr/>
          </p:nvSpPr>
          <p:spPr>
            <a:xfrm>
              <a:off x="1063752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2" name="Shape 9487"/>
            <p:cNvSpPr/>
            <p:nvPr/>
          </p:nvSpPr>
          <p:spPr>
            <a:xfrm>
              <a:off x="1399032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3" name="Shape 9488"/>
            <p:cNvSpPr/>
            <p:nvPr/>
          </p:nvSpPr>
          <p:spPr>
            <a:xfrm>
              <a:off x="1731264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4" name="Shape 9489"/>
            <p:cNvSpPr/>
            <p:nvPr/>
          </p:nvSpPr>
          <p:spPr>
            <a:xfrm>
              <a:off x="2063496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5" name="Shape 9490"/>
            <p:cNvSpPr/>
            <p:nvPr/>
          </p:nvSpPr>
          <p:spPr>
            <a:xfrm>
              <a:off x="2398776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6" name="Shape 9491"/>
            <p:cNvSpPr/>
            <p:nvPr/>
          </p:nvSpPr>
          <p:spPr>
            <a:xfrm>
              <a:off x="2731008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7" name="Shape 9492"/>
            <p:cNvSpPr/>
            <p:nvPr/>
          </p:nvSpPr>
          <p:spPr>
            <a:xfrm>
              <a:off x="3063240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8" name="Shape 9493"/>
            <p:cNvSpPr/>
            <p:nvPr/>
          </p:nvSpPr>
          <p:spPr>
            <a:xfrm>
              <a:off x="399288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79" name="Shape 9494"/>
            <p:cNvSpPr/>
            <p:nvPr/>
          </p:nvSpPr>
          <p:spPr>
            <a:xfrm>
              <a:off x="3395472" y="1408176"/>
              <a:ext cx="0" cy="332232"/>
            </a:xfrm>
            <a:custGeom>
              <a:avLst/>
              <a:gdLst/>
              <a:ahLst/>
              <a:cxnLst/>
              <a:rect l="0" t="0" r="0" b="0"/>
              <a:pathLst>
                <a:path h="332232">
                  <a:moveTo>
                    <a:pt x="0" y="0"/>
                  </a:moveTo>
                  <a:lnTo>
                    <a:pt x="0" y="3322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80" name="Picture 9495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0" y="886968"/>
              <a:ext cx="298704" cy="128016"/>
            </a:xfrm>
            <a:prstGeom prst="rect">
              <a:avLst/>
            </a:prstGeom>
          </p:spPr>
        </p:pic>
        <p:pic>
          <p:nvPicPr>
            <p:cNvPr id="181" name="Picture 949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853440" y="1493520"/>
              <a:ext cx="131064" cy="164592"/>
            </a:xfrm>
            <a:prstGeom prst="rect">
              <a:avLst/>
            </a:prstGeom>
          </p:spPr>
        </p:pic>
        <p:pic>
          <p:nvPicPr>
            <p:cNvPr id="182" name="Picture 9497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167384" y="1493520"/>
              <a:ext cx="149352" cy="164592"/>
            </a:xfrm>
            <a:prstGeom prst="rect">
              <a:avLst/>
            </a:prstGeom>
          </p:spPr>
        </p:pic>
        <p:pic>
          <p:nvPicPr>
            <p:cNvPr id="183" name="Picture 949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520952" y="1493520"/>
              <a:ext cx="118872" cy="164592"/>
            </a:xfrm>
            <a:prstGeom prst="rect">
              <a:avLst/>
            </a:prstGeom>
          </p:spPr>
        </p:pic>
        <p:pic>
          <p:nvPicPr>
            <p:cNvPr id="184" name="Picture 949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179320" y="1490472"/>
              <a:ext cx="137160" cy="173736"/>
            </a:xfrm>
            <a:prstGeom prst="rect">
              <a:avLst/>
            </a:prstGeom>
          </p:spPr>
        </p:pic>
        <p:pic>
          <p:nvPicPr>
            <p:cNvPr id="185" name="Picture 9500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886712" y="1493520"/>
              <a:ext cx="21336" cy="164592"/>
            </a:xfrm>
            <a:prstGeom prst="rect">
              <a:avLst/>
            </a:prstGeom>
          </p:spPr>
        </p:pic>
        <p:pic>
          <p:nvPicPr>
            <p:cNvPr id="186" name="Picture 950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20696" y="1493520"/>
              <a:ext cx="106680" cy="164592"/>
            </a:xfrm>
            <a:prstGeom prst="rect">
              <a:avLst/>
            </a:prstGeom>
          </p:spPr>
        </p:pic>
        <p:pic>
          <p:nvPicPr>
            <p:cNvPr id="187" name="Picture 950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52928" y="1493520"/>
              <a:ext cx="118872" cy="164592"/>
            </a:xfrm>
            <a:prstGeom prst="rect">
              <a:avLst/>
            </a:prstGeom>
          </p:spPr>
        </p:pic>
        <p:pic>
          <p:nvPicPr>
            <p:cNvPr id="188" name="Picture 950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179064" y="1490472"/>
              <a:ext cx="146304" cy="173736"/>
            </a:xfrm>
            <a:prstGeom prst="rect">
              <a:avLst/>
            </a:prstGeom>
          </p:spPr>
        </p:pic>
        <p:pic>
          <p:nvPicPr>
            <p:cNvPr id="189" name="Picture 950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521208" y="1493520"/>
              <a:ext cx="124968" cy="164592"/>
            </a:xfrm>
            <a:prstGeom prst="rect">
              <a:avLst/>
            </a:prstGeom>
          </p:spPr>
        </p:pic>
        <p:sp>
          <p:nvSpPr>
            <p:cNvPr id="190" name="Shape 9505"/>
            <p:cNvSpPr/>
            <p:nvPr/>
          </p:nvSpPr>
          <p:spPr>
            <a:xfrm>
              <a:off x="1237488" y="530352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1" name="Shape 9506"/>
            <p:cNvSpPr/>
            <p:nvPr/>
          </p:nvSpPr>
          <p:spPr>
            <a:xfrm>
              <a:off x="1197864" y="697992"/>
              <a:ext cx="79248" cy="82296"/>
            </a:xfrm>
            <a:custGeom>
              <a:avLst/>
              <a:gdLst/>
              <a:ahLst/>
              <a:cxnLst/>
              <a:rect l="0" t="0" r="0" b="0"/>
              <a:pathLst>
                <a:path w="79248" h="82296">
                  <a:moveTo>
                    <a:pt x="0" y="0"/>
                  </a:moveTo>
                  <a:lnTo>
                    <a:pt x="79248" y="0"/>
                  </a:lnTo>
                  <a:lnTo>
                    <a:pt x="39624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2" name="Shape 9507"/>
            <p:cNvSpPr/>
            <p:nvPr/>
          </p:nvSpPr>
          <p:spPr>
            <a:xfrm>
              <a:off x="1566672" y="530352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3" name="Shape 9508"/>
            <p:cNvSpPr/>
            <p:nvPr/>
          </p:nvSpPr>
          <p:spPr>
            <a:xfrm>
              <a:off x="1527048" y="697992"/>
              <a:ext cx="79248" cy="82296"/>
            </a:xfrm>
            <a:custGeom>
              <a:avLst/>
              <a:gdLst/>
              <a:ahLst/>
              <a:cxnLst/>
              <a:rect l="0" t="0" r="0" b="0"/>
              <a:pathLst>
                <a:path w="79248" h="82296">
                  <a:moveTo>
                    <a:pt x="0" y="0"/>
                  </a:moveTo>
                  <a:lnTo>
                    <a:pt x="79248" y="0"/>
                  </a:lnTo>
                  <a:lnTo>
                    <a:pt x="39624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4" name="Shape 9509"/>
            <p:cNvSpPr/>
            <p:nvPr/>
          </p:nvSpPr>
          <p:spPr>
            <a:xfrm>
              <a:off x="1901952" y="530352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5" name="Shape 9510"/>
            <p:cNvSpPr/>
            <p:nvPr/>
          </p:nvSpPr>
          <p:spPr>
            <a:xfrm>
              <a:off x="1862328" y="697992"/>
              <a:ext cx="79248" cy="82296"/>
            </a:xfrm>
            <a:custGeom>
              <a:avLst/>
              <a:gdLst/>
              <a:ahLst/>
              <a:cxnLst/>
              <a:rect l="0" t="0" r="0" b="0"/>
              <a:pathLst>
                <a:path w="79248" h="82296">
                  <a:moveTo>
                    <a:pt x="0" y="0"/>
                  </a:moveTo>
                  <a:lnTo>
                    <a:pt x="79248" y="0"/>
                  </a:lnTo>
                  <a:lnTo>
                    <a:pt x="39624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6" name="Shape 9511"/>
            <p:cNvSpPr/>
            <p:nvPr/>
          </p:nvSpPr>
          <p:spPr>
            <a:xfrm>
              <a:off x="2231136" y="530352"/>
              <a:ext cx="0" cy="179832"/>
            </a:xfrm>
            <a:custGeom>
              <a:avLst/>
              <a:gdLst/>
              <a:ahLst/>
              <a:cxnLst/>
              <a:rect l="0" t="0" r="0" b="0"/>
              <a:pathLst>
                <a:path h="179832">
                  <a:moveTo>
                    <a:pt x="0" y="0"/>
                  </a:moveTo>
                  <a:lnTo>
                    <a:pt x="0" y="179832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7" name="Shape 9512"/>
            <p:cNvSpPr/>
            <p:nvPr/>
          </p:nvSpPr>
          <p:spPr>
            <a:xfrm>
              <a:off x="2191512" y="697992"/>
              <a:ext cx="79248" cy="82296"/>
            </a:xfrm>
            <a:custGeom>
              <a:avLst/>
              <a:gdLst/>
              <a:ahLst/>
              <a:cxnLst/>
              <a:rect l="0" t="0" r="0" b="0"/>
              <a:pathLst>
                <a:path w="79248" h="82296">
                  <a:moveTo>
                    <a:pt x="0" y="0"/>
                  </a:moveTo>
                  <a:lnTo>
                    <a:pt x="79248" y="0"/>
                  </a:lnTo>
                  <a:lnTo>
                    <a:pt x="39624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8" name="Shape 9513"/>
            <p:cNvSpPr/>
            <p:nvPr/>
          </p:nvSpPr>
          <p:spPr>
            <a:xfrm>
              <a:off x="637032" y="1143000"/>
              <a:ext cx="566928" cy="265176"/>
            </a:xfrm>
            <a:custGeom>
              <a:avLst/>
              <a:gdLst/>
              <a:ahLst/>
              <a:cxnLst/>
              <a:rect l="0" t="0" r="0" b="0"/>
              <a:pathLst>
                <a:path w="566928" h="265176">
                  <a:moveTo>
                    <a:pt x="566928" y="265176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199" name="Shape 9514"/>
            <p:cNvSpPr/>
            <p:nvPr/>
          </p:nvSpPr>
          <p:spPr>
            <a:xfrm>
              <a:off x="573024" y="1109472"/>
              <a:ext cx="88392" cy="73152"/>
            </a:xfrm>
            <a:custGeom>
              <a:avLst/>
              <a:gdLst/>
              <a:ahLst/>
              <a:cxnLst/>
              <a:rect l="0" t="0" r="0" b="0"/>
              <a:pathLst>
                <a:path w="88392" h="73152">
                  <a:moveTo>
                    <a:pt x="88392" y="0"/>
                  </a:moveTo>
                  <a:lnTo>
                    <a:pt x="54864" y="73152"/>
                  </a:lnTo>
                  <a:lnTo>
                    <a:pt x="0" y="3048"/>
                  </a:lnTo>
                  <a:lnTo>
                    <a:pt x="883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0" name="Shape 9515"/>
            <p:cNvSpPr/>
            <p:nvPr/>
          </p:nvSpPr>
          <p:spPr>
            <a:xfrm>
              <a:off x="2569464" y="1155192"/>
              <a:ext cx="313944" cy="252984"/>
            </a:xfrm>
            <a:custGeom>
              <a:avLst/>
              <a:gdLst/>
              <a:ahLst/>
              <a:cxnLst/>
              <a:rect l="0" t="0" r="0" b="0"/>
              <a:pathLst>
                <a:path w="313944" h="252984">
                  <a:moveTo>
                    <a:pt x="313944" y="252984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1" name="Shape 9516"/>
            <p:cNvSpPr/>
            <p:nvPr/>
          </p:nvSpPr>
          <p:spPr>
            <a:xfrm>
              <a:off x="2514600" y="1112520"/>
              <a:ext cx="88392" cy="82296"/>
            </a:xfrm>
            <a:custGeom>
              <a:avLst/>
              <a:gdLst/>
              <a:ahLst/>
              <a:cxnLst/>
              <a:rect l="0" t="0" r="0" b="0"/>
              <a:pathLst>
                <a:path w="88392" h="82296">
                  <a:moveTo>
                    <a:pt x="0" y="0"/>
                  </a:moveTo>
                  <a:lnTo>
                    <a:pt x="88392" y="18288"/>
                  </a:lnTo>
                  <a:lnTo>
                    <a:pt x="36576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2" name="Shape 9517"/>
            <p:cNvSpPr/>
            <p:nvPr/>
          </p:nvSpPr>
          <p:spPr>
            <a:xfrm>
              <a:off x="2919984" y="1155192"/>
              <a:ext cx="310897" cy="252984"/>
            </a:xfrm>
            <a:custGeom>
              <a:avLst/>
              <a:gdLst/>
              <a:ahLst/>
              <a:cxnLst/>
              <a:rect l="0" t="0" r="0" b="0"/>
              <a:pathLst>
                <a:path w="310897" h="252984">
                  <a:moveTo>
                    <a:pt x="310897" y="252984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3" name="Shape 9518"/>
            <p:cNvSpPr/>
            <p:nvPr/>
          </p:nvSpPr>
          <p:spPr>
            <a:xfrm>
              <a:off x="2865120" y="1112520"/>
              <a:ext cx="85344" cy="82296"/>
            </a:xfrm>
            <a:custGeom>
              <a:avLst/>
              <a:gdLst/>
              <a:ahLst/>
              <a:cxnLst/>
              <a:rect l="0" t="0" r="0" b="0"/>
              <a:pathLst>
                <a:path w="85344" h="82296">
                  <a:moveTo>
                    <a:pt x="0" y="0"/>
                  </a:moveTo>
                  <a:lnTo>
                    <a:pt x="85344" y="18288"/>
                  </a:lnTo>
                  <a:lnTo>
                    <a:pt x="36576" y="8229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4" name="Shape 9519"/>
            <p:cNvSpPr/>
            <p:nvPr/>
          </p:nvSpPr>
          <p:spPr>
            <a:xfrm>
              <a:off x="990600" y="1133856"/>
              <a:ext cx="911352" cy="274320"/>
            </a:xfrm>
            <a:custGeom>
              <a:avLst/>
              <a:gdLst/>
              <a:ahLst/>
              <a:cxnLst/>
              <a:rect l="0" t="0" r="0" b="0"/>
              <a:pathLst>
                <a:path w="911352" h="274320">
                  <a:moveTo>
                    <a:pt x="911352" y="274320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5" name="Shape 9520"/>
            <p:cNvSpPr/>
            <p:nvPr/>
          </p:nvSpPr>
          <p:spPr>
            <a:xfrm>
              <a:off x="923544" y="1097280"/>
              <a:ext cx="88392" cy="76200"/>
            </a:xfrm>
            <a:custGeom>
              <a:avLst/>
              <a:gdLst/>
              <a:ahLst/>
              <a:cxnLst/>
              <a:rect l="0" t="0" r="0" b="0"/>
              <a:pathLst>
                <a:path w="88392" h="76200">
                  <a:moveTo>
                    <a:pt x="88392" y="0"/>
                  </a:moveTo>
                  <a:lnTo>
                    <a:pt x="64008" y="76200"/>
                  </a:lnTo>
                  <a:lnTo>
                    <a:pt x="0" y="15240"/>
                  </a:lnTo>
                  <a:lnTo>
                    <a:pt x="883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6" name="Shape 9521"/>
            <p:cNvSpPr/>
            <p:nvPr/>
          </p:nvSpPr>
          <p:spPr>
            <a:xfrm>
              <a:off x="573024" y="1292352"/>
              <a:ext cx="0" cy="115824"/>
            </a:xfrm>
            <a:custGeom>
              <a:avLst/>
              <a:gdLst/>
              <a:ahLst/>
              <a:cxnLst/>
              <a:rect l="0" t="0" r="0" b="0"/>
              <a:pathLst>
                <a:path h="115824">
                  <a:moveTo>
                    <a:pt x="0" y="115824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7" name="Shape 9522"/>
            <p:cNvSpPr/>
            <p:nvPr/>
          </p:nvSpPr>
          <p:spPr>
            <a:xfrm>
              <a:off x="573024" y="1292352"/>
              <a:ext cx="2657856" cy="0"/>
            </a:xfrm>
            <a:custGeom>
              <a:avLst/>
              <a:gdLst/>
              <a:ahLst/>
              <a:cxnLst/>
              <a:rect l="0" t="0" r="0" b="0"/>
              <a:pathLst>
                <a:path w="2657856">
                  <a:moveTo>
                    <a:pt x="0" y="0"/>
                  </a:moveTo>
                  <a:lnTo>
                    <a:pt x="2657856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8" name="Shape 9523"/>
            <p:cNvSpPr/>
            <p:nvPr/>
          </p:nvSpPr>
          <p:spPr>
            <a:xfrm>
              <a:off x="3230880" y="1182624"/>
              <a:ext cx="0" cy="109728"/>
            </a:xfrm>
            <a:custGeom>
              <a:avLst/>
              <a:gdLst/>
              <a:ahLst/>
              <a:cxnLst/>
              <a:rect l="0" t="0" r="0" b="0"/>
              <a:pathLst>
                <a:path h="109728">
                  <a:moveTo>
                    <a:pt x="0" y="109728"/>
                  </a:moveTo>
                  <a:lnTo>
                    <a:pt x="0" y="0"/>
                  </a:lnTo>
                </a:path>
              </a:pathLst>
            </a:custGeom>
            <a:ln w="9144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09" name="Shape 9524"/>
            <p:cNvSpPr/>
            <p:nvPr/>
          </p:nvSpPr>
          <p:spPr>
            <a:xfrm>
              <a:off x="3191256" y="1112520"/>
              <a:ext cx="79248" cy="79248"/>
            </a:xfrm>
            <a:custGeom>
              <a:avLst/>
              <a:gdLst/>
              <a:ahLst/>
              <a:cxnLst/>
              <a:rect l="0" t="0" r="0" b="0"/>
              <a:pathLst>
                <a:path w="79248" h="79248">
                  <a:moveTo>
                    <a:pt x="39624" y="0"/>
                  </a:moveTo>
                  <a:lnTo>
                    <a:pt x="79248" y="79248"/>
                  </a:lnTo>
                  <a:lnTo>
                    <a:pt x="0" y="79248"/>
                  </a:lnTo>
                  <a:lnTo>
                    <a:pt x="396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10" name="Picture 9525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3048" y="1514856"/>
              <a:ext cx="256032" cy="128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11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Операторы мутации и инверсии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Оператор мутации состоит в случайном изменении (на противоположное) значения каждого бита с некоторой (обычно малой) вероятностью </a:t>
            </a:r>
            <a:r>
              <a:rPr lang="ru-RU" b="1" i="1" dirty="0" err="1"/>
              <a:t>P</a:t>
            </a:r>
            <a:r>
              <a:rPr lang="ru-RU" sz="1800" b="1" i="1" dirty="0" err="1"/>
              <a:t>m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 smtClean="0"/>
              <a:t>При </a:t>
            </a:r>
            <a:r>
              <a:rPr lang="ru-RU" dirty="0"/>
              <a:t>выполнении оператора инверсии участок хромосомы в своем поле разворачивается на 180 градусов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/>
              <a:t>Оператор мутации </a:t>
            </a:r>
            <a:r>
              <a:rPr lang="ru-RU" dirty="0"/>
              <a:t>(бинарное кодирование)</a:t>
            </a:r>
          </a:p>
        </p:txBody>
      </p:sp>
      <p:pic>
        <p:nvPicPr>
          <p:cNvPr id="96" name="Picture 9564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2279" y="4221088"/>
            <a:ext cx="3962400" cy="157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6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 smtClean="0"/>
              <a:t>Операторы мутации и инверсии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Оператор инверсии </a:t>
            </a:r>
            <a:r>
              <a:rPr lang="ru-RU" dirty="0"/>
              <a:t>(бинарное кодирование)</a:t>
            </a:r>
          </a:p>
        </p:txBody>
      </p:sp>
      <p:pic>
        <p:nvPicPr>
          <p:cNvPr id="8" name="Picture 9565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9123" y="2234311"/>
            <a:ext cx="4818380" cy="156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 smtClean="0"/>
              <a:t>Критерии останова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8442" y="1373172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/>
              <a:t>Достижение заданного числа поколений.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Снижение </a:t>
            </a:r>
            <a:r>
              <a:rPr lang="ru-RU" sz="2000" dirty="0"/>
              <a:t>разнообразия популяции и ее вырождение в подавляющее большинство одинаковых по приспособленности хромосом.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Снижение </a:t>
            </a:r>
            <a:r>
              <a:rPr lang="ru-RU" sz="2000" dirty="0"/>
              <a:t>скорости сходимости алгоритма (на протяжении определенного числа поколений качество решений не изменяется).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Получение </a:t>
            </a:r>
            <a:r>
              <a:rPr lang="ru-RU" sz="2000" dirty="0"/>
              <a:t>решения, удовлетворяющего пользователя.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Достижение </a:t>
            </a:r>
            <a:r>
              <a:rPr lang="ru-RU" sz="2000" dirty="0"/>
              <a:t>лимита затраченного на поиск времени, числа выполнения определенных фрагментов алгоритма.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В </a:t>
            </a:r>
            <a:r>
              <a:rPr lang="ru-RU" sz="2000" dirty="0"/>
              <a:t>качестве результата работы ГА принимается хромосома последнего поколения, имеющая самое лучшее значение </a:t>
            </a:r>
            <a:r>
              <a:rPr lang="ru-RU" sz="2000" dirty="0" err="1"/>
              <a:t>fitness</a:t>
            </a:r>
            <a:r>
              <a:rPr lang="ru-RU" sz="2000" dirty="0"/>
              <a:t>-функции.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8768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 smtClean="0"/>
              <a:t>Схема алгоритма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41" y="1556792"/>
            <a:ext cx="45624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Классический </a:t>
            </a:r>
            <a:r>
              <a:rPr lang="ru-RU" sz="2400" b="1" dirty="0" smtClean="0"/>
              <a:t>ГА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157148"/>
            <a:ext cx="703974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200" dirty="0" smtClean="0"/>
              <a:t>Основной </a:t>
            </a:r>
            <a:r>
              <a:rPr lang="ru-RU" sz="2200" dirty="0"/>
              <a:t>(классический) генетический алгоритм (также называемый элементарным или простым генетическим алгоритмом) состоит из следующих шагов:</a:t>
            </a:r>
          </a:p>
          <a:p>
            <a:r>
              <a:rPr lang="ru-RU" sz="2200" dirty="0"/>
              <a:t>инициализация, или выбор исходной популяции хромосом;</a:t>
            </a:r>
          </a:p>
          <a:p>
            <a:r>
              <a:rPr lang="ru-RU" sz="2200" dirty="0"/>
              <a:t>оценка приспособленности хромосом в популяции;</a:t>
            </a:r>
          </a:p>
          <a:p>
            <a:r>
              <a:rPr lang="ru-RU" sz="2200" dirty="0"/>
              <a:t>проверка условия остановки алгоритма;</a:t>
            </a:r>
          </a:p>
          <a:p>
            <a:r>
              <a:rPr lang="ru-RU" sz="2200" dirty="0"/>
              <a:t>селекция хромосом;</a:t>
            </a:r>
          </a:p>
          <a:p>
            <a:r>
              <a:rPr lang="ru-RU" sz="2200" dirty="0"/>
              <a:t>применение генетических операторов;</a:t>
            </a:r>
          </a:p>
          <a:p>
            <a:r>
              <a:rPr lang="ru-RU" sz="2200" dirty="0"/>
              <a:t>формирование новой популяции;</a:t>
            </a:r>
          </a:p>
          <a:p>
            <a:r>
              <a:rPr lang="ru-RU" sz="2200" dirty="0"/>
              <a:t>выбор "наилучшей" хромосомы.</a:t>
            </a:r>
          </a:p>
        </p:txBody>
      </p:sp>
    </p:spTree>
    <p:extLst>
      <p:ext uri="{BB962C8B-B14F-4D97-AF65-F5344CB8AC3E}">
        <p14:creationId xmlns:p14="http://schemas.microsoft.com/office/powerpoint/2010/main" val="136666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Общая схема работы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pic>
        <p:nvPicPr>
          <p:cNvPr id="5" name="Picture 114240"/>
          <p:cNvPicPr/>
          <p:nvPr/>
        </p:nvPicPr>
        <p:blipFill>
          <a:blip r:embed="rId2"/>
          <a:stretch>
            <a:fillRect/>
          </a:stretch>
        </p:blipFill>
        <p:spPr>
          <a:xfrm>
            <a:off x="1088426" y="1412776"/>
            <a:ext cx="695010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Особенности совместного использования генетических  операторов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373172"/>
            <a:ext cx="7056288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/>
              <a:t>Эффективность поиска с помощью ГА зависит от «настройки» соотношения </a:t>
            </a:r>
            <a:r>
              <a:rPr lang="ru-RU" sz="2300" dirty="0" smtClean="0">
                <a:solidFill>
                  <a:schemeClr val="tx1"/>
                </a:solidFill>
              </a:rPr>
              <a:t>исследование-использование</a:t>
            </a:r>
            <a:r>
              <a:rPr lang="ru-RU" sz="2300" dirty="0" smtClean="0"/>
              <a:t>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 smtClean="0"/>
              <a:t>Интенсивность </a:t>
            </a:r>
            <a:r>
              <a:rPr lang="ru-RU" sz="2300" dirty="0"/>
              <a:t>применения кроссинговера определяет степень </a:t>
            </a:r>
            <a:r>
              <a:rPr lang="ru-RU" sz="2300" dirty="0">
                <a:solidFill>
                  <a:schemeClr val="tx1"/>
                </a:solidFill>
              </a:rPr>
              <a:t>использования </a:t>
            </a:r>
            <a:r>
              <a:rPr lang="ru-RU" sz="2300" dirty="0"/>
              <a:t>(детализацию поиска) найденных подобластей поискового </a:t>
            </a:r>
            <a:r>
              <a:rPr lang="ru-RU" sz="2300" dirty="0" smtClean="0"/>
              <a:t>пространства.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 smtClean="0"/>
              <a:t>Оператор </a:t>
            </a:r>
            <a:r>
              <a:rPr lang="ru-RU" sz="2300" dirty="0"/>
              <a:t>мутации влияет на </a:t>
            </a:r>
            <a:r>
              <a:rPr lang="ru-RU" sz="2300" dirty="0">
                <a:solidFill>
                  <a:schemeClr val="tx1"/>
                </a:solidFill>
              </a:rPr>
              <a:t>исследование </a:t>
            </a:r>
            <a:r>
              <a:rPr lang="ru-RU" sz="2300" dirty="0"/>
              <a:t>новых областей пространства поиска, позволяет  снизить риск сходимости к локальным </a:t>
            </a:r>
            <a:r>
              <a:rPr lang="ru-RU" sz="2300" dirty="0" smtClean="0"/>
              <a:t>оптимумам.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 smtClean="0"/>
              <a:t>Настройка </a:t>
            </a:r>
            <a:r>
              <a:rPr lang="ru-RU" sz="2300" dirty="0"/>
              <a:t>соотношения вероятностей применения генетических операторов кроссинговера и мутации позволяет изменять характер поиска на случайный, случайно-направленный, направленно-случайный, </a:t>
            </a:r>
            <a:r>
              <a:rPr lang="ru-RU" sz="2300" dirty="0" smtClean="0"/>
              <a:t>направленный.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4904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Фундаментальная теорема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180618"/>
            <a:ext cx="7056288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/>
              <a:t>Является основной теоремой эволюционного моделирования и связана с математическим обоснованием принципов генетического поиска оптимальных решений и его эффективности как альтернативной технологии </a:t>
            </a:r>
            <a:r>
              <a:rPr lang="ru-RU" sz="2300" dirty="0" smtClean="0"/>
              <a:t>оптимизации.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b="1" dirty="0"/>
              <a:t>Шаблон</a:t>
            </a:r>
            <a:r>
              <a:rPr lang="ru-RU" sz="2300" dirty="0"/>
              <a:t> (</a:t>
            </a:r>
            <a:r>
              <a:rPr lang="ru-RU" sz="2300" dirty="0" smtClean="0"/>
              <a:t>схема) – подмножество </a:t>
            </a:r>
            <a:r>
              <a:rPr lang="ru-RU" sz="2300" dirty="0"/>
              <a:t>хромосом, имеющих одинаковые значения в некоторых позициях, например  шаблон  *101* описывает 4 </a:t>
            </a:r>
            <a:r>
              <a:rPr lang="ru-RU" sz="2300" dirty="0" smtClean="0"/>
              <a:t>хромосомы.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/>
              <a:t>{01010, 01011, 11010, 11011}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b="1" dirty="0"/>
              <a:t>Порядок </a:t>
            </a:r>
            <a:r>
              <a:rPr lang="ru-RU" sz="2300" b="1" dirty="0" smtClean="0"/>
              <a:t>шаблона</a:t>
            </a:r>
            <a:r>
              <a:rPr lang="ru-RU" sz="2300" dirty="0" smtClean="0"/>
              <a:t> – </a:t>
            </a:r>
            <a:r>
              <a:rPr lang="ru-RU" sz="2300" dirty="0"/>
              <a:t>количество зафиксированных позиций (равны 0 или 1</a:t>
            </a:r>
            <a:r>
              <a:rPr lang="ru-RU" sz="2300" dirty="0" smtClean="0"/>
              <a:t>).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b="1" dirty="0"/>
              <a:t>Длина шаблона</a:t>
            </a:r>
            <a:r>
              <a:rPr lang="ru-RU" sz="2300" dirty="0"/>
              <a:t> – расстояние между первой и последней зафиксированной </a:t>
            </a:r>
            <a:r>
              <a:rPr lang="ru-RU" sz="2300" dirty="0" smtClean="0"/>
              <a:t>позицией.</a:t>
            </a:r>
            <a:endParaRPr lang="ru-RU" sz="2300" dirty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105305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развития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116681"/>
          </a:xfrm>
        </p:spPr>
        <p:txBody>
          <a:bodyPr>
            <a:noAutofit/>
          </a:bodyPr>
          <a:lstStyle/>
          <a:p>
            <a:pPr marL="1800000" indent="0" algn="just">
              <a:lnSpc>
                <a:spcPct val="90000"/>
              </a:lnSpc>
              <a:buNone/>
            </a:pPr>
            <a:r>
              <a:rPr lang="ru-RU" dirty="0" smtClean="0"/>
              <a:t>Впервые идея </a:t>
            </a:r>
            <a:r>
              <a:rPr lang="ru-RU" dirty="0"/>
              <a:t>ЭМ была явно сформулирована еще в 60-х гг. </a:t>
            </a:r>
            <a:r>
              <a:rPr lang="ru-RU" b="1" dirty="0" smtClean="0"/>
              <a:t>Лоуренсом </a:t>
            </a:r>
            <a:r>
              <a:rPr lang="ru-RU" b="1" dirty="0"/>
              <a:t>Дж. </a:t>
            </a:r>
            <a:r>
              <a:rPr lang="ru-RU" b="1" dirty="0" smtClean="0"/>
              <a:t>Фогелем </a:t>
            </a:r>
            <a:r>
              <a:rPr lang="ru-RU" dirty="0" smtClean="0"/>
              <a:t>в </a:t>
            </a:r>
            <a:r>
              <a:rPr lang="ru-RU" dirty="0"/>
              <a:t>работе «Искусственный интеллект и эволюционное моделирование» ([</a:t>
            </a:r>
            <a:r>
              <a:rPr lang="ru-RU" dirty="0" err="1"/>
              <a:t>Fogel</a:t>
            </a:r>
            <a:r>
              <a:rPr lang="ru-RU" dirty="0"/>
              <a:t>, 1966] или в русском переводе [Фогель Л. и др., 1969</a:t>
            </a:r>
            <a:r>
              <a:rPr lang="ru-RU" dirty="0" smtClean="0"/>
              <a:t>]).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Основная </a:t>
            </a:r>
            <a:r>
              <a:rPr lang="ru-RU" dirty="0"/>
              <a:t>концепция </a:t>
            </a:r>
            <a:r>
              <a:rPr lang="ru-RU" dirty="0" smtClean="0"/>
              <a:t>ЭМ:</a:t>
            </a:r>
            <a:endParaRPr lang="ru-RU" dirty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b="1" dirty="0"/>
              <a:t>Заменить процесс моделирования системы моделированием эволюции образующих ее </a:t>
            </a:r>
            <a:r>
              <a:rPr lang="ru-RU" b="1" dirty="0" smtClean="0"/>
              <a:t>объектов.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53" y="1544567"/>
            <a:ext cx="1574800" cy="157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Фундаментальная теорема о шаблонах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25068" y="1844824"/>
            <a:ext cx="7056288" cy="40904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Короткие </a:t>
            </a:r>
            <a:r>
              <a:rPr lang="ru-RU" sz="2800" b="1" dirty="0">
                <a:solidFill>
                  <a:srgbClr val="FF0000"/>
                </a:solidFill>
              </a:rPr>
              <a:t>(по отношению к кроссинговеру), низкого порядка (по отношению к мутациям), имеющие оптимальность выше средней по популяции шаблоны (хромосомы) увеличивают свое представление в последовательности поколений </a:t>
            </a:r>
            <a:r>
              <a:rPr lang="ru-RU" sz="2800" b="1" dirty="0" smtClean="0">
                <a:solidFill>
                  <a:srgbClr val="FF0000"/>
                </a:solidFill>
              </a:rPr>
              <a:t>экспоненциально.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Фундаментальная теорема о шаблонах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1025068" y="1143118"/>
                <a:ext cx="7056288" cy="47921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None/>
                </a:pPr>
                <a:r>
                  <a:rPr lang="ru-RU" sz="2300" b="1" dirty="0" smtClean="0"/>
                  <a:t>Следствия из теоремы:</a:t>
                </a:r>
              </a:p>
              <a:p>
                <a:pPr algn="just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ru-RU" sz="2300" dirty="0" smtClean="0"/>
                  <a:t>неправильно выбранное соотношение «исследование-использование» приводит к разрушению строительных блоков – шаблонов, описывающих перспективные хромосомы;</a:t>
                </a:r>
              </a:p>
              <a:p>
                <a:pPr algn="just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ru-RU" sz="2300" dirty="0" smtClean="0"/>
                  <a:t>ГА в процессе своей работы обрабатывает не двоичные строки (хромосомы), а шаблоны;</a:t>
                </a:r>
              </a:p>
              <a:p>
                <a:pPr algn="just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ru-RU" sz="2300" dirty="0" smtClean="0"/>
                  <a:t>в течении одного поколения оцениваются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≈</m:t>
                        </m:r>
                        <m:r>
                          <a:rPr lang="en-US" sz="23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sz="23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300" i="1">
                                <a:latin typeface="Cambria Math" charset="0"/>
                              </a:rPr>
                              <m:t>3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300" dirty="0" smtClean="0"/>
                  <a:t> </a:t>
                </a:r>
                <a:r>
                  <a:rPr lang="ru-RU" sz="2300" dirty="0" smtClean="0"/>
                  <a:t>двоичных структур,</a:t>
                </a:r>
                <a:r>
                  <a:rPr lang="en-US" sz="2300" dirty="0" smtClean="0"/>
                  <a:t> </a:t>
                </a:r>
                <a:r>
                  <a:rPr lang="ru-RU" sz="2300" dirty="0" smtClean="0"/>
                  <a:t>при </a:t>
                </a:r>
                <a:r>
                  <a:rPr lang="ru-RU" sz="2300" dirty="0" smtClean="0"/>
                  <a:t>размере популяции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charset="0"/>
                          </a:rPr>
                          <m:t>𝑁</m:t>
                        </m:r>
                      </m:e>
                      <m:sub>
                        <m:r>
                          <a:rPr lang="en-US" sz="2300" b="0" i="1" smtClean="0">
                            <a:latin typeface="Cambria Math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ru-RU" sz="2300" dirty="0" smtClean="0"/>
                  <a:t>;</a:t>
                </a:r>
                <a:endParaRPr lang="ru-RU" sz="2300" dirty="0" smtClean="0"/>
              </a:p>
              <a:p>
                <a:pPr algn="just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ru-RU" sz="2300" dirty="0" smtClean="0"/>
                  <a:t>линейное увеличение размера популяции экспоненциально ускоряет поиск решения задачи, но требует дополнительной настройки ГА.</a:t>
                </a:r>
                <a:endParaRPr lang="ru-RU" sz="2300" dirty="0"/>
              </a:p>
            </p:txBody>
          </p:sp>
        </mc:Choice>
        <mc:Fallback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68" y="1143118"/>
                <a:ext cx="7056288" cy="4792132"/>
              </a:xfrm>
              <a:prstGeom prst="rect">
                <a:avLst/>
              </a:prstGeom>
              <a:blipFill rotWithShape="0">
                <a:blip r:embed="rId2"/>
                <a:stretch>
                  <a:fillRect l="-1209" t="-1654" r="-1209" b="-44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0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Настройка управляющих </a:t>
            </a:r>
            <a:r>
              <a:rPr lang="ru-RU" sz="2400" b="1" dirty="0" smtClean="0"/>
              <a:t>параметров</a:t>
            </a:r>
            <a:endParaRPr lang="ru-RU" sz="24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25068" y="1143118"/>
            <a:ext cx="7056288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000" b="1" dirty="0"/>
              <a:t>Обычно настраиваются следующие управляющие параметры: </a:t>
            </a:r>
            <a:r>
              <a:rPr lang="ru-RU" sz="2000" dirty="0"/>
              <a:t>размер популяции, вероятность кроссинговера, вероятность </a:t>
            </a:r>
            <a:r>
              <a:rPr lang="ru-RU" sz="2000" dirty="0" smtClean="0"/>
              <a:t>мутации</a:t>
            </a:r>
            <a:r>
              <a:rPr lang="en-US" sz="2000" dirty="0" smtClean="0"/>
              <a:t>.</a:t>
            </a:r>
            <a:r>
              <a:rPr lang="ru-RU" sz="2000" dirty="0" smtClean="0"/>
              <a:t> </a:t>
            </a:r>
            <a:endParaRPr lang="en-US" sz="20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en-US" sz="2000" b="1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000" b="1" dirty="0" smtClean="0"/>
              <a:t>Критерии </a:t>
            </a:r>
            <a:r>
              <a:rPr lang="ru-RU" sz="2000" b="1" dirty="0"/>
              <a:t>оценки поиска решений:</a:t>
            </a:r>
            <a:endParaRPr lang="ru-RU" sz="2300" dirty="0"/>
          </a:p>
        </p:txBody>
      </p:sp>
      <p:grpSp>
        <p:nvGrpSpPr>
          <p:cNvPr id="44" name="Group 84289"/>
          <p:cNvGrpSpPr/>
          <p:nvPr/>
        </p:nvGrpSpPr>
        <p:grpSpPr>
          <a:xfrm>
            <a:off x="971600" y="3429000"/>
            <a:ext cx="7200799" cy="1296144"/>
            <a:chOff x="0" y="0"/>
            <a:chExt cx="8567928" cy="1554480"/>
          </a:xfrm>
        </p:grpSpPr>
        <p:sp>
          <p:nvSpPr>
            <p:cNvPr id="46" name="Rectangle 10392"/>
            <p:cNvSpPr/>
            <p:nvPr/>
          </p:nvSpPr>
          <p:spPr>
            <a:xfrm>
              <a:off x="0" y="234787"/>
              <a:ext cx="2746523" cy="3086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latin typeface="Arial" charset="0"/>
                  <a:ea typeface="Arial" charset="0"/>
                  <a:cs typeface="Calibri" charset="0"/>
                </a:rPr>
                <a:t>Эффективность</a:t>
              </a:r>
              <a:r>
                <a:rPr lang="ru-RU" sz="1950" dirty="0">
                  <a:solidFill>
                    <a:srgbClr val="000000"/>
                  </a:solidFill>
                  <a:effectLst/>
                  <a:latin typeface="Arial" charset="0"/>
                  <a:ea typeface="Arial" charset="0"/>
                  <a:cs typeface="Calibri" charset="0"/>
                </a:rPr>
                <a:t> =</a:t>
              </a:r>
              <a:endParaRPr lang="ru-RU" sz="1100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7" name="Rectangle 10393"/>
            <p:cNvSpPr/>
            <p:nvPr/>
          </p:nvSpPr>
          <p:spPr>
            <a:xfrm>
              <a:off x="0" y="1121755"/>
              <a:ext cx="3096612" cy="3086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sz="1600" b="1" dirty="0">
                  <a:solidFill>
                    <a:srgbClr val="000000"/>
                  </a:solidFill>
                  <a:effectLst/>
                  <a:ea typeface="Arial" charset="0"/>
                  <a:cs typeface="Calibri" charset="0"/>
                </a:rPr>
                <a:t>Скорость поиска =   </a:t>
              </a:r>
              <a:endParaRPr lang="ru-RU" sz="1600" b="1" dirty="0">
                <a:solidFill>
                  <a:srgbClr val="000000"/>
                </a:solidFill>
                <a:effectLst/>
                <a:latin typeface="Calibri" charset="0"/>
                <a:ea typeface="Calibri" charset="0"/>
                <a:cs typeface="Calibri" charset="0"/>
              </a:endParaRPr>
            </a:p>
          </p:txBody>
        </p:sp>
        <p:pic>
          <p:nvPicPr>
            <p:cNvPr id="48" name="Picture 1040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337816" y="0"/>
              <a:ext cx="4468369" cy="182880"/>
            </a:xfrm>
            <a:prstGeom prst="rect">
              <a:avLst/>
            </a:prstGeom>
          </p:spPr>
        </p:pic>
        <p:sp>
          <p:nvSpPr>
            <p:cNvPr id="49" name="Shape 10407"/>
            <p:cNvSpPr/>
            <p:nvPr/>
          </p:nvSpPr>
          <p:spPr>
            <a:xfrm>
              <a:off x="2264664" y="307848"/>
              <a:ext cx="4657345" cy="0"/>
            </a:xfrm>
            <a:custGeom>
              <a:avLst/>
              <a:gdLst/>
              <a:ahLst/>
              <a:cxnLst/>
              <a:rect l="0" t="0" r="0" b="0"/>
              <a:pathLst>
                <a:path w="4657345">
                  <a:moveTo>
                    <a:pt x="0" y="0"/>
                  </a:moveTo>
                  <a:lnTo>
                    <a:pt x="4657345" y="0"/>
                  </a:lnTo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0" name="Picture 1040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172968" y="435864"/>
              <a:ext cx="2791968" cy="182880"/>
            </a:xfrm>
            <a:prstGeom prst="rect">
              <a:avLst/>
            </a:prstGeom>
          </p:spPr>
        </p:pic>
        <p:pic>
          <p:nvPicPr>
            <p:cNvPr id="51" name="Picture 1040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112008" y="914400"/>
              <a:ext cx="4971288" cy="146304"/>
            </a:xfrm>
            <a:prstGeom prst="rect">
              <a:avLst/>
            </a:prstGeom>
          </p:spPr>
        </p:pic>
        <p:pic>
          <p:nvPicPr>
            <p:cNvPr id="52" name="Picture 1041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171945" y="1060704"/>
              <a:ext cx="658368" cy="45720"/>
            </a:xfrm>
            <a:prstGeom prst="rect">
              <a:avLst/>
            </a:prstGeom>
          </p:spPr>
        </p:pic>
        <p:pic>
          <p:nvPicPr>
            <p:cNvPr id="53" name="Picture 104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804160" y="1362456"/>
              <a:ext cx="5724144" cy="146304"/>
            </a:xfrm>
            <a:prstGeom prst="rect">
              <a:avLst/>
            </a:prstGeom>
          </p:spPr>
        </p:pic>
        <p:sp>
          <p:nvSpPr>
            <p:cNvPr id="54" name="Shape 10412"/>
            <p:cNvSpPr/>
            <p:nvPr/>
          </p:nvSpPr>
          <p:spPr>
            <a:xfrm>
              <a:off x="2700528" y="1231392"/>
              <a:ext cx="5867400" cy="0"/>
            </a:xfrm>
            <a:custGeom>
              <a:avLst/>
              <a:gdLst/>
              <a:ahLst/>
              <a:cxnLst/>
              <a:rect l="0" t="0" r="0" b="0"/>
              <a:pathLst>
                <a:path w="5867400">
                  <a:moveTo>
                    <a:pt x="0" y="0"/>
                  </a:moveTo>
                  <a:lnTo>
                    <a:pt x="5867400" y="0"/>
                  </a:lnTo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5" name="Picture 1041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3051048" y="1508760"/>
              <a:ext cx="5230368" cy="45720"/>
            </a:xfrm>
            <a:prstGeom prst="rect">
              <a:avLst/>
            </a:prstGeom>
          </p:spPr>
        </p:pic>
        <p:pic>
          <p:nvPicPr>
            <p:cNvPr id="80" name="Picture 1044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313340" y="1122680"/>
              <a:ext cx="265177" cy="199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3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ГА. </a:t>
            </a:r>
            <a:r>
              <a:rPr lang="ru-RU" sz="2400" b="1" dirty="0"/>
              <a:t>Настройка управляющих </a:t>
            </a:r>
            <a:r>
              <a:rPr lang="ru-RU" sz="2400" b="1" dirty="0" smtClean="0"/>
              <a:t>параметров</a:t>
            </a:r>
            <a:endParaRPr lang="ru-RU" sz="2400" b="1" dirty="0"/>
          </a:p>
        </p:txBody>
      </p:sp>
      <p:pic>
        <p:nvPicPr>
          <p:cNvPr id="16" name="Picture 114250"/>
          <p:cNvPicPr/>
          <p:nvPr/>
        </p:nvPicPr>
        <p:blipFill>
          <a:blip r:embed="rId2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586" y="2132856"/>
            <a:ext cx="4183454" cy="2595674"/>
          </a:xfrm>
          <a:prstGeom prst="rect">
            <a:avLst/>
          </a:prstGeom>
        </p:spPr>
      </p:pic>
      <p:pic>
        <p:nvPicPr>
          <p:cNvPr id="17" name="Picture 114251"/>
          <p:cNvPicPr/>
          <p:nvPr/>
        </p:nvPicPr>
        <p:blipFill>
          <a:blip r:embed="rId3">
            <a:clrChange>
              <a:clrFrom>
                <a:srgbClr val="FEFEFE">
                  <a:alpha val="99608"/>
                </a:srgbClr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2064234"/>
            <a:ext cx="349403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ГА</a:t>
            </a:r>
            <a:r>
              <a:rPr lang="ru-RU" sz="2400" b="1" dirty="0"/>
              <a:t>. </a:t>
            </a:r>
            <a:r>
              <a:rPr lang="ru-RU" sz="2400" b="1" dirty="0"/>
              <a:t>Мониторинг и визуализация работы 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180618"/>
            <a:ext cx="7056288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 smtClean="0"/>
              <a:t>Можно визуально </a:t>
            </a:r>
            <a:r>
              <a:rPr lang="ru-RU" sz="2300" dirty="0"/>
              <a:t>оценить качество работы ГА по динамике процесса эволюционного </a:t>
            </a:r>
            <a:r>
              <a:rPr lang="ru-RU" sz="2300" dirty="0" smtClean="0"/>
              <a:t>моделирования:</a:t>
            </a:r>
            <a:endParaRPr lang="ru-RU" sz="2300" dirty="0"/>
          </a:p>
        </p:txBody>
      </p:sp>
      <p:pic>
        <p:nvPicPr>
          <p:cNvPr id="16" name="Picture 114253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1909" y="1932394"/>
            <a:ext cx="4803140" cy="42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Эволюционные	стратегии (ЭС)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3608" y="1340768"/>
            <a:ext cx="7056288" cy="44159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dirty="0"/>
              <a:t>Концепция была предложена в 1960 г. и предполагала некомпьютерное применение: структурная оптимизация физической модели, технология промышленного менеджмента (эволюционная </a:t>
            </a:r>
            <a:r>
              <a:rPr lang="ru-RU" dirty="0" smtClean="0"/>
              <a:t>операция).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b="1" dirty="0" smtClean="0"/>
              <a:t>Первый </a:t>
            </a:r>
            <a:r>
              <a:rPr lang="ru-RU" b="1" dirty="0"/>
              <a:t>компьютерный алгоритм эволюционной стратегии был предложен в 1965 г. [</a:t>
            </a:r>
            <a:r>
              <a:rPr lang="ru-RU" b="1" dirty="0" err="1"/>
              <a:t>I</a:t>
            </a:r>
            <a:r>
              <a:rPr lang="ru-RU" b="1" dirty="0"/>
              <a:t>. </a:t>
            </a:r>
            <a:r>
              <a:rPr lang="ru-RU" b="1" dirty="0" err="1"/>
              <a:t>Rechenberg</a:t>
            </a:r>
            <a:r>
              <a:rPr lang="ru-RU" b="1" dirty="0"/>
              <a:t>], усовершенствован в 1973 г</a:t>
            </a:r>
            <a:r>
              <a:rPr lang="ru-RU" b="1" dirty="0" smtClean="0"/>
              <a:t>.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все преобразования выполняются над фенотипом (вещественные числа); 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четкое разделение поколения родителей и потомков;</a:t>
            </a:r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640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Эволюционные	стратегии (ЭС)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5576" y="1180618"/>
            <a:ext cx="7560840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схемы ЭС: (1+1) – один родитель порождает одного потомка, (µ+</a:t>
            </a:r>
            <a:r>
              <a:rPr lang="ru-RU" dirty="0" err="1"/>
              <a:t>λ</a:t>
            </a:r>
            <a:r>
              <a:rPr lang="ru-RU" dirty="0"/>
              <a:t>) – µ родителей порождает </a:t>
            </a:r>
            <a:r>
              <a:rPr lang="ru-RU" dirty="0" err="1"/>
              <a:t>λ</a:t>
            </a:r>
            <a:r>
              <a:rPr lang="ru-RU" dirty="0"/>
              <a:t> потомков, среди которых µ лучших отбираются в следующее поколение;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мутация </a:t>
            </a:r>
            <a:r>
              <a:rPr lang="ru-RU" dirty="0"/>
              <a:t>является основным генетическим оператором, который применяется к каждому члену популяции;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/>
              <a:t>значения параметров мутации изменяются в процессе работы ЭС (самоадаптация); </a:t>
            </a:r>
            <a:endParaRPr lang="ru-RU" dirty="0" smtClean="0"/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для </a:t>
            </a:r>
            <a:r>
              <a:rPr lang="ru-RU" dirty="0"/>
              <a:t>регулирования интенсивности мутации и направления поиска применяются различные эвристики и зависимости теории вероятности;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dirty="0" smtClean="0"/>
              <a:t>«</a:t>
            </a:r>
            <a:r>
              <a:rPr lang="ru-RU" dirty="0"/>
              <a:t>правило успеха» ЭС – отношение успешных мутаций к общему числу не менее 0,25.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6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Эволюционное программирование 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27584" y="1157148"/>
            <a:ext cx="7488832" cy="47921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dirty="0"/>
              <a:t>Принципы предложены в 1966 г. [</a:t>
            </a:r>
            <a:r>
              <a:rPr lang="ru-RU" sz="2300" dirty="0" err="1"/>
              <a:t>L</a:t>
            </a:r>
            <a:r>
              <a:rPr lang="ru-RU" sz="2300" dirty="0"/>
              <a:t>. </a:t>
            </a:r>
            <a:r>
              <a:rPr lang="ru-RU" sz="2300" dirty="0" err="1"/>
              <a:t>Fogel</a:t>
            </a:r>
            <a:r>
              <a:rPr lang="ru-RU" sz="2300" dirty="0"/>
              <a:t>]. </a:t>
            </a:r>
            <a:endParaRPr lang="ru-RU" sz="2300" dirty="0" smtClean="0"/>
          </a:p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None/>
            </a:pPr>
            <a:r>
              <a:rPr lang="ru-RU" sz="2300" b="1" dirty="0" smtClean="0"/>
              <a:t>Главная </a:t>
            </a:r>
            <a:r>
              <a:rPr lang="ru-RU" sz="2300" b="1" dirty="0"/>
              <a:t>цель </a:t>
            </a:r>
            <a:r>
              <a:rPr lang="ru-RU" sz="2300" dirty="0"/>
              <a:t>– исследование работы конечных автоматов для получения оптимальной диаграммы его переходов между </a:t>
            </a:r>
            <a:r>
              <a:rPr lang="ru-RU" sz="2300" dirty="0" smtClean="0"/>
              <a:t>состояниями.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sz="2000" dirty="0" smtClean="0"/>
              <a:t>все </a:t>
            </a:r>
            <a:r>
              <a:rPr lang="ru-RU" sz="2000" dirty="0"/>
              <a:t>преобразования выполняются над фенотипом (вещественные числа);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sz="2000" dirty="0" smtClean="0"/>
              <a:t>мутация </a:t>
            </a:r>
            <a:r>
              <a:rPr lang="ru-RU" sz="2000" dirty="0"/>
              <a:t>является основным генетическим оператором, который применяется к каждому члену популяции;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sz="2000" dirty="0" smtClean="0"/>
              <a:t>потомки</a:t>
            </a:r>
            <a:r>
              <a:rPr lang="ru-RU" sz="2000" dirty="0"/>
              <a:t>, получаются посредством мутации копий родителей до удвоения размера популяции. Затем популяция сокращается в два раза за счет решений с  наименьшими значениями </a:t>
            </a:r>
            <a:r>
              <a:rPr lang="ru-RU" sz="2000" dirty="0" err="1"/>
              <a:t>fitness</a:t>
            </a:r>
            <a:r>
              <a:rPr lang="ru-RU" sz="2000" dirty="0"/>
              <a:t>-функции;</a:t>
            </a:r>
          </a:p>
          <a:p>
            <a:pPr algn="just" defTabSz="914400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charset="2"/>
              <a:buChar char="ü"/>
            </a:pPr>
            <a:r>
              <a:rPr lang="ru-RU" sz="2000" dirty="0" smtClean="0"/>
              <a:t>для </a:t>
            </a:r>
            <a:r>
              <a:rPr lang="ru-RU" sz="2000" dirty="0"/>
              <a:t>регулирования интенсивности мутации и направления поиска применяются различные зависимости теории вероятности.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497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04664"/>
            <a:ext cx="7056288" cy="936104"/>
          </a:xfrm>
        </p:spPr>
        <p:txBody>
          <a:bodyPr>
            <a:noAutofit/>
          </a:bodyPr>
          <a:lstStyle/>
          <a:p>
            <a:r>
              <a:rPr lang="ru-RU" sz="2400" b="1" dirty="0"/>
              <a:t>Эволюционное </a:t>
            </a:r>
            <a:r>
              <a:rPr lang="ru-RU" sz="2400" b="1" dirty="0" smtClean="0"/>
              <a:t>моделирование.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 </a:t>
            </a:r>
            <a:r>
              <a:rPr lang="ru-RU" sz="2400" b="1" dirty="0" smtClean="0"/>
              <a:t>Этапы </a:t>
            </a:r>
            <a:r>
              <a:rPr lang="ru-RU" sz="2400" b="1" dirty="0"/>
              <a:t>решения задач оптимизации </a:t>
            </a:r>
            <a:endParaRPr lang="ru-RU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43608" y="1556792"/>
            <a:ext cx="7039742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 fontAlgn="auto">
              <a:lnSpc>
                <a:spcPct val="90000"/>
              </a:lnSpc>
              <a:spcBef>
                <a:spcPts val="0"/>
              </a:spcBef>
              <a:buClrTx/>
              <a:buSzTx/>
              <a:buNone/>
            </a:pPr>
            <a:endParaRPr lang="ru-RU" dirty="0" smtClean="0"/>
          </a:p>
        </p:txBody>
      </p:sp>
      <p:grpSp>
        <p:nvGrpSpPr>
          <p:cNvPr id="5" name="Group 89596"/>
          <p:cNvGrpSpPr/>
          <p:nvPr/>
        </p:nvGrpSpPr>
        <p:grpSpPr>
          <a:xfrm>
            <a:off x="927249" y="1405626"/>
            <a:ext cx="7289005" cy="4543654"/>
            <a:chOff x="0" y="0"/>
            <a:chExt cx="9970008" cy="5343144"/>
          </a:xfrm>
        </p:grpSpPr>
        <p:sp>
          <p:nvSpPr>
            <p:cNvPr id="8" name="Shape 11231"/>
            <p:cNvSpPr/>
            <p:nvPr/>
          </p:nvSpPr>
          <p:spPr>
            <a:xfrm>
              <a:off x="502920" y="70104"/>
              <a:ext cx="3136392" cy="594360"/>
            </a:xfrm>
            <a:custGeom>
              <a:avLst/>
              <a:gdLst/>
              <a:ahLst/>
              <a:cxnLst/>
              <a:rect l="0" t="0" r="0" b="0"/>
              <a:pathLst>
                <a:path w="3136392" h="594360">
                  <a:moveTo>
                    <a:pt x="0" y="594360"/>
                  </a:moveTo>
                  <a:lnTo>
                    <a:pt x="3136392" y="594360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594360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9" name="Picture 1123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73608" y="164592"/>
              <a:ext cx="2782824" cy="173736"/>
            </a:xfrm>
            <a:prstGeom prst="rect">
              <a:avLst/>
            </a:prstGeom>
          </p:spPr>
        </p:pic>
        <p:pic>
          <p:nvPicPr>
            <p:cNvPr id="10" name="Picture 1123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316736" y="435864"/>
              <a:ext cx="1560576" cy="137160"/>
            </a:xfrm>
            <a:prstGeom prst="rect">
              <a:avLst/>
            </a:prstGeom>
          </p:spPr>
        </p:pic>
        <p:sp>
          <p:nvSpPr>
            <p:cNvPr id="11" name="Shape 11235"/>
            <p:cNvSpPr/>
            <p:nvPr/>
          </p:nvSpPr>
          <p:spPr>
            <a:xfrm>
              <a:off x="377952" y="1027176"/>
              <a:ext cx="3386328" cy="637032"/>
            </a:xfrm>
            <a:custGeom>
              <a:avLst/>
              <a:gdLst/>
              <a:ahLst/>
              <a:cxnLst/>
              <a:rect l="0" t="0" r="0" b="0"/>
              <a:pathLst>
                <a:path w="3386328" h="637032">
                  <a:moveTo>
                    <a:pt x="0" y="637032"/>
                  </a:moveTo>
                  <a:lnTo>
                    <a:pt x="3386328" y="637032"/>
                  </a:lnTo>
                  <a:lnTo>
                    <a:pt x="3386328" y="0"/>
                  </a:lnTo>
                  <a:lnTo>
                    <a:pt x="0" y="0"/>
                  </a:lnTo>
                  <a:lnTo>
                    <a:pt x="0" y="637032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2" name="Picture 1123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030224" y="1143000"/>
              <a:ext cx="2090928" cy="182880"/>
            </a:xfrm>
            <a:prstGeom prst="rect">
              <a:avLst/>
            </a:prstGeom>
          </p:spPr>
        </p:pic>
        <p:pic>
          <p:nvPicPr>
            <p:cNvPr id="13" name="Picture 1123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33984" y="1380744"/>
              <a:ext cx="2926080" cy="182880"/>
            </a:xfrm>
            <a:prstGeom prst="rect">
              <a:avLst/>
            </a:prstGeom>
          </p:spPr>
        </p:pic>
        <p:sp>
          <p:nvSpPr>
            <p:cNvPr id="14" name="Shape 11239"/>
            <p:cNvSpPr/>
            <p:nvPr/>
          </p:nvSpPr>
          <p:spPr>
            <a:xfrm>
              <a:off x="502920" y="2002536"/>
              <a:ext cx="3136392" cy="588264"/>
            </a:xfrm>
            <a:custGeom>
              <a:avLst/>
              <a:gdLst/>
              <a:ahLst/>
              <a:cxnLst/>
              <a:rect l="0" t="0" r="0" b="0"/>
              <a:pathLst>
                <a:path w="3136392" h="588264">
                  <a:moveTo>
                    <a:pt x="0" y="588264"/>
                  </a:moveTo>
                  <a:lnTo>
                    <a:pt x="3136392" y="588264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588264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5" name="Picture 1124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46048" y="2097024"/>
              <a:ext cx="1847088" cy="182880"/>
            </a:xfrm>
            <a:prstGeom prst="rect">
              <a:avLst/>
            </a:prstGeom>
          </p:spPr>
        </p:pic>
        <p:pic>
          <p:nvPicPr>
            <p:cNvPr id="16" name="Picture 11241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28344" y="2328672"/>
              <a:ext cx="1667256" cy="192024"/>
            </a:xfrm>
            <a:prstGeom prst="rect">
              <a:avLst/>
            </a:prstGeom>
          </p:spPr>
        </p:pic>
        <p:sp>
          <p:nvSpPr>
            <p:cNvPr id="17" name="Shape 11243"/>
            <p:cNvSpPr/>
            <p:nvPr/>
          </p:nvSpPr>
          <p:spPr>
            <a:xfrm>
              <a:off x="502920" y="3867912"/>
              <a:ext cx="3136392" cy="518160"/>
            </a:xfrm>
            <a:custGeom>
              <a:avLst/>
              <a:gdLst/>
              <a:ahLst/>
              <a:cxnLst/>
              <a:rect l="0" t="0" r="0" b="0"/>
              <a:pathLst>
                <a:path w="3136392" h="518160">
                  <a:moveTo>
                    <a:pt x="0" y="518160"/>
                  </a:moveTo>
                  <a:lnTo>
                    <a:pt x="3136392" y="518160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18" name="Picture 11244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362456" y="4041648"/>
              <a:ext cx="1423416" cy="182880"/>
            </a:xfrm>
            <a:prstGeom prst="rect">
              <a:avLst/>
            </a:prstGeom>
          </p:spPr>
        </p:pic>
        <p:sp>
          <p:nvSpPr>
            <p:cNvPr id="19" name="Shape 11246"/>
            <p:cNvSpPr/>
            <p:nvPr/>
          </p:nvSpPr>
          <p:spPr>
            <a:xfrm>
              <a:off x="502920" y="4706113"/>
              <a:ext cx="3136392" cy="557784"/>
            </a:xfrm>
            <a:custGeom>
              <a:avLst/>
              <a:gdLst/>
              <a:ahLst/>
              <a:cxnLst/>
              <a:rect l="0" t="0" r="0" b="0"/>
              <a:pathLst>
                <a:path w="3136392" h="557784">
                  <a:moveTo>
                    <a:pt x="0" y="557784"/>
                  </a:moveTo>
                  <a:lnTo>
                    <a:pt x="3136392" y="557784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20" name="Picture 1124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990600" y="4785360"/>
              <a:ext cx="2142744" cy="182880"/>
            </a:xfrm>
            <a:prstGeom prst="rect">
              <a:avLst/>
            </a:prstGeom>
          </p:spPr>
        </p:pic>
        <p:sp>
          <p:nvSpPr>
            <p:cNvPr id="21" name="Shape 11248"/>
            <p:cNvSpPr/>
            <p:nvPr/>
          </p:nvSpPr>
          <p:spPr>
            <a:xfrm>
              <a:off x="2109216" y="664464"/>
              <a:ext cx="0" cy="234696"/>
            </a:xfrm>
            <a:custGeom>
              <a:avLst/>
              <a:gdLst/>
              <a:ahLst/>
              <a:cxnLst/>
              <a:rect l="0" t="0" r="0" b="0"/>
              <a:pathLst>
                <a:path h="234696">
                  <a:moveTo>
                    <a:pt x="0" y="0"/>
                  </a:moveTo>
                  <a:lnTo>
                    <a:pt x="0" y="234696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2" name="Shape 11249"/>
            <p:cNvSpPr/>
            <p:nvPr/>
          </p:nvSpPr>
          <p:spPr>
            <a:xfrm>
              <a:off x="2039112" y="883920"/>
              <a:ext cx="140208" cy="128016"/>
            </a:xfrm>
            <a:custGeom>
              <a:avLst/>
              <a:gdLst/>
              <a:ahLst/>
              <a:cxnLst/>
              <a:rect l="0" t="0" r="0" b="0"/>
              <a:pathLst>
                <a:path w="140208" h="128016">
                  <a:moveTo>
                    <a:pt x="0" y="0"/>
                  </a:moveTo>
                  <a:lnTo>
                    <a:pt x="140208" y="0"/>
                  </a:lnTo>
                  <a:lnTo>
                    <a:pt x="70104" y="1280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Shape 11250"/>
            <p:cNvSpPr/>
            <p:nvPr/>
          </p:nvSpPr>
          <p:spPr>
            <a:xfrm>
              <a:off x="2109216" y="1664208"/>
              <a:ext cx="0" cy="225552"/>
            </a:xfrm>
            <a:custGeom>
              <a:avLst/>
              <a:gdLst/>
              <a:ahLst/>
              <a:cxnLst/>
              <a:rect l="0" t="0" r="0" b="0"/>
              <a:pathLst>
                <a:path h="225552">
                  <a:moveTo>
                    <a:pt x="0" y="0"/>
                  </a:moveTo>
                  <a:lnTo>
                    <a:pt x="0" y="225552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4" name="Shape 11251"/>
            <p:cNvSpPr/>
            <p:nvPr/>
          </p:nvSpPr>
          <p:spPr>
            <a:xfrm>
              <a:off x="2039112" y="1871472"/>
              <a:ext cx="140208" cy="131064"/>
            </a:xfrm>
            <a:custGeom>
              <a:avLst/>
              <a:gdLst/>
              <a:ahLst/>
              <a:cxnLst/>
              <a:rect l="0" t="0" r="0" b="0"/>
              <a:pathLst>
                <a:path w="140208" h="131064">
                  <a:moveTo>
                    <a:pt x="0" y="0"/>
                  </a:moveTo>
                  <a:lnTo>
                    <a:pt x="140208" y="0"/>
                  </a:lnTo>
                  <a:lnTo>
                    <a:pt x="70104" y="13106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5" name="Shape 11252"/>
            <p:cNvSpPr/>
            <p:nvPr/>
          </p:nvSpPr>
          <p:spPr>
            <a:xfrm>
              <a:off x="2109216" y="2596896"/>
              <a:ext cx="0" cy="234696"/>
            </a:xfrm>
            <a:custGeom>
              <a:avLst/>
              <a:gdLst/>
              <a:ahLst/>
              <a:cxnLst/>
              <a:rect l="0" t="0" r="0" b="0"/>
              <a:pathLst>
                <a:path h="234696">
                  <a:moveTo>
                    <a:pt x="0" y="0"/>
                  </a:moveTo>
                  <a:lnTo>
                    <a:pt x="0" y="234696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6" name="Shape 11253"/>
            <p:cNvSpPr/>
            <p:nvPr/>
          </p:nvSpPr>
          <p:spPr>
            <a:xfrm>
              <a:off x="2039112" y="2816352"/>
              <a:ext cx="140208" cy="128016"/>
            </a:xfrm>
            <a:custGeom>
              <a:avLst/>
              <a:gdLst/>
              <a:ahLst/>
              <a:cxnLst/>
              <a:rect l="0" t="0" r="0" b="0"/>
              <a:pathLst>
                <a:path w="140208" h="128016">
                  <a:moveTo>
                    <a:pt x="0" y="0"/>
                  </a:moveTo>
                  <a:lnTo>
                    <a:pt x="140208" y="0"/>
                  </a:lnTo>
                  <a:lnTo>
                    <a:pt x="70104" y="1280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7" name="Shape 11254"/>
            <p:cNvSpPr/>
            <p:nvPr/>
          </p:nvSpPr>
          <p:spPr>
            <a:xfrm>
              <a:off x="2109216" y="3544824"/>
              <a:ext cx="0" cy="210312"/>
            </a:xfrm>
            <a:custGeom>
              <a:avLst/>
              <a:gdLst/>
              <a:ahLst/>
              <a:cxnLst/>
              <a:rect l="0" t="0" r="0" b="0"/>
              <a:pathLst>
                <a:path h="210312">
                  <a:moveTo>
                    <a:pt x="0" y="0"/>
                  </a:moveTo>
                  <a:lnTo>
                    <a:pt x="0" y="210312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8" name="Shape 11255"/>
            <p:cNvSpPr/>
            <p:nvPr/>
          </p:nvSpPr>
          <p:spPr>
            <a:xfrm>
              <a:off x="2039112" y="3739896"/>
              <a:ext cx="140208" cy="128016"/>
            </a:xfrm>
            <a:custGeom>
              <a:avLst/>
              <a:gdLst/>
              <a:ahLst/>
              <a:cxnLst/>
              <a:rect l="0" t="0" r="0" b="0"/>
              <a:pathLst>
                <a:path w="140208" h="128016">
                  <a:moveTo>
                    <a:pt x="0" y="0"/>
                  </a:moveTo>
                  <a:lnTo>
                    <a:pt x="140208" y="0"/>
                  </a:lnTo>
                  <a:lnTo>
                    <a:pt x="70104" y="1280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29" name="Shape 11256"/>
            <p:cNvSpPr/>
            <p:nvPr/>
          </p:nvSpPr>
          <p:spPr>
            <a:xfrm>
              <a:off x="0" y="4151377"/>
              <a:ext cx="402336" cy="0"/>
            </a:xfrm>
            <a:custGeom>
              <a:avLst/>
              <a:gdLst/>
              <a:ahLst/>
              <a:cxnLst/>
              <a:rect l="0" t="0" r="0" b="0"/>
              <a:pathLst>
                <a:path w="402336">
                  <a:moveTo>
                    <a:pt x="402336" y="0"/>
                  </a:moveTo>
                  <a:lnTo>
                    <a:pt x="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0" name="Shape 11257"/>
            <p:cNvSpPr/>
            <p:nvPr/>
          </p:nvSpPr>
          <p:spPr>
            <a:xfrm>
              <a:off x="387096" y="4096512"/>
              <a:ext cx="115824" cy="106680"/>
            </a:xfrm>
            <a:custGeom>
              <a:avLst/>
              <a:gdLst/>
              <a:ahLst/>
              <a:cxnLst/>
              <a:rect l="0" t="0" r="0" b="0"/>
              <a:pathLst>
                <a:path w="115824" h="106680">
                  <a:moveTo>
                    <a:pt x="0" y="0"/>
                  </a:moveTo>
                  <a:lnTo>
                    <a:pt x="115824" y="54864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Shape 11258"/>
            <p:cNvSpPr/>
            <p:nvPr/>
          </p:nvSpPr>
          <p:spPr>
            <a:xfrm>
              <a:off x="0" y="1338072"/>
              <a:ext cx="0" cy="3648456"/>
            </a:xfrm>
            <a:custGeom>
              <a:avLst/>
              <a:gdLst/>
              <a:ahLst/>
              <a:cxnLst/>
              <a:rect l="0" t="0" r="0" b="0"/>
              <a:pathLst>
                <a:path h="3648456">
                  <a:moveTo>
                    <a:pt x="0" y="3648456"/>
                  </a:moveTo>
                  <a:lnTo>
                    <a:pt x="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11259"/>
            <p:cNvSpPr/>
            <p:nvPr/>
          </p:nvSpPr>
          <p:spPr>
            <a:xfrm>
              <a:off x="0" y="2264664"/>
              <a:ext cx="402336" cy="0"/>
            </a:xfrm>
            <a:custGeom>
              <a:avLst/>
              <a:gdLst/>
              <a:ahLst/>
              <a:cxnLst/>
              <a:rect l="0" t="0" r="0" b="0"/>
              <a:pathLst>
                <a:path w="402336">
                  <a:moveTo>
                    <a:pt x="0" y="0"/>
                  </a:moveTo>
                  <a:lnTo>
                    <a:pt x="402336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11260"/>
            <p:cNvSpPr/>
            <p:nvPr/>
          </p:nvSpPr>
          <p:spPr>
            <a:xfrm>
              <a:off x="387096" y="2209800"/>
              <a:ext cx="115824" cy="106680"/>
            </a:xfrm>
            <a:custGeom>
              <a:avLst/>
              <a:gdLst/>
              <a:ahLst/>
              <a:cxnLst/>
              <a:rect l="0" t="0" r="0" b="0"/>
              <a:pathLst>
                <a:path w="115824" h="106680">
                  <a:moveTo>
                    <a:pt x="0" y="0"/>
                  </a:moveTo>
                  <a:lnTo>
                    <a:pt x="115824" y="54864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Shape 11261"/>
            <p:cNvSpPr/>
            <p:nvPr/>
          </p:nvSpPr>
          <p:spPr>
            <a:xfrm>
              <a:off x="0" y="3261360"/>
              <a:ext cx="402336" cy="0"/>
            </a:xfrm>
            <a:custGeom>
              <a:avLst/>
              <a:gdLst/>
              <a:ahLst/>
              <a:cxnLst/>
              <a:rect l="0" t="0" r="0" b="0"/>
              <a:pathLst>
                <a:path w="402336">
                  <a:moveTo>
                    <a:pt x="0" y="0"/>
                  </a:moveTo>
                  <a:lnTo>
                    <a:pt x="402336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5" name="Shape 11262"/>
            <p:cNvSpPr/>
            <p:nvPr/>
          </p:nvSpPr>
          <p:spPr>
            <a:xfrm>
              <a:off x="387096" y="3209544"/>
              <a:ext cx="115824" cy="106680"/>
            </a:xfrm>
            <a:custGeom>
              <a:avLst/>
              <a:gdLst/>
              <a:ahLst/>
              <a:cxnLst/>
              <a:rect l="0" t="0" r="0" b="0"/>
              <a:pathLst>
                <a:path w="115824" h="106680">
                  <a:moveTo>
                    <a:pt x="0" y="0"/>
                  </a:moveTo>
                  <a:lnTo>
                    <a:pt x="115824" y="51816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6" name="Shape 11263"/>
            <p:cNvSpPr/>
            <p:nvPr/>
          </p:nvSpPr>
          <p:spPr>
            <a:xfrm>
              <a:off x="0" y="1338072"/>
              <a:ext cx="277368" cy="0"/>
            </a:xfrm>
            <a:custGeom>
              <a:avLst/>
              <a:gdLst/>
              <a:ahLst/>
              <a:cxnLst/>
              <a:rect l="0" t="0" r="0" b="0"/>
              <a:pathLst>
                <a:path w="277368">
                  <a:moveTo>
                    <a:pt x="0" y="0"/>
                  </a:moveTo>
                  <a:lnTo>
                    <a:pt x="277368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Shape 11264"/>
            <p:cNvSpPr/>
            <p:nvPr/>
          </p:nvSpPr>
          <p:spPr>
            <a:xfrm>
              <a:off x="262128" y="1283208"/>
              <a:ext cx="115824" cy="106680"/>
            </a:xfrm>
            <a:custGeom>
              <a:avLst/>
              <a:gdLst/>
              <a:ahLst/>
              <a:cxnLst/>
              <a:rect l="0" t="0" r="0" b="0"/>
              <a:pathLst>
                <a:path w="115824" h="106680">
                  <a:moveTo>
                    <a:pt x="0" y="0"/>
                  </a:moveTo>
                  <a:lnTo>
                    <a:pt x="115824" y="54864"/>
                  </a:lnTo>
                  <a:lnTo>
                    <a:pt x="0" y="10668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38" name="Picture 11265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551432" y="5017009"/>
              <a:ext cx="1106424" cy="182880"/>
            </a:xfrm>
            <a:prstGeom prst="rect">
              <a:avLst/>
            </a:prstGeom>
          </p:spPr>
        </p:pic>
        <p:sp>
          <p:nvSpPr>
            <p:cNvPr id="39" name="Shape 116340"/>
            <p:cNvSpPr/>
            <p:nvPr/>
          </p:nvSpPr>
          <p:spPr>
            <a:xfrm>
              <a:off x="502920" y="2962656"/>
              <a:ext cx="3136392" cy="566928"/>
            </a:xfrm>
            <a:custGeom>
              <a:avLst/>
              <a:gdLst/>
              <a:ahLst/>
              <a:cxnLst/>
              <a:rect l="0" t="0" r="0" b="0"/>
              <a:pathLst>
                <a:path w="3136392" h="566928">
                  <a:moveTo>
                    <a:pt x="0" y="0"/>
                  </a:moveTo>
                  <a:lnTo>
                    <a:pt x="3136392" y="0"/>
                  </a:lnTo>
                  <a:lnTo>
                    <a:pt x="3136392" y="566928"/>
                  </a:lnTo>
                  <a:lnTo>
                    <a:pt x="0" y="566928"/>
                  </a:lnTo>
                  <a:lnTo>
                    <a:pt x="0" y="0"/>
                  </a:lnTo>
                </a:path>
              </a:pathLst>
            </a:custGeom>
            <a:noFill/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Shape 11267"/>
            <p:cNvSpPr/>
            <p:nvPr/>
          </p:nvSpPr>
          <p:spPr>
            <a:xfrm>
              <a:off x="502920" y="2962656"/>
              <a:ext cx="3136392" cy="566928"/>
            </a:xfrm>
            <a:custGeom>
              <a:avLst/>
              <a:gdLst/>
              <a:ahLst/>
              <a:cxnLst/>
              <a:rect l="0" t="0" r="0" b="0"/>
              <a:pathLst>
                <a:path w="3136392" h="566928">
                  <a:moveTo>
                    <a:pt x="0" y="566928"/>
                  </a:moveTo>
                  <a:lnTo>
                    <a:pt x="3136392" y="566928"/>
                  </a:lnTo>
                  <a:lnTo>
                    <a:pt x="3136392" y="0"/>
                  </a:lnTo>
                  <a:lnTo>
                    <a:pt x="0" y="0"/>
                  </a:lnTo>
                  <a:lnTo>
                    <a:pt x="0" y="566928"/>
                  </a:lnTo>
                  <a:close/>
                </a:path>
              </a:pathLst>
            </a:custGeom>
            <a:ln w="21336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Shape 11268"/>
            <p:cNvSpPr/>
            <p:nvPr/>
          </p:nvSpPr>
          <p:spPr>
            <a:xfrm>
              <a:off x="2109216" y="4383025"/>
              <a:ext cx="0" cy="210312"/>
            </a:xfrm>
            <a:custGeom>
              <a:avLst/>
              <a:gdLst/>
              <a:ahLst/>
              <a:cxnLst/>
              <a:rect l="0" t="0" r="0" b="0"/>
              <a:pathLst>
                <a:path h="210312">
                  <a:moveTo>
                    <a:pt x="0" y="0"/>
                  </a:moveTo>
                  <a:lnTo>
                    <a:pt x="0" y="210312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2" name="Shape 11269"/>
            <p:cNvSpPr/>
            <p:nvPr/>
          </p:nvSpPr>
          <p:spPr>
            <a:xfrm>
              <a:off x="2039112" y="4578096"/>
              <a:ext cx="140208" cy="128016"/>
            </a:xfrm>
            <a:custGeom>
              <a:avLst/>
              <a:gdLst/>
              <a:ahLst/>
              <a:cxnLst/>
              <a:rect l="0" t="0" r="0" b="0"/>
              <a:pathLst>
                <a:path w="140208" h="128016">
                  <a:moveTo>
                    <a:pt x="0" y="0"/>
                  </a:moveTo>
                  <a:lnTo>
                    <a:pt x="140208" y="0"/>
                  </a:lnTo>
                  <a:lnTo>
                    <a:pt x="70104" y="12801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Shape 11270"/>
            <p:cNvSpPr/>
            <p:nvPr/>
          </p:nvSpPr>
          <p:spPr>
            <a:xfrm>
              <a:off x="0" y="4986528"/>
              <a:ext cx="502920" cy="0"/>
            </a:xfrm>
            <a:custGeom>
              <a:avLst/>
              <a:gdLst/>
              <a:ahLst/>
              <a:cxnLst/>
              <a:rect l="0" t="0" r="0" b="0"/>
              <a:pathLst>
                <a:path w="502920">
                  <a:moveTo>
                    <a:pt x="502920" y="0"/>
                  </a:moveTo>
                  <a:lnTo>
                    <a:pt x="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4" name="Shape 11271"/>
            <p:cNvSpPr/>
            <p:nvPr/>
          </p:nvSpPr>
          <p:spPr>
            <a:xfrm>
              <a:off x="3627120" y="371856"/>
              <a:ext cx="777240" cy="0"/>
            </a:xfrm>
            <a:custGeom>
              <a:avLst/>
              <a:gdLst/>
              <a:ahLst/>
              <a:cxnLst/>
              <a:rect l="0" t="0" r="0" b="0"/>
              <a:pathLst>
                <a:path w="777240">
                  <a:moveTo>
                    <a:pt x="0" y="0"/>
                  </a:moveTo>
                  <a:lnTo>
                    <a:pt x="77724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45" name="Shape 11272"/>
            <p:cNvSpPr/>
            <p:nvPr/>
          </p:nvSpPr>
          <p:spPr>
            <a:xfrm>
              <a:off x="4404360" y="0"/>
              <a:ext cx="0" cy="813816"/>
            </a:xfrm>
            <a:custGeom>
              <a:avLst/>
              <a:gdLst/>
              <a:ahLst/>
              <a:cxnLst/>
              <a:rect l="0" t="0" r="0" b="0"/>
              <a:pathLst>
                <a:path h="813816">
                  <a:moveTo>
                    <a:pt x="0" y="0"/>
                  </a:moveTo>
                  <a:lnTo>
                    <a:pt x="0" y="813816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6" name="Picture 11273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04672" y="3160776"/>
              <a:ext cx="2538984" cy="182880"/>
            </a:xfrm>
            <a:prstGeom prst="rect">
              <a:avLst/>
            </a:prstGeom>
          </p:spPr>
        </p:pic>
        <p:sp>
          <p:nvSpPr>
            <p:cNvPr id="47" name="Shape 116341"/>
            <p:cNvSpPr/>
            <p:nvPr/>
          </p:nvSpPr>
          <p:spPr>
            <a:xfrm>
              <a:off x="4483608" y="45720"/>
              <a:ext cx="5486400" cy="743712"/>
            </a:xfrm>
            <a:custGeom>
              <a:avLst/>
              <a:gdLst/>
              <a:ahLst/>
              <a:cxnLst/>
              <a:rect l="0" t="0" r="0" b="0"/>
              <a:pathLst>
                <a:path w="5486400" h="743712">
                  <a:moveTo>
                    <a:pt x="0" y="0"/>
                  </a:moveTo>
                  <a:lnTo>
                    <a:pt x="5486400" y="0"/>
                  </a:lnTo>
                  <a:lnTo>
                    <a:pt x="5486400" y="743712"/>
                  </a:lnTo>
                  <a:lnTo>
                    <a:pt x="0" y="74371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48" name="Picture 11275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4562856" y="124968"/>
              <a:ext cx="4178808" cy="173736"/>
            </a:xfrm>
            <a:prstGeom prst="rect">
              <a:avLst/>
            </a:prstGeom>
          </p:spPr>
        </p:pic>
        <p:pic>
          <p:nvPicPr>
            <p:cNvPr id="49" name="Picture 11276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565904" y="326136"/>
              <a:ext cx="5166360" cy="137160"/>
            </a:xfrm>
            <a:prstGeom prst="rect">
              <a:avLst/>
            </a:prstGeom>
          </p:spPr>
        </p:pic>
        <p:pic>
          <p:nvPicPr>
            <p:cNvPr id="50" name="Picture 11277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4565904" y="463296"/>
              <a:ext cx="5166360" cy="45720"/>
            </a:xfrm>
            <a:prstGeom prst="rect">
              <a:avLst/>
            </a:prstGeom>
          </p:spPr>
        </p:pic>
        <p:sp>
          <p:nvSpPr>
            <p:cNvPr id="51" name="Shape 11278"/>
            <p:cNvSpPr/>
            <p:nvPr/>
          </p:nvSpPr>
          <p:spPr>
            <a:xfrm>
              <a:off x="3764280" y="1380744"/>
              <a:ext cx="652272" cy="0"/>
            </a:xfrm>
            <a:custGeom>
              <a:avLst/>
              <a:gdLst/>
              <a:ahLst/>
              <a:cxnLst/>
              <a:rect l="0" t="0" r="0" b="0"/>
              <a:pathLst>
                <a:path w="652272">
                  <a:moveTo>
                    <a:pt x="0" y="0"/>
                  </a:moveTo>
                  <a:lnTo>
                    <a:pt x="652272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Shape 11279"/>
            <p:cNvSpPr/>
            <p:nvPr/>
          </p:nvSpPr>
          <p:spPr>
            <a:xfrm>
              <a:off x="4416552" y="1021080"/>
              <a:ext cx="0" cy="746760"/>
            </a:xfrm>
            <a:custGeom>
              <a:avLst/>
              <a:gdLst/>
              <a:ahLst/>
              <a:cxnLst/>
              <a:rect l="0" t="0" r="0" b="0"/>
              <a:pathLst>
                <a:path h="746760">
                  <a:moveTo>
                    <a:pt x="0" y="0"/>
                  </a:moveTo>
                  <a:lnTo>
                    <a:pt x="0" y="74676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3" name="Picture 11280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4562856" y="521208"/>
              <a:ext cx="1298448" cy="182880"/>
            </a:xfrm>
            <a:prstGeom prst="rect">
              <a:avLst/>
            </a:prstGeom>
          </p:spPr>
        </p:pic>
        <p:sp>
          <p:nvSpPr>
            <p:cNvPr id="54" name="Shape 116342"/>
            <p:cNvSpPr/>
            <p:nvPr/>
          </p:nvSpPr>
          <p:spPr>
            <a:xfrm>
              <a:off x="4483608" y="1033272"/>
              <a:ext cx="5486400" cy="743712"/>
            </a:xfrm>
            <a:custGeom>
              <a:avLst/>
              <a:gdLst/>
              <a:ahLst/>
              <a:cxnLst/>
              <a:rect l="0" t="0" r="0" b="0"/>
              <a:pathLst>
                <a:path w="5486400" h="743712">
                  <a:moveTo>
                    <a:pt x="0" y="0"/>
                  </a:moveTo>
                  <a:lnTo>
                    <a:pt x="5486400" y="0"/>
                  </a:lnTo>
                  <a:lnTo>
                    <a:pt x="5486400" y="743712"/>
                  </a:lnTo>
                  <a:lnTo>
                    <a:pt x="0" y="743712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55" name="Picture 11282"/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4562856" y="1112520"/>
              <a:ext cx="4821937" cy="146304"/>
            </a:xfrm>
            <a:prstGeom prst="rect">
              <a:avLst/>
            </a:prstGeom>
          </p:spPr>
        </p:pic>
        <p:pic>
          <p:nvPicPr>
            <p:cNvPr id="56" name="Picture 11283"/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4846320" y="1258824"/>
              <a:ext cx="4014216" cy="45720"/>
            </a:xfrm>
            <a:prstGeom prst="rect">
              <a:avLst/>
            </a:prstGeom>
          </p:spPr>
        </p:pic>
        <p:pic>
          <p:nvPicPr>
            <p:cNvPr id="57" name="Picture 11284"/>
            <p:cNvPicPr/>
            <p:nvPr/>
          </p:nvPicPr>
          <p:blipFill>
            <a:blip r:embed="rId18"/>
            <a:stretch>
              <a:fillRect/>
            </a:stretch>
          </p:blipFill>
          <p:spPr>
            <a:xfrm>
              <a:off x="4568952" y="1310640"/>
              <a:ext cx="4852416" cy="182880"/>
            </a:xfrm>
            <a:prstGeom prst="rect">
              <a:avLst/>
            </a:prstGeom>
          </p:spPr>
        </p:pic>
        <p:sp>
          <p:nvSpPr>
            <p:cNvPr id="58" name="Shape 11285"/>
            <p:cNvSpPr/>
            <p:nvPr/>
          </p:nvSpPr>
          <p:spPr>
            <a:xfrm>
              <a:off x="3639312" y="2289048"/>
              <a:ext cx="777240" cy="0"/>
            </a:xfrm>
            <a:custGeom>
              <a:avLst/>
              <a:gdLst/>
              <a:ahLst/>
              <a:cxnLst/>
              <a:rect l="0" t="0" r="0" b="0"/>
              <a:pathLst>
                <a:path w="777240">
                  <a:moveTo>
                    <a:pt x="0" y="0"/>
                  </a:moveTo>
                  <a:lnTo>
                    <a:pt x="77724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59" name="Shape 11286"/>
            <p:cNvSpPr/>
            <p:nvPr/>
          </p:nvSpPr>
          <p:spPr>
            <a:xfrm>
              <a:off x="4416552" y="1953768"/>
              <a:ext cx="0" cy="685800"/>
            </a:xfrm>
            <a:custGeom>
              <a:avLst/>
              <a:gdLst/>
              <a:ahLst/>
              <a:cxnLst/>
              <a:rect l="0" t="0" r="0" b="0"/>
              <a:pathLst>
                <a:path h="685800">
                  <a:moveTo>
                    <a:pt x="0" y="0"/>
                  </a:moveTo>
                  <a:lnTo>
                    <a:pt x="0" y="68580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0" name="Picture 11287"/>
            <p:cNvPicPr/>
            <p:nvPr/>
          </p:nvPicPr>
          <p:blipFill>
            <a:blip r:embed="rId19"/>
            <a:stretch>
              <a:fillRect/>
            </a:stretch>
          </p:blipFill>
          <p:spPr>
            <a:xfrm>
              <a:off x="4553712" y="1542288"/>
              <a:ext cx="1085088" cy="146304"/>
            </a:xfrm>
            <a:prstGeom prst="rect">
              <a:avLst/>
            </a:prstGeom>
          </p:spPr>
        </p:pic>
        <p:sp>
          <p:nvSpPr>
            <p:cNvPr id="61" name="Shape 116343"/>
            <p:cNvSpPr/>
            <p:nvPr/>
          </p:nvSpPr>
          <p:spPr>
            <a:xfrm>
              <a:off x="4483608" y="1959865"/>
              <a:ext cx="5486400" cy="661416"/>
            </a:xfrm>
            <a:custGeom>
              <a:avLst/>
              <a:gdLst/>
              <a:ahLst/>
              <a:cxnLst/>
              <a:rect l="0" t="0" r="0" b="0"/>
              <a:pathLst>
                <a:path w="5486400" h="661416">
                  <a:moveTo>
                    <a:pt x="0" y="0"/>
                  </a:moveTo>
                  <a:lnTo>
                    <a:pt x="5486400" y="0"/>
                  </a:lnTo>
                  <a:lnTo>
                    <a:pt x="5486400" y="661416"/>
                  </a:lnTo>
                  <a:lnTo>
                    <a:pt x="0" y="66141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2" name="Picture 11289"/>
            <p:cNvPicPr/>
            <p:nvPr/>
          </p:nvPicPr>
          <p:blipFill>
            <a:blip r:embed="rId20"/>
            <a:stretch>
              <a:fillRect/>
            </a:stretch>
          </p:blipFill>
          <p:spPr>
            <a:xfrm>
              <a:off x="4568952" y="1999488"/>
              <a:ext cx="4459224" cy="192024"/>
            </a:xfrm>
            <a:prstGeom prst="rect">
              <a:avLst/>
            </a:prstGeom>
          </p:spPr>
        </p:pic>
        <p:sp>
          <p:nvSpPr>
            <p:cNvPr id="63" name="Shape 11290"/>
            <p:cNvSpPr/>
            <p:nvPr/>
          </p:nvSpPr>
          <p:spPr>
            <a:xfrm>
              <a:off x="3639312" y="3233928"/>
              <a:ext cx="777240" cy="0"/>
            </a:xfrm>
            <a:custGeom>
              <a:avLst/>
              <a:gdLst/>
              <a:ahLst/>
              <a:cxnLst/>
              <a:rect l="0" t="0" r="0" b="0"/>
              <a:pathLst>
                <a:path w="777240">
                  <a:moveTo>
                    <a:pt x="0" y="0"/>
                  </a:moveTo>
                  <a:lnTo>
                    <a:pt x="77724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Shape 11291"/>
            <p:cNvSpPr/>
            <p:nvPr/>
          </p:nvSpPr>
          <p:spPr>
            <a:xfrm>
              <a:off x="4416552" y="2898648"/>
              <a:ext cx="0" cy="740664"/>
            </a:xfrm>
            <a:custGeom>
              <a:avLst/>
              <a:gdLst/>
              <a:ahLst/>
              <a:cxnLst/>
              <a:rect l="0" t="0" r="0" b="0"/>
              <a:pathLst>
                <a:path h="740664">
                  <a:moveTo>
                    <a:pt x="0" y="0"/>
                  </a:moveTo>
                  <a:lnTo>
                    <a:pt x="0" y="740664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5" name="Picture 11292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4565904" y="2200656"/>
              <a:ext cx="853440" cy="182880"/>
            </a:xfrm>
            <a:prstGeom prst="rect">
              <a:avLst/>
            </a:prstGeom>
          </p:spPr>
        </p:pic>
        <p:sp>
          <p:nvSpPr>
            <p:cNvPr id="66" name="Shape 116344"/>
            <p:cNvSpPr/>
            <p:nvPr/>
          </p:nvSpPr>
          <p:spPr>
            <a:xfrm>
              <a:off x="4483608" y="2898648"/>
              <a:ext cx="5486400" cy="719328"/>
            </a:xfrm>
            <a:custGeom>
              <a:avLst/>
              <a:gdLst/>
              <a:ahLst/>
              <a:cxnLst/>
              <a:rect l="0" t="0" r="0" b="0"/>
              <a:pathLst>
                <a:path w="5486400" h="719328">
                  <a:moveTo>
                    <a:pt x="0" y="0"/>
                  </a:moveTo>
                  <a:lnTo>
                    <a:pt x="5486400" y="0"/>
                  </a:lnTo>
                  <a:lnTo>
                    <a:pt x="5486400" y="719328"/>
                  </a:lnTo>
                  <a:lnTo>
                    <a:pt x="0" y="71932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67" name="Picture 11294"/>
            <p:cNvPicPr/>
            <p:nvPr/>
          </p:nvPicPr>
          <p:blipFill>
            <a:blip r:embed="rId22"/>
            <a:stretch>
              <a:fillRect/>
            </a:stretch>
          </p:blipFill>
          <p:spPr>
            <a:xfrm>
              <a:off x="4572000" y="2965704"/>
              <a:ext cx="4974336" cy="137160"/>
            </a:xfrm>
            <a:prstGeom prst="rect">
              <a:avLst/>
            </a:prstGeom>
          </p:spPr>
        </p:pic>
        <p:pic>
          <p:nvPicPr>
            <p:cNvPr id="68" name="Picture 11295"/>
            <p:cNvPicPr/>
            <p:nvPr/>
          </p:nvPicPr>
          <p:blipFill>
            <a:blip r:embed="rId23"/>
            <a:stretch>
              <a:fillRect/>
            </a:stretch>
          </p:blipFill>
          <p:spPr>
            <a:xfrm>
              <a:off x="4572000" y="3102864"/>
              <a:ext cx="4974336" cy="45720"/>
            </a:xfrm>
            <a:prstGeom prst="rect">
              <a:avLst/>
            </a:prstGeom>
          </p:spPr>
        </p:pic>
        <p:pic>
          <p:nvPicPr>
            <p:cNvPr id="69" name="Picture 11296"/>
            <p:cNvPicPr/>
            <p:nvPr/>
          </p:nvPicPr>
          <p:blipFill>
            <a:blip r:embed="rId24"/>
            <a:stretch>
              <a:fillRect/>
            </a:stretch>
          </p:blipFill>
          <p:spPr>
            <a:xfrm>
              <a:off x="4562856" y="3166872"/>
              <a:ext cx="4315968" cy="182880"/>
            </a:xfrm>
            <a:prstGeom prst="rect">
              <a:avLst/>
            </a:prstGeom>
          </p:spPr>
        </p:pic>
        <p:sp>
          <p:nvSpPr>
            <p:cNvPr id="70" name="Shape 11297"/>
            <p:cNvSpPr/>
            <p:nvPr/>
          </p:nvSpPr>
          <p:spPr>
            <a:xfrm>
              <a:off x="3639312" y="4151377"/>
              <a:ext cx="777240" cy="0"/>
            </a:xfrm>
            <a:custGeom>
              <a:avLst/>
              <a:gdLst/>
              <a:ahLst/>
              <a:cxnLst/>
              <a:rect l="0" t="0" r="0" b="0"/>
              <a:pathLst>
                <a:path w="777240">
                  <a:moveTo>
                    <a:pt x="0" y="0"/>
                  </a:moveTo>
                  <a:lnTo>
                    <a:pt x="77724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1" name="Shape 11298"/>
            <p:cNvSpPr/>
            <p:nvPr/>
          </p:nvSpPr>
          <p:spPr>
            <a:xfrm>
              <a:off x="4416552" y="3883152"/>
              <a:ext cx="0" cy="627888"/>
            </a:xfrm>
            <a:custGeom>
              <a:avLst/>
              <a:gdLst/>
              <a:ahLst/>
              <a:cxnLst/>
              <a:rect l="0" t="0" r="0" b="0"/>
              <a:pathLst>
                <a:path h="627888">
                  <a:moveTo>
                    <a:pt x="0" y="0"/>
                  </a:moveTo>
                  <a:lnTo>
                    <a:pt x="0" y="627888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2" name="Picture 11299"/>
            <p:cNvPicPr/>
            <p:nvPr/>
          </p:nvPicPr>
          <p:blipFill>
            <a:blip r:embed="rId25"/>
            <a:stretch>
              <a:fillRect/>
            </a:stretch>
          </p:blipFill>
          <p:spPr>
            <a:xfrm>
              <a:off x="4562856" y="3361945"/>
              <a:ext cx="2691384" cy="182880"/>
            </a:xfrm>
            <a:prstGeom prst="rect">
              <a:avLst/>
            </a:prstGeom>
          </p:spPr>
        </p:pic>
        <p:sp>
          <p:nvSpPr>
            <p:cNvPr id="73" name="Shape 116345"/>
            <p:cNvSpPr/>
            <p:nvPr/>
          </p:nvSpPr>
          <p:spPr>
            <a:xfrm>
              <a:off x="4483608" y="3874008"/>
              <a:ext cx="5486400" cy="624840"/>
            </a:xfrm>
            <a:custGeom>
              <a:avLst/>
              <a:gdLst/>
              <a:ahLst/>
              <a:cxnLst/>
              <a:rect l="0" t="0" r="0" b="0"/>
              <a:pathLst>
                <a:path w="5486400" h="624840">
                  <a:moveTo>
                    <a:pt x="0" y="0"/>
                  </a:moveTo>
                  <a:lnTo>
                    <a:pt x="5486400" y="0"/>
                  </a:lnTo>
                  <a:lnTo>
                    <a:pt x="5486400" y="624840"/>
                  </a:lnTo>
                  <a:lnTo>
                    <a:pt x="0" y="6248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4" name="Picture 11301"/>
            <p:cNvPicPr/>
            <p:nvPr/>
          </p:nvPicPr>
          <p:blipFill>
            <a:blip r:embed="rId26"/>
            <a:stretch>
              <a:fillRect/>
            </a:stretch>
          </p:blipFill>
          <p:spPr>
            <a:xfrm>
              <a:off x="4562856" y="3992880"/>
              <a:ext cx="4977384" cy="146304"/>
            </a:xfrm>
            <a:prstGeom prst="rect">
              <a:avLst/>
            </a:prstGeom>
          </p:spPr>
        </p:pic>
        <p:pic>
          <p:nvPicPr>
            <p:cNvPr id="75" name="Picture 11302"/>
            <p:cNvPicPr/>
            <p:nvPr/>
          </p:nvPicPr>
          <p:blipFill>
            <a:blip r:embed="rId27"/>
            <a:stretch>
              <a:fillRect/>
            </a:stretch>
          </p:blipFill>
          <p:spPr>
            <a:xfrm>
              <a:off x="4846320" y="4139184"/>
              <a:ext cx="4462272" cy="45720"/>
            </a:xfrm>
            <a:prstGeom prst="rect">
              <a:avLst/>
            </a:prstGeom>
          </p:spPr>
        </p:pic>
        <p:pic>
          <p:nvPicPr>
            <p:cNvPr id="76" name="Picture 11303"/>
            <p:cNvPicPr/>
            <p:nvPr/>
          </p:nvPicPr>
          <p:blipFill>
            <a:blip r:embed="rId28"/>
            <a:stretch>
              <a:fillRect/>
            </a:stretch>
          </p:blipFill>
          <p:spPr>
            <a:xfrm>
              <a:off x="4572000" y="4191001"/>
              <a:ext cx="4971288" cy="137160"/>
            </a:xfrm>
            <a:prstGeom prst="rect">
              <a:avLst/>
            </a:prstGeom>
          </p:spPr>
        </p:pic>
        <p:sp>
          <p:nvSpPr>
            <p:cNvPr id="77" name="Shape 11304"/>
            <p:cNvSpPr/>
            <p:nvPr/>
          </p:nvSpPr>
          <p:spPr>
            <a:xfrm>
              <a:off x="3639312" y="4986528"/>
              <a:ext cx="777240" cy="0"/>
            </a:xfrm>
            <a:custGeom>
              <a:avLst/>
              <a:gdLst/>
              <a:ahLst/>
              <a:cxnLst/>
              <a:rect l="0" t="0" r="0" b="0"/>
              <a:pathLst>
                <a:path w="777240">
                  <a:moveTo>
                    <a:pt x="0" y="0"/>
                  </a:moveTo>
                  <a:lnTo>
                    <a:pt x="777240" y="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Shape 11305"/>
            <p:cNvSpPr/>
            <p:nvPr/>
          </p:nvSpPr>
          <p:spPr>
            <a:xfrm>
              <a:off x="4416552" y="4718304"/>
              <a:ext cx="0" cy="624840"/>
            </a:xfrm>
            <a:custGeom>
              <a:avLst/>
              <a:gdLst/>
              <a:ahLst/>
              <a:cxnLst/>
              <a:rect l="0" t="0" r="0" b="0"/>
              <a:pathLst>
                <a:path h="624840">
                  <a:moveTo>
                    <a:pt x="0" y="0"/>
                  </a:moveTo>
                  <a:lnTo>
                    <a:pt x="0" y="624840"/>
                  </a:lnTo>
                </a:path>
              </a:pathLst>
            </a:custGeom>
            <a:ln w="12192" cap="rnd">
              <a:round/>
            </a:ln>
          </p:spPr>
          <p:style>
            <a:lnRef idx="1">
              <a:srgbClr val="B3B3B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79" name="Picture 11306"/>
            <p:cNvPicPr/>
            <p:nvPr/>
          </p:nvPicPr>
          <p:blipFill>
            <a:blip r:embed="rId29"/>
            <a:stretch>
              <a:fillRect/>
            </a:stretch>
          </p:blipFill>
          <p:spPr>
            <a:xfrm>
              <a:off x="4572000" y="4328160"/>
              <a:ext cx="4971288" cy="45720"/>
            </a:xfrm>
            <a:prstGeom prst="rect">
              <a:avLst/>
            </a:prstGeom>
          </p:spPr>
        </p:pic>
        <p:sp>
          <p:nvSpPr>
            <p:cNvPr id="80" name="Shape 116346"/>
            <p:cNvSpPr/>
            <p:nvPr/>
          </p:nvSpPr>
          <p:spPr>
            <a:xfrm>
              <a:off x="4483608" y="4706113"/>
              <a:ext cx="5486400" cy="627888"/>
            </a:xfrm>
            <a:custGeom>
              <a:avLst/>
              <a:gdLst/>
              <a:ahLst/>
              <a:cxnLst/>
              <a:rect l="0" t="0" r="0" b="0"/>
              <a:pathLst>
                <a:path w="5486400" h="627888">
                  <a:moveTo>
                    <a:pt x="0" y="0"/>
                  </a:moveTo>
                  <a:lnTo>
                    <a:pt x="5486400" y="0"/>
                  </a:lnTo>
                  <a:lnTo>
                    <a:pt x="5486400" y="627888"/>
                  </a:lnTo>
                  <a:lnTo>
                    <a:pt x="0" y="627888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C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pic>
          <p:nvPicPr>
            <p:cNvPr id="81" name="Picture 11308"/>
            <p:cNvPicPr/>
            <p:nvPr/>
          </p:nvPicPr>
          <p:blipFill>
            <a:blip r:embed="rId30"/>
            <a:stretch>
              <a:fillRect/>
            </a:stretch>
          </p:blipFill>
          <p:spPr>
            <a:xfrm>
              <a:off x="4562856" y="4824984"/>
              <a:ext cx="4760976" cy="182880"/>
            </a:xfrm>
            <a:prstGeom prst="rect">
              <a:avLst/>
            </a:prstGeom>
          </p:spPr>
        </p:pic>
        <p:pic>
          <p:nvPicPr>
            <p:cNvPr id="82" name="Picture 11309"/>
            <p:cNvPicPr/>
            <p:nvPr/>
          </p:nvPicPr>
          <p:blipFill>
            <a:blip r:embed="rId31"/>
            <a:stretch>
              <a:fillRect/>
            </a:stretch>
          </p:blipFill>
          <p:spPr>
            <a:xfrm>
              <a:off x="4559808" y="5059680"/>
              <a:ext cx="5233416" cy="155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486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развития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04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Идея ЭМ была лишь одной в ряду многих, появившихся в то время новых концепций создания интеллектуальных систем.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Сама работа во многих отношениях была подвержена критике. К сожалению, авторы лишь декларировали основной эволюционный принцип создания искусственного интеллекта.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С содержательной же точки зрения была выбрана далеко не лучшая структура эволюционирующего объекта (в виде детерминированного конечного автомата). Можно сказать, что процесс эволюции как таковой полностью выпал из рассмотрения.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развития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04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dirty="0" smtClean="0"/>
              <a:t>Практически </a:t>
            </a:r>
            <a:r>
              <a:rPr lang="ru-RU" dirty="0"/>
              <a:t>одновременно с работами Фогеля создавались разнообразные модели, которые могли бы стать основой </a:t>
            </a:r>
            <a:r>
              <a:rPr lang="ru-RU" dirty="0" smtClean="0"/>
              <a:t>для ЭМ. </a:t>
            </a:r>
            <a:r>
              <a:rPr lang="ru-RU" dirty="0"/>
              <a:t>Например, исследования М.Л</a:t>
            </a:r>
            <a:r>
              <a:rPr lang="ru-RU" dirty="0" smtClean="0"/>
              <a:t>. </a:t>
            </a:r>
            <a:r>
              <a:rPr lang="ru-RU" dirty="0" err="1" smtClean="0"/>
              <a:t>Цетлина</a:t>
            </a:r>
            <a:r>
              <a:rPr lang="ru-RU" dirty="0" smtClean="0"/>
              <a:t> </a:t>
            </a:r>
            <a:r>
              <a:rPr lang="ru-RU" dirty="0"/>
              <a:t>по теории автоматов ([</a:t>
            </a:r>
            <a:r>
              <a:rPr lang="ru-RU" dirty="0" err="1"/>
              <a:t>Цетлин</a:t>
            </a:r>
            <a:r>
              <a:rPr lang="ru-RU" dirty="0"/>
              <a:t>, 1969]) </a:t>
            </a:r>
            <a:r>
              <a:rPr lang="ru-RU" dirty="0" smtClean="0"/>
              <a:t>могли </a:t>
            </a:r>
            <a:r>
              <a:rPr lang="ru-RU" dirty="0"/>
              <a:t>бы дать </a:t>
            </a:r>
            <a:r>
              <a:rPr lang="ru-RU" dirty="0" smtClean="0"/>
              <a:t>ЭМ замечательную </a:t>
            </a:r>
            <a:r>
              <a:rPr lang="ru-RU" dirty="0"/>
              <a:t>модель объекта эволюции. С другой стороны, интенсивно развивались и формализовывались модели эволюции как таковой ([Шмальгаузен, 1968]). Однако пересечения этих трех составляющих ЭМ – самой концепции создания сложных систем на основе эволюции простейших, модели эволюционирующей особи и формальной эволюционной теории – в тот момент, к сожалению, не произошло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развития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63340" y="1510457"/>
            <a:ext cx="7416824" cy="4404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Новый этап в развитии ЭМ ознаменовался прежде </a:t>
            </a:r>
            <a:r>
              <a:rPr lang="ru-RU" sz="2200" dirty="0"/>
              <a:t>всего появлением такого явления, как генетические </a:t>
            </a:r>
            <a:r>
              <a:rPr lang="ru-RU" sz="2200" dirty="0" smtClean="0"/>
              <a:t>алгоритмы (ГА).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Предложенные </a:t>
            </a:r>
            <a:r>
              <a:rPr lang="de-DE" sz="2200" dirty="0" err="1" smtClean="0"/>
              <a:t>Джон</a:t>
            </a:r>
            <a:r>
              <a:rPr lang="ru-RU" sz="2200" dirty="0" smtClean="0"/>
              <a:t>ом</a:t>
            </a:r>
            <a:r>
              <a:rPr lang="de-DE" sz="2200" dirty="0" smtClean="0"/>
              <a:t> </a:t>
            </a:r>
            <a:r>
              <a:rPr lang="de-DE" sz="2200" dirty="0" err="1" smtClean="0"/>
              <a:t>Холланд</a:t>
            </a:r>
            <a:r>
              <a:rPr lang="ru-RU" sz="2200" dirty="0" smtClean="0"/>
              <a:t>ом</a:t>
            </a:r>
            <a:r>
              <a:rPr lang="de-DE" sz="2200" dirty="0" smtClean="0"/>
              <a:t> </a:t>
            </a:r>
            <a:r>
              <a:rPr lang="de-DE" sz="2200" dirty="0"/>
              <a:t>(John </a:t>
            </a:r>
            <a:r>
              <a:rPr lang="de-DE" sz="2200" dirty="0" smtClean="0"/>
              <a:t>Holland) </a:t>
            </a:r>
            <a:r>
              <a:rPr lang="ru-RU" sz="2200" dirty="0" smtClean="0"/>
              <a:t>[</a:t>
            </a:r>
            <a:r>
              <a:rPr lang="ru-RU" sz="2200" dirty="0" err="1"/>
              <a:t>Holland</a:t>
            </a:r>
            <a:r>
              <a:rPr lang="ru-RU" sz="2200" dirty="0"/>
              <a:t>, 1975] генетические алгоритмы (</a:t>
            </a:r>
            <a:r>
              <a:rPr lang="ru-RU" sz="2200" dirty="0" smtClean="0"/>
              <a:t>ГА) изначально </a:t>
            </a:r>
            <a:r>
              <a:rPr lang="ru-RU" sz="2200" dirty="0"/>
              <a:t>претендовали на революционный метод решения интеллектуальных поисковых задач. </a:t>
            </a:r>
            <a:endParaRPr lang="ru-RU" sz="22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Приверженцы </a:t>
            </a:r>
            <a:r>
              <a:rPr lang="ru-RU" sz="2200" dirty="0"/>
              <a:t>этого направления утверждают, что ГА основываются на теории эволюции Дарвина (а именно, на идее естественного отбора). </a:t>
            </a:r>
            <a:endParaRPr lang="ru-RU" sz="22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/>
              <a:t>Сейчас ГА рассматриваются как некий стохастический оптимизационный метод, иногда дающий неплохие результаты (т.е. с помощью ГА можно находить экстремумы</a:t>
            </a:r>
            <a:r>
              <a:rPr lang="ru-RU" sz="2200" dirty="0" smtClean="0"/>
              <a:t>).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4220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746969"/>
            <a:ext cx="7056288" cy="76348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История развития ЭМ</a:t>
            </a:r>
            <a:endParaRPr lang="ru-RU" sz="3200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43608" y="1544567"/>
            <a:ext cx="7056288" cy="44047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В </a:t>
            </a:r>
            <a:r>
              <a:rPr lang="ru-RU" sz="2200" dirty="0"/>
              <a:t>то же время предпринимались попытки возобновления исследований в области ЭМ. Речь идет прежде всего о работах И.Л</a:t>
            </a:r>
            <a:r>
              <a:rPr lang="ru-RU" sz="2200" dirty="0" smtClean="0"/>
              <a:t>. </a:t>
            </a:r>
            <a:r>
              <a:rPr lang="ru-RU" sz="2200" dirty="0" err="1" smtClean="0"/>
              <a:t>Букатовой</a:t>
            </a:r>
            <a:r>
              <a:rPr lang="ru-RU" sz="2200" dirty="0" smtClean="0"/>
              <a:t> </a:t>
            </a:r>
            <a:r>
              <a:rPr lang="ru-RU" sz="2200" dirty="0"/>
              <a:t>([</a:t>
            </a:r>
            <a:r>
              <a:rPr lang="ru-RU" sz="2200" dirty="0" err="1"/>
              <a:t>Букатова</a:t>
            </a:r>
            <a:r>
              <a:rPr lang="ru-RU" sz="2200" dirty="0"/>
              <a:t>, 1975]). Однако даже в одной из наиболее значительных работ ([</a:t>
            </a:r>
            <a:r>
              <a:rPr lang="ru-RU" sz="2200" dirty="0" err="1"/>
              <a:t>Букатова</a:t>
            </a:r>
            <a:r>
              <a:rPr lang="ru-RU" sz="2200" dirty="0"/>
              <a:t> и др., 1991]) факторы эволюции лишь </a:t>
            </a:r>
            <a:r>
              <a:rPr lang="ru-RU" sz="2200" dirty="0" smtClean="0"/>
              <a:t>декларировались. </a:t>
            </a:r>
            <a:r>
              <a:rPr lang="ru-RU" sz="2200" dirty="0"/>
              <a:t>Фактически речь </a:t>
            </a:r>
            <a:r>
              <a:rPr lang="ru-RU" sz="2200" dirty="0" smtClean="0"/>
              <a:t>шла </a:t>
            </a:r>
            <a:r>
              <a:rPr lang="ru-RU" sz="2200" dirty="0"/>
              <a:t>о повторении исследований Фогеля на несколько более высоком качественном уровне с улучшенной методологической </a:t>
            </a:r>
            <a:r>
              <a:rPr lang="ru-RU" sz="2200" dirty="0" smtClean="0"/>
              <a:t>проработкой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/>
              <a:t>Не исключено, что само мышление человека </a:t>
            </a:r>
            <a:r>
              <a:rPr lang="ru-RU" sz="2200" dirty="0" smtClean="0"/>
              <a:t>(</a:t>
            </a:r>
            <a:r>
              <a:rPr lang="ru-RU" sz="2200" dirty="0" err="1" smtClean="0"/>
              <a:t>инсайт</a:t>
            </a:r>
            <a:r>
              <a:rPr lang="ru-RU" sz="2200" dirty="0" smtClean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озарение) </a:t>
            </a:r>
            <a:r>
              <a:rPr lang="ru-RU" sz="2200" dirty="0"/>
              <a:t>является эволюционным процессом</a:t>
            </a:r>
            <a:r>
              <a:rPr lang="ru-RU" sz="2200" dirty="0" smtClean="0"/>
              <a:t>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200" dirty="0" smtClean="0"/>
              <a:t>Принятый </a:t>
            </a:r>
            <a:r>
              <a:rPr lang="ru-RU" sz="2200" dirty="0"/>
              <a:t>в ЭМ подход достаточно хорошо сходится и с представлениями биологов относительно того, что отличает живые организмы высокого уровня развития от </a:t>
            </a:r>
            <a:r>
              <a:rPr lang="ru-RU" sz="2200" dirty="0" smtClean="0"/>
              <a:t>примитивных.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144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1629</TotalTime>
  <Words>3457</Words>
  <Application>Microsoft Macintosh PowerPoint</Application>
  <PresentationFormat>Экран (4:3)</PresentationFormat>
  <Paragraphs>323</Paragraphs>
  <Slides>58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Calibri</vt:lpstr>
      <vt:lpstr>Cambria Math</vt:lpstr>
      <vt:lpstr>Garamond</vt:lpstr>
      <vt:lpstr>Wingdings</vt:lpstr>
      <vt:lpstr>Arial</vt:lpstr>
      <vt:lpstr>Натуральные материалы</vt:lpstr>
      <vt:lpstr>Эволюционное моделирование и генетические алгоритмы</vt:lpstr>
      <vt:lpstr>Эволюционное моделирование (ЭМ)</vt:lpstr>
      <vt:lpstr>Назначение и  области  применения ЭМ </vt:lpstr>
      <vt:lpstr>Назначение и  области  применения ЭМ </vt:lpstr>
      <vt:lpstr>История развития ЭМ</vt:lpstr>
      <vt:lpstr>История развития ЭМ</vt:lpstr>
      <vt:lpstr>История развития ЭМ</vt:lpstr>
      <vt:lpstr>История развития ЭМ</vt:lpstr>
      <vt:lpstr>История развития ЭМ</vt:lpstr>
      <vt:lpstr>Современное состоянии ЭМ</vt:lpstr>
      <vt:lpstr>Методология ЭМ </vt:lpstr>
      <vt:lpstr>Особенности эволюционного  моделирования как технологии оптимизации</vt:lpstr>
      <vt:lpstr>Особенности эволюционного  моделирования как технологии оптимизации</vt:lpstr>
      <vt:lpstr>Соответствие терминов эволюционной и  математической моделей</vt:lpstr>
      <vt:lpstr>Преимущества алгоритмов ЭМ как методов оптимизации</vt:lpstr>
      <vt:lpstr>Преимущества от реализации концепции ЭМ</vt:lpstr>
      <vt:lpstr>Принципы эволюционного  моделирования</vt:lpstr>
      <vt:lpstr>Принципы эволюционного  моделирования</vt:lpstr>
      <vt:lpstr>Принципы эволюционного  моделирования</vt:lpstr>
      <vt:lpstr>Основные этапы и направления развития генетики</vt:lpstr>
      <vt:lpstr>Основные этапы и направления развития генетики</vt:lpstr>
      <vt:lpstr>Основные этапы и направления развития генетики</vt:lpstr>
      <vt:lpstr>Основные понятия генетики</vt:lpstr>
      <vt:lpstr>Основные понятия генетики</vt:lpstr>
      <vt:lpstr>Основные понятия генетики</vt:lpstr>
      <vt:lpstr>Основные понятия генетики</vt:lpstr>
      <vt:lpstr>Основные понятия генетики</vt:lpstr>
      <vt:lpstr>Основные законы генетики  Законы Менделя </vt:lpstr>
      <vt:lpstr>Основные законы генетики  Законы Моргана и хромосомная теория наследственности  </vt:lpstr>
      <vt:lpstr>Закон гомологических рядов в наследственной изменчивости</vt:lpstr>
      <vt:lpstr>Представление информации о задаче в эволюционной  модели</vt:lpstr>
      <vt:lpstr>Методы эволюционного  моделирования</vt:lpstr>
      <vt:lpstr>ГЕНЕТИЧЕСКИЙ АЛГОРИТМ</vt:lpstr>
      <vt:lpstr>ГА. Представление информации</vt:lpstr>
      <vt:lpstr>ГА. Представление информации</vt:lpstr>
      <vt:lpstr>ГА. Начальная популяция </vt:lpstr>
      <vt:lpstr>ГА. Генетические  операторы  </vt:lpstr>
      <vt:lpstr>ГА. Оператор отбора</vt:lpstr>
      <vt:lpstr>ГА. Оператор отбора</vt:lpstr>
      <vt:lpstr>ГА. Оператор кроссинговера</vt:lpstr>
      <vt:lpstr>ГА. Оператор кроссинговера</vt:lpstr>
      <vt:lpstr>ГА. Операторы мутации и инверсии</vt:lpstr>
      <vt:lpstr>ГА. Операторы мутации и инверсии</vt:lpstr>
      <vt:lpstr>ГА. Критерии останова</vt:lpstr>
      <vt:lpstr>ГА. Схема алгоритма</vt:lpstr>
      <vt:lpstr>Классический ГА</vt:lpstr>
      <vt:lpstr>ГА. Общая схема работы</vt:lpstr>
      <vt:lpstr>ГА. Особенности совместного использования генетических  операторов</vt:lpstr>
      <vt:lpstr>ГА. Фундаментальная теорема</vt:lpstr>
      <vt:lpstr>ГА. Фундаментальная теорема о шаблонах</vt:lpstr>
      <vt:lpstr>ГА. Фундаментальная теорема о шаблонах</vt:lpstr>
      <vt:lpstr>ГА. Настройка управляющих параметров</vt:lpstr>
      <vt:lpstr>ГА. Настройка управляющих параметров</vt:lpstr>
      <vt:lpstr>ГА. Мониторинг и визуализация работы </vt:lpstr>
      <vt:lpstr>Эволюционные стратегии (ЭС)</vt:lpstr>
      <vt:lpstr>Эволюционные стратегии (ЭС)</vt:lpstr>
      <vt:lpstr>Эволюционное программирование </vt:lpstr>
      <vt:lpstr>Эволюционное моделирование.  Этапы решения задач оптимизации </vt:lpstr>
    </vt:vector>
  </TitlesOfParts>
  <Company>MSHOME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автоматов</dc:title>
  <dc:creator>bertrisse</dc:creator>
  <cp:lastModifiedBy>Павел Варшавский</cp:lastModifiedBy>
  <cp:revision>152</cp:revision>
  <dcterms:created xsi:type="dcterms:W3CDTF">2012-05-11T17:37:59Z</dcterms:created>
  <dcterms:modified xsi:type="dcterms:W3CDTF">2016-04-12T21:13:43Z</dcterms:modified>
</cp:coreProperties>
</file>