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332" r:id="rId3"/>
    <p:sldId id="389" r:id="rId4"/>
    <p:sldId id="391" r:id="rId5"/>
    <p:sldId id="392" r:id="rId6"/>
    <p:sldId id="393" r:id="rId7"/>
    <p:sldId id="394" r:id="rId8"/>
    <p:sldId id="396" r:id="rId9"/>
    <p:sldId id="397" r:id="rId10"/>
    <p:sldId id="395" r:id="rId11"/>
    <p:sldId id="398" r:id="rId12"/>
    <p:sldId id="399" r:id="rId13"/>
    <p:sldId id="400" r:id="rId14"/>
    <p:sldId id="401" r:id="rId15"/>
    <p:sldId id="4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568" userDrawn="1">
          <p15:clr>
            <a:srgbClr val="A4A3A4"/>
          </p15:clr>
        </p15:guide>
        <p15:guide id="2" orient="horz" pos="1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F1F"/>
    <a:srgbClr val="035B7A"/>
    <a:srgbClr val="970000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 autoAdjust="0"/>
  </p:normalViewPr>
  <p:slideViewPr>
    <p:cSldViewPr snapToGrid="0">
      <p:cViewPr varScale="1">
        <p:scale>
          <a:sx n="93" d="100"/>
          <a:sy n="93" d="100"/>
        </p:scale>
        <p:origin x="664" y="208"/>
      </p:cViewPr>
      <p:guideLst>
        <p:guide pos="3568"/>
        <p:guide orient="horz" pos="1457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13.03.17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13.03.17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Формализация семантики фиксированной точки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Рассмотрим класс областей, используемых для задания </a:t>
            </a:r>
            <a:r>
              <a:rPr lang="ru-RU" sz="2800" b="1" dirty="0">
                <a:solidFill>
                  <a:schemeClr val="tx2"/>
                </a:solidFill>
              </a:rPr>
              <a:t>семантики минимальной фиксированной точки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Покажем, что семантические области, используемые при задании </a:t>
            </a:r>
            <a:r>
              <a:rPr lang="ru-RU" sz="2800" b="1" dirty="0" err="1">
                <a:solidFill>
                  <a:schemeClr val="tx2"/>
                </a:solidFill>
              </a:rPr>
              <a:t>денотационной</a:t>
            </a:r>
            <a:r>
              <a:rPr lang="ru-RU" sz="2800" b="1" dirty="0">
                <a:solidFill>
                  <a:schemeClr val="tx2"/>
                </a:solidFill>
              </a:rPr>
              <a:t> семантики языков программирования</a:t>
            </a:r>
            <a:r>
              <a:rPr lang="ru-RU" sz="2800" dirty="0">
                <a:solidFill>
                  <a:schemeClr val="tx2"/>
                </a:solidFill>
              </a:rPr>
              <a:t>, принадлежат этому классу.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Это позволяет использовать </a:t>
            </a:r>
            <a:r>
              <a:rPr lang="ru-RU" sz="2800" b="1" dirty="0">
                <a:solidFill>
                  <a:schemeClr val="tx2"/>
                </a:solidFill>
              </a:rPr>
              <a:t>аппарат семантики минимальной фиксированной точки</a:t>
            </a:r>
            <a:r>
              <a:rPr lang="ru-RU" sz="2800" dirty="0">
                <a:solidFill>
                  <a:schemeClr val="tx2"/>
                </a:solidFill>
              </a:rPr>
              <a:t> для определения значений программ.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4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Решетки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74700"/>
            <a:ext cx="10530770" cy="5372100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7.</a:t>
            </a:r>
            <a:r>
              <a:rPr lang="ru-RU" sz="2800" dirty="0">
                <a:solidFill>
                  <a:schemeClr val="tx2"/>
                </a:solidFill>
              </a:rPr>
              <a:t> Для множества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, частично упорядоченного отношением ⊑, и подмножества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⊂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выражение</a:t>
            </a:r>
            <a:r>
              <a:rPr lang="en-US" sz="2800" dirty="0">
                <a:solidFill>
                  <a:schemeClr val="tx2"/>
                </a:solidFill>
              </a:rPr>
              <a:t> ⊓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обозначает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элемент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(если он существует) такой, что: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1)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для </a:t>
            </a:r>
            <a:r>
              <a:rPr lang="en-US" sz="2800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en-US" sz="2800" dirty="0">
                <a:solidFill>
                  <a:srgbClr val="963F1F"/>
                </a:solidFill>
              </a:rPr>
              <a:t>	 ⊓</a:t>
            </a:r>
            <a:r>
              <a:rPr lang="en-US" sz="2800" b="1" dirty="0">
                <a:solidFill>
                  <a:srgbClr val="963F1F"/>
                </a:solidFill>
              </a:rPr>
              <a:t>X </a:t>
            </a:r>
            <a:r>
              <a:rPr lang="en-US" sz="2800" dirty="0">
                <a:solidFill>
                  <a:srgbClr val="963F1F"/>
                </a:solidFill>
              </a:rPr>
              <a:t>⊑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;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2)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для </a:t>
            </a:r>
            <a:r>
              <a:rPr lang="en-US" sz="2800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P</a:t>
            </a:r>
            <a:r>
              <a:rPr lang="ru-RU" sz="2800" dirty="0">
                <a:solidFill>
                  <a:srgbClr val="963F1F"/>
                </a:solidFill>
              </a:rPr>
              <a:t>,	если для </a:t>
            </a:r>
            <a:r>
              <a:rPr lang="en-US" sz="2800" b="1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en-US" sz="2800" dirty="0">
                <a:solidFill>
                  <a:srgbClr val="963F1F"/>
                </a:solidFill>
              </a:rPr>
              <a:t>	 </a:t>
            </a:r>
            <a:r>
              <a:rPr lang="en-US" sz="2800" b="1" dirty="0">
                <a:solidFill>
                  <a:srgbClr val="963F1F"/>
                </a:solidFill>
              </a:rPr>
              <a:t>d</a:t>
            </a:r>
            <a:r>
              <a:rPr lang="en-US" sz="2800" dirty="0">
                <a:solidFill>
                  <a:srgbClr val="963F1F"/>
                </a:solidFill>
              </a:rPr>
              <a:t> ⊑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, то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en-US" sz="2800" dirty="0">
                <a:solidFill>
                  <a:srgbClr val="963F1F"/>
                </a:solidFill>
              </a:rPr>
              <a:t> ⊑ ⊓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Элемент </a:t>
            </a:r>
            <a:r>
              <a:rPr lang="en-US" sz="2800" dirty="0">
                <a:solidFill>
                  <a:schemeClr val="tx2"/>
                </a:solidFill>
              </a:rPr>
              <a:t>⊓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называют </a:t>
            </a:r>
            <a:r>
              <a:rPr lang="ru-RU" sz="2800" b="1" dirty="0">
                <a:solidFill>
                  <a:schemeClr val="tx2"/>
                </a:solidFill>
              </a:rPr>
              <a:t>наибольшей нижней гранью подмножества </a:t>
            </a:r>
            <a:r>
              <a:rPr lang="en-US" sz="2800" b="1" dirty="0">
                <a:solidFill>
                  <a:schemeClr val="tx2"/>
                </a:solidFill>
              </a:rPr>
              <a:t>X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8.</a:t>
            </a:r>
            <a:r>
              <a:rPr lang="ru-RU" sz="2800" dirty="0">
                <a:solidFill>
                  <a:schemeClr val="tx2"/>
                </a:solidFill>
              </a:rPr>
              <a:t> Множество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, частично упорядоченное отношением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dirty="0">
                <a:solidFill>
                  <a:schemeClr val="tx2"/>
                </a:solidFill>
              </a:rPr>
              <a:t>, называется </a:t>
            </a:r>
            <a:r>
              <a:rPr lang="ru-RU" sz="2800" b="1" dirty="0">
                <a:solidFill>
                  <a:schemeClr val="tx2"/>
                </a:solidFill>
              </a:rPr>
              <a:t>полной решеткой</a:t>
            </a:r>
            <a:r>
              <a:rPr lang="ru-RU" sz="2800" dirty="0">
                <a:solidFill>
                  <a:schemeClr val="tx2"/>
                </a:solidFill>
              </a:rPr>
              <a:t>, если и только если для всякого подмножества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⊂</a:t>
            </a:r>
            <a:r>
              <a:rPr lang="en-US" sz="2800" b="1" dirty="0">
                <a:solidFill>
                  <a:schemeClr val="tx2"/>
                </a:solidFill>
              </a:rPr>
              <a:t>P </a:t>
            </a:r>
            <a:r>
              <a:rPr lang="ru-RU" sz="2800" dirty="0">
                <a:solidFill>
                  <a:schemeClr val="tx2"/>
                </a:solidFill>
              </a:rPr>
              <a:t>существуют одновременно элементы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dirty="0">
                <a:solidFill>
                  <a:schemeClr val="tx2"/>
                </a:solidFill>
              </a:rPr>
              <a:t>⊓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Любая решетка с конечным числом элементов является </a:t>
            </a:r>
            <a:r>
              <a:rPr lang="ru-RU" sz="2800" b="1" dirty="0">
                <a:solidFill>
                  <a:schemeClr val="tx2"/>
                </a:solidFill>
              </a:rPr>
              <a:t>полной решеткой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850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Полные Решетки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74700"/>
            <a:ext cx="10530770" cy="5372100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полной решетке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dirty="0">
                <a:solidFill>
                  <a:schemeClr val="tx2"/>
                </a:solidFill>
              </a:rPr>
              <a:t> всегда имеется элемент </a:t>
            </a:r>
            <a:r>
              <a:rPr lang="en-US" sz="2800" dirty="0">
                <a:solidFill>
                  <a:schemeClr val="tx2"/>
                </a:solidFill>
              </a:rPr>
              <a:t>⊓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, являющийся нижним элементом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(обозначается через 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).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Кроме того, в полной решетке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всегда имеется верхний элемент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(обозначается через </a:t>
            </a:r>
            <a:r>
              <a:rPr lang="en-US" sz="2800" b="1" dirty="0">
                <a:solidFill>
                  <a:schemeClr val="tx2"/>
                </a:solidFill>
              </a:rPr>
              <a:t>⊤</a:t>
            </a:r>
            <a:r>
              <a:rPr lang="ru-RU" sz="2800" dirty="0">
                <a:solidFill>
                  <a:schemeClr val="tx2"/>
                </a:solidFill>
              </a:rPr>
              <a:t>)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Полные решетки</a:t>
            </a:r>
            <a:r>
              <a:rPr lang="ru-RU" sz="2800" dirty="0">
                <a:solidFill>
                  <a:schemeClr val="tx2"/>
                </a:solidFill>
              </a:rPr>
              <a:t> являются вполне подходящими областями </a:t>
            </a:r>
            <a:r>
              <a:rPr lang="ru-RU" sz="2800" b="1" dirty="0">
                <a:solidFill>
                  <a:schemeClr val="tx2"/>
                </a:solidFill>
              </a:rPr>
              <a:t>для описания семантики языков программирования</a:t>
            </a:r>
            <a:r>
              <a:rPr lang="ru-RU" sz="2800" dirty="0">
                <a:solidFill>
                  <a:schemeClr val="tx2"/>
                </a:solidFill>
              </a:rPr>
              <a:t> и часто применяются </a:t>
            </a:r>
            <a:r>
              <a:rPr lang="ru-RU" sz="2800" b="1" dirty="0">
                <a:solidFill>
                  <a:schemeClr val="tx2"/>
                </a:solidFill>
              </a:rPr>
              <a:t>для построения </a:t>
            </a:r>
            <a:r>
              <a:rPr lang="ru-RU" sz="2800" b="1" dirty="0" err="1">
                <a:solidFill>
                  <a:schemeClr val="tx2"/>
                </a:solidFill>
              </a:rPr>
              <a:t>денотационной</a:t>
            </a:r>
            <a:r>
              <a:rPr lang="ru-RU" sz="2800" b="1" dirty="0">
                <a:solidFill>
                  <a:schemeClr val="tx2"/>
                </a:solidFill>
              </a:rPr>
              <a:t> семантики языков программирования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82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Решетки, Цепи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74700"/>
            <a:ext cx="10530770" cy="5372100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 построения </a:t>
            </a:r>
            <a:r>
              <a:rPr lang="ru-RU" sz="2800" b="1" dirty="0">
                <a:solidFill>
                  <a:schemeClr val="tx2"/>
                </a:solidFill>
              </a:rPr>
              <a:t>семантики минимальной фиксированной точки</a:t>
            </a:r>
            <a:r>
              <a:rPr lang="ru-RU" sz="2800" dirty="0">
                <a:solidFill>
                  <a:schemeClr val="tx2"/>
                </a:solidFill>
              </a:rPr>
              <a:t> не требуется, чтобы области были решетками и, тем более, полными решетками.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Единственным свойством, необходимым для частично упорядоченных множеств, является существование наименьших верхних граней для тех множеств, которые представляют семейства подфункций. Этим объясняется введение следующих определений.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9.</a:t>
            </a:r>
            <a:r>
              <a:rPr lang="ru-RU" sz="2800" dirty="0">
                <a:solidFill>
                  <a:schemeClr val="tx2"/>
                </a:solidFill>
              </a:rPr>
              <a:t> Для частично упорядоченного множества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непустое подмножество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⊂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dirty="0">
                <a:solidFill>
                  <a:schemeClr val="tx2"/>
                </a:solidFill>
              </a:rPr>
              <a:t> является </a:t>
            </a:r>
            <a:r>
              <a:rPr lang="ru-RU" sz="2800" b="1" dirty="0">
                <a:solidFill>
                  <a:schemeClr val="tx2"/>
                </a:solidFill>
              </a:rPr>
              <a:t>цепью</a:t>
            </a:r>
            <a:r>
              <a:rPr lang="ru-RU" sz="2800" dirty="0">
                <a:solidFill>
                  <a:schemeClr val="tx2"/>
                </a:solidFill>
              </a:rPr>
              <a:t> (или линейно упорядоченным множеством), если для любых </a:t>
            </a:r>
            <a:r>
              <a:rPr lang="ru-RU" sz="2800" b="1" dirty="0">
                <a:solidFill>
                  <a:schemeClr val="tx2"/>
                </a:solidFill>
              </a:rPr>
              <a:t>х, у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X</a:t>
            </a:r>
            <a:r>
              <a:rPr lang="ru-RU" sz="2800" dirty="0">
                <a:solidFill>
                  <a:schemeClr val="tx2"/>
                </a:solidFill>
              </a:rPr>
              <a:t> либо 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х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b="1" dirty="0">
                <a:solidFill>
                  <a:schemeClr val="tx2"/>
                </a:solidFill>
              </a:rPr>
              <a:t> у</a:t>
            </a:r>
            <a:r>
              <a:rPr lang="ru-RU" sz="2800" dirty="0">
                <a:solidFill>
                  <a:schemeClr val="tx2"/>
                </a:solidFill>
              </a:rPr>
              <a:t>, либо </a:t>
            </a:r>
            <a:r>
              <a:rPr lang="ru-RU" sz="2800" b="1" dirty="0">
                <a:solidFill>
                  <a:schemeClr val="tx2"/>
                </a:solidFill>
              </a:rPr>
              <a:t>у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b="1" dirty="0">
                <a:solidFill>
                  <a:schemeClr val="tx2"/>
                </a:solidFill>
              </a:rPr>
              <a:t> х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Следствие.</a:t>
            </a:r>
            <a:r>
              <a:rPr lang="ru-RU" sz="2800" dirty="0">
                <a:solidFill>
                  <a:schemeClr val="tx2"/>
                </a:solidFill>
              </a:rPr>
              <a:t> Каждое подмножество цепи является цепью.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29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Решетки, Цепи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372100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>
                <a:solidFill>
                  <a:schemeClr val="tx2"/>
                </a:solidFill>
              </a:rPr>
              <a:t>Цепи</a:t>
            </a:r>
            <a:r>
              <a:rPr lang="ru-RU" sz="280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могут быть </a:t>
            </a:r>
            <a:r>
              <a:rPr lang="ru-RU" sz="2800" b="1" dirty="0">
                <a:solidFill>
                  <a:schemeClr val="tx2"/>
                </a:solidFill>
              </a:rPr>
              <a:t>конечными</a:t>
            </a:r>
            <a:r>
              <a:rPr lang="ru-RU" sz="2800" dirty="0">
                <a:solidFill>
                  <a:schemeClr val="tx2"/>
                </a:solidFill>
              </a:rPr>
              <a:t> или </a:t>
            </a:r>
            <a:r>
              <a:rPr lang="ru-RU" sz="2800" b="1" dirty="0">
                <a:solidFill>
                  <a:schemeClr val="tx2"/>
                </a:solidFill>
              </a:rPr>
              <a:t>бесконечными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Цепь может рассматриваться как математическая абстракция семейства согласованных функций. Поэтому важно убедиться, что такие цепи всегда имеют наименьшие верхние грани. 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Поскольку решетки могут не иметь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 для бесконечных цепей, то они не подходят в качестве областей для построения теории семантики минимальной фиксированной точки. 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С другой стороны, требование к области быть полной решеткой является слишком сильным. 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Компромиссом являются области, называемые </a:t>
            </a:r>
            <a:r>
              <a:rPr lang="ru-RU" sz="2800" b="1" dirty="0">
                <a:solidFill>
                  <a:schemeClr val="tx2"/>
                </a:solidFill>
              </a:rPr>
              <a:t>полными частичными порядками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989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полный частичный порядок (</a:t>
            </a:r>
            <a:r>
              <a:rPr lang="ru-RU" sz="2800" dirty="0" err="1">
                <a:effectLst/>
              </a:rPr>
              <a:t>п.ч.п</a:t>
            </a:r>
            <a:r>
              <a:rPr lang="ru-RU" sz="2800" dirty="0">
                <a:effectLst/>
              </a:rPr>
              <a:t>.)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74700"/>
            <a:ext cx="10530770" cy="5372100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10.</a:t>
            </a:r>
            <a:r>
              <a:rPr lang="ru-RU" sz="2800" dirty="0">
                <a:solidFill>
                  <a:schemeClr val="tx2"/>
                </a:solidFill>
              </a:rPr>
              <a:t> Частично упорядоченное множество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является </a:t>
            </a:r>
            <a:r>
              <a:rPr lang="ru-RU" sz="2800" b="1" dirty="0">
                <a:solidFill>
                  <a:schemeClr val="tx2"/>
                </a:solidFill>
              </a:rPr>
              <a:t>полным частичным порядком (</a:t>
            </a:r>
            <a:r>
              <a:rPr lang="ru-RU" sz="2800" b="1" dirty="0" err="1">
                <a:solidFill>
                  <a:schemeClr val="tx2"/>
                </a:solidFill>
              </a:rPr>
              <a:t>п.ч.п</a:t>
            </a:r>
            <a:r>
              <a:rPr lang="ru-RU" sz="2800" b="1" dirty="0">
                <a:solidFill>
                  <a:schemeClr val="tx2"/>
                </a:solidFill>
              </a:rPr>
              <a:t>.)</a:t>
            </a:r>
            <a:r>
              <a:rPr lang="ru-RU" sz="2800" dirty="0">
                <a:solidFill>
                  <a:schemeClr val="tx2"/>
                </a:solidFill>
              </a:rPr>
              <a:t>, если: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1)</a:t>
            </a:r>
            <a:r>
              <a:rPr lang="ru-RU" sz="2800" dirty="0">
                <a:solidFill>
                  <a:srgbClr val="963F1F"/>
                </a:solidFill>
              </a:rPr>
              <a:t> в множестве </a:t>
            </a:r>
            <a:r>
              <a:rPr lang="ru-RU" sz="2800" b="1" dirty="0">
                <a:solidFill>
                  <a:srgbClr val="963F1F"/>
                </a:solidFill>
              </a:rPr>
              <a:t>Р</a:t>
            </a:r>
            <a:r>
              <a:rPr lang="ru-RU" sz="2800" dirty="0">
                <a:solidFill>
                  <a:srgbClr val="963F1F"/>
                </a:solidFill>
              </a:rPr>
              <a:t> существует нижний элемент </a:t>
            </a:r>
            <a:r>
              <a:rPr lang="ru-RU" sz="2800" b="1" dirty="0">
                <a:solidFill>
                  <a:srgbClr val="963F1F"/>
                </a:solidFill>
              </a:rPr>
              <a:t>⊥</a:t>
            </a:r>
            <a:r>
              <a:rPr lang="ru-RU" sz="2800" dirty="0">
                <a:solidFill>
                  <a:srgbClr val="963F1F"/>
                </a:solidFill>
              </a:rPr>
              <a:t>, такой что </a:t>
            </a:r>
            <a:br>
              <a:rPr lang="ru-RU" sz="2800" dirty="0">
                <a:solidFill>
                  <a:srgbClr val="963F1F"/>
                </a:solidFill>
              </a:rPr>
            </a:br>
            <a:r>
              <a:rPr lang="ru-RU" sz="2800" b="1" dirty="0">
                <a:solidFill>
                  <a:srgbClr val="963F1F"/>
                </a:solidFill>
              </a:rPr>
              <a:t>⊥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  <a:r>
              <a:rPr lang="ru-RU" sz="2800" dirty="0">
                <a:solidFill>
                  <a:srgbClr val="963F1F"/>
                </a:solidFill>
              </a:rPr>
              <a:t> для всех </a:t>
            </a:r>
            <a:r>
              <a:rPr lang="es-ES_tradnl" sz="2800" b="1" dirty="0">
                <a:solidFill>
                  <a:srgbClr val="963F1F"/>
                </a:solidFill>
              </a:rPr>
              <a:t>x</a:t>
            </a:r>
            <a:r>
              <a:rPr lang="es-ES_tradnl" sz="2800" dirty="0">
                <a:solidFill>
                  <a:srgbClr val="963F1F"/>
                </a:solidFill>
              </a:rPr>
              <a:t> ∈ </a:t>
            </a:r>
            <a:r>
              <a:rPr lang="es-ES_tradnl" sz="2800" b="1" dirty="0" err="1">
                <a:solidFill>
                  <a:srgbClr val="963F1F"/>
                </a:solidFill>
              </a:rPr>
              <a:t>Р</a:t>
            </a:r>
            <a:r>
              <a:rPr lang="ru-RU" sz="2800" dirty="0">
                <a:solidFill>
                  <a:srgbClr val="963F1F"/>
                </a:solidFill>
              </a:rPr>
              <a:t>;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2)</a:t>
            </a:r>
            <a:r>
              <a:rPr lang="ru-RU" sz="2800" dirty="0">
                <a:solidFill>
                  <a:srgbClr val="963F1F"/>
                </a:solidFill>
              </a:rPr>
              <a:t> каждая цепь </a:t>
            </a:r>
            <a:r>
              <a:rPr lang="ru-RU" sz="2800" b="1" dirty="0">
                <a:solidFill>
                  <a:srgbClr val="963F1F"/>
                </a:solidFill>
              </a:rPr>
              <a:t>Х </a:t>
            </a:r>
            <a:r>
              <a:rPr lang="ru-RU" sz="2800" dirty="0">
                <a:solidFill>
                  <a:srgbClr val="963F1F"/>
                </a:solidFill>
              </a:rPr>
              <a:t>⊂ </a:t>
            </a:r>
            <a:r>
              <a:rPr lang="ru-RU" sz="2800" b="1" dirty="0" err="1">
                <a:solidFill>
                  <a:srgbClr val="963F1F"/>
                </a:solidFill>
              </a:rPr>
              <a:t>P</a:t>
            </a:r>
            <a:r>
              <a:rPr lang="ru-RU" sz="2800" dirty="0">
                <a:solidFill>
                  <a:srgbClr val="963F1F"/>
                </a:solidFill>
              </a:rPr>
              <a:t> имеет наименьшую верхнюю грань в </a:t>
            </a:r>
            <a:r>
              <a:rPr lang="ru-RU" sz="2800" b="1" dirty="0">
                <a:solidFill>
                  <a:srgbClr val="963F1F"/>
                </a:solidFill>
              </a:rPr>
              <a:t>Р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br>
              <a:rPr lang="ru-RU" sz="2800" dirty="0">
                <a:solidFill>
                  <a:srgbClr val="963F1F"/>
                </a:solidFill>
              </a:rPr>
            </a:br>
            <a:r>
              <a:rPr lang="ru-RU" sz="2800" dirty="0">
                <a:solidFill>
                  <a:srgbClr val="963F1F"/>
                </a:solidFill>
              </a:rPr>
              <a:t>(т.е. элемент ⊔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  <a:r>
              <a:rPr lang="es-ES_tradnl" sz="2800" dirty="0">
                <a:solidFill>
                  <a:srgbClr val="963F1F"/>
                </a:solidFill>
              </a:rPr>
              <a:t> ∈ </a:t>
            </a:r>
            <a:r>
              <a:rPr lang="es-ES_tradnl" sz="2800" b="1" dirty="0" err="1">
                <a:solidFill>
                  <a:srgbClr val="963F1F"/>
                </a:solidFill>
              </a:rPr>
              <a:t>Р</a:t>
            </a:r>
            <a:r>
              <a:rPr lang="ru-RU" sz="2800" dirty="0">
                <a:solidFill>
                  <a:srgbClr val="963F1F"/>
                </a:solidFill>
              </a:rPr>
              <a:t>).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Требование быть просто частично упорядоченным множеством является слишком слабым для построения решений рекурсивно определенных функций. Решения рекурсивно определенных функций оказываются элементами </a:t>
            </a:r>
            <a:r>
              <a:rPr lang="ru-RU" sz="2400" dirty="0" err="1">
                <a:solidFill>
                  <a:schemeClr val="tx2"/>
                </a:solidFill>
              </a:rPr>
              <a:t>п.ч.п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 err="1">
                <a:solidFill>
                  <a:schemeClr val="tx2"/>
                </a:solidFill>
              </a:rPr>
              <a:t>П.ч.п</a:t>
            </a:r>
            <a:r>
              <a:rPr lang="ru-RU" sz="2400" dirty="0">
                <a:solidFill>
                  <a:schemeClr val="tx2"/>
                </a:solidFill>
              </a:rPr>
              <a:t>., как видно из определения, предполагает существование нижнего элемента </a:t>
            </a:r>
            <a:r>
              <a:rPr lang="ru-RU" sz="2400" b="1" dirty="0">
                <a:solidFill>
                  <a:schemeClr val="tx2"/>
                </a:solidFill>
              </a:rPr>
              <a:t>⊥</a:t>
            </a:r>
            <a:r>
              <a:rPr lang="ru-RU" sz="2400" dirty="0">
                <a:solidFill>
                  <a:schemeClr val="tx2"/>
                </a:solidFill>
              </a:rPr>
              <a:t> для всех элементов </a:t>
            </a:r>
            <a:r>
              <a:rPr lang="es-ES_tradnl" sz="2400" b="1" dirty="0">
                <a:solidFill>
                  <a:schemeClr val="tx2"/>
                </a:solidFill>
              </a:rPr>
              <a:t>x</a:t>
            </a:r>
            <a:r>
              <a:rPr lang="es-ES_tradnl" sz="2400" dirty="0">
                <a:solidFill>
                  <a:schemeClr val="tx2"/>
                </a:solidFill>
              </a:rPr>
              <a:t> ∈ </a:t>
            </a:r>
            <a:r>
              <a:rPr lang="es-ES_tradnl" sz="2400" b="1" dirty="0" err="1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, а следовательно и </a:t>
            </a:r>
            <a:r>
              <a:rPr lang="ru-RU" sz="2400" dirty="0" err="1">
                <a:solidFill>
                  <a:schemeClr val="tx2"/>
                </a:solidFill>
              </a:rPr>
              <a:t>н.н.г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(элемента ⊓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), но не требует существования </a:t>
            </a:r>
            <a:r>
              <a:rPr lang="ru-RU" sz="2400" dirty="0" err="1">
                <a:solidFill>
                  <a:schemeClr val="tx2"/>
                </a:solidFill>
              </a:rPr>
              <a:t>н.в.г</a:t>
            </a:r>
            <a:r>
              <a:rPr lang="ru-RU" sz="2400" dirty="0">
                <a:solidFill>
                  <a:schemeClr val="tx2"/>
                </a:solidFill>
              </a:rPr>
              <a:t>. для всех элементов </a:t>
            </a:r>
            <a:r>
              <a:rPr lang="es-ES_tradnl" sz="2400" b="1" dirty="0">
                <a:solidFill>
                  <a:schemeClr val="tx2"/>
                </a:solidFill>
              </a:rPr>
              <a:t>x</a:t>
            </a:r>
            <a:r>
              <a:rPr lang="es-ES_tradnl" sz="2400" dirty="0">
                <a:solidFill>
                  <a:schemeClr val="tx2"/>
                </a:solidFill>
              </a:rPr>
              <a:t> ∈ </a:t>
            </a:r>
            <a:r>
              <a:rPr lang="es-ES_tradnl" sz="2400" b="1" dirty="0" err="1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(т.е. существования ⊔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), а </a:t>
            </a:r>
            <a:r>
              <a:rPr lang="ru-RU" sz="2400" dirty="0" smtClean="0">
                <a:solidFill>
                  <a:schemeClr val="tx2"/>
                </a:solidFill>
              </a:rPr>
              <a:t>лишь </a:t>
            </a:r>
            <a:r>
              <a:rPr lang="ru-RU" sz="2400" dirty="0">
                <a:solidFill>
                  <a:schemeClr val="tx2"/>
                </a:solidFill>
              </a:rPr>
              <a:t>существование </a:t>
            </a:r>
            <a:r>
              <a:rPr lang="ru-RU" sz="2400" dirty="0" err="1">
                <a:solidFill>
                  <a:schemeClr val="tx2"/>
                </a:solidFill>
              </a:rPr>
              <a:t>н.в.г</a:t>
            </a:r>
            <a:r>
              <a:rPr lang="ru-RU" sz="2400" dirty="0">
                <a:solidFill>
                  <a:schemeClr val="tx2"/>
                </a:solidFill>
              </a:rPr>
              <a:t>. для всех ее цепей.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437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Частично-упорядоченные множества (ЧУМ)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1.</a:t>
            </a:r>
            <a:r>
              <a:rPr lang="ru-RU" sz="2800" dirty="0">
                <a:solidFill>
                  <a:schemeClr val="tx2"/>
                </a:solidFill>
              </a:rPr>
              <a:t> Множество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частично упорядочено отношением </a:t>
            </a:r>
            <a:r>
              <a:rPr lang="en-US" sz="2800" dirty="0">
                <a:solidFill>
                  <a:schemeClr val="tx2"/>
                </a:solidFill>
              </a:rPr>
              <a:t>⊑ </a:t>
            </a:r>
            <a:r>
              <a:rPr lang="ru-RU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tx2"/>
                </a:solidFill>
              </a:rPr>
              <a:t>≤, ≼ </a:t>
            </a:r>
            <a:r>
              <a:rPr lang="ru-RU" sz="2800" dirty="0">
                <a:solidFill>
                  <a:schemeClr val="tx2"/>
                </a:solidFill>
              </a:rPr>
              <a:t>произносится «слабее, чем» или «менее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определен, чем»), если для любых 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y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z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Р </a:t>
            </a:r>
            <a:r>
              <a:rPr lang="ru-RU" sz="2800" dirty="0">
                <a:solidFill>
                  <a:schemeClr val="tx2"/>
                </a:solidFill>
              </a:rPr>
              <a:t>имеют место следующие свойства:</a:t>
            </a:r>
          </a:p>
          <a:p>
            <a:pPr marL="0" lvl="7" indent="0" algn="just">
              <a:lnSpc>
                <a:spcPct val="200000"/>
              </a:lnSpc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1) </a:t>
            </a:r>
            <a:r>
              <a:rPr lang="ru-RU" sz="2800" b="1" dirty="0" err="1">
                <a:solidFill>
                  <a:srgbClr val="963F1F"/>
                </a:solidFill>
              </a:rPr>
              <a:t>рефлексивность</a:t>
            </a:r>
            <a:r>
              <a:rPr lang="ru-RU" sz="2800" b="1" dirty="0">
                <a:solidFill>
                  <a:srgbClr val="963F1F"/>
                </a:solidFill>
              </a:rPr>
              <a:t>: х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</a:p>
          <a:p>
            <a:pPr marL="0" lvl="7" indent="0" algn="just">
              <a:lnSpc>
                <a:spcPct val="200000"/>
              </a:lnSpc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2) антисимметричность: </a:t>
            </a:r>
            <a:r>
              <a:rPr lang="ru-RU" sz="2800" dirty="0">
                <a:solidFill>
                  <a:srgbClr val="963F1F"/>
                </a:solidFill>
              </a:rPr>
              <a:t>из 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у</a:t>
            </a:r>
            <a:r>
              <a:rPr lang="ru-RU" sz="2800" dirty="0">
                <a:solidFill>
                  <a:srgbClr val="963F1F"/>
                </a:solidFill>
              </a:rPr>
              <a:t> и </a:t>
            </a:r>
            <a:r>
              <a:rPr lang="ru-RU" sz="2800" b="1" dirty="0">
                <a:solidFill>
                  <a:srgbClr val="963F1F"/>
                </a:solidFill>
              </a:rPr>
              <a:t>у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  <a:r>
              <a:rPr lang="ru-RU" sz="2800" dirty="0">
                <a:solidFill>
                  <a:srgbClr val="963F1F"/>
                </a:solidFill>
              </a:rPr>
              <a:t> следует, что 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  <a:r>
              <a:rPr lang="ru-RU" sz="2800" dirty="0">
                <a:solidFill>
                  <a:srgbClr val="963F1F"/>
                </a:solidFill>
              </a:rPr>
              <a:t> ≡ </a:t>
            </a:r>
            <a:r>
              <a:rPr lang="ru-RU" sz="2800" b="1" dirty="0">
                <a:solidFill>
                  <a:srgbClr val="963F1F"/>
                </a:solidFill>
              </a:rPr>
              <a:t>у</a:t>
            </a:r>
          </a:p>
          <a:p>
            <a:pPr marL="0" lvl="7" indent="0" algn="just">
              <a:lnSpc>
                <a:spcPct val="200000"/>
              </a:lnSpc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3) транзитивность: </a:t>
            </a:r>
            <a:r>
              <a:rPr lang="ru-RU" sz="2800" dirty="0">
                <a:solidFill>
                  <a:srgbClr val="963F1F"/>
                </a:solidFill>
              </a:rPr>
              <a:t>из 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у</a:t>
            </a:r>
            <a:r>
              <a:rPr lang="ru-RU" sz="2800" dirty="0">
                <a:solidFill>
                  <a:srgbClr val="963F1F"/>
                </a:solidFill>
              </a:rPr>
              <a:t> и </a:t>
            </a:r>
            <a:r>
              <a:rPr lang="ru-RU" sz="2800" b="1" dirty="0">
                <a:solidFill>
                  <a:srgbClr val="963F1F"/>
                </a:solidFill>
              </a:rPr>
              <a:t>у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z</a:t>
            </a:r>
            <a:r>
              <a:rPr lang="ru-RU" sz="2800" dirty="0">
                <a:solidFill>
                  <a:srgbClr val="963F1F"/>
                </a:solidFill>
              </a:rPr>
              <a:t> следует, что 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z</a:t>
            </a:r>
            <a:endParaRPr lang="ru-RU" sz="2800" b="1" dirty="0">
              <a:solidFill>
                <a:srgbClr val="963F1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593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Частично-упорядоченные множества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Частично упорядоченное множество элементов может быть представлено ациклическим графом, где </a:t>
            </a:r>
            <a:r>
              <a:rPr lang="ru-RU" sz="2800" b="1" dirty="0">
                <a:solidFill>
                  <a:schemeClr val="tx2"/>
                </a:solidFill>
              </a:rPr>
              <a:t>х ≤ у</a:t>
            </a:r>
            <a:r>
              <a:rPr lang="ru-RU" sz="2800" dirty="0">
                <a:solidFill>
                  <a:schemeClr val="tx2"/>
                </a:solidFill>
              </a:rPr>
              <a:t>, когда имеется дуга из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в </a:t>
            </a:r>
            <a:r>
              <a:rPr lang="ru-RU" sz="2800" b="1" dirty="0">
                <a:solidFill>
                  <a:schemeClr val="tx2"/>
                </a:solidFill>
              </a:rPr>
              <a:t>у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Пусть 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ru-RU" sz="2800" dirty="0">
                <a:solidFill>
                  <a:schemeClr val="tx2"/>
                </a:solidFill>
              </a:rPr>
              <a:t> – некоторое множество.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Обозначая через </a:t>
            </a:r>
            <a:r>
              <a:rPr lang="ru-RU" sz="2800" b="1" dirty="0" err="1">
                <a:solidFill>
                  <a:schemeClr val="tx2"/>
                </a:solidFill>
              </a:rPr>
              <a:t>ℙ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множество всех подмножеств множества 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ru-RU" sz="2800" dirty="0">
                <a:solidFill>
                  <a:schemeClr val="tx2"/>
                </a:solidFill>
              </a:rPr>
              <a:t>, можно использовать отношение включения ⊆ для задания частичного порядка на элементах </a:t>
            </a:r>
            <a:r>
              <a:rPr lang="ru-RU" sz="2800" b="1" dirty="0" err="1">
                <a:solidFill>
                  <a:schemeClr val="tx2"/>
                </a:solidFill>
              </a:rPr>
              <a:t>ℙ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678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Примеры частично упорядоченных множеств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727200" y="1041400"/>
            <a:ext cx="704900" cy="4279900"/>
            <a:chOff x="673100" y="1041400"/>
            <a:chExt cx="704900" cy="427990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333500" y="1041400"/>
              <a:ext cx="0" cy="203200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1333500" y="1333500"/>
              <a:ext cx="0" cy="368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1270000" y="17907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flipV="1">
              <a:off x="1333500" y="1996737"/>
              <a:ext cx="0" cy="368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1270000" y="2453937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1333500" y="2643475"/>
              <a:ext cx="0" cy="368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270000" y="310067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V="1">
              <a:off x="1333500" y="3306712"/>
              <a:ext cx="0" cy="368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1270000" y="3763912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V="1">
              <a:off x="1333500" y="3998186"/>
              <a:ext cx="0" cy="368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1270000" y="4455386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V="1">
              <a:off x="1333500" y="4661423"/>
              <a:ext cx="0" cy="368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73100" y="1638300"/>
              <a:ext cx="570089" cy="38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2"/>
                  </a:solidFill>
                </a:rPr>
                <a:t>2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3683" y="2323752"/>
              <a:ext cx="570089" cy="38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2"/>
                  </a:solidFill>
                </a:rPr>
                <a:t>1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3683" y="2946052"/>
              <a:ext cx="570089" cy="38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2"/>
                  </a:solidFill>
                </a:rPr>
                <a:t>0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3683" y="3606452"/>
              <a:ext cx="570089" cy="38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>
                  <a:solidFill>
                    <a:schemeClr val="tx2"/>
                  </a:solidFill>
                </a:rPr>
                <a:t>–1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3683" y="4304952"/>
              <a:ext cx="570089" cy="38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2"/>
                  </a:solidFill>
                </a:rPr>
                <a:t>–2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333500" y="5118100"/>
              <a:ext cx="0" cy="203200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3855912" y="994677"/>
            <a:ext cx="4259388" cy="4065041"/>
            <a:chOff x="2319212" y="867677"/>
            <a:chExt cx="4259388" cy="4065041"/>
          </a:xfrm>
        </p:grpSpPr>
        <p:sp>
          <p:nvSpPr>
            <p:cNvPr id="32" name="Овал 31"/>
            <p:cNvSpPr/>
            <p:nvPr/>
          </p:nvSpPr>
          <p:spPr>
            <a:xfrm>
              <a:off x="4267200" y="12700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267200" y="22479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60700" y="22606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600700" y="22606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279900" y="33782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60700" y="33782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600700" y="33782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279900" y="44450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43211" y="867677"/>
              <a:ext cx="100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{a, </a:t>
              </a:r>
              <a:r>
                <a:rPr lang="en-US" b="1" err="1">
                  <a:solidFill>
                    <a:schemeClr val="tx2"/>
                  </a:solidFill>
                </a:rPr>
                <a:t>b</a:t>
              </a:r>
              <a:r>
                <a:rPr lang="en-US" b="1">
                  <a:solidFill>
                    <a:schemeClr val="tx2"/>
                  </a:solidFill>
                </a:rPr>
                <a:t>, c</a:t>
              </a:r>
              <a:r>
                <a:rPr lang="en-US" b="1" dirty="0">
                  <a:solidFill>
                    <a:schemeClr val="tx2"/>
                  </a:solidFill>
                </a:rPr>
                <a:t>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29854" y="2061477"/>
              <a:ext cx="726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{a</a:t>
              </a:r>
              <a:r>
                <a:rPr lang="en-US" b="1">
                  <a:solidFill>
                    <a:schemeClr val="tx2"/>
                  </a:solidFill>
                </a:rPr>
                <a:t>, c}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63353" y="2099577"/>
              <a:ext cx="815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{a, b}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19212" y="2099577"/>
              <a:ext cx="782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{b, c}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60511" y="3217177"/>
              <a:ext cx="571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{a}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60711" y="3217177"/>
              <a:ext cx="100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{b}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00889" y="3217177"/>
              <a:ext cx="5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{c}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29805" y="4563386"/>
              <a:ext cx="100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{   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Прямая со стрелкой 7"/>
            <p:cNvCxnSpPr>
              <a:stCxn id="39" idx="0"/>
              <a:endCxn id="36" idx="4"/>
            </p:cNvCxnSpPr>
            <p:nvPr/>
          </p:nvCxnSpPr>
          <p:spPr>
            <a:xfrm flipV="1">
              <a:off x="4333900" y="3486200"/>
              <a:ext cx="0" cy="9588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stCxn id="39" idx="0"/>
              <a:endCxn id="38" idx="4"/>
            </p:cNvCxnSpPr>
            <p:nvPr/>
          </p:nvCxnSpPr>
          <p:spPr>
            <a:xfrm flipV="1">
              <a:off x="4333900" y="3486200"/>
              <a:ext cx="1320800" cy="9588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stCxn id="39" idx="0"/>
              <a:endCxn id="37" idx="4"/>
            </p:cNvCxnSpPr>
            <p:nvPr/>
          </p:nvCxnSpPr>
          <p:spPr>
            <a:xfrm flipH="1" flipV="1">
              <a:off x="3114700" y="3486200"/>
              <a:ext cx="1219200" cy="9588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stCxn id="37" idx="0"/>
              <a:endCxn id="33" idx="4"/>
            </p:cNvCxnSpPr>
            <p:nvPr/>
          </p:nvCxnSpPr>
          <p:spPr>
            <a:xfrm flipV="1">
              <a:off x="3114700" y="2355900"/>
              <a:ext cx="1206500" cy="1022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stCxn id="37" idx="0"/>
              <a:endCxn id="35" idx="4"/>
            </p:cNvCxnSpPr>
            <p:nvPr/>
          </p:nvCxnSpPr>
          <p:spPr>
            <a:xfrm flipV="1">
              <a:off x="3114700" y="2368600"/>
              <a:ext cx="254000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>
              <a:stCxn id="36" idx="0"/>
              <a:endCxn id="34" idx="4"/>
            </p:cNvCxnSpPr>
            <p:nvPr/>
          </p:nvCxnSpPr>
          <p:spPr>
            <a:xfrm flipH="1" flipV="1">
              <a:off x="3114700" y="2368600"/>
              <a:ext cx="121920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>
              <a:stCxn id="36" idx="0"/>
              <a:endCxn id="35" idx="4"/>
            </p:cNvCxnSpPr>
            <p:nvPr/>
          </p:nvCxnSpPr>
          <p:spPr>
            <a:xfrm flipV="1">
              <a:off x="4333900" y="2368600"/>
              <a:ext cx="132080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>
              <a:stCxn id="38" idx="0"/>
              <a:endCxn id="33" idx="4"/>
            </p:cNvCxnSpPr>
            <p:nvPr/>
          </p:nvCxnSpPr>
          <p:spPr>
            <a:xfrm flipH="1" flipV="1">
              <a:off x="4321200" y="2355900"/>
              <a:ext cx="1333500" cy="1022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>
              <a:stCxn id="38" idx="0"/>
              <a:endCxn id="34" idx="4"/>
            </p:cNvCxnSpPr>
            <p:nvPr/>
          </p:nvCxnSpPr>
          <p:spPr>
            <a:xfrm flipH="1" flipV="1">
              <a:off x="3114700" y="2368600"/>
              <a:ext cx="254000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>
              <a:stCxn id="34" idx="0"/>
              <a:endCxn id="32" idx="4"/>
            </p:cNvCxnSpPr>
            <p:nvPr/>
          </p:nvCxnSpPr>
          <p:spPr>
            <a:xfrm flipV="1">
              <a:off x="3114700" y="1378000"/>
              <a:ext cx="1206500" cy="882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>
              <a:stCxn id="33" idx="0"/>
              <a:endCxn id="32" idx="4"/>
            </p:cNvCxnSpPr>
            <p:nvPr/>
          </p:nvCxnSpPr>
          <p:spPr>
            <a:xfrm flipV="1">
              <a:off x="4321200" y="1378000"/>
              <a:ext cx="0" cy="8699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>
              <a:endCxn id="32" idx="4"/>
            </p:cNvCxnSpPr>
            <p:nvPr/>
          </p:nvCxnSpPr>
          <p:spPr>
            <a:xfrm flipH="1" flipV="1">
              <a:off x="4321200" y="1378000"/>
              <a:ext cx="1333500" cy="8699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Группа 97"/>
          <p:cNvGrpSpPr/>
          <p:nvPr/>
        </p:nvGrpSpPr>
        <p:grpSpPr>
          <a:xfrm>
            <a:off x="8721623" y="2911863"/>
            <a:ext cx="2098777" cy="574337"/>
            <a:chOff x="7210323" y="2911863"/>
            <a:chExt cx="2098777" cy="574337"/>
          </a:xfrm>
        </p:grpSpPr>
        <p:sp>
          <p:nvSpPr>
            <p:cNvPr id="93" name="Овал 92"/>
            <p:cNvSpPr/>
            <p:nvPr/>
          </p:nvSpPr>
          <p:spPr>
            <a:xfrm>
              <a:off x="7416800" y="33782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924800" y="33782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8483600" y="33782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8991600" y="33782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210323" y="2911863"/>
              <a:ext cx="2098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  a        b        c        d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2153405" y="5390969"/>
            <a:ext cx="44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622445" y="5390969"/>
            <a:ext cx="44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б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659810" y="5390969"/>
            <a:ext cx="44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в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Минимальная частично упорядоченная структура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Минимальной частично упорядоченной структурой на множестве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является дискретный частичный порядок, при котором каждый элемент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слабее, чем он сам (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en-US" sz="2800" b="1" dirty="0">
                <a:solidFill>
                  <a:schemeClr val="tx2"/>
                </a:solidFill>
              </a:rPr>
              <a:t> d</a:t>
            </a:r>
            <a:r>
              <a:rPr lang="ru-RU" sz="2800" dirty="0">
                <a:solidFill>
                  <a:schemeClr val="tx2"/>
                </a:solidFill>
              </a:rPr>
              <a:t>) и не соотносится ни с каким другим элементом, т.е. для </a:t>
            </a:r>
            <a:r>
              <a:rPr lang="en-US" sz="2800" b="1" dirty="0">
                <a:solidFill>
                  <a:schemeClr val="tx2"/>
                </a:solidFill>
              </a:rPr>
              <a:t>⩝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en-US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b="1" dirty="0">
                <a:solidFill>
                  <a:schemeClr val="tx2"/>
                </a:solidFill>
              </a:rPr>
              <a:t>, </a:t>
            </a:r>
            <a:r>
              <a:rPr lang="en-US" sz="2800" b="1" dirty="0">
                <a:solidFill>
                  <a:schemeClr val="tx2"/>
                </a:solidFill>
              </a:rPr>
              <a:t/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e</a:t>
            </a:r>
            <a:r>
              <a:rPr lang="ru-RU" sz="2800" dirty="0">
                <a:solidFill>
                  <a:schemeClr val="tx2"/>
                </a:solidFill>
              </a:rPr>
              <a:t>, если и только если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≡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e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2.</a:t>
            </a:r>
            <a:r>
              <a:rPr lang="ru-RU" sz="2800" dirty="0">
                <a:solidFill>
                  <a:schemeClr val="tx2"/>
                </a:solidFill>
              </a:rPr>
              <a:t> Если в частично упорядоченном множестве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существует элемент </a:t>
            </a:r>
            <a:r>
              <a:rPr lang="en-US" sz="2800" b="1" dirty="0" err="1">
                <a:solidFill>
                  <a:schemeClr val="tx2"/>
                </a:solidFill>
              </a:rPr>
              <a:t>c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dirty="0">
                <a:solidFill>
                  <a:schemeClr val="tx2"/>
                </a:solidFill>
              </a:rPr>
              <a:t>, такой, что для </a:t>
            </a:r>
            <a:r>
              <a:rPr lang="en-US" sz="2800" dirty="0">
                <a:solidFill>
                  <a:schemeClr val="tx2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P  c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en-US" sz="2800" b="1" dirty="0">
                <a:solidFill>
                  <a:schemeClr val="tx2"/>
                </a:solidFill>
              </a:rPr>
              <a:t> d</a:t>
            </a:r>
            <a:r>
              <a:rPr lang="ru-RU" sz="2800" dirty="0">
                <a:solidFill>
                  <a:schemeClr val="tx2"/>
                </a:solidFill>
              </a:rPr>
              <a:t>, то 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является самым слабым (или «наименее определенным») элементом в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и обозначается символом </a:t>
            </a:r>
            <a:r>
              <a:rPr lang="ru-RU" sz="2800" b="1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, читаемым как «нижний элемент».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901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операции над элементами </a:t>
            </a:r>
            <a:r>
              <a:rPr lang="ru-RU" sz="2800" dirty="0" err="1">
                <a:effectLst/>
              </a:rPr>
              <a:t>чУМ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112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3.</a:t>
            </a:r>
            <a:r>
              <a:rPr lang="ru-RU" sz="2800" dirty="0">
                <a:solidFill>
                  <a:schemeClr val="tx2"/>
                </a:solidFill>
              </a:rPr>
              <a:t> Пусть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– множество, частично упорядоченное отношением ⊑. Тогда для </a:t>
            </a:r>
            <a:r>
              <a:rPr lang="en-US" sz="2800" dirty="0">
                <a:solidFill>
                  <a:schemeClr val="tx2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a, b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dirty="0">
                <a:solidFill>
                  <a:schemeClr val="tx2"/>
                </a:solidFill>
              </a:rPr>
              <a:t> выражение </a:t>
            </a:r>
            <a:r>
              <a:rPr lang="en-US" sz="2800" b="1" dirty="0" err="1">
                <a:solidFill>
                  <a:schemeClr val="tx2"/>
                </a:solidFill>
              </a:rPr>
              <a:t>a</a:t>
            </a:r>
            <a:r>
              <a:rPr lang="en-US" sz="2800" dirty="0" err="1">
                <a:solidFill>
                  <a:schemeClr val="tx2"/>
                </a:solidFill>
              </a:rPr>
              <a:t>⊔</a:t>
            </a:r>
            <a:r>
              <a:rPr lang="en-US" sz="2800" b="1" dirty="0" err="1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обозначает элемент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(если он существует) такой, что: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1)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a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ru-RU" sz="2800" b="1" dirty="0">
                <a:solidFill>
                  <a:srgbClr val="963F1F"/>
                </a:solidFill>
              </a:rPr>
              <a:t>а</a:t>
            </a:r>
            <a:r>
              <a:rPr lang="en-US" sz="2800" dirty="0">
                <a:solidFill>
                  <a:srgbClr val="963F1F"/>
                </a:solidFill>
              </a:rPr>
              <a:t>⊔</a:t>
            </a:r>
            <a:r>
              <a:rPr lang="en-US" sz="2800" b="1" dirty="0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 и </a:t>
            </a:r>
            <a:r>
              <a:rPr lang="ru-RU" sz="2800" b="1" dirty="0" err="1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ru-RU" sz="2800" b="1" dirty="0">
                <a:solidFill>
                  <a:srgbClr val="963F1F"/>
                </a:solidFill>
              </a:rPr>
              <a:t>а</a:t>
            </a:r>
            <a:r>
              <a:rPr lang="en-US" sz="2800" dirty="0">
                <a:solidFill>
                  <a:srgbClr val="963F1F"/>
                </a:solidFill>
              </a:rPr>
              <a:t>⊔</a:t>
            </a:r>
            <a:r>
              <a:rPr lang="en-US" sz="2800" b="1" dirty="0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;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2)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для </a:t>
            </a:r>
            <a:r>
              <a:rPr lang="en-US" sz="2800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P</a:t>
            </a:r>
            <a:r>
              <a:rPr lang="ru-RU" sz="2800" dirty="0">
                <a:solidFill>
                  <a:srgbClr val="963F1F"/>
                </a:solidFill>
              </a:rPr>
              <a:t> из </a:t>
            </a:r>
            <a:r>
              <a:rPr lang="ru-RU" sz="2800" b="1" dirty="0">
                <a:solidFill>
                  <a:srgbClr val="963F1F"/>
                </a:solidFill>
              </a:rPr>
              <a:t>а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и </a:t>
            </a:r>
            <a:r>
              <a:rPr lang="ru-RU" sz="2800" b="1" dirty="0" err="1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следует, что </a:t>
            </a:r>
            <a:r>
              <a:rPr lang="ru-RU" sz="2800" b="1" dirty="0">
                <a:solidFill>
                  <a:srgbClr val="963F1F"/>
                </a:solidFill>
              </a:rPr>
              <a:t>а</a:t>
            </a:r>
            <a:r>
              <a:rPr lang="en-US" sz="2800" dirty="0">
                <a:solidFill>
                  <a:srgbClr val="963F1F"/>
                </a:solidFill>
              </a:rPr>
              <a:t>⊔</a:t>
            </a:r>
            <a:r>
              <a:rPr lang="en-US" sz="2800" b="1" dirty="0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Элемент </a:t>
            </a:r>
            <a:r>
              <a:rPr lang="en-US" sz="2800" b="1" dirty="0" err="1">
                <a:solidFill>
                  <a:schemeClr val="tx2"/>
                </a:solidFill>
              </a:rPr>
              <a:t>a</a:t>
            </a:r>
            <a:r>
              <a:rPr lang="en-US" sz="2800" dirty="0" err="1">
                <a:solidFill>
                  <a:schemeClr val="tx2"/>
                </a:solidFill>
              </a:rPr>
              <a:t>⊔</a:t>
            </a:r>
            <a:r>
              <a:rPr lang="en-US" sz="2800" b="1" dirty="0" err="1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напоминает результат теоретико-множественного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объединения элементов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Операция </a:t>
            </a:r>
            <a:r>
              <a:rPr lang="en-US" sz="2800" dirty="0">
                <a:solidFill>
                  <a:schemeClr val="tx2"/>
                </a:solidFill>
              </a:rPr>
              <a:t>⊔ </a:t>
            </a:r>
            <a:r>
              <a:rPr lang="ru-RU" sz="2800" dirty="0">
                <a:solidFill>
                  <a:schemeClr val="tx2"/>
                </a:solidFill>
              </a:rPr>
              <a:t>производит элемент, который более определен, чем оба аргумента этой операции.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Если имеется более, чем один такой элемент, то в качестве результата выбирается наименее определенный из всех таких элементов.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761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наименьшая верхняя грань (</a:t>
            </a:r>
            <a:r>
              <a:rPr lang="ru-RU" sz="2800" dirty="0" err="1">
                <a:effectLst/>
              </a:rPr>
              <a:t>н.в.г</a:t>
            </a:r>
            <a:r>
              <a:rPr lang="ru-RU" sz="2800" dirty="0">
                <a:effectLst/>
              </a:rPr>
              <a:t>.)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112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Элемент </a:t>
            </a:r>
            <a:r>
              <a:rPr lang="en-US" sz="2800" b="1" dirty="0" err="1">
                <a:solidFill>
                  <a:schemeClr val="tx2"/>
                </a:solidFill>
              </a:rPr>
              <a:t>a</a:t>
            </a:r>
            <a:r>
              <a:rPr lang="en-US" sz="2800" dirty="0" err="1">
                <a:solidFill>
                  <a:schemeClr val="tx2"/>
                </a:solidFill>
              </a:rPr>
              <a:t>⊔</a:t>
            </a:r>
            <a:r>
              <a:rPr lang="en-US" sz="2800" b="1" dirty="0" err="1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называют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наименьшей верхней гранью (</a:t>
            </a:r>
            <a:r>
              <a:rPr lang="ru-RU" sz="2800" b="1" dirty="0" err="1">
                <a:solidFill>
                  <a:schemeClr val="tx2"/>
                </a:solidFill>
              </a:rPr>
              <a:t>н.в.г</a:t>
            </a:r>
            <a:r>
              <a:rPr lang="ru-RU" sz="2800" b="1" dirty="0">
                <a:solidFill>
                  <a:schemeClr val="tx2"/>
                </a:solidFill>
              </a:rPr>
              <a:t>.)</a:t>
            </a:r>
            <a:r>
              <a:rPr lang="ru-RU" sz="2800" dirty="0">
                <a:solidFill>
                  <a:schemeClr val="tx2"/>
                </a:solidFill>
              </a:rPr>
              <a:t> элементов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Частично упорядоченное множество может не иметь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 для всех его пар элементов.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  <p:grpSp>
        <p:nvGrpSpPr>
          <p:cNvPr id="88" name="Группа 87"/>
          <p:cNvGrpSpPr/>
          <p:nvPr/>
        </p:nvGrpSpPr>
        <p:grpSpPr>
          <a:xfrm>
            <a:off x="6675311" y="2564232"/>
            <a:ext cx="3484689" cy="3196069"/>
            <a:chOff x="6675311" y="2564232"/>
            <a:chExt cx="3484689" cy="3196069"/>
          </a:xfrm>
        </p:grpSpPr>
        <p:sp>
          <p:nvSpPr>
            <p:cNvPr id="36" name="TextBox 35"/>
            <p:cNvSpPr txBox="1"/>
            <p:nvPr/>
          </p:nvSpPr>
          <p:spPr>
            <a:xfrm>
              <a:off x="8276745" y="5390969"/>
              <a:ext cx="449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</a:rPr>
                <a:t>д</a:t>
              </a:r>
              <a:r>
                <a:rPr lang="en-US" b="1" dirty="0">
                  <a:solidFill>
                    <a:schemeClr val="tx2"/>
                  </a:solidFill>
                </a:rPr>
                <a:t>)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8305800" y="29665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7099300" y="39571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9639300" y="39571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7099300" y="50747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9639300" y="50747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63654" y="2564232"/>
              <a:ext cx="421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a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60845" y="3808832"/>
              <a:ext cx="286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c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02474" y="3796132"/>
              <a:ext cx="438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b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75311" y="4913732"/>
              <a:ext cx="391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d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893300" y="4913732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e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cxnSp>
          <p:nvCxnSpPr>
            <p:cNvPr id="51" name="Прямая со стрелкой 50"/>
            <p:cNvCxnSpPr>
              <a:stCxn id="42" idx="0"/>
              <a:endCxn id="39" idx="4"/>
            </p:cNvCxnSpPr>
            <p:nvPr/>
          </p:nvCxnSpPr>
          <p:spPr>
            <a:xfrm flipV="1">
              <a:off x="7153300" y="4065155"/>
              <a:ext cx="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>
              <a:stCxn id="42" idx="0"/>
              <a:endCxn id="40" idx="4"/>
            </p:cNvCxnSpPr>
            <p:nvPr/>
          </p:nvCxnSpPr>
          <p:spPr>
            <a:xfrm flipV="1">
              <a:off x="7153300" y="4065155"/>
              <a:ext cx="254000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>
              <a:stCxn id="43" idx="0"/>
              <a:endCxn id="40" idx="4"/>
            </p:cNvCxnSpPr>
            <p:nvPr/>
          </p:nvCxnSpPr>
          <p:spPr>
            <a:xfrm flipV="1">
              <a:off x="9693300" y="4065155"/>
              <a:ext cx="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>
              <a:stCxn id="43" idx="0"/>
              <a:endCxn id="39" idx="4"/>
            </p:cNvCxnSpPr>
            <p:nvPr/>
          </p:nvCxnSpPr>
          <p:spPr>
            <a:xfrm flipH="1" flipV="1">
              <a:off x="7153300" y="4065155"/>
              <a:ext cx="254000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>
              <a:stCxn id="39" idx="0"/>
              <a:endCxn id="37" idx="4"/>
            </p:cNvCxnSpPr>
            <p:nvPr/>
          </p:nvCxnSpPr>
          <p:spPr>
            <a:xfrm flipV="1">
              <a:off x="7153300" y="3074555"/>
              <a:ext cx="1206500" cy="882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>
              <a:stCxn id="40" idx="0"/>
              <a:endCxn id="37" idx="4"/>
            </p:cNvCxnSpPr>
            <p:nvPr/>
          </p:nvCxnSpPr>
          <p:spPr>
            <a:xfrm flipH="1" flipV="1">
              <a:off x="8359800" y="3074555"/>
              <a:ext cx="1333500" cy="882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1105211" y="2697200"/>
            <a:ext cx="2675978" cy="3063101"/>
            <a:chOff x="1105211" y="2697200"/>
            <a:chExt cx="2675978" cy="3063101"/>
          </a:xfrm>
        </p:grpSpPr>
        <p:sp>
          <p:nvSpPr>
            <p:cNvPr id="14" name="Овал 13"/>
            <p:cNvSpPr/>
            <p:nvPr/>
          </p:nvSpPr>
          <p:spPr>
            <a:xfrm>
              <a:off x="2362200" y="45921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12105" y="4431141"/>
              <a:ext cx="450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d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cxnSp>
          <p:nvCxnSpPr>
            <p:cNvPr id="23" name="Прямая со стрелкой 22"/>
            <p:cNvCxnSpPr>
              <a:stCxn id="14" idx="0"/>
            </p:cNvCxnSpPr>
            <p:nvPr/>
          </p:nvCxnSpPr>
          <p:spPr>
            <a:xfrm flipV="1">
              <a:off x="2416200" y="3696855"/>
              <a:ext cx="0" cy="895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60" idx="0"/>
              <a:endCxn id="62" idx="3"/>
            </p:cNvCxnSpPr>
            <p:nvPr/>
          </p:nvCxnSpPr>
          <p:spPr>
            <a:xfrm flipV="1">
              <a:off x="2416200" y="2982539"/>
              <a:ext cx="761916" cy="619016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stCxn id="60" idx="0"/>
              <a:endCxn id="61" idx="4"/>
            </p:cNvCxnSpPr>
            <p:nvPr/>
          </p:nvCxnSpPr>
          <p:spPr>
            <a:xfrm flipH="1" flipV="1">
              <a:off x="1616100" y="3011055"/>
              <a:ext cx="800100" cy="5905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153405" y="5390969"/>
              <a:ext cx="449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</a:rPr>
                <a:t>г</a:t>
              </a:r>
              <a:r>
                <a:rPr lang="en-US" b="1" dirty="0">
                  <a:solidFill>
                    <a:schemeClr val="tx2"/>
                  </a:solidFill>
                </a:rPr>
                <a:t>)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2362200" y="36015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562100" y="29030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162300" y="28903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12105" y="3465941"/>
              <a:ext cx="450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b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105211" y="2697200"/>
              <a:ext cx="450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a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331094" y="2704712"/>
              <a:ext cx="450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c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4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наибольшая нижняя грань (</a:t>
            </a:r>
            <a:r>
              <a:rPr lang="ru-RU" sz="2800" dirty="0" err="1">
                <a:effectLst/>
              </a:rPr>
              <a:t>н.н.г</a:t>
            </a:r>
            <a:r>
              <a:rPr lang="ru-RU" sz="2800" dirty="0">
                <a:effectLst/>
              </a:rPr>
              <a:t>.)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6985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4.</a:t>
            </a:r>
            <a:r>
              <a:rPr lang="ru-RU" sz="2800" dirty="0">
                <a:solidFill>
                  <a:schemeClr val="tx2"/>
                </a:solidFill>
              </a:rPr>
              <a:t> Пусть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– множество, частично упорядоченное отношением ⊑. Тогда для </a:t>
            </a:r>
            <a:r>
              <a:rPr lang="en-US" sz="2800" dirty="0">
                <a:solidFill>
                  <a:schemeClr val="tx2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a, b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dirty="0">
                <a:solidFill>
                  <a:schemeClr val="tx2"/>
                </a:solidFill>
              </a:rPr>
              <a:t> выражение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ru-RU" sz="2800" dirty="0" err="1">
                <a:solidFill>
                  <a:schemeClr val="tx2"/>
                </a:solidFill>
              </a:rPr>
              <a:t>⊓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обозначает элемент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(если он существует) такой, что: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1)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а</a:t>
            </a:r>
            <a:r>
              <a:rPr lang="ru-RU" sz="2800" dirty="0">
                <a:solidFill>
                  <a:srgbClr val="963F1F"/>
                </a:solidFill>
              </a:rPr>
              <a:t>⊓</a:t>
            </a:r>
            <a:r>
              <a:rPr lang="en-US" sz="2800" b="1" dirty="0">
                <a:solidFill>
                  <a:srgbClr val="963F1F"/>
                </a:solidFill>
              </a:rPr>
              <a:t>b </a:t>
            </a:r>
            <a:r>
              <a:rPr lang="ru-RU" sz="2800" dirty="0">
                <a:solidFill>
                  <a:srgbClr val="963F1F"/>
                </a:solidFill>
              </a:rPr>
              <a:t>⊑ </a:t>
            </a:r>
            <a:r>
              <a:rPr lang="ru-RU" sz="2800" b="1" dirty="0" err="1">
                <a:solidFill>
                  <a:srgbClr val="963F1F"/>
                </a:solidFill>
              </a:rPr>
              <a:t>a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и </a:t>
            </a:r>
            <a:r>
              <a:rPr lang="ru-RU" sz="2800" b="1" dirty="0">
                <a:solidFill>
                  <a:srgbClr val="963F1F"/>
                </a:solidFill>
              </a:rPr>
              <a:t>а</a:t>
            </a:r>
            <a:r>
              <a:rPr lang="ru-RU" sz="2800" dirty="0">
                <a:solidFill>
                  <a:srgbClr val="963F1F"/>
                </a:solidFill>
              </a:rPr>
              <a:t>⊓</a:t>
            </a:r>
            <a:r>
              <a:rPr lang="en-US" sz="2800" b="1" dirty="0">
                <a:solidFill>
                  <a:srgbClr val="963F1F"/>
                </a:solidFill>
              </a:rPr>
              <a:t>b </a:t>
            </a:r>
            <a:r>
              <a:rPr lang="ru-RU" sz="2800" dirty="0">
                <a:solidFill>
                  <a:srgbClr val="963F1F"/>
                </a:solidFill>
              </a:rPr>
              <a:t>⊑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;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2)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для </a:t>
            </a:r>
            <a:r>
              <a:rPr lang="en-US" sz="2800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P</a:t>
            </a:r>
            <a:r>
              <a:rPr lang="ru-RU" sz="2800" dirty="0">
                <a:solidFill>
                  <a:srgbClr val="963F1F"/>
                </a:solidFill>
              </a:rPr>
              <a:t> из </a:t>
            </a:r>
            <a:r>
              <a:rPr lang="en-US" sz="2800" b="1" dirty="0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en-US" sz="2800" b="1" dirty="0" err="1">
                <a:solidFill>
                  <a:srgbClr val="963F1F"/>
                </a:solidFill>
              </a:rPr>
              <a:t>a</a:t>
            </a:r>
            <a:r>
              <a:rPr lang="ru-RU" sz="2800" dirty="0">
                <a:solidFill>
                  <a:srgbClr val="963F1F"/>
                </a:solidFill>
              </a:rPr>
              <a:t> и </a:t>
            </a:r>
            <a:r>
              <a:rPr lang="en-US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en-US" sz="2800" b="1" dirty="0" err="1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 следует, что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ru-RU" sz="2800" b="1" dirty="0">
                <a:solidFill>
                  <a:srgbClr val="963F1F"/>
                </a:solidFill>
              </a:rPr>
              <a:t>а</a:t>
            </a:r>
            <a:r>
              <a:rPr lang="ru-RU" sz="2800" dirty="0">
                <a:solidFill>
                  <a:srgbClr val="963F1F"/>
                </a:solidFill>
              </a:rPr>
              <a:t>⊓</a:t>
            </a:r>
            <a:r>
              <a:rPr lang="en-US" sz="2800" b="1" dirty="0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Элемент </a:t>
            </a:r>
            <a:r>
              <a:rPr lang="en-US" sz="2400" b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⊓</a:t>
            </a:r>
            <a:r>
              <a:rPr lang="en-US" sz="2400" b="1" dirty="0" err="1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 напоминает результат теоретико-множественного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пересечения элементов </a:t>
            </a:r>
            <a:r>
              <a:rPr lang="en-US" sz="2400" b="1" dirty="0">
                <a:solidFill>
                  <a:schemeClr val="tx2"/>
                </a:solidFill>
              </a:rPr>
              <a:t>a</a:t>
            </a:r>
            <a:r>
              <a:rPr lang="ru-RU" sz="2400" dirty="0">
                <a:solidFill>
                  <a:schemeClr val="tx2"/>
                </a:solidFill>
              </a:rPr>
              <a:t> и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. Операция </a:t>
            </a:r>
            <a:r>
              <a:rPr lang="en-US" sz="2400" dirty="0">
                <a:solidFill>
                  <a:schemeClr val="tx2"/>
                </a:solidFill>
              </a:rPr>
              <a:t>⊓ </a:t>
            </a:r>
            <a:r>
              <a:rPr lang="ru-RU" sz="2400" dirty="0">
                <a:solidFill>
                  <a:schemeClr val="tx2"/>
                </a:solidFill>
              </a:rPr>
              <a:t>производит элемент, который менее определен, чем оба аргумента этой операции. Если имеется более, чем один такой элемент, то в качестве результата выбирается наиболее определенный из всех таких элементов.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Элемент </a:t>
            </a:r>
            <a:r>
              <a:rPr lang="en-US" sz="2800" b="1" dirty="0" err="1">
                <a:solidFill>
                  <a:schemeClr val="tx2"/>
                </a:solidFill>
              </a:rPr>
              <a:t>a</a:t>
            </a:r>
            <a:r>
              <a:rPr lang="en-US" sz="2800" dirty="0" err="1">
                <a:solidFill>
                  <a:schemeClr val="tx2"/>
                </a:solidFill>
              </a:rPr>
              <a:t>⊓</a:t>
            </a:r>
            <a:r>
              <a:rPr lang="en-US" sz="2800" b="1" dirty="0" err="1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называют также </a:t>
            </a:r>
            <a:r>
              <a:rPr lang="ru-RU" sz="2800" b="1" dirty="0">
                <a:solidFill>
                  <a:schemeClr val="tx2"/>
                </a:solidFill>
              </a:rPr>
              <a:t>наибольшей нижней гранью (</a:t>
            </a:r>
            <a:r>
              <a:rPr lang="ru-RU" sz="2800" b="1" dirty="0" err="1">
                <a:solidFill>
                  <a:schemeClr val="tx2"/>
                </a:solidFill>
              </a:rPr>
              <a:t>н.н.г</a:t>
            </a:r>
            <a:r>
              <a:rPr lang="ru-RU" sz="2800" b="1" dirty="0">
                <a:solidFill>
                  <a:schemeClr val="tx2"/>
                </a:solidFill>
              </a:rPr>
              <a:t>.)</a:t>
            </a:r>
            <a:r>
              <a:rPr lang="ru-RU" sz="2800" dirty="0">
                <a:solidFill>
                  <a:schemeClr val="tx2"/>
                </a:solidFill>
              </a:rPr>
              <a:t> элементов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Частично упорядоченное множество может не иметь </a:t>
            </a:r>
            <a:r>
              <a:rPr lang="ru-RU" sz="2800" dirty="0" err="1">
                <a:solidFill>
                  <a:schemeClr val="tx2"/>
                </a:solidFill>
              </a:rPr>
              <a:t>н.н.г</a:t>
            </a:r>
            <a:r>
              <a:rPr lang="ru-RU" sz="2800" dirty="0">
                <a:solidFill>
                  <a:schemeClr val="tx2"/>
                </a:solidFill>
              </a:rPr>
              <a:t>. для всех его пар элементов.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916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Решетки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747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5.</a:t>
            </a:r>
            <a:r>
              <a:rPr lang="ru-RU" sz="2800" dirty="0">
                <a:solidFill>
                  <a:schemeClr val="tx2"/>
                </a:solidFill>
              </a:rPr>
              <a:t> Множество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, частично упорядоченное отношением ⊑, называется </a:t>
            </a:r>
            <a:r>
              <a:rPr lang="ru-RU" sz="2800" b="1" dirty="0">
                <a:solidFill>
                  <a:schemeClr val="tx2"/>
                </a:solidFill>
              </a:rPr>
              <a:t>решеткой</a:t>
            </a:r>
            <a:r>
              <a:rPr lang="ru-RU" sz="2800" dirty="0">
                <a:solidFill>
                  <a:schemeClr val="tx2"/>
                </a:solidFill>
              </a:rPr>
              <a:t>, если и только если для </a:t>
            </a:r>
            <a:r>
              <a:rPr lang="en-US" sz="2800" dirty="0">
                <a:solidFill>
                  <a:schemeClr val="tx2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a, b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dirty="0">
                <a:solidFill>
                  <a:schemeClr val="tx2"/>
                </a:solidFill>
              </a:rPr>
              <a:t>  </a:t>
            </a:r>
            <a:r>
              <a:rPr lang="en-US" sz="2800" b="1" dirty="0" err="1">
                <a:solidFill>
                  <a:schemeClr val="tx2"/>
                </a:solidFill>
              </a:rPr>
              <a:t>a</a:t>
            </a:r>
            <a:r>
              <a:rPr lang="en-US" sz="2800" dirty="0" err="1">
                <a:solidFill>
                  <a:schemeClr val="tx2"/>
                </a:solidFill>
              </a:rPr>
              <a:t>⊔</a:t>
            </a:r>
            <a:r>
              <a:rPr lang="en-US" sz="2800" b="1" dirty="0" err="1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ru-RU" sz="2800" dirty="0">
                <a:solidFill>
                  <a:schemeClr val="tx2"/>
                </a:solidFill>
              </a:rPr>
              <a:t>⊓</a:t>
            </a:r>
            <a:r>
              <a:rPr lang="en-US" sz="2800" b="1" dirty="0">
                <a:solidFill>
                  <a:schemeClr val="tx2"/>
                </a:solidFill>
              </a:rPr>
              <a:t>b </a:t>
            </a:r>
            <a:r>
              <a:rPr lang="ru-RU" sz="2800" dirty="0">
                <a:solidFill>
                  <a:schemeClr val="tx2"/>
                </a:solidFill>
              </a:rPr>
              <a:t>существуют одновременно.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Понятие </a:t>
            </a:r>
            <a:r>
              <a:rPr lang="ru-RU" sz="2800" b="1" dirty="0" err="1">
                <a:solidFill>
                  <a:schemeClr val="tx2"/>
                </a:solidFill>
              </a:rPr>
              <a:t>н.в.г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 err="1">
                <a:solidFill>
                  <a:schemeClr val="tx2"/>
                </a:solidFill>
              </a:rPr>
              <a:t>н.н.г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можно обобщить на множества (возможно, бесконечные) аргументов.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6. </a:t>
            </a:r>
            <a:r>
              <a:rPr lang="ru-RU" sz="2800" dirty="0">
                <a:solidFill>
                  <a:schemeClr val="tx2"/>
                </a:solidFill>
              </a:rPr>
              <a:t>Для множества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, частично упорядоченного отношением ⊑, и подмножества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⊂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выражение</a:t>
            </a:r>
            <a:r>
              <a:rPr lang="en-US" sz="2800" dirty="0">
                <a:solidFill>
                  <a:schemeClr val="tx2"/>
                </a:solidFill>
              </a:rPr>
              <a:t> ⊔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обозначает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элемент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(если он существует) такой, что: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1)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для </a:t>
            </a:r>
            <a:r>
              <a:rPr lang="en-US" sz="2800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en-US" sz="2800" dirty="0">
                <a:solidFill>
                  <a:srgbClr val="963F1F"/>
                </a:solidFill>
              </a:rPr>
              <a:t>	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⊔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;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2)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для </a:t>
            </a:r>
            <a:r>
              <a:rPr lang="en-US" sz="2800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P</a:t>
            </a:r>
            <a:r>
              <a:rPr lang="ru-RU" sz="2800" dirty="0">
                <a:solidFill>
                  <a:srgbClr val="963F1F"/>
                </a:solidFill>
              </a:rPr>
              <a:t>,	если для </a:t>
            </a:r>
            <a:r>
              <a:rPr lang="en-US" sz="2800" b="1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en-US" sz="2800" dirty="0">
                <a:solidFill>
                  <a:srgbClr val="963F1F"/>
                </a:solidFill>
              </a:rPr>
              <a:t>	 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, то</a:t>
            </a:r>
            <a:r>
              <a:rPr lang="en-US" sz="2800" dirty="0">
                <a:solidFill>
                  <a:srgbClr val="963F1F"/>
                </a:solidFill>
              </a:rPr>
              <a:t>  ⊔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en-US" sz="2800" dirty="0">
                <a:solidFill>
                  <a:srgbClr val="963F1F"/>
                </a:solidFill>
              </a:rPr>
              <a:t> ⊑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Элемент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называют </a:t>
            </a:r>
            <a:r>
              <a:rPr lang="ru-RU" sz="2800" b="1" dirty="0">
                <a:solidFill>
                  <a:schemeClr val="tx2"/>
                </a:solidFill>
              </a:rPr>
              <a:t>наименьшей верхней гранью подмножества Х.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27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1109</Words>
  <Application>Microsoft Macintosh PowerPoint</Application>
  <PresentationFormat>Широкоэкранный</PresentationFormat>
  <Paragraphs>138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Cambria</vt:lpstr>
      <vt:lpstr>Red Line Business 16x9</vt:lpstr>
      <vt:lpstr>Формализация семантики фиксированной точки </vt:lpstr>
      <vt:lpstr>Частично-упорядоченные множества (ЧУМ) </vt:lpstr>
      <vt:lpstr>Частично-упорядоченные множества </vt:lpstr>
      <vt:lpstr>Примеры частично упорядоченных множеств</vt:lpstr>
      <vt:lpstr>Минимальная частично упорядоченная структура</vt:lpstr>
      <vt:lpstr>операции над элементами чУМ</vt:lpstr>
      <vt:lpstr>наименьшая верхняя грань (н.в.г.)</vt:lpstr>
      <vt:lpstr>наибольшая нижняя грань (н.н.г.)</vt:lpstr>
      <vt:lpstr>Решетки</vt:lpstr>
      <vt:lpstr>Решетки</vt:lpstr>
      <vt:lpstr>Полные Решетки</vt:lpstr>
      <vt:lpstr>Решетки, Цепи</vt:lpstr>
      <vt:lpstr>Решетки, Цепи</vt:lpstr>
      <vt:lpstr>полный частичный порядок (п.ч.п.)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2015-05-11T08:18:54Z</dcterms:created>
  <dcterms:modified xsi:type="dcterms:W3CDTF">2017-03-13T16:07:38Z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