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332" r:id="rId3"/>
    <p:sldId id="355" r:id="rId4"/>
    <p:sldId id="333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>
        <p:scale>
          <a:sx n="55" d="100"/>
          <a:sy n="55" d="100"/>
        </p:scale>
        <p:origin x="1060" y="78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07.03.2017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07.03.2017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ОСНОВЫ ДЕНОТАЦИОННОЙ СЕМАНТИКИ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dirty="0" err="1">
                <a:solidFill>
                  <a:schemeClr val="tx2"/>
                </a:solidFill>
              </a:rPr>
              <a:t>Денотационная</a:t>
            </a:r>
            <a:r>
              <a:rPr lang="ru-RU" sz="2500" b="1" dirty="0">
                <a:solidFill>
                  <a:schemeClr val="tx2"/>
                </a:solidFill>
              </a:rPr>
              <a:t> семантика </a:t>
            </a:r>
            <a:r>
              <a:rPr lang="ru-RU" sz="2500" dirty="0">
                <a:solidFill>
                  <a:schemeClr val="tx2"/>
                </a:solidFill>
              </a:rPr>
              <a:t>обеспечивает наиболее удобный стандарт для формулирования вопросов о корректности реализаций языков программирования и программ, написанных на этих языках.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dirty="0">
                <a:solidFill>
                  <a:schemeClr val="tx2"/>
                </a:solidFill>
              </a:rPr>
              <a:t>Операционные определения </a:t>
            </a:r>
            <a:r>
              <a:rPr lang="ru-RU" sz="2500" dirty="0">
                <a:solidFill>
                  <a:schemeClr val="tx2"/>
                </a:solidFill>
              </a:rPr>
              <a:t>содержат дополнительные детали реализации, необходимость точного определения которых возникает лишь на этапе реализации языка.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dirty="0">
                <a:solidFill>
                  <a:schemeClr val="tx2"/>
                </a:solidFill>
              </a:rPr>
              <a:t>Аксиоматическая семантика </a:t>
            </a:r>
            <a:r>
              <a:rPr lang="ru-RU" sz="2500" dirty="0">
                <a:solidFill>
                  <a:schemeClr val="tx2"/>
                </a:solidFill>
              </a:rPr>
              <a:t>не дает полного определение языка, но это позволяет программисту концентрировать внимание на тех свойствах, которые его интересуют. В</a:t>
            </a:r>
            <a:r>
              <a:rPr lang="ru-RU" sz="2500" b="1" dirty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то же время множество аксиом и правил вывода не определяет язык удовлетворительно, поскольку совсем не очевидно существование языка, для которого эти аксиомы и правила вывода удовлетворяются.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Демонстрация существования такого языка осуществляется заданием его </a:t>
            </a:r>
            <a:r>
              <a:rPr lang="ru-RU" sz="2500" dirty="0" err="1">
                <a:solidFill>
                  <a:schemeClr val="tx2"/>
                </a:solidFill>
              </a:rPr>
              <a:t>денотационной</a:t>
            </a:r>
            <a:r>
              <a:rPr lang="ru-RU" sz="2500" dirty="0">
                <a:solidFill>
                  <a:schemeClr val="tx2"/>
                </a:solidFill>
              </a:rPr>
              <a:t> семантики.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 простых примерах рекурсивных определений рассмотрим все основные концепции семантики минимальной фиксированной точки.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Как было показано на предыдущих примерах, рекурсивные определения в общем случае могут определять функцию </a:t>
            </a:r>
            <a:r>
              <a:rPr lang="ru-RU" sz="2800" dirty="0" err="1">
                <a:solidFill>
                  <a:schemeClr val="tx2"/>
                </a:solidFill>
              </a:rPr>
              <a:t>неодназначно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Например, рекурсивное определение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q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) = 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х=0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q</a:t>
            </a:r>
            <a:r>
              <a:rPr lang="ru-RU" sz="2800" b="1" dirty="0">
                <a:solidFill>
                  <a:srgbClr val="963F1F"/>
                </a:solidFill>
              </a:rPr>
              <a:t>(x+1)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имеет бесконечно много решений, т.е. бесконечно много функций, удовлетворяющих этому определению.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При этом встает вопрос, какую из этих функций целесообразно выбрать в качестве решения </a:t>
            </a:r>
            <a:r>
              <a:rPr lang="ru-RU" sz="2800" dirty="0" err="1">
                <a:solidFill>
                  <a:schemeClr val="tx2"/>
                </a:solidFill>
              </a:rPr>
              <a:t>р.ф.т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770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Для программирования естественным представляется выбор в качестве решения функции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dirty="0">
                <a:solidFill>
                  <a:schemeClr val="tx2"/>
                </a:solidFill>
              </a:rPr>
              <a:t>, так как он соответствует вычислению рекурсивной функции на ЭВМ.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Графиком функции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dirty="0">
                <a:solidFill>
                  <a:schemeClr val="tx2"/>
                </a:solidFill>
              </a:rPr>
              <a:t> является множество </a:t>
            </a:r>
            <a:r>
              <a:rPr lang="ru-RU" sz="2700" b="1" dirty="0" err="1">
                <a:solidFill>
                  <a:schemeClr val="tx2"/>
                </a:solidFill>
              </a:rPr>
              <a:t>graph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') = {(0,1)}</a:t>
            </a:r>
            <a:r>
              <a:rPr lang="ru-RU" sz="2700" dirty="0">
                <a:solidFill>
                  <a:schemeClr val="tx2"/>
                </a:solidFill>
              </a:rPr>
              <a:t>, записываемое так для практичности, вместо </a:t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ru-RU" sz="2700" b="1" dirty="0">
                <a:solidFill>
                  <a:schemeClr val="tx2"/>
                </a:solidFill>
              </a:rPr>
              <a:t>{(</a:t>
            </a:r>
            <a:r>
              <a:rPr lang="en-US" sz="2700" b="1" dirty="0">
                <a:solidFill>
                  <a:schemeClr val="tx2"/>
                </a:solidFill>
              </a:rPr>
              <a:t>0</a:t>
            </a:r>
            <a:r>
              <a:rPr lang="ru-RU" sz="2700" b="1" dirty="0">
                <a:solidFill>
                  <a:schemeClr val="tx2"/>
                </a:solidFill>
              </a:rPr>
              <a:t>,1),(1,</a:t>
            </a:r>
            <a:r>
              <a:rPr lang="en-US" sz="2700" b="1" dirty="0">
                <a:solidFill>
                  <a:schemeClr val="tx2"/>
                </a:solidFill>
              </a:rPr>
              <a:t>⊥</a:t>
            </a:r>
            <a:r>
              <a:rPr lang="ru-RU" sz="2700" b="1" dirty="0">
                <a:solidFill>
                  <a:schemeClr val="tx2"/>
                </a:solidFill>
              </a:rPr>
              <a:t>),(2,</a:t>
            </a:r>
            <a:r>
              <a:rPr lang="en-US" sz="2700" b="1" dirty="0">
                <a:solidFill>
                  <a:schemeClr val="tx2"/>
                </a:solidFill>
              </a:rPr>
              <a:t>⊥</a:t>
            </a:r>
            <a:r>
              <a:rPr lang="ru-RU" sz="2700" b="1" dirty="0">
                <a:solidFill>
                  <a:schemeClr val="tx2"/>
                </a:solidFill>
              </a:rPr>
              <a:t>),</a:t>
            </a:r>
            <a:r>
              <a:rPr lang="en-US" sz="2700" b="1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...</a:t>
            </a:r>
            <a:r>
              <a:rPr lang="en-US" sz="2700" b="1" dirty="0">
                <a:solidFill>
                  <a:schemeClr val="tx2"/>
                </a:solidFill>
              </a:rPr>
              <a:t> }</a:t>
            </a:r>
            <a:r>
              <a:rPr lang="en-US" sz="2700" dirty="0">
                <a:solidFill>
                  <a:schemeClr val="tx2"/>
                </a:solidFill>
              </a:rPr>
              <a:t>. </a:t>
            </a:r>
            <a:r>
              <a:rPr lang="ru-RU" sz="2700" dirty="0">
                <a:solidFill>
                  <a:schemeClr val="tx2"/>
                </a:solidFill>
              </a:rPr>
              <a:t>Пары 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en-US" sz="2700" b="1" dirty="0">
                <a:solidFill>
                  <a:schemeClr val="tx2"/>
                </a:solidFill>
              </a:rPr>
              <a:t>n</a:t>
            </a:r>
            <a:r>
              <a:rPr lang="ru-RU" sz="2700" b="1" dirty="0">
                <a:solidFill>
                  <a:schemeClr val="tx2"/>
                </a:solidFill>
              </a:rPr>
              <a:t>,</a:t>
            </a:r>
            <a:r>
              <a:rPr lang="en-US" sz="2700" b="1" dirty="0">
                <a:solidFill>
                  <a:schemeClr val="tx2"/>
                </a:solidFill>
              </a:rPr>
              <a:t>⊥</a:t>
            </a:r>
            <a:r>
              <a:rPr lang="ru-RU" sz="2700" b="1" dirty="0">
                <a:solidFill>
                  <a:schemeClr val="tx2"/>
                </a:solidFill>
              </a:rPr>
              <a:t>)</a:t>
            </a:r>
            <a:r>
              <a:rPr lang="ru-RU" sz="2700" dirty="0">
                <a:solidFill>
                  <a:schemeClr val="tx2"/>
                </a:solidFill>
              </a:rPr>
              <a:t>, для </a:t>
            </a:r>
            <a:r>
              <a:rPr lang="en-US" sz="2700" b="1" dirty="0">
                <a:solidFill>
                  <a:schemeClr val="tx2"/>
                </a:solidFill>
              </a:rPr>
              <a:t>n</a:t>
            </a:r>
            <a:r>
              <a:rPr lang="ru-RU" sz="2700" b="1" dirty="0">
                <a:solidFill>
                  <a:schemeClr val="tx2"/>
                </a:solidFill>
              </a:rPr>
              <a:t>&gt;1</a:t>
            </a:r>
            <a:r>
              <a:rPr lang="ru-RU" sz="2700" dirty="0">
                <a:solidFill>
                  <a:schemeClr val="tx2"/>
                </a:solidFill>
              </a:rPr>
              <a:t>, рассматриваются, при этом, как «призрачные» члены.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С точки зрения программиста любое другое решение (например, график </a:t>
            </a:r>
            <a:r>
              <a:rPr lang="ru-RU" sz="2700" b="1" dirty="0">
                <a:solidFill>
                  <a:schemeClr val="tx2"/>
                </a:solidFill>
              </a:rPr>
              <a:t>{(0,1),(1,К),(2,К), ... }</a:t>
            </a:r>
            <a:r>
              <a:rPr lang="ru-RU" sz="2700" dirty="0">
                <a:solidFill>
                  <a:schemeClr val="tx2"/>
                </a:solidFill>
              </a:rPr>
              <a:t>) не является естественным, т.е. его нельзя получить при выполнении данного определения как программы на ЭВМ, хотя с точки зрения математики может быть интересна функция с наибольшим графиком. Очевидно, что функция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dirty="0">
                <a:solidFill>
                  <a:schemeClr val="tx2"/>
                </a:solidFill>
              </a:rPr>
              <a:t> является минимальной из всех функций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baseline="-25000" dirty="0" err="1">
                <a:solidFill>
                  <a:schemeClr val="tx2"/>
                </a:solidFill>
              </a:rPr>
              <a:t>n</a:t>
            </a:r>
            <a:r>
              <a:rPr lang="ru-RU" sz="2700" dirty="0">
                <a:solidFill>
                  <a:schemeClr val="tx2"/>
                </a:solidFill>
              </a:rPr>
              <a:t>, </a:t>
            </a:r>
            <a:r>
              <a:rPr lang="en-US" sz="2700" b="1" dirty="0">
                <a:solidFill>
                  <a:schemeClr val="tx2"/>
                </a:solidFill>
              </a:rPr>
              <a:t>n≥0</a:t>
            </a:r>
            <a:r>
              <a:rPr lang="ru-RU" sz="2700" dirty="0">
                <a:solidFill>
                  <a:schemeClr val="tx2"/>
                </a:solidFill>
              </a:rPr>
              <a:t>, так как </a:t>
            </a:r>
            <a:r>
              <a:rPr lang="ru-RU" sz="2700" b="1" dirty="0" err="1">
                <a:solidFill>
                  <a:schemeClr val="tx2"/>
                </a:solidFill>
              </a:rPr>
              <a:t>graph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') </a:t>
            </a:r>
            <a:r>
              <a:rPr lang="en-US" sz="2400" b="1" dirty="0">
                <a:solidFill>
                  <a:schemeClr val="tx2"/>
                </a:solidFill>
              </a:rPr>
              <a:t>⊆</a:t>
            </a:r>
            <a:r>
              <a:rPr lang="ru-RU" sz="2700" b="1" dirty="0">
                <a:solidFill>
                  <a:schemeClr val="tx2"/>
                </a:solidFill>
              </a:rPr>
              <a:t> </a:t>
            </a:r>
            <a:r>
              <a:rPr lang="ru-RU" sz="2700" b="1" dirty="0" err="1">
                <a:solidFill>
                  <a:schemeClr val="tx2"/>
                </a:solidFill>
              </a:rPr>
              <a:t>graph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baseline="-25000" dirty="0" err="1">
                <a:solidFill>
                  <a:schemeClr val="tx2"/>
                </a:solidFill>
              </a:rPr>
              <a:t>n</a:t>
            </a:r>
            <a:r>
              <a:rPr lang="ru-RU" sz="2700" b="1" dirty="0">
                <a:solidFill>
                  <a:schemeClr val="tx2"/>
                </a:solidFill>
              </a:rPr>
              <a:t>)</a:t>
            </a:r>
            <a:r>
              <a:rPr lang="ru-RU" sz="2700" dirty="0">
                <a:solidFill>
                  <a:schemeClr val="tx2"/>
                </a:solidFill>
              </a:rPr>
              <a:t>, </a:t>
            </a:r>
            <a:r>
              <a:rPr lang="en-US" sz="2700" b="1" dirty="0">
                <a:solidFill>
                  <a:schemeClr val="tx2"/>
                </a:solidFill>
              </a:rPr>
              <a:t>n≥0</a:t>
            </a:r>
            <a:r>
              <a:rPr lang="ru-RU" sz="2700" dirty="0">
                <a:solidFill>
                  <a:schemeClr val="tx2"/>
                </a:solidFill>
              </a:rPr>
              <a:t>.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474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Выбор минимальной фиксированной точки рекурсивного определения в качестве решения соответствует обычному операционному вычислению рекурсии.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Последнее означает, что, выполняя рекурсивное определение как программу на ЭВМ, будет получено ничто иное, как минимальная фиксированная точка.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3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на примере рекурсивного определения функции факториала процесс получения решения для этого определения.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Пусть функция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dirty="0">
                <a:solidFill>
                  <a:schemeClr val="tx2"/>
                </a:solidFill>
              </a:rPr>
              <a:t> задана следующим определением: 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u="sng" dirty="0" err="1">
                <a:solidFill>
                  <a:schemeClr val="tx2"/>
                </a:solidFill>
              </a:rPr>
              <a:t>if</a:t>
            </a:r>
            <a:r>
              <a:rPr lang="ru-RU" sz="2800" b="1" dirty="0">
                <a:solidFill>
                  <a:schemeClr val="tx2"/>
                </a:solidFill>
              </a:rPr>
              <a:t> х=0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1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*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>
                <a:solidFill>
                  <a:schemeClr val="tx2"/>
                </a:solidFill>
              </a:rPr>
              <a:t>1)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Решение этого определения функции будем искать в области функций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 где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∪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{⊥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. В дальнейшем для любого множества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 запись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 будет обозначать множество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, дополненное элементом 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878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отличие от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, этому определению удовлетворяет только одна функция (факториал), графиком которой является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{(0,1), (1,1), (2,2)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(3,6),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, (</a:t>
            </a:r>
            <a:r>
              <a:rPr lang="ru-RU" sz="2800" b="1" dirty="0" err="1">
                <a:solidFill>
                  <a:schemeClr val="tx2"/>
                </a:solidFill>
              </a:rPr>
              <a:t>i,i</a:t>
            </a:r>
            <a:r>
              <a:rPr lang="ru-RU" sz="2800" b="1" dirty="0">
                <a:solidFill>
                  <a:schemeClr val="tx2"/>
                </a:solidFill>
              </a:rPr>
              <a:t>!</a:t>
            </a:r>
            <a:r>
              <a:rPr lang="en-US" sz="2800" b="1" dirty="0">
                <a:solidFill>
                  <a:schemeClr val="tx2"/>
                </a:solidFill>
              </a:rPr>
              <a:t>),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}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Это бесконечное множество пар, т.е. график функции является бесконечным объектом.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понимания бесконечного объекта будем рассматривать конечные его части, строя их шаг за шагом, все более приближаясь к объекту, т.е. будем аппроксимировать бесконечные объекты их конечными представлениями.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865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Одним из способов получения конечных представлений является выбор множества аргументов и вычисление соответствующих им «результатов».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случае вычисление, использующее определение </a:t>
            </a:r>
            <a:r>
              <a:rPr lang="ru-RU" sz="2400" b="1" dirty="0" err="1">
                <a:solidFill>
                  <a:schemeClr val="tx2"/>
                </a:solidFill>
              </a:rPr>
              <a:t>faс</a:t>
            </a:r>
            <a:r>
              <a:rPr lang="ru-RU" sz="2400" dirty="0">
                <a:solidFill>
                  <a:schemeClr val="tx2"/>
                </a:solidFill>
              </a:rPr>
              <a:t>, для заданного аргумента (например, равного 3), имеет вид: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(3)	⟹ 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(3=0)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3*</a:t>
            </a:r>
            <a:r>
              <a:rPr lang="ru-RU" sz="2400" dirty="0" err="1">
                <a:solidFill>
                  <a:srgbClr val="963F1F"/>
                </a:solidFill>
              </a:rPr>
              <a:t>fac</a:t>
            </a:r>
            <a:r>
              <a:rPr lang="ru-RU" sz="2400" dirty="0">
                <a:solidFill>
                  <a:srgbClr val="963F1F"/>
                </a:solidFill>
              </a:rPr>
              <a:t>(3–1) = 3*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(2)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⟹ 3*(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(2=0)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2*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(2–1))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3*2* </a:t>
            </a:r>
            <a:r>
              <a:rPr lang="ru-RU" sz="2400" dirty="0" err="1">
                <a:solidFill>
                  <a:srgbClr val="963F1F"/>
                </a:solidFill>
              </a:rPr>
              <a:t>fac</a:t>
            </a:r>
            <a:r>
              <a:rPr lang="ru-RU" sz="2400" dirty="0">
                <a:solidFill>
                  <a:srgbClr val="963F1F"/>
                </a:solidFill>
              </a:rPr>
              <a:t>(1)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⟹ 3*2*(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(1=0)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1*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(1–1))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3*2*1*</a:t>
            </a:r>
            <a:r>
              <a:rPr lang="ru-RU" sz="2400" dirty="0" err="1">
                <a:solidFill>
                  <a:srgbClr val="963F1F"/>
                </a:solidFill>
              </a:rPr>
              <a:t>fac</a:t>
            </a:r>
            <a:r>
              <a:rPr lang="ru-RU" sz="2400" dirty="0">
                <a:solidFill>
                  <a:srgbClr val="963F1F"/>
                </a:solidFill>
              </a:rPr>
              <a:t>(0)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⟹ 3*2*1</a:t>
            </a:r>
            <a:r>
              <a:rPr lang="en-US" sz="2400" dirty="0">
                <a:solidFill>
                  <a:srgbClr val="963F1F"/>
                </a:solidFill>
              </a:rPr>
              <a:t>*</a:t>
            </a:r>
            <a:r>
              <a:rPr lang="ru-RU" sz="2400" dirty="0">
                <a:solidFill>
                  <a:srgbClr val="963F1F"/>
                </a:solidFill>
              </a:rPr>
              <a:t>(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(0=0)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0*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(0–1))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3*2*1*1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6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Двойная стрелка "⟹" используется здесь для обозначения шага раскрытия рекурсии.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187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Рассмотрим другой, более систематический способ получения конечных представлений для бесконечных объектов.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Вместо того, чтобы задавать аргументы и определять количество раскрытий рекурсии для получения результата, будем задавать ограничения на количество раскрытий рекурсии и определять множество аргументов, которые приведут к результату в этом случае.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Тогда аппроксимации для функции, задаваемой определением </a:t>
            </a:r>
            <a:r>
              <a:rPr lang="ru-RU" sz="2600" b="1" dirty="0" err="1">
                <a:solidFill>
                  <a:schemeClr val="tx2"/>
                </a:solidFill>
              </a:rPr>
              <a:t>fac</a:t>
            </a:r>
            <a:r>
              <a:rPr lang="ru-RU" sz="2600" dirty="0">
                <a:solidFill>
                  <a:schemeClr val="tx2"/>
                </a:solidFill>
              </a:rPr>
              <a:t>, можно получить следующим образом: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b="1" dirty="0">
                <a:solidFill>
                  <a:schemeClr val="tx2"/>
                </a:solidFill>
              </a:rPr>
              <a:t>1. Нулевое количество раскрытий.</a:t>
            </a:r>
            <a:r>
              <a:rPr lang="ru-RU" sz="2600" dirty="0">
                <a:solidFill>
                  <a:schemeClr val="tx2"/>
                </a:solidFill>
              </a:rPr>
              <a:t> Никакой аргумент </a:t>
            </a:r>
            <a:r>
              <a:rPr lang="ru-RU" sz="2600" b="1" dirty="0" err="1">
                <a:solidFill>
                  <a:schemeClr val="tx2"/>
                </a:solidFill>
              </a:rPr>
              <a:t>n∈Nat</a:t>
            </a:r>
            <a:r>
              <a:rPr lang="ru-RU" sz="2600" dirty="0">
                <a:solidFill>
                  <a:schemeClr val="tx2"/>
                </a:solidFill>
              </a:rPr>
              <a:t> не может привести к получению ответа, так как никакая форма </a:t>
            </a:r>
            <a:r>
              <a:rPr lang="en-US" sz="2600" b="1" dirty="0" err="1">
                <a:solidFill>
                  <a:schemeClr val="tx2"/>
                </a:solidFill>
              </a:rPr>
              <a:t>fac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en-US" sz="2600" b="1" dirty="0">
                <a:solidFill>
                  <a:schemeClr val="tx2"/>
                </a:solidFill>
              </a:rPr>
              <a:t>n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ru-RU" sz="2600" dirty="0">
                <a:solidFill>
                  <a:schemeClr val="tx2"/>
                </a:solidFill>
              </a:rPr>
              <a:t> не может привести к результату без начального раскрытия. Соответствующий график функции будет 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}</a:t>
            </a:r>
            <a:r>
              <a:rPr lang="ru-RU" sz="2600" dirty="0">
                <a:solidFill>
                  <a:schemeClr val="tx2"/>
                </a:solidFill>
              </a:rPr>
              <a:t>,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т.е. пустое множество пар.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997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2.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Одно раскрытие. </a:t>
            </a:r>
            <a:r>
              <a:rPr lang="ru-RU" sz="2800" dirty="0">
                <a:solidFill>
                  <a:schemeClr val="tx2"/>
                </a:solidFill>
              </a:rPr>
              <a:t>Позволяет заменить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dirty="0">
                <a:solidFill>
                  <a:schemeClr val="tx2"/>
                </a:solidFill>
              </a:rPr>
              <a:t> его телом (правой частью определения) только один раз.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получим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⟹ 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х=0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*</a:t>
            </a: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en-US" sz="2800" b="1" dirty="0">
                <a:solidFill>
                  <a:srgbClr val="963F1F"/>
                </a:solidFill>
              </a:rPr>
              <a:t>–</a:t>
            </a:r>
            <a:r>
              <a:rPr lang="ru-RU" sz="2800" b="1" dirty="0">
                <a:solidFill>
                  <a:srgbClr val="963F1F"/>
                </a:solidFill>
              </a:rPr>
              <a:t>1)</a:t>
            </a:r>
            <a:endParaRPr lang="ru-RU" sz="2800" dirty="0">
              <a:solidFill>
                <a:srgbClr val="963F1F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Полученное выражение позволяет вычислить ответ лишь для аргумента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 равного </a:t>
            </a:r>
            <a:r>
              <a:rPr lang="en-US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а все другие аргументы требуют дальнейших раскрытий рекурсии для получения ответа. Графиком функции, полученной в результате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одного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раскрытия, будет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{(0,1)</a:t>
            </a:r>
            <a:r>
              <a:rPr lang="en-US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514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3.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Два раскрытия. </a:t>
            </a:r>
            <a:r>
              <a:rPr lang="ru-RU" sz="2800" dirty="0">
                <a:solidFill>
                  <a:schemeClr val="tx2"/>
                </a:solidFill>
              </a:rPr>
              <a:t>Позволяет вычислить ответ для двух значений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аргумента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(</a:t>
            </a:r>
            <a:r>
              <a:rPr lang="en-US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 или </a:t>
            </a:r>
            <a:r>
              <a:rPr lang="ru-RU" sz="2800" b="1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).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вычисления ответа при аргументе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 равном </a:t>
            </a:r>
            <a:r>
              <a:rPr lang="en-US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достаточно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одного раскрытия.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аргумента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равного </a:t>
            </a:r>
            <a:r>
              <a:rPr lang="ru-RU" sz="2800" b="1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, имеем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(1) </a:t>
            </a:r>
            <a:r>
              <a:rPr lang="en-US" sz="2800" b="1" dirty="0">
                <a:solidFill>
                  <a:srgbClr val="963F1F"/>
                </a:solidFill>
              </a:rPr>
              <a:t>⟹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  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1=0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1*(</a:t>
            </a:r>
            <a:r>
              <a:rPr lang="ru-RU" sz="2800" b="1" dirty="0" err="1">
                <a:solidFill>
                  <a:srgbClr val="963F1F"/>
                </a:solidFill>
              </a:rPr>
              <a:t>fac</a:t>
            </a:r>
            <a:r>
              <a:rPr lang="ru-RU" sz="2800" b="1" dirty="0">
                <a:solidFill>
                  <a:srgbClr val="963F1F"/>
                </a:solidFill>
              </a:rPr>
              <a:t>(1</a:t>
            </a:r>
            <a:r>
              <a:rPr lang="en-US" sz="2800" b="1" dirty="0">
                <a:solidFill>
                  <a:srgbClr val="963F1F"/>
                </a:solidFill>
              </a:rPr>
              <a:t>–</a:t>
            </a:r>
            <a:r>
              <a:rPr lang="ru-RU" sz="2800" b="1" dirty="0">
                <a:solidFill>
                  <a:srgbClr val="963F1F"/>
                </a:solidFill>
              </a:rPr>
              <a:t>1)) = 1*</a:t>
            </a: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(0)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	  ⟹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  </a:t>
            </a:r>
            <a:r>
              <a:rPr lang="ru-RU" sz="2800" b="1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*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0=0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0*</a:t>
            </a: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ru-RU" sz="2800" b="1" dirty="0">
                <a:solidFill>
                  <a:srgbClr val="963F1F"/>
                </a:solidFill>
              </a:rPr>
              <a:t>(0–1)) = 1*1 = 1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других аргументов ответ не будет получен.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график функции будет </a:t>
            </a:r>
            <a:r>
              <a:rPr lang="ru-RU" sz="2800" b="1" dirty="0">
                <a:solidFill>
                  <a:schemeClr val="tx2"/>
                </a:solidFill>
              </a:rPr>
              <a:t>{(0,1),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(1,1)}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0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4.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(i+1)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раскрытие,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0.</a:t>
            </a:r>
            <a:r>
              <a:rPr lang="ru-RU" sz="2800" dirty="0">
                <a:solidFill>
                  <a:schemeClr val="tx2"/>
                </a:solidFill>
              </a:rPr>
              <a:t> В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этом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случае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все аргументы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значением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≤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приведут к результату, что даст график функции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{(0,1), (1,1), (2</a:t>
            </a:r>
            <a:r>
              <a:rPr lang="en-US" sz="2800" b="1" dirty="0">
                <a:solidFill>
                  <a:schemeClr val="tx2"/>
                </a:solidFill>
              </a:rPr>
              <a:t>,</a:t>
            </a:r>
            <a:r>
              <a:rPr lang="ru-RU" sz="2800" b="1" dirty="0">
                <a:solidFill>
                  <a:schemeClr val="tx2"/>
                </a:solidFill>
              </a:rPr>
              <a:t>2), (3,6)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,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!)}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График, получающийся на каждом шаге, определяет некоторую функцию.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Обозначим через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функцию, определяемую на </a:t>
            </a:r>
            <a:r>
              <a:rPr lang="ru-RU" sz="28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-ом шаге.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Например, функцию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</a:rPr>
              <a:t>3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определяет график </a:t>
            </a: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graph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baseline="-25000" dirty="0">
                <a:solidFill>
                  <a:schemeClr val="tx2"/>
                </a:solidFill>
              </a:rPr>
              <a:t>3</a:t>
            </a:r>
            <a:r>
              <a:rPr lang="ru-RU" sz="2800" b="1" dirty="0">
                <a:solidFill>
                  <a:schemeClr val="tx2"/>
                </a:solidFill>
              </a:rPr>
              <a:t>) = {(0,1), (1,1), (2,2)}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619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Основные концепции </a:t>
            </a:r>
            <a:r>
              <a:rPr lang="ru-RU" sz="2600" dirty="0" err="1">
                <a:effectLst/>
              </a:rPr>
              <a:t>денотационного</a:t>
            </a:r>
            <a:r>
              <a:rPr lang="ru-RU" sz="2600" dirty="0">
                <a:effectLst/>
              </a:rPr>
              <a:t>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Денотационный</a:t>
            </a:r>
            <a:r>
              <a:rPr lang="ru-RU" sz="2800" b="1" dirty="0">
                <a:solidFill>
                  <a:schemeClr val="tx2"/>
                </a:solidFill>
              </a:rPr>
              <a:t> подход</a:t>
            </a:r>
            <a:r>
              <a:rPr lang="ru-RU" sz="2800" dirty="0">
                <a:solidFill>
                  <a:schemeClr val="tx2"/>
                </a:solidFill>
              </a:rPr>
              <a:t> базируется на трех основных концепциях: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970000"/>
                </a:solidFill>
              </a:rPr>
              <a:t>Аппроксимации </a:t>
            </a: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endParaRPr lang="ru-RU" sz="2800" b="1" dirty="0">
              <a:solidFill>
                <a:srgbClr val="970000"/>
              </a:solidFill>
            </a:endParaRP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970000"/>
                </a:solidFill>
              </a:rPr>
              <a:t>Понятие фиксированной точки</a:t>
            </a: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endParaRPr lang="ru-RU" sz="2800" b="1" dirty="0">
              <a:solidFill>
                <a:srgbClr val="970000"/>
              </a:solidFill>
            </a:endParaRP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970000"/>
                </a:solidFill>
              </a:rPr>
              <a:t>Рефлексивные области </a:t>
            </a:r>
            <a:endParaRPr lang="ru-RU" sz="4400" b="1" dirty="0">
              <a:solidFill>
                <a:srgbClr val="97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39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Отметим некоторые интересные свойства:</a:t>
                </a:r>
              </a:p>
              <a:p>
                <a:pPr marL="457200" lvl="7" indent="-45720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Font typeface="Arial" charset="0"/>
                  <a:buChar char="•"/>
                </a:pPr>
                <a:r>
                  <a:rPr lang="ru-RU" sz="2800" dirty="0">
                    <a:solidFill>
                      <a:schemeClr val="tx2"/>
                    </a:solidFill>
                  </a:rPr>
                  <a:t>для всех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⊆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+1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 Это означает, что частичные функции, получаемые на каждом шаге, согласованы друг с другом в получении ответов;</a:t>
                </a:r>
              </a:p>
              <a:p>
                <a:pPr marL="457200" lvl="7" indent="-45720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Font typeface="Arial" charset="0"/>
                  <a:buChar char="•"/>
                </a:pPr>
                <a:r>
                  <a:rPr lang="ru-RU" sz="2800" dirty="0">
                    <a:solidFill>
                      <a:schemeClr val="tx2"/>
                    </a:solidFill>
                  </a:rPr>
                  <a:t>для всех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⊆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Это означает, что каждое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dirty="0">
                    <a:solidFill>
                      <a:schemeClr val="tx2"/>
                    </a:solidFill>
                  </a:rPr>
                  <a:t> задает поведение, согласующееся с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предельным решением определения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функцией факториала.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Это влечет:</a:t>
                </a:r>
                <a:r>
                  <a:rPr lang="en-US" sz="2800" dirty="0">
                    <a:solidFill>
                      <a:schemeClr val="tx2"/>
                    </a:solidFill>
                  </a:rPr>
                  <a:t>	</a:t>
                </a:r>
              </a:p>
              <a:p>
                <a:pPr marL="0" lvl="7" indent="0" algn="ctr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 smtClean="0">
                            <a:solidFill>
                              <a:srgbClr val="963F1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963F1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963F1F"/>
                            </a:solidFill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torial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b="1" dirty="0">
                    <a:solidFill>
                      <a:srgbClr val="963F1F"/>
                    </a:solidFill>
                  </a:rPr>
                  <a:t> 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	(*)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 rotWithShape="0">
                <a:blip r:embed="rId2"/>
                <a:stretch>
                  <a:fillRect l="-1216" t="-2046" r="-1158" b="-6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1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С другой стороны, если некоторая пара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a,b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∈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то должно существовать конечное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&gt;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такое что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a,b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∈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fac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поскольку ответы получаются, за конечное число шагов раскрытия.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Таким образом, имеем:</a:t>
                </a:r>
              </a:p>
              <a:p>
                <a:pPr marL="0" lvl="7" indent="0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			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graph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factorial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) </a:t>
                </a:r>
                <a:r>
                  <a:rPr lang="en-US" sz="2800" b="1" dirty="0">
                    <a:solidFill>
                      <a:srgbClr val="963F1F"/>
                    </a:solidFill>
                  </a:rPr>
                  <a:t>⊆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>
                            <a:solidFill>
                              <a:srgbClr val="963F1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>
                            <a:solidFill>
                              <a:srgbClr val="963F1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963F1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</m:t>
                        </m:r>
                      </m:e>
                    </m:nary>
                    <m:r>
                      <a:rPr lang="ru-RU" sz="2800" b="1" i="1" dirty="0">
                        <a:solidFill>
                          <a:srgbClr val="963F1F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sz="2800" b="1" dirty="0">
                    <a:solidFill>
                      <a:srgbClr val="963F1F"/>
                    </a:solidFill>
                  </a:rPr>
                  <a:t>	(**)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Из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(*)</a:t>
                </a:r>
                <a:r>
                  <a:rPr lang="ru-RU" sz="2800" dirty="0">
                    <a:solidFill>
                      <a:schemeClr val="tx2"/>
                    </a:solidFill>
                  </a:rPr>
                  <a:t> и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(**)</a:t>
                </a:r>
                <a:r>
                  <a:rPr lang="ru-RU" sz="2800" dirty="0">
                    <a:solidFill>
                      <a:schemeClr val="tx2"/>
                    </a:solidFill>
                  </a:rPr>
                  <a:t> получаем: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graph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factorial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) </a:t>
                </a:r>
                <a:r>
                  <a:rPr lang="en-US" sz="2800" b="1" dirty="0">
                    <a:solidFill>
                      <a:srgbClr val="963F1F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>
                            <a:solidFill>
                              <a:srgbClr val="963F1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>
                            <a:solidFill>
                              <a:srgbClr val="963F1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963F1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</m:t>
                        </m:r>
                      </m:e>
                    </m:nary>
                    <m:r>
                      <a:rPr lang="en-US" sz="2800" b="1" i="1" dirty="0" smtClean="0">
                        <a:solidFill>
                          <a:srgbClr val="963F1F"/>
                        </a:solidFill>
                        <a:latin typeface="Cambria Math" charset="0"/>
                      </a:rPr>
                      <m:t>.</m:t>
                    </m:r>
                    <m:r>
                      <a:rPr lang="ru-RU" sz="2800" b="1" i="1" dirty="0">
                        <a:solidFill>
                          <a:srgbClr val="963F1F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Это	равенство	соответствует операционному пониманию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рекурсии и утверждает, что функция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factorial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 может быть понята в терминах конечных подфункций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 rotWithShape="0">
                <a:blip r:embed="rId2"/>
                <a:stretch>
                  <a:fillRect l="-1216" t="-2407" r="-1158" b="-5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488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Рассмотренный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пример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демонстрирует фундаментальный принцип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семантики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фиксированной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точки: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«Значение любой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рекурсивно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определенной функции есть в точности объединение значений ее конечных подкомпонентов»</a:t>
            </a:r>
            <a:r>
              <a:rPr lang="ru-RU" sz="2800" dirty="0">
                <a:solidFill>
                  <a:srgbClr val="035B7A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Каждая функция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есть функция вида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Определим семейство функций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следующим образом: </a:t>
            </a:r>
            <a:r>
              <a:rPr lang="ru-RU" sz="2800" b="1" dirty="0">
                <a:solidFill>
                  <a:srgbClr val="963F1F"/>
                </a:solidFill>
              </a:rPr>
              <a:t>faс</a:t>
            </a:r>
            <a:r>
              <a:rPr lang="ru-RU" sz="2800" b="1" baseline="-25000" dirty="0">
                <a:solidFill>
                  <a:srgbClr val="963F1F"/>
                </a:solidFill>
              </a:rPr>
              <a:t>0 </a:t>
            </a:r>
            <a:r>
              <a:rPr lang="ru-RU" sz="2800" b="1" dirty="0">
                <a:solidFill>
                  <a:srgbClr val="963F1F"/>
                </a:solidFill>
              </a:rPr>
              <a:t>= 𝜆х.⊥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en-US" sz="2800" b="1" baseline="-25000" dirty="0" err="1">
                <a:solidFill>
                  <a:srgbClr val="963F1F"/>
                </a:solidFill>
              </a:rPr>
              <a:t>i</a:t>
            </a:r>
            <a:r>
              <a:rPr lang="ru-RU" sz="2800" b="1" baseline="-25000" dirty="0">
                <a:solidFill>
                  <a:srgbClr val="963F1F"/>
                </a:solidFill>
              </a:rPr>
              <a:t>+1</a:t>
            </a:r>
            <a:r>
              <a:rPr lang="en-US" sz="2800" b="1" baseline="-250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= 𝜆</a:t>
            </a:r>
            <a:r>
              <a:rPr lang="ru-RU" sz="2800" b="1" dirty="0" err="1">
                <a:solidFill>
                  <a:srgbClr val="963F1F"/>
                </a:solidFill>
              </a:rPr>
              <a:t>x.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х=0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*</a:t>
            </a: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en-US" sz="2800" b="1" baseline="-25000" dirty="0">
                <a:solidFill>
                  <a:srgbClr val="963F1F"/>
                </a:solidFill>
              </a:rPr>
              <a:t>i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en-US" sz="2800" b="1" dirty="0">
                <a:solidFill>
                  <a:srgbClr val="963F1F"/>
                </a:solidFill>
              </a:rPr>
              <a:t>–</a:t>
            </a: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всех </a:t>
            </a:r>
            <a:r>
              <a:rPr lang="ru-RU" sz="2800" b="1" dirty="0" err="1">
                <a:solidFill>
                  <a:srgbClr val="963F1F"/>
                </a:solidFill>
              </a:rPr>
              <a:t>i</a:t>
            </a:r>
            <a:r>
              <a:rPr lang="ru-RU" sz="2800" b="1" dirty="0">
                <a:solidFill>
                  <a:srgbClr val="963F1F"/>
                </a:solidFill>
              </a:rPr>
              <a:t>&gt;0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171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График каждой функции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получается на </a:t>
            </a:r>
            <a:r>
              <a:rPr lang="ru-RU" sz="28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-ом шаге раскрытия </a:t>
            </a: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Отсюда следует:</a:t>
            </a:r>
          </a:p>
          <a:p>
            <a:pPr marL="457200" lvl="7" indent="-45720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Font typeface="Arial" charset="0"/>
              <a:buChar char="•"/>
            </a:pPr>
            <a:r>
              <a:rPr lang="ru-RU" sz="2800" dirty="0">
                <a:solidFill>
                  <a:srgbClr val="963F1F"/>
                </a:solidFill>
              </a:rPr>
              <a:t>каждое </a:t>
            </a: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en-US" sz="2800" b="1" baseline="-25000" dirty="0" err="1">
                <a:solidFill>
                  <a:srgbClr val="963F1F"/>
                </a:solidFill>
              </a:rPr>
              <a:t>i</a:t>
            </a:r>
            <a:r>
              <a:rPr lang="ru-RU" sz="2800" dirty="0">
                <a:solidFill>
                  <a:srgbClr val="963F1F"/>
                </a:solidFill>
              </a:rPr>
              <a:t> является </a:t>
            </a:r>
            <a:r>
              <a:rPr lang="ru-RU" sz="2800" dirty="0" err="1">
                <a:solidFill>
                  <a:srgbClr val="963F1F"/>
                </a:solidFill>
              </a:rPr>
              <a:t>нерекурсивным</a:t>
            </a:r>
            <a:r>
              <a:rPr lang="ru-RU" sz="2800" dirty="0">
                <a:solidFill>
                  <a:srgbClr val="963F1F"/>
                </a:solidFill>
              </a:rPr>
              <a:t> определением. Это означает, что рекурсивное определение может быть понято в терминах семейства </a:t>
            </a:r>
            <a:r>
              <a:rPr lang="ru-RU" sz="2800" dirty="0" err="1">
                <a:solidFill>
                  <a:srgbClr val="963F1F"/>
                </a:solidFill>
              </a:rPr>
              <a:t>нерекурсивных</a:t>
            </a:r>
            <a:r>
              <a:rPr lang="ru-RU" sz="2800" dirty="0">
                <a:solidFill>
                  <a:srgbClr val="963F1F"/>
                </a:solidFill>
              </a:rPr>
              <a:t> определений;</a:t>
            </a:r>
          </a:p>
          <a:p>
            <a:pPr marL="457200" lvl="7" indent="-45720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Font typeface="Arial" charset="0"/>
              <a:buChar char="•"/>
            </a:pPr>
            <a:r>
              <a:rPr lang="ru-RU" sz="2800" dirty="0">
                <a:solidFill>
                  <a:srgbClr val="963F1F"/>
                </a:solidFill>
              </a:rPr>
              <a:t>для всех функций </a:t>
            </a: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en-US" sz="2800" b="1" baseline="-25000" dirty="0" err="1">
                <a:solidFill>
                  <a:srgbClr val="963F1F"/>
                </a:solidFill>
              </a:rPr>
              <a:t>i</a:t>
            </a:r>
            <a:r>
              <a:rPr lang="ru-RU" sz="2800" dirty="0">
                <a:solidFill>
                  <a:srgbClr val="963F1F"/>
                </a:solidFill>
              </a:rPr>
              <a:t> может быть получен общий формат. </a:t>
            </a:r>
            <a:endParaRPr lang="en-US" sz="2800" dirty="0">
              <a:solidFill>
                <a:srgbClr val="963F1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9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Определим отображение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следующим образом: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en-US" sz="2800" b="1" dirty="0">
                <a:solidFill>
                  <a:schemeClr val="tx2"/>
                </a:solidFill>
              </a:rPr>
              <a:t>𝜆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en-US" sz="2800" b="1" dirty="0">
                <a:solidFill>
                  <a:schemeClr val="tx2"/>
                </a:solidFill>
              </a:rPr>
              <a:t>𝜆</a:t>
            </a:r>
            <a:r>
              <a:rPr lang="ru-RU" sz="2800" b="1" dirty="0" err="1">
                <a:solidFill>
                  <a:schemeClr val="tx2"/>
                </a:solidFill>
              </a:rPr>
              <a:t>x.</a:t>
            </a:r>
            <a:r>
              <a:rPr lang="ru-RU" sz="2800" b="1" u="sng" dirty="0" err="1">
                <a:solidFill>
                  <a:schemeClr val="tx2"/>
                </a:solidFill>
              </a:rPr>
              <a:t>if</a:t>
            </a:r>
            <a:r>
              <a:rPr lang="ru-RU" sz="2800" b="1" dirty="0">
                <a:solidFill>
                  <a:schemeClr val="tx2"/>
                </a:solidFill>
              </a:rPr>
              <a:t> х=0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1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*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>
                <a:solidFill>
                  <a:schemeClr val="tx2"/>
                </a:solidFill>
              </a:rPr>
              <a:t>1)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 очевидно, что каждая функция </a:t>
            </a: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baseline="-25000" dirty="0">
                <a:solidFill>
                  <a:schemeClr val="tx2"/>
                </a:solidFill>
              </a:rPr>
              <a:t>+1</a:t>
            </a:r>
            <a:r>
              <a:rPr lang="ru-RU" sz="2800" dirty="0">
                <a:solidFill>
                  <a:schemeClr val="tx2"/>
                </a:solidFill>
              </a:rPr>
              <a:t> может быть задана следующим образом: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baseline="-25000" dirty="0">
                <a:solidFill>
                  <a:schemeClr val="tx2"/>
                </a:solidFill>
              </a:rPr>
              <a:t>+1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baseline="-25000" dirty="0">
                <a:solidFill>
                  <a:schemeClr val="tx2"/>
                </a:solidFill>
              </a:rPr>
              <a:t>+1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Нерекурсивное</a:t>
            </a:r>
            <a:r>
              <a:rPr lang="ru-RU" sz="2800" b="1" dirty="0">
                <a:solidFill>
                  <a:schemeClr val="tx2"/>
                </a:solidFill>
              </a:rPr>
              <a:t> отображение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 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есть функционал, так как его аргументом и результатом являются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функции.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598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Обозначая нигде не определенную функцию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𝜆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.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⊥</a:t>
                </a:r>
                <a:r>
                  <a:rPr lang="ru-RU" sz="2800" dirty="0">
                    <a:solidFill>
                      <a:schemeClr val="tx2"/>
                    </a:solidFill>
                  </a:rPr>
                  <a:t> через </a:t>
                </a:r>
                <a:r>
                  <a:rPr lang="en-US" sz="2800" dirty="0">
                    <a:solidFill>
                      <a:schemeClr val="tx2"/>
                    </a:solidFill>
                  </a:rPr>
                  <a:t>∅</a:t>
                </a:r>
                <a:r>
                  <a:rPr lang="ru-RU" sz="2800" dirty="0">
                    <a:solidFill>
                      <a:schemeClr val="tx2"/>
                    </a:solidFill>
                  </a:rPr>
                  <a:t>,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получим:</a:t>
                </a:r>
              </a:p>
              <a:p>
                <a:pPr marL="0" lvl="7" indent="0" algn="ctr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b="1" dirty="0">
                    <a:solidFill>
                      <a:schemeClr val="tx2"/>
                    </a:solidFill>
                  </a:rPr>
                  <a:t>graph(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tx2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tx2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2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b="1" i="0" baseline="30000" dirty="0" smtClean="0">
                            <a:solidFill>
                              <a:schemeClr val="tx2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2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</a:rPr>
                          <m:t>∅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2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tx2"/>
                            </a:solidFill>
                          </a:rPr>
                          <m:t>)</m:t>
                        </m:r>
                      </m:e>
                    </m:nary>
                  </m:oMath>
                </a14:m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∅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)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2800" b="1" i="0" baseline="30000" dirty="0" smtClean="0">
                        <a:solidFill>
                          <a:schemeClr val="tx2"/>
                        </a:solidFill>
                      </a:rPr>
                      <m:t>−1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∅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)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Еще одним важным фактом является то, что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factorial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))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7" indent="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Отсюда следует, что 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</a:t>
                </a:r>
                <a:r>
                  <a:rPr lang="ru-RU" sz="2800" b="1" dirty="0">
                    <a:solidFill>
                      <a:srgbClr val="970000"/>
                    </a:solidFill>
                  </a:rPr>
                  <a:t>(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factorial</a:t>
                </a:r>
                <a:r>
                  <a:rPr lang="ru-RU" sz="2800" b="1" dirty="0">
                    <a:solidFill>
                      <a:srgbClr val="970000"/>
                    </a:solidFill>
                  </a:rPr>
                  <a:t>) = 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fa</a:t>
                </a:r>
                <a:r>
                  <a:rPr lang="en-US" sz="2800" b="1" dirty="0">
                    <a:solidFill>
                      <a:srgbClr val="970000"/>
                    </a:solidFill>
                  </a:rPr>
                  <a:t>c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,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а следовательно функция 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factorial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 является </a:t>
                </a:r>
                <a:r>
                  <a:rPr lang="ru-RU" sz="2800" b="1" dirty="0">
                    <a:solidFill>
                      <a:srgbClr val="970000"/>
                    </a:solidFill>
                  </a:rPr>
                  <a:t>фиксированной точкой</a:t>
                </a:r>
                <a:r>
                  <a:rPr lang="en-US" sz="2800" dirty="0">
                    <a:solidFill>
                      <a:srgbClr val="970000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функционала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поскольку, задавая функцию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 в качестве аргумента, получим ту же самую функцию в качестве результата.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 rotWithShape="0">
                <a:blip r:embed="rId2"/>
                <a:stretch>
                  <a:fillRect l="-1216" t="-2407" r="-1158" b="-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27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Применим этот способ к определению функции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Введем функционал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: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следующим образом: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 = 𝜆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.𝜆</a:t>
            </a:r>
            <a:r>
              <a:rPr lang="ru-RU" sz="2800" b="1" dirty="0" err="1">
                <a:solidFill>
                  <a:schemeClr val="tx2"/>
                </a:solidFill>
              </a:rPr>
              <a:t>x.</a:t>
            </a:r>
            <a:r>
              <a:rPr lang="ru-RU" sz="2800" b="1" u="sng" dirty="0" err="1">
                <a:solidFill>
                  <a:schemeClr val="tx2"/>
                </a:solidFill>
              </a:rPr>
              <a:t>if</a:t>
            </a:r>
            <a:r>
              <a:rPr lang="ru-RU" sz="2800" b="1" dirty="0">
                <a:solidFill>
                  <a:schemeClr val="tx2"/>
                </a:solidFill>
              </a:rPr>
              <a:t> х=0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1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(x+1)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 получим следующую последовательность функций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0 </a:t>
            </a:r>
            <a:r>
              <a:rPr lang="ru-RU" sz="2600" dirty="0">
                <a:solidFill>
                  <a:srgbClr val="970000"/>
                </a:solidFill>
              </a:rPr>
              <a:t>= 𝜆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.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=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,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600" dirty="0">
                <a:solidFill>
                  <a:srgbClr val="970000"/>
                </a:solidFill>
              </a:rPr>
              <a:t>	</a:t>
            </a:r>
            <a:r>
              <a:rPr lang="ru-RU" sz="2600" dirty="0" err="1">
                <a:solidFill>
                  <a:srgbClr val="970000"/>
                </a:solidFill>
              </a:rPr>
              <a:t>graph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0</a:t>
            </a:r>
            <a:r>
              <a:rPr lang="ru-RU" sz="2600" dirty="0">
                <a:solidFill>
                  <a:srgbClr val="970000"/>
                </a:solidFill>
              </a:rPr>
              <a:t>) = { };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1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= 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)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  <a:r>
              <a:rPr lang="ru-RU" sz="2600" dirty="0">
                <a:solidFill>
                  <a:srgbClr val="970000"/>
                </a:solidFill>
              </a:rPr>
              <a:t>= 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((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.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) (x+1))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  <a:r>
              <a:rPr lang="ru-RU" sz="2600" dirty="0">
                <a:solidFill>
                  <a:srgbClr val="970000"/>
                </a:solidFill>
              </a:rPr>
              <a:t>=</a:t>
            </a:r>
            <a:r>
              <a:rPr lang="en-US" sz="2600" dirty="0">
                <a:solidFill>
                  <a:srgbClr val="970000"/>
                </a:solidFill>
              </a:rPr>
              <a:t> 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, </a:t>
            </a:r>
            <a:endParaRPr lang="en-US" sz="2600" dirty="0">
              <a:solidFill>
                <a:srgbClr val="970000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600" dirty="0">
                <a:solidFill>
                  <a:srgbClr val="970000"/>
                </a:solidFill>
              </a:rPr>
              <a:t>	</a:t>
            </a:r>
            <a:r>
              <a:rPr lang="ru-RU" sz="2600" dirty="0" err="1">
                <a:solidFill>
                  <a:srgbClr val="970000"/>
                </a:solidFill>
              </a:rPr>
              <a:t>graph</a:t>
            </a:r>
            <a:r>
              <a:rPr lang="ru-RU" sz="2600" dirty="0">
                <a:solidFill>
                  <a:srgbClr val="970000"/>
                </a:solidFill>
              </a:rPr>
              <a:t>(q</a:t>
            </a:r>
            <a:r>
              <a:rPr lang="ru-RU" sz="2600" baseline="-25000" dirty="0">
                <a:solidFill>
                  <a:srgbClr val="970000"/>
                </a:solidFill>
              </a:rPr>
              <a:t>1</a:t>
            </a:r>
            <a:r>
              <a:rPr lang="ru-RU" sz="2600" dirty="0">
                <a:solidFill>
                  <a:srgbClr val="970000"/>
                </a:solidFill>
              </a:rPr>
              <a:t>) = {(0,1)};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2 </a:t>
            </a:r>
            <a:r>
              <a:rPr lang="ru-RU" sz="2600" dirty="0">
                <a:solidFill>
                  <a:srgbClr val="970000"/>
                </a:solidFill>
              </a:rPr>
              <a:t>= Q</a:t>
            </a:r>
            <a:r>
              <a:rPr lang="ru-RU" sz="2600" baseline="30000" dirty="0">
                <a:solidFill>
                  <a:srgbClr val="970000"/>
                </a:solidFill>
              </a:rPr>
              <a:t>2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) = 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)) = 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((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br>
              <a:rPr lang="en-US" sz="2600" dirty="0">
                <a:solidFill>
                  <a:srgbClr val="970000"/>
                </a:solidFill>
              </a:rPr>
            </a:b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)(x+1)) = </a:t>
            </a:r>
            <a:r>
              <a:rPr lang="en-US" sz="2600" dirty="0">
                <a:solidFill>
                  <a:srgbClr val="970000"/>
                </a:solidFill>
              </a:rPr>
              <a:t>𝜆x.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(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  <a:r>
              <a:rPr lang="ru-RU" sz="2600" dirty="0">
                <a:solidFill>
                  <a:srgbClr val="970000"/>
                </a:solidFill>
              </a:rPr>
              <a:t>(x+1)=0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),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600" dirty="0">
                <a:solidFill>
                  <a:srgbClr val="970000"/>
                </a:solidFill>
              </a:rPr>
              <a:t>	</a:t>
            </a:r>
            <a:r>
              <a:rPr lang="ru-RU" sz="2600" dirty="0" err="1">
                <a:solidFill>
                  <a:srgbClr val="970000"/>
                </a:solidFill>
              </a:rPr>
              <a:t>graph</a:t>
            </a:r>
            <a:r>
              <a:rPr lang="ru-RU" sz="2600" dirty="0">
                <a:solidFill>
                  <a:srgbClr val="970000"/>
                </a:solidFill>
              </a:rPr>
              <a:t>(q</a:t>
            </a:r>
            <a:r>
              <a:rPr lang="ru-RU" sz="2600" baseline="-25000" dirty="0">
                <a:solidFill>
                  <a:srgbClr val="970000"/>
                </a:solidFill>
              </a:rPr>
              <a:t>2</a:t>
            </a:r>
            <a:r>
              <a:rPr lang="ru-RU" sz="2600" dirty="0">
                <a:solidFill>
                  <a:srgbClr val="970000"/>
                </a:solidFill>
              </a:rPr>
              <a:t>) = {(0,1)}.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049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Таким образом, в результате вычисления последовательности аппроксимирующих функций получаем совпадение графиков функций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q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ru-RU" sz="2800" dirty="0">
                    <a:solidFill>
                      <a:schemeClr val="tx2"/>
                    </a:solidFill>
                  </a:rPr>
                  <a:t> и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q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а следовательно, и для всех функций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1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Поскольку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en-US" sz="2800" b="1" baseline="30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</a:rPr>
                  <a:t>∅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))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q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= {(0,1)}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для всякого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i≥1</a:t>
                </a:r>
                <a:r>
                  <a:rPr lang="ru-RU" sz="2800" dirty="0">
                    <a:solidFill>
                      <a:schemeClr val="tx2"/>
                    </a:solidFill>
                  </a:rPr>
                  <a:t> , то получаем</a:t>
                </a:r>
              </a:p>
              <a:p>
                <a:pPr marL="0" lvl="7" indent="0" algn="ctr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is-I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a:rPr lang="is-IS" sz="28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graph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2800" b="1" baseline="30000" dirty="0">
                              <a:solidFill>
                                <a:schemeClr val="tx2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∅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)) = {(0,1)}</m:t>
                          </m:r>
                        </m:e>
                      </m:nary>
                    </m:oMath>
                  </m:oMathPara>
                </a14:m>
                <a:endParaRPr lang="ru-RU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Пусть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</a:t>
                </a:r>
                <a:r>
                  <a:rPr lang="ru-RU" sz="2800" dirty="0">
                    <a:solidFill>
                      <a:schemeClr val="tx2"/>
                    </a:solidFill>
                  </a:rPr>
                  <a:t> – функция, имеющая график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{(0,1)}</a:t>
                </a:r>
                <a:r>
                  <a:rPr lang="ru-RU" sz="2800" dirty="0">
                    <a:solidFill>
                      <a:schemeClr val="tx2"/>
                    </a:solidFill>
                  </a:rPr>
                  <a:t>. Легко показать, что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')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т.е.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 </a:t>
                </a:r>
                <a:r>
                  <a:rPr lang="ru-RU" sz="2800" dirty="0">
                    <a:solidFill>
                      <a:schemeClr val="tx2"/>
                    </a:solidFill>
                  </a:rPr>
                  <a:t>–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фиксированная точка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dirty="0">
                    <a:solidFill>
                      <a:schemeClr val="tx2"/>
                    </a:solidFill>
                  </a:rPr>
                  <a:t>.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 rotWithShape="0">
                <a:blip r:embed="rId2"/>
                <a:stretch>
                  <a:fillRect l="-1216" t="-2046" r="-1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090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отличие от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dirty="0">
                <a:solidFill>
                  <a:schemeClr val="tx2"/>
                </a:solidFill>
              </a:rPr>
              <a:t>, определение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имеет много решений. Как было показано ранее, каждое решение определения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имеет график вида </a:t>
            </a:r>
            <a:r>
              <a:rPr lang="ru-RU" sz="2800" b="1" dirty="0">
                <a:solidFill>
                  <a:schemeClr val="tx2"/>
                </a:solidFill>
              </a:rPr>
              <a:t>{(0,1), (1,</a:t>
            </a:r>
            <a:r>
              <a:rPr lang="en-US" sz="2800" b="1" dirty="0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 для некоторого </a:t>
            </a:r>
            <a:r>
              <a:rPr lang="en-US" sz="2800" b="1" dirty="0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. Пусть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baseline="-25000" dirty="0" err="1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– одно из этих решений.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Можно легко показать, что 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1) 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dirty="0">
                <a:solidFill>
                  <a:schemeClr val="tx2"/>
                </a:solidFill>
              </a:rPr>
              <a:t> фиксированная точка </a:t>
            </a:r>
            <a:r>
              <a:rPr lang="ru-RU" sz="2800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, т.е. 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b="1" dirty="0">
                <a:solidFill>
                  <a:srgbClr val="035B7A"/>
                </a:solidFill>
              </a:rPr>
              <a:t>) = 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2) </a:t>
            </a:r>
            <a:r>
              <a:rPr lang="ru-RU" sz="2800" b="1" dirty="0" err="1">
                <a:solidFill>
                  <a:srgbClr val="035B7A"/>
                </a:solidFill>
              </a:rPr>
              <a:t>graph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dirty="0">
                <a:solidFill>
                  <a:srgbClr val="035B7A"/>
                </a:solidFill>
              </a:rPr>
              <a:t>') ⊆ </a:t>
            </a:r>
            <a:r>
              <a:rPr lang="ru-RU" sz="2800" b="1" dirty="0" err="1">
                <a:solidFill>
                  <a:srgbClr val="035B7A"/>
                </a:solidFill>
              </a:rPr>
              <a:t>graph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b="1" dirty="0">
                <a:solidFill>
                  <a:srgbClr val="035B7A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Из первого факта следует, что только фиксированные точки соответствующего функционала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могут быть решениями определения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. Из второго факта следует, что решение, получаемое методом раскрытия рекурсии, является минимальным. По этой причине его называют </a:t>
            </a:r>
            <a:r>
              <a:rPr lang="ru-RU" sz="2800" b="1" dirty="0">
                <a:solidFill>
                  <a:schemeClr val="tx2"/>
                </a:solidFill>
              </a:rPr>
              <a:t>минимальной фиксированной точкой</a:t>
            </a:r>
            <a:r>
              <a:rPr lang="ru-RU" sz="2800" dirty="0">
                <a:solidFill>
                  <a:schemeClr val="tx2"/>
                </a:solidFill>
              </a:rPr>
              <a:t> функционала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743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Рассмотренные примеры рекурсивного определения функций позволяют сформулировать следующие три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важных свойства: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1) решение рекурсивного определения существует;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2) критерий минимальности используется для выбора из возможных решений;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3) поскольку метод построения функции, являющейся решением, в точности следует обычному операционному вычислению рекурсивного определения, решение соответствует определяемому вычислительно решению.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дальнейшем формализуем этот метод построения значения рекурсивного определения и докажем справедливость этих свойств для общего случая рекурсивных определений.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295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Функции, алгоритмы и аппроксимации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 математической точки зрения </a:t>
            </a:r>
            <a:r>
              <a:rPr lang="ru-RU" sz="2400" b="1" dirty="0">
                <a:solidFill>
                  <a:schemeClr val="tx2"/>
                </a:solidFill>
              </a:rPr>
              <a:t>функция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– это однозначное отображение аргументов в результаты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Любая функция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может быть представлена множеством пар вида </a:t>
            </a:r>
            <a:r>
              <a:rPr lang="ru-RU" sz="2400" b="1" dirty="0">
                <a:solidFill>
                  <a:schemeClr val="tx2"/>
                </a:solidFill>
              </a:rPr>
              <a:t>(х, у)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аргумент, а 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 – результат отображения аргумента </a:t>
            </a: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множество пар называется графиком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Большинство функций представляют собой бесконечные отображения, т.е. отображения, определенные на бесконечных областях.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Очевидно, что бесконечные отображения не могут быть представлены внутри конечной машины явным образом.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Лишь некоторые функции могут быть представлены явным образом конечными отображениями.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4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Функции, алгоритмы и аппроксимации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Алгоритм</a:t>
            </a:r>
            <a:r>
              <a:rPr lang="ru-RU" sz="2400" dirty="0">
                <a:solidFill>
                  <a:schemeClr val="tx2"/>
                </a:solidFill>
              </a:rPr>
              <a:t> не задает явным образом никаких функциональных отображений, но позволяет получать любые конечные части требуемого отображения, применяя алгоритм к соответствующим аргументам. </a:t>
            </a:r>
          </a:p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применяя алгоритм к большему числу аргументов, мы получим новые </a:t>
            </a:r>
            <a:r>
              <a:rPr lang="ru-RU" sz="2400" b="1" dirty="0">
                <a:solidFill>
                  <a:schemeClr val="tx2"/>
                </a:solidFill>
              </a:rPr>
              <a:t>аппроксимации</a:t>
            </a:r>
            <a:r>
              <a:rPr lang="ru-RU" sz="2400" dirty="0">
                <a:solidFill>
                  <a:schemeClr val="tx2"/>
                </a:solidFill>
              </a:rPr>
              <a:t> отображения, являющиеся приемлемыми для решения конкретной задачи.</a:t>
            </a:r>
          </a:p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Следует различать функции и алгоритмы, которые их представляют.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С одной стороны, функция может иметь несколько алгоритмов. С другой стороны, поскольку количество алгоритмов является конечным (и даже счетным), а количество функций является несчетным множеством, то многие функции не имеют алгоритмов, позволяющих их вычислять. </a:t>
            </a:r>
          </a:p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возникает необходимость представлять функции алгоритмами (или конечными аппроксимациями явного отображения) вследствие бесконечной сущности самой функции.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838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фиксированной точки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29346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Для любой функции </a:t>
                </a:r>
                <a:r>
                  <a:rPr lang="ru-RU" sz="24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: D→D</a:t>
                </a:r>
                <a:r>
                  <a:rPr lang="ru-RU" sz="2400" dirty="0">
                    <a:solidFill>
                      <a:schemeClr val="tx2"/>
                    </a:solidFill>
                  </a:rPr>
                  <a:t> равенство вида 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х = </a:t>
                </a:r>
                <a:r>
                  <a:rPr lang="ru-RU" sz="2400" b="1" dirty="0" err="1">
                    <a:solidFill>
                      <a:srgbClr val="035B7A"/>
                    </a:solidFill>
                  </a:rPr>
                  <a:t>F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(</a:t>
                </a:r>
                <a:r>
                  <a:rPr lang="ru-RU" sz="2400" b="1" dirty="0" err="1">
                    <a:solidFill>
                      <a:srgbClr val="035B7A"/>
                    </a:solidFill>
                  </a:rPr>
                  <a:t>x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)</a:t>
                </a:r>
                <a:r>
                  <a:rPr lang="ru-RU" sz="2400" dirty="0">
                    <a:solidFill>
                      <a:srgbClr val="035B7A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называется 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равенством фиксированной точки (</a:t>
                </a:r>
                <a:r>
                  <a:rPr lang="ru-RU" sz="2400" b="1" dirty="0" err="1">
                    <a:solidFill>
                      <a:srgbClr val="035B7A"/>
                    </a:solidFill>
                  </a:rPr>
                  <a:t>р.ф.т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.)</a:t>
                </a:r>
                <a:r>
                  <a:rPr lang="ru-RU" sz="2400" dirty="0">
                    <a:solidFill>
                      <a:schemeClr val="tx2"/>
                    </a:solidFill>
                  </a:rPr>
                  <a:t>, и любое решение этого равенства называется фиксированной точкой функции </a:t>
                </a:r>
                <a:r>
                  <a:rPr lang="ru-RU" sz="24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4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7" indent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Рассмотрим несколько примеров </a:t>
                </a:r>
                <a:r>
                  <a:rPr lang="ru-RU" sz="2400" b="1" dirty="0" err="1">
                    <a:solidFill>
                      <a:schemeClr val="tx2"/>
                    </a:solidFill>
                  </a:rPr>
                  <a:t>р.ф.т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.</a:t>
                </a: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b="1" dirty="0">
                    <a:solidFill>
                      <a:srgbClr val="963F1F"/>
                    </a:solidFill>
                  </a:rPr>
                  <a:t>Пример 1. </a:t>
                </a:r>
                <a:r>
                  <a:rPr lang="ru-RU" sz="2200" dirty="0">
                    <a:solidFill>
                      <a:srgbClr val="963F1F"/>
                    </a:solidFill>
                  </a:rPr>
                  <a:t>В области функций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Nat</a:t>
                </a:r>
                <a:r>
                  <a:rPr lang="ru-RU" sz="2200" dirty="0">
                    <a:solidFill>
                      <a:srgbClr val="963F1F"/>
                    </a:solidFill>
                  </a:rPr>
                  <a:t> →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Nat</a:t>
                </a:r>
                <a:r>
                  <a:rPr lang="ru-RU" sz="2200" dirty="0">
                    <a:solidFill>
                      <a:srgbClr val="963F1F"/>
                    </a:solidFill>
                  </a:rPr>
                  <a:t>: </a:t>
                </a: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а)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р.ф.т</a:t>
                </a:r>
                <a:r>
                  <a:rPr lang="ru-RU" sz="2200" dirty="0">
                    <a:solidFill>
                      <a:srgbClr val="963F1F"/>
                    </a:solidFill>
                  </a:rPr>
                  <a:t>.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g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= 𝜆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x.g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)+1 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не имеет решения;</a:t>
                </a: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б)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р.ф.т</a:t>
                </a:r>
                <a:r>
                  <a:rPr lang="ru-RU" sz="2200" dirty="0">
                    <a:solidFill>
                      <a:srgbClr val="963F1F"/>
                    </a:solidFill>
                  </a:rPr>
                  <a:t>.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= 𝜆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x.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i</a:t>
                </a:r>
                <a:r>
                  <a:rPr lang="en-US" sz="2200" b="1" u="sng" dirty="0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х=0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then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1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else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*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–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1) </a:t>
                </a:r>
                <a:endParaRPr lang="en-US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имеет единственное решение 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(х) = х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!</a:t>
                </a:r>
                <a:r>
                  <a:rPr lang="en-US" sz="2200" dirty="0">
                    <a:solidFill>
                      <a:srgbClr val="963F1F"/>
                    </a:solidFill>
                  </a:rPr>
                  <a:t>;</a:t>
                </a:r>
                <a:endParaRPr lang="ru-RU" sz="2200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в)</a:t>
                </a:r>
                <a:r>
                  <a:rPr lang="en-US" sz="2200" dirty="0">
                    <a:solidFill>
                      <a:srgbClr val="963F1F"/>
                    </a:solidFill>
                  </a:rPr>
                  <a:t>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р.ф.т</a:t>
                </a:r>
                <a:r>
                  <a:rPr lang="ru-RU" sz="2200" dirty="0">
                    <a:solidFill>
                      <a:srgbClr val="963F1F"/>
                    </a:solidFill>
                  </a:rPr>
                  <a:t>. 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q =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𝜆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x.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i</a:t>
                </a:r>
                <a:r>
                  <a:rPr lang="en-US" sz="2200" b="1" u="sng" dirty="0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х=0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then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1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else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q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(x+1) </a:t>
                </a:r>
                <a:endParaRPr lang="en-US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имеет много решений: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963F1F"/>
                          </a:solidFill>
                          <a:latin typeface="Cambria Math" charset="0"/>
                        </a:rPr>
                        <m:t>𝒒</m:t>
                      </m:r>
                      <m:r>
                        <a:rPr lang="en-US" sz="2200" b="1" i="1" smtClean="0">
                          <a:solidFill>
                            <a:srgbClr val="963F1F"/>
                          </a:solidFill>
                          <a:latin typeface="Cambria Math" charset="0"/>
                        </a:rPr>
                        <m:t>′</m:t>
                      </m:r>
                      <m:d>
                        <m:dPr>
                          <m:ctrlPr>
                            <a:rPr lang="mr-IN" sz="2200" b="1" i="1" smtClean="0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200" b="1" i="1" smtClean="0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mr-IN" sz="2200" b="1" i="1" smtClean="0">
                          <a:solidFill>
                            <a:srgbClr val="963F1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200" b="1" i="1" smtClean="0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ru-RU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⊥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&amp;.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𝒒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mr-IN" sz="22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200" b="1" i="1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mr-IN" sz="22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2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ru-RU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ru-RU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&amp;.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для любого </a:t>
                </a:r>
                <a:r>
                  <a:rPr lang="en-US" sz="2200" b="1" i="1" dirty="0">
                    <a:solidFill>
                      <a:srgbClr val="963F1F"/>
                    </a:solidFill>
                  </a:rPr>
                  <a:t>n</a:t>
                </a:r>
                <a:r>
                  <a:rPr lang="en-US" sz="2200" dirty="0">
                    <a:solidFill>
                      <a:srgbClr val="963F1F"/>
                    </a:solidFill>
                  </a:rPr>
                  <a:t>≥</a:t>
                </a:r>
                <a:r>
                  <a:rPr lang="ru-RU" sz="2200" dirty="0">
                    <a:solidFill>
                      <a:srgbClr val="963F1F"/>
                    </a:solidFill>
                  </a:rPr>
                  <a:t>0.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29346"/>
                <a:ext cx="10530770" cy="5064125"/>
              </a:xfrm>
              <a:blipFill rotWithShape="0">
                <a:blip r:embed="rId2"/>
                <a:stretch>
                  <a:fillRect l="-926" t="-1687" r="-869" b="-12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069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фиксированной точки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b="1" dirty="0">
                <a:solidFill>
                  <a:srgbClr val="963F1F"/>
                </a:solidFill>
              </a:rPr>
              <a:t>Пример 2.</a:t>
            </a:r>
            <a:r>
              <a:rPr lang="ru-RU" sz="2200" dirty="0">
                <a:solidFill>
                  <a:srgbClr val="963F1F"/>
                </a:solidFill>
              </a:rPr>
              <a:t> В области функций </a:t>
            </a:r>
            <a:r>
              <a:rPr lang="ru-RU" sz="2200" dirty="0" err="1">
                <a:solidFill>
                  <a:srgbClr val="963F1F"/>
                </a:solidFill>
              </a:rPr>
              <a:t>S</a:t>
            </a:r>
            <a:r>
              <a:rPr lang="ru-RU" sz="2200" dirty="0">
                <a:solidFill>
                  <a:srgbClr val="963F1F"/>
                </a:solidFill>
              </a:rPr>
              <a:t> </a:t>
            </a:r>
            <a:r>
              <a:rPr lang="en-US" sz="2200" dirty="0">
                <a:solidFill>
                  <a:srgbClr val="963F1F"/>
                </a:solidFill>
              </a:rPr>
              <a:t>→ S:</a:t>
            </a:r>
            <a:r>
              <a:rPr lang="ru-RU" sz="2200" dirty="0">
                <a:solidFill>
                  <a:srgbClr val="963F1F"/>
                </a:solidFill>
              </a:rPr>
              <a:t> </a:t>
            </a:r>
            <a:endParaRPr lang="en-US" sz="2200" dirty="0">
              <a:solidFill>
                <a:srgbClr val="963F1F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dirty="0" err="1">
                <a:solidFill>
                  <a:srgbClr val="963F1F"/>
                </a:solidFill>
              </a:rPr>
              <a:t>р.ф.т</a:t>
            </a:r>
            <a:r>
              <a:rPr lang="ru-RU" sz="2200" dirty="0">
                <a:solidFill>
                  <a:srgbClr val="963F1F"/>
                </a:solidFill>
              </a:rPr>
              <a:t>.</a:t>
            </a:r>
            <a:r>
              <a:rPr lang="en-US" sz="2200" dirty="0">
                <a:solidFill>
                  <a:srgbClr val="963F1F"/>
                </a:solidFill>
              </a:rPr>
              <a:t> </a:t>
            </a:r>
            <a:r>
              <a:rPr lang="ru-RU" sz="2200" dirty="0">
                <a:solidFill>
                  <a:srgbClr val="963F1F"/>
                </a:solidFill>
              </a:rPr>
              <a:t>	</a:t>
            </a:r>
            <a:r>
              <a:rPr lang="ru-RU" sz="2200" b="1" dirty="0">
                <a:solidFill>
                  <a:srgbClr val="963F1F"/>
                </a:solidFill>
              </a:rPr>
              <a:t>М(</a:t>
            </a:r>
            <a:r>
              <a:rPr lang="ru-RU" sz="2200" b="1" u="sng" dirty="0" err="1">
                <a:solidFill>
                  <a:srgbClr val="963F1F"/>
                </a:solidFill>
              </a:rPr>
              <a:t>while</a:t>
            </a:r>
            <a:r>
              <a:rPr lang="ru-RU" sz="2200" b="1" dirty="0">
                <a:solidFill>
                  <a:srgbClr val="963F1F"/>
                </a:solidFill>
              </a:rPr>
              <a:t> В </a:t>
            </a:r>
            <a:r>
              <a:rPr lang="ru-RU" sz="2200" b="1" u="sng" dirty="0" err="1">
                <a:solidFill>
                  <a:srgbClr val="963F1F"/>
                </a:solidFill>
              </a:rPr>
              <a:t>do</a:t>
            </a:r>
            <a:r>
              <a:rPr lang="ru-RU" sz="2200" b="1" dirty="0">
                <a:solidFill>
                  <a:srgbClr val="963F1F"/>
                </a:solidFill>
              </a:rPr>
              <a:t> С </a:t>
            </a:r>
            <a:r>
              <a:rPr lang="ru-RU" sz="2200" b="1" u="sng" dirty="0" err="1">
                <a:solidFill>
                  <a:srgbClr val="963F1F"/>
                </a:solidFill>
              </a:rPr>
              <a:t>od</a:t>
            </a:r>
            <a:r>
              <a:rPr lang="ru-RU" sz="2200" b="1" dirty="0">
                <a:solidFill>
                  <a:srgbClr val="963F1F"/>
                </a:solidFill>
              </a:rPr>
              <a:t>)</a:t>
            </a:r>
            <a:r>
              <a:rPr lang="en-US" sz="2200" b="1" dirty="0" err="1">
                <a:solidFill>
                  <a:srgbClr val="963F1F"/>
                </a:solidFill>
              </a:rPr>
              <a:t>𝜎</a:t>
            </a:r>
            <a:r>
              <a:rPr lang="ru-RU" sz="2200" b="1" dirty="0">
                <a:solidFill>
                  <a:srgbClr val="963F1F"/>
                </a:solidFill>
              </a:rPr>
              <a:t> = </a:t>
            </a:r>
            <a:r>
              <a:rPr lang="ru-RU" sz="2200" b="1" dirty="0" err="1">
                <a:solidFill>
                  <a:srgbClr val="963F1F"/>
                </a:solidFill>
              </a:rPr>
              <a:t>Eval</a:t>
            </a:r>
            <a:r>
              <a:rPr lang="ru-RU" sz="2200" b="1" dirty="0">
                <a:solidFill>
                  <a:srgbClr val="963F1F"/>
                </a:solidFill>
              </a:rPr>
              <a:t>(</a:t>
            </a:r>
            <a:r>
              <a:rPr lang="ru-RU" sz="2200" b="1" dirty="0" err="1">
                <a:solidFill>
                  <a:srgbClr val="963F1F"/>
                </a:solidFill>
              </a:rPr>
              <a:t>B</a:t>
            </a:r>
            <a:r>
              <a:rPr lang="ru-RU" sz="2200" b="1" dirty="0">
                <a:solidFill>
                  <a:srgbClr val="963F1F"/>
                </a:solidFill>
              </a:rPr>
              <a:t>)</a:t>
            </a:r>
            <a:r>
              <a:rPr lang="en-US" sz="2200" b="1" dirty="0">
                <a:solidFill>
                  <a:srgbClr val="963F1F"/>
                </a:solidFill>
              </a:rPr>
              <a:t>𝜎</a:t>
            </a:r>
            <a:r>
              <a:rPr lang="ru-RU" sz="2200" b="1" dirty="0">
                <a:solidFill>
                  <a:srgbClr val="963F1F"/>
                </a:solidFill>
              </a:rPr>
              <a:t> → </a:t>
            </a:r>
            <a:r>
              <a:rPr lang="ru-RU" sz="2200" b="1" dirty="0" err="1">
                <a:solidFill>
                  <a:srgbClr val="963F1F"/>
                </a:solidFill>
              </a:rPr>
              <a:t>M</a:t>
            </a:r>
            <a:r>
              <a:rPr lang="ru-RU" sz="2200" b="1" dirty="0">
                <a:solidFill>
                  <a:srgbClr val="963F1F"/>
                </a:solidFill>
              </a:rPr>
              <a:t>(</a:t>
            </a:r>
            <a:r>
              <a:rPr lang="ru-RU" sz="2200" b="1" u="sng" dirty="0" err="1">
                <a:solidFill>
                  <a:srgbClr val="963F1F"/>
                </a:solidFill>
              </a:rPr>
              <a:t>while</a:t>
            </a:r>
            <a:r>
              <a:rPr lang="ru-RU" sz="2200" b="1" dirty="0">
                <a:solidFill>
                  <a:srgbClr val="963F1F"/>
                </a:solidFill>
              </a:rPr>
              <a:t> В </a:t>
            </a:r>
            <a:r>
              <a:rPr lang="ru-RU" sz="2200" b="1" u="sng" dirty="0" err="1">
                <a:solidFill>
                  <a:srgbClr val="963F1F"/>
                </a:solidFill>
              </a:rPr>
              <a:t>do</a:t>
            </a:r>
            <a:r>
              <a:rPr lang="ru-RU" sz="2200" b="1" dirty="0">
                <a:solidFill>
                  <a:srgbClr val="963F1F"/>
                </a:solidFill>
              </a:rPr>
              <a:t> </a:t>
            </a:r>
            <a:r>
              <a:rPr lang="en-US" sz="2200" b="1" dirty="0">
                <a:solidFill>
                  <a:srgbClr val="963F1F"/>
                </a:solidFill>
              </a:rPr>
              <a:t>C</a:t>
            </a:r>
            <a:r>
              <a:rPr lang="ru-RU" sz="2200" b="1" dirty="0">
                <a:solidFill>
                  <a:srgbClr val="963F1F"/>
                </a:solidFill>
              </a:rPr>
              <a:t> </a:t>
            </a:r>
            <a:r>
              <a:rPr lang="ru-RU" sz="2200" b="1" u="sng" dirty="0" err="1">
                <a:solidFill>
                  <a:srgbClr val="963F1F"/>
                </a:solidFill>
              </a:rPr>
              <a:t>od</a:t>
            </a:r>
            <a:r>
              <a:rPr lang="ru-RU" sz="2200" b="1" dirty="0">
                <a:solidFill>
                  <a:srgbClr val="963F1F"/>
                </a:solidFill>
              </a:rPr>
              <a:t>)(</a:t>
            </a:r>
            <a:r>
              <a:rPr lang="ru-RU" sz="2200" b="1" dirty="0" err="1">
                <a:solidFill>
                  <a:srgbClr val="963F1F"/>
                </a:solidFill>
              </a:rPr>
              <a:t>M</a:t>
            </a:r>
            <a:r>
              <a:rPr lang="ru-RU" sz="2200" b="1" dirty="0">
                <a:solidFill>
                  <a:srgbClr val="963F1F"/>
                </a:solidFill>
              </a:rPr>
              <a:t>(</a:t>
            </a:r>
            <a:r>
              <a:rPr lang="en-US" sz="2200" b="1" dirty="0">
                <a:solidFill>
                  <a:srgbClr val="963F1F"/>
                </a:solidFill>
              </a:rPr>
              <a:t>C</a:t>
            </a:r>
            <a:r>
              <a:rPr lang="ru-RU" sz="2200" b="1" dirty="0">
                <a:solidFill>
                  <a:srgbClr val="963F1F"/>
                </a:solidFill>
              </a:rPr>
              <a:t>)</a:t>
            </a:r>
            <a:r>
              <a:rPr lang="en-US" sz="2200" b="1" dirty="0">
                <a:solidFill>
                  <a:srgbClr val="963F1F"/>
                </a:solidFill>
              </a:rPr>
              <a:t>𝜎),𝜎</a:t>
            </a:r>
            <a:r>
              <a:rPr lang="ru-RU" sz="2200" dirty="0">
                <a:solidFill>
                  <a:srgbClr val="963F1F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dirty="0">
                <a:solidFill>
                  <a:srgbClr val="963F1F"/>
                </a:solidFill>
              </a:rPr>
              <a:t>может рассматриваться как семантическое определение команды</a:t>
            </a:r>
            <a:r>
              <a:rPr lang="en-US" sz="2200" dirty="0">
                <a:solidFill>
                  <a:srgbClr val="963F1F"/>
                </a:solidFill>
              </a:rPr>
              <a:t> </a:t>
            </a:r>
            <a:r>
              <a:rPr lang="ru-RU" sz="2200" b="1" dirty="0" err="1">
                <a:solidFill>
                  <a:srgbClr val="963F1F"/>
                </a:solidFill>
              </a:rPr>
              <a:t>whi</a:t>
            </a:r>
            <a:r>
              <a:rPr lang="en-US" sz="2200" b="1" dirty="0">
                <a:solidFill>
                  <a:srgbClr val="963F1F"/>
                </a:solidFill>
              </a:rPr>
              <a:t>le</a:t>
            </a:r>
            <a:r>
              <a:rPr lang="ru-RU" sz="2200" b="1" dirty="0">
                <a:solidFill>
                  <a:srgbClr val="963F1F"/>
                </a:solidFill>
              </a:rPr>
              <a:t>-</a:t>
            </a:r>
            <a:r>
              <a:rPr lang="ru-RU" sz="2200" b="1" dirty="0" err="1">
                <a:solidFill>
                  <a:srgbClr val="963F1F"/>
                </a:solidFill>
              </a:rPr>
              <a:t>do</a:t>
            </a:r>
            <a:r>
              <a:rPr lang="ru-RU" sz="2200" dirty="0">
                <a:solidFill>
                  <a:srgbClr val="963F1F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Следует отметить, что с математической точки зрения совсем не очевидно, что это равенство имеет решения.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Первый пример показывает, что </a:t>
            </a:r>
            <a:r>
              <a:rPr lang="ru-RU" sz="2400" dirty="0" err="1">
                <a:solidFill>
                  <a:schemeClr val="tx2"/>
                </a:solidFill>
              </a:rPr>
              <a:t>р.ф.т</a:t>
            </a:r>
            <a:r>
              <a:rPr lang="ru-RU" sz="2400" dirty="0">
                <a:solidFill>
                  <a:schemeClr val="tx2"/>
                </a:solidFill>
              </a:rPr>
              <a:t>. может: </a:t>
            </a:r>
          </a:p>
          <a:p>
            <a:pPr marL="457200" lvl="7" indent="-457200" algn="just">
              <a:spcBef>
                <a:spcPts val="0"/>
              </a:spcBef>
              <a:buClr>
                <a:srgbClr val="A85229"/>
              </a:buClr>
              <a:buAutoNum type="arabicParenR"/>
            </a:pPr>
            <a:r>
              <a:rPr lang="ru-RU" sz="2400" dirty="0">
                <a:solidFill>
                  <a:schemeClr val="tx2"/>
                </a:solidFill>
              </a:rPr>
              <a:t>не иметь решения; </a:t>
            </a:r>
          </a:p>
          <a:p>
            <a:pPr marL="457200" lvl="7" indent="-457200" algn="just">
              <a:spcBef>
                <a:spcPts val="0"/>
              </a:spcBef>
              <a:buClr>
                <a:srgbClr val="A85229"/>
              </a:buClr>
              <a:buAutoNum type="arabicParenR"/>
            </a:pPr>
            <a:r>
              <a:rPr lang="ru-RU" sz="2400" dirty="0">
                <a:solidFill>
                  <a:schemeClr val="tx2"/>
                </a:solidFill>
              </a:rPr>
              <a:t>иметь только одно решение; </a:t>
            </a:r>
          </a:p>
          <a:p>
            <a:pPr marL="457200" lvl="7" indent="-457200" algn="just">
              <a:spcBef>
                <a:spcPts val="0"/>
              </a:spcBef>
              <a:buClr>
                <a:srgbClr val="A85229"/>
              </a:buClr>
              <a:buAutoNum type="arabicParenR"/>
            </a:pPr>
            <a:r>
              <a:rPr lang="ru-RU" sz="2400" dirty="0">
                <a:solidFill>
                  <a:schemeClr val="tx2"/>
                </a:solidFill>
              </a:rPr>
              <a:t>иметь более, чем одно решение.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Если </a:t>
            </a:r>
            <a:r>
              <a:rPr lang="ru-RU" sz="2400" dirty="0" err="1">
                <a:solidFill>
                  <a:schemeClr val="tx2"/>
                </a:solidFill>
              </a:rPr>
              <a:t>р.ф.т</a:t>
            </a:r>
            <a:r>
              <a:rPr lang="ru-RU" sz="2400" dirty="0">
                <a:solidFill>
                  <a:schemeClr val="tx2"/>
                </a:solidFill>
              </a:rPr>
              <a:t>. используется как определение (пример 2), то наиболее интересным является второй случай (единственность решения). Однако, это бывает лишь в исключительных случаях.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0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фиксированной точки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В то же время, в случае наличия многих решений, можно выбрать минимальное решение (меньшее, чем любое другое). Такое минимальное решение является уже единственным. 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Например, минимальным решением в </a:t>
                </a:r>
                <a:r>
                  <a:rPr lang="ru-RU" sz="2400" dirty="0">
                    <a:solidFill>
                      <a:srgbClr val="963F1F"/>
                    </a:solidFill>
                  </a:rPr>
                  <a:t>примере 1 (в) </a:t>
                </a:r>
                <a:r>
                  <a:rPr lang="ru-RU" sz="2400" dirty="0">
                    <a:solidFill>
                      <a:schemeClr val="tx2"/>
                    </a:solidFill>
                  </a:rPr>
                  <a:t>является: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𝒒</m:t>
                      </m:r>
                      <m:r>
                        <a:rPr lang="en-US" sz="24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′</m:t>
                      </m:r>
                      <m:d>
                        <m:dPr>
                          <m:ctrlPr>
                            <a:rPr lang="mr-IN" sz="24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400" b="1" i="1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mr-IN" sz="24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4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ru-RU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⊥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&amp;.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В этом примере минимальное решение означает теоретико-множественное включение его в любое другое. Так как функции рассматриваются как множества пар теоретико-множественное включение имеет смысл.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Заметим, что не каждое </a:t>
                </a:r>
                <a:r>
                  <a:rPr lang="ru-RU" sz="2400" dirty="0" err="1">
                    <a:solidFill>
                      <a:schemeClr val="tx2"/>
                    </a:solidFill>
                  </a:rPr>
                  <a:t>р.ф.т</a:t>
                </a:r>
                <a:r>
                  <a:rPr lang="ru-RU" sz="2400" dirty="0">
                    <a:solidFill>
                      <a:schemeClr val="tx2"/>
                    </a:solidFill>
                  </a:rPr>
                  <a:t>., имеющее много решений, имеет единственное минимальное решение, но данный вопрос о существовании единственных фиксированных точек решается положительно в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семантике минимальной фиксированной точки </a:t>
                </a:r>
                <a:r>
                  <a:rPr lang="ru-RU" sz="2400" dirty="0">
                    <a:solidFill>
                      <a:schemeClr val="tx2"/>
                    </a:solidFill>
                  </a:rPr>
                  <a:t>(называемой также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теорией Скотта</a:t>
                </a:r>
                <a:r>
                  <a:rPr lang="ru-RU" sz="2400" dirty="0">
                    <a:solidFill>
                      <a:schemeClr val="tx2"/>
                    </a:solidFill>
                  </a:rPr>
                  <a:t>).</a:t>
                </a:r>
                <a:endParaRPr lang="en-US" sz="9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 rotWithShape="0">
                <a:blip r:embed="rId2"/>
                <a:stretch>
                  <a:fillRect l="-926" t="-1685" r="-869" b="-9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653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Рефлексивные области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Рефлексивная область</a:t>
            </a:r>
            <a:r>
              <a:rPr lang="ru-RU" sz="2800" dirty="0">
                <a:solidFill>
                  <a:schemeClr val="tx2"/>
                </a:solidFill>
              </a:rPr>
              <a:t> – это область, содержащая саму себя, т.е., иными словами, циклически определяемая область.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Возьмем в качестве примера простейшее рекурсивное равенство вида: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– множество, то это равенство не имеет решения, т.к. множество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имеет всегда большую мощность (больше элементов), чем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Аналогично этому примеру, для решения семантических равенств, задаваемых рекурсивно, необходимо определить области, изоморфные с областями функций, и описываемые равенством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Это означает, что семантические области не могут рассматриваться как обычные множества.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35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Рефлексивные области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качестве областей используются </a:t>
            </a:r>
            <a:r>
              <a:rPr lang="ru-RU" sz="2800" b="1" dirty="0">
                <a:solidFill>
                  <a:schemeClr val="tx2"/>
                </a:solidFill>
              </a:rPr>
              <a:t>частично-упорядоченные множества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Частичная упорядоченность в областях обычно соответствует некоторой концепции аппроксимации. </a:t>
            </a:r>
          </a:p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Например, включение одной функции в другую может быть интерпретировано как аппроксимация. </a:t>
            </a:r>
          </a:p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 ⊆ f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, то это означает, что для всех значений аргументов, на которых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 определена,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 также определена и имеет то же самое значение. Можно сказать, что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 аппроксимирует функцию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215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2660</Words>
  <Application>Microsoft Office PowerPoint</Application>
  <PresentationFormat>Широкоэкранный</PresentationFormat>
  <Paragraphs>284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Cambria</vt:lpstr>
      <vt:lpstr>Cambria Math</vt:lpstr>
      <vt:lpstr>Mangal</vt:lpstr>
      <vt:lpstr>Red Line Business 16x9</vt:lpstr>
      <vt:lpstr>ОСНОВЫ ДЕНОТАЦИОННОЙ СЕМАНТИКИ </vt:lpstr>
      <vt:lpstr>Основные концепции денотационного подхода</vt:lpstr>
      <vt:lpstr>Функции, алгоритмы и аппроксимации </vt:lpstr>
      <vt:lpstr>Функции, алгоритмы и аппроксимации </vt:lpstr>
      <vt:lpstr>Понятие фиксированной точки </vt:lpstr>
      <vt:lpstr>Понятие фиксированной точки </vt:lpstr>
      <vt:lpstr>Понятие фиксированной точки </vt:lpstr>
      <vt:lpstr>Рефлексивные области</vt:lpstr>
      <vt:lpstr>Рефлексивные области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2017-03-07T07:06:27Z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