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3" r:id="rId9"/>
    <p:sldId id="285" r:id="rId10"/>
    <p:sldId id="289" r:id="rId11"/>
    <p:sldId id="286" r:id="rId12"/>
    <p:sldId id="287" r:id="rId13"/>
    <p:sldId id="290" r:id="rId14"/>
    <p:sldId id="291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26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05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19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677DD9-02FB-4935-9D27-6D5ECC7E91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575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90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4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40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43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7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5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80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9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178F1-978A-4720-A30A-A830C58D05EA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AFDA1-17B7-421A-B278-B6D7E9E57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1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Лекция 4. Политики безопасности для компьютерных систем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429000"/>
            <a:ext cx="7632848" cy="2808312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Дискреционная политика безопасности.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Мандатная политика безопасности.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Ролевая политика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27018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Преобразование </a:t>
            </a:r>
            <a:r>
              <a:rPr lang="ru-RU" b="1" dirty="0" smtClean="0"/>
              <a:t>G</a:t>
            </a:r>
            <a:r>
              <a:rPr lang="ru-RU" dirty="0" smtClean="0"/>
              <a:t> в граф </a:t>
            </a:r>
            <a:r>
              <a:rPr lang="ru-RU" b="1" dirty="0" smtClean="0"/>
              <a:t>G'</a:t>
            </a:r>
            <a:r>
              <a:rPr lang="ru-RU" dirty="0" smtClean="0"/>
              <a:t> называется правилом и обозначается</a:t>
            </a:r>
          </a:p>
          <a:p>
            <a:pPr marL="0" indent="0">
              <a:buNone/>
            </a:pPr>
            <a:r>
              <a:rPr lang="ru-RU" dirty="0" smtClean="0"/>
              <a:t>G Ⱶ G'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41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Правило «Брать»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Брать = </a:t>
            </a:r>
            <a:r>
              <a:rPr lang="en-US" dirty="0" smtClean="0"/>
              <a:t>take(r, x, y, s), r ∈ R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 ∈ S, x,</a:t>
            </a:r>
            <a:r>
              <a:rPr lang="ru-RU" dirty="0" smtClean="0"/>
              <a:t> </a:t>
            </a:r>
            <a:r>
              <a:rPr lang="en-US" dirty="0" smtClean="0"/>
              <a:t>y ∈ O - </a:t>
            </a:r>
            <a:r>
              <a:rPr lang="ru-RU" dirty="0" smtClean="0"/>
              <a:t>вершины графа </a:t>
            </a:r>
            <a:r>
              <a:rPr lang="en-US" b="1" dirty="0" smtClean="0"/>
              <a:t>G</a:t>
            </a:r>
            <a:r>
              <a:rPr lang="ru-RU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Тогда граф </a:t>
            </a:r>
            <a:r>
              <a:rPr lang="en-US" dirty="0" smtClean="0"/>
              <a:t>G: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Т.е. субъект </a:t>
            </a:r>
            <a:r>
              <a:rPr lang="en-US" i="1" dirty="0" smtClean="0"/>
              <a:t>S</a:t>
            </a:r>
            <a:r>
              <a:rPr lang="en-US" dirty="0" smtClean="0"/>
              <a:t> </a:t>
            </a:r>
            <a:r>
              <a:rPr lang="ru-RU" dirty="0" smtClean="0"/>
              <a:t>берет </a:t>
            </a:r>
            <a:r>
              <a:rPr lang="ru-RU" dirty="0" smtClean="0"/>
              <a:t>у </a:t>
            </a:r>
            <a:r>
              <a:rPr lang="ru-RU" dirty="0" smtClean="0"/>
              <a:t>объекта 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ru-RU" dirty="0" smtClean="0"/>
              <a:t>права </a:t>
            </a:r>
            <a:r>
              <a:rPr lang="en-US" dirty="0" smtClean="0"/>
              <a:t>r </a:t>
            </a:r>
            <a:r>
              <a:rPr lang="ru-RU" dirty="0" smtClean="0"/>
              <a:t>на объект </a:t>
            </a:r>
            <a:r>
              <a:rPr lang="en-US" dirty="0" smtClean="0"/>
              <a:t>Y.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9144000" cy="178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4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Правило «Давать»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Давать = </a:t>
            </a:r>
            <a:r>
              <a:rPr lang="en-US" dirty="0" smtClean="0"/>
              <a:t>grant(r, x, y, s), r ∈ R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 ∈ S, x,</a:t>
            </a:r>
            <a:r>
              <a:rPr lang="ru-RU" dirty="0" smtClean="0"/>
              <a:t> </a:t>
            </a:r>
            <a:r>
              <a:rPr lang="en-US" dirty="0" smtClean="0"/>
              <a:t>y ∈ O - </a:t>
            </a:r>
            <a:r>
              <a:rPr lang="ru-RU" dirty="0" smtClean="0"/>
              <a:t>вершины графа </a:t>
            </a:r>
            <a:r>
              <a:rPr lang="en-US" b="1" dirty="0" smtClean="0"/>
              <a:t>G</a:t>
            </a:r>
            <a:r>
              <a:rPr lang="ru-RU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Тогда граф </a:t>
            </a:r>
            <a:r>
              <a:rPr lang="en-US" dirty="0" smtClean="0"/>
              <a:t>G: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3" y="2900362"/>
            <a:ext cx="9112487" cy="177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756" y="4941168"/>
            <a:ext cx="9128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Т.е. субъект </a:t>
            </a:r>
            <a:r>
              <a:rPr lang="ru-RU" sz="3200" i="1" dirty="0" smtClean="0"/>
              <a:t>S</a:t>
            </a:r>
            <a:r>
              <a:rPr lang="ru-RU" sz="3200" dirty="0" smtClean="0"/>
              <a:t> дает объекту </a:t>
            </a:r>
            <a:r>
              <a:rPr lang="ru-RU" sz="3200" i="1" dirty="0" smtClean="0"/>
              <a:t>X</a:t>
            </a:r>
            <a:r>
              <a:rPr lang="ru-RU" sz="3200" dirty="0" smtClean="0"/>
              <a:t> права r на объект Y.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926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ru-RU" dirty="0" smtClean="0"/>
              <a:t>Правило «Создать»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Создать = </a:t>
            </a:r>
            <a:r>
              <a:rPr lang="en-US" dirty="0" smtClean="0"/>
              <a:t>create(p, x, s), p ∈ R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 ∈ S, x ∈ O - </a:t>
            </a:r>
            <a:r>
              <a:rPr lang="ru-RU" dirty="0" smtClean="0"/>
              <a:t>вершины графа </a:t>
            </a:r>
            <a:r>
              <a:rPr lang="en-US" b="1" dirty="0" smtClean="0"/>
              <a:t>G</a:t>
            </a:r>
            <a:r>
              <a:rPr lang="ru-RU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Тогда граф </a:t>
            </a:r>
            <a:r>
              <a:rPr lang="en-US" dirty="0" smtClean="0"/>
              <a:t>G: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7" y="3133723"/>
            <a:ext cx="9096326" cy="195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" y="5085184"/>
            <a:ext cx="91327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Т.е. субъект S создает </a:t>
            </a:r>
            <a:r>
              <a:rPr lang="en-US" sz="3200" dirty="0" smtClean="0"/>
              <a:t>p</a:t>
            </a:r>
            <a:r>
              <a:rPr lang="ru-RU" sz="3200" dirty="0" smtClean="0"/>
              <a:t>-доступный объект </a:t>
            </a:r>
            <a:r>
              <a:rPr lang="en-US" sz="3200" dirty="0" smtClean="0"/>
              <a:t>X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927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</p:spPr>
        <p:txBody>
          <a:bodyPr/>
          <a:lstStyle/>
          <a:p>
            <a:r>
              <a:rPr lang="ru-RU" dirty="0" smtClean="0"/>
              <a:t>Правило «Удалить»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Удалить = </a:t>
            </a:r>
            <a:r>
              <a:rPr lang="en-US" dirty="0" smtClean="0"/>
              <a:t>remove(r, x, s), p, r ∈ R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 ∈ S, x ∈ O - </a:t>
            </a:r>
            <a:r>
              <a:rPr lang="ru-RU" dirty="0" smtClean="0"/>
              <a:t>вершины графа </a:t>
            </a:r>
            <a:r>
              <a:rPr lang="en-US" b="1" dirty="0" smtClean="0"/>
              <a:t>G</a:t>
            </a:r>
            <a:r>
              <a:rPr lang="ru-RU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Тогда граф </a:t>
            </a:r>
            <a:r>
              <a:rPr lang="en-US" dirty="0" smtClean="0"/>
              <a:t>G: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3724"/>
            <a:ext cx="9144000" cy="179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494222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Субъект </a:t>
            </a:r>
            <a:r>
              <a:rPr lang="en-US" sz="3200" dirty="0" smtClean="0"/>
              <a:t>S </a:t>
            </a:r>
            <a:r>
              <a:rPr lang="ru-RU" sz="3200" dirty="0" smtClean="0"/>
              <a:t>удаляет право доступа </a:t>
            </a:r>
            <a:r>
              <a:rPr lang="en-US" sz="3200" dirty="0" smtClean="0"/>
              <a:t>r </a:t>
            </a:r>
            <a:r>
              <a:rPr lang="ru-RU" sz="3200" dirty="0" smtClean="0"/>
              <a:t>на объект </a:t>
            </a:r>
            <a:r>
              <a:rPr lang="en-US" sz="3200" dirty="0" smtClean="0"/>
              <a:t>X.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39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Все субъекты и объекты компьютерной системы должны быть однозначно идентифицированы;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имеется линейно упорядоченный набор меток конфиденциальности и соответствующих им степеней допуска (нулевая метка или степень соответствуют общедоступному объекту и степени допуска к работе только с общедоступными объектами);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каждому объекту компьютерной системы присвоена метка конфиденциальности: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 c(O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){0, 1, …, N};</a:t>
            </a:r>
          </a:p>
        </p:txBody>
      </p:sp>
    </p:spTree>
    <p:extLst>
      <p:ext uri="{BB962C8B-B14F-4D97-AF65-F5344CB8AC3E}">
        <p14:creationId xmlns:p14="http://schemas.microsoft.com/office/powerpoint/2010/main" val="27694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6237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понизить метку конфиденциальности объекта может только субъект, имеющий доступ к данному объекту и обладающий специальной привилегией;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каждому пользователю компьютерной системы присваивается степень допуска</a:t>
            </a:r>
            <a:r>
              <a:rPr lang="en-US" altLang="ru-RU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</a:t>
            </a:r>
            <a:r>
              <a:rPr lang="en-US" altLang="ru-RU" dirty="0" err="1">
                <a:sym typeface="Symbol" pitchFamily="18" charset="2"/>
              </a:rPr>
              <a:t>U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 c(</a:t>
            </a:r>
            <a:r>
              <a:rPr lang="en-US" altLang="ru-RU" dirty="0" err="1">
                <a:sym typeface="Symbol" pitchFamily="18" charset="2"/>
              </a:rPr>
              <a:t>U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){0, 1, …, N};</a:t>
            </a:r>
            <a:endParaRPr lang="ru-RU" altLang="ru-RU" dirty="0"/>
          </a:p>
          <a:p>
            <a:pPr>
              <a:lnSpc>
                <a:spcPct val="90000"/>
              </a:lnSpc>
            </a:pPr>
            <a:r>
              <a:rPr lang="ru-RU" altLang="ru-RU" dirty="0"/>
              <a:t>право на чтение информации из объекта получает только</a:t>
            </a:r>
            <a:r>
              <a:rPr lang="en-US" altLang="ru-RU" dirty="0"/>
              <a:t> </a:t>
            </a:r>
            <a:r>
              <a:rPr lang="ru-RU" altLang="ru-RU" dirty="0"/>
              <a:t>пользователь, чья степень допуска не меньше метки конфиденциальности данного объекта (правило «не читать выше»):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sym typeface="Symbol" pitchFamily="18" charset="2"/>
              </a:rPr>
              <a:t>c(</a:t>
            </a:r>
            <a:r>
              <a:rPr lang="en-US" altLang="ru-RU" dirty="0" err="1">
                <a:sym typeface="Symbol" pitchFamily="18" charset="2"/>
              </a:rPr>
              <a:t>U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)</a:t>
            </a:r>
            <a:r>
              <a:rPr lang="en-US" altLang="ru-RU" dirty="0">
                <a:cs typeface="Arial" charset="0"/>
                <a:sym typeface="Symbol" pitchFamily="18" charset="2"/>
              </a:rPr>
              <a:t>≥</a:t>
            </a:r>
            <a:r>
              <a:rPr lang="en-US" altLang="ru-RU" dirty="0">
                <a:sym typeface="Symbol" pitchFamily="18" charset="2"/>
              </a:rPr>
              <a:t>c(O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)</a:t>
            </a:r>
            <a:r>
              <a:rPr lang="en-US" altLang="ru-RU" dirty="0" err="1">
                <a:sym typeface="Symbol" pitchFamily="18" charset="2"/>
              </a:rPr>
              <a:t>U</a:t>
            </a:r>
            <a:r>
              <a:rPr lang="en-US" altLang="ru-RU" baseline="-25000" dirty="0" err="1">
                <a:sym typeface="Symbol" pitchFamily="18" charset="2"/>
              </a:rPr>
              <a:t>j</a:t>
            </a:r>
            <a:r>
              <a:rPr lang="en-US" altLang="ru-RU" dirty="0">
                <a:sym typeface="Symbol" pitchFamily="18" charset="2"/>
              </a:rPr>
              <a:t></a:t>
            </a:r>
            <a:r>
              <a:rPr lang="ru-RU" altLang="ru-RU" dirty="0">
                <a:sym typeface="Symbol" pitchFamily="18" charset="2"/>
              </a:rPr>
              <a:t>(</a:t>
            </a:r>
            <a:r>
              <a:rPr lang="en-US" altLang="ru-RU" dirty="0">
                <a:sym typeface="Symbol" pitchFamily="18" charset="2"/>
              </a:rPr>
              <a:t>R</a:t>
            </a:r>
            <a:r>
              <a:rPr lang="ru-RU" altLang="ru-RU" dirty="0">
                <a:sym typeface="Symbol" pitchFamily="18" charset="2"/>
              </a:rPr>
              <a:t>)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909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в процессе своего существования каждый процесс имеет свой уровень конфиденциальности, равный максимуму из меток конфиденциальности объектов, к которым получил доступ </a:t>
            </a:r>
            <a:r>
              <a:rPr lang="ru-RU" altLang="ru-RU" dirty="0" smtClean="0"/>
              <a:t>пользователь, </a:t>
            </a:r>
            <a:r>
              <a:rPr lang="ru-RU" altLang="ru-RU" dirty="0"/>
              <a:t>активизировавший данный процесс: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sym typeface="Symbol" pitchFamily="18" charset="2"/>
              </a:rPr>
              <a:t>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 c(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)=max c(O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sym typeface="Symbol" pitchFamily="18" charset="2"/>
              </a:rPr>
              <a:t>	</a:t>
            </a:r>
            <a:r>
              <a:rPr lang="ru-RU" altLang="ru-RU" dirty="0" smtClean="0">
                <a:sym typeface="Symbol" pitchFamily="18" charset="2"/>
              </a:rPr>
              <a:t>           </a:t>
            </a:r>
            <a:r>
              <a:rPr lang="en-US" altLang="ru-RU" dirty="0" err="1" smtClean="0">
                <a:sym typeface="Symbol" pitchFamily="18" charset="2"/>
              </a:rPr>
              <a:t>U</a:t>
            </a:r>
            <a:r>
              <a:rPr lang="en-US" altLang="ru-RU" baseline="-25000" dirty="0" err="1" smtClean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(R) 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endParaRPr lang="en-US" altLang="ru-RU" dirty="0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sym typeface="Symbol" pitchFamily="18" charset="2"/>
              </a:rPr>
              <a:t>		</a:t>
            </a:r>
            <a:r>
              <a:rPr lang="en-US" altLang="ru-RU" dirty="0" smtClean="0">
                <a:sym typeface="Symbol" pitchFamily="18" charset="2"/>
              </a:rPr>
              <a:t>     </a:t>
            </a:r>
            <a:r>
              <a:rPr lang="en-US" altLang="ru-RU" dirty="0" err="1">
                <a:sym typeface="Symbol" pitchFamily="18" charset="2"/>
              </a:rPr>
              <a:t>U</a:t>
            </a:r>
            <a:r>
              <a:rPr lang="en-US" altLang="ru-RU" baseline="-25000" dirty="0" err="1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(X) 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endParaRPr lang="en-US" altLang="ru-RU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175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r>
              <a:rPr lang="ru-RU" altLang="ru-RU" sz="3600" dirty="0"/>
              <a:t>право на запись информации в объект получает только тот субъект, чей уровень конфиденциальности не больше метки конфиденциальности данного объекта (правило «не записывать ниже»):</a:t>
            </a:r>
          </a:p>
          <a:p>
            <a:pPr>
              <a:buFont typeface="Wingdings" pitchFamily="2" charset="2"/>
              <a:buNone/>
            </a:pPr>
            <a:r>
              <a:rPr lang="en-US" altLang="ru-RU" dirty="0">
                <a:sym typeface="Symbol" pitchFamily="18" charset="2"/>
              </a:rPr>
              <a:t>c(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)c(O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)</a:t>
            </a:r>
            <a:r>
              <a:rPr lang="en-US" altLang="ru-RU" dirty="0" err="1">
                <a:sym typeface="Symbol" pitchFamily="18" charset="2"/>
              </a:rPr>
              <a:t>S</a:t>
            </a:r>
            <a:r>
              <a:rPr lang="en-US" altLang="ru-RU" baseline="-25000" dirty="0" err="1">
                <a:sym typeface="Symbol" pitchFamily="18" charset="2"/>
              </a:rPr>
              <a:t>k</a:t>
            </a:r>
            <a:r>
              <a:rPr lang="en-US" altLang="ru-RU" dirty="0">
                <a:sym typeface="Symbol" pitchFamily="18" charset="2"/>
              </a:rPr>
              <a:t></a:t>
            </a:r>
            <a:r>
              <a:rPr lang="ru-RU" altLang="ru-RU" dirty="0">
                <a:sym typeface="Symbol" pitchFamily="18" charset="2"/>
              </a:rPr>
              <a:t>(</a:t>
            </a:r>
            <a:r>
              <a:rPr lang="en-US" altLang="ru-RU" dirty="0">
                <a:sym typeface="Symbol" pitchFamily="18" charset="2"/>
              </a:rPr>
              <a:t>W</a:t>
            </a:r>
            <a:r>
              <a:rPr lang="ru-RU" altLang="ru-RU" dirty="0">
                <a:sym typeface="Symbol" pitchFamily="18" charset="2"/>
              </a:rPr>
              <a:t>)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.</a:t>
            </a:r>
            <a:endParaRPr lang="ru-RU" altLang="ru-RU" baseline="-2500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802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Основной целью является предотвращение утечки информации из объектов с высокой меткой конфиденциальности в объекты с низкой меткой конфиденциальности (противодействие созданию каналов передачи информации «сверху вниз»).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Формально доказано следующее важное утверждение: если начальное состояние компьютерной системы безопасно и все переходы из одного состояния системы в другое не нарушают правил разграничения доступа, то любое состояние информационной системы также безопасно. </a:t>
            </a:r>
          </a:p>
        </p:txBody>
      </p:sp>
    </p:spTree>
    <p:extLst>
      <p:ext uri="{BB962C8B-B14F-4D97-AF65-F5344CB8AC3E}">
        <p14:creationId xmlns:p14="http://schemas.microsoft.com/office/powerpoint/2010/main" val="13751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Дискреционная политика безопасности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6165305"/>
          </a:xfrm>
        </p:spPr>
        <p:txBody>
          <a:bodyPr>
            <a:noAutofit/>
          </a:bodyPr>
          <a:lstStyle/>
          <a:p>
            <a:r>
              <a:rPr lang="ru-RU" altLang="ru-RU" dirty="0"/>
              <a:t>Все субъекты и объекты компьютерной системы должны быть однозначно идентифицированы;</a:t>
            </a:r>
          </a:p>
          <a:p>
            <a:r>
              <a:rPr lang="ru-RU" altLang="ru-RU" dirty="0"/>
              <a:t>для любого объекта информационной системы определен пользователь-владелец;</a:t>
            </a:r>
          </a:p>
          <a:p>
            <a:r>
              <a:rPr lang="ru-RU" altLang="ru-RU" dirty="0"/>
              <a:t>владелец объекта обладает правом определения прав доступа к объекту со стороны любых субъектов информационной системы;</a:t>
            </a:r>
          </a:p>
          <a:p>
            <a:r>
              <a:rPr lang="ru-RU" altLang="ru-RU" dirty="0"/>
              <a:t>в компьютерной системе существует привилегированный пользователь, обладающий правом полного доступа к любому объекту (или правом становиться владельцем любого объекта). </a:t>
            </a:r>
          </a:p>
        </p:txBody>
      </p:sp>
    </p:spTree>
    <p:extLst>
      <p:ext uri="{BB962C8B-B14F-4D97-AF65-F5344CB8AC3E}">
        <p14:creationId xmlns:p14="http://schemas.microsoft.com/office/powerpoint/2010/main" val="241916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Мандатная политика безопасности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219700" cy="60928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/>
              <a:t>Другие достоинства: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более высокая надежность работы самой компьютерной системы (при разграничении доступа к объектам контролируется и состояние </a:t>
            </a:r>
            <a:r>
              <a:rPr lang="ru-RU" altLang="ru-RU" sz="3200" dirty="0" smtClean="0"/>
              <a:t>системы</a:t>
            </a:r>
            <a:r>
              <a:rPr lang="ru-RU" altLang="ru-RU" sz="3200" dirty="0"/>
              <a:t>);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большая простота определения правил разграничения доступа </a:t>
            </a:r>
            <a:r>
              <a:rPr lang="ru-RU" altLang="ru-RU" sz="3200" dirty="0" smtClean="0"/>
              <a:t>(</a:t>
            </a:r>
            <a:r>
              <a:rPr lang="ru-RU" altLang="ru-RU" sz="3200" dirty="0"/>
              <a:t>эти правила более ясны для разработчиков и пользователей компьютерной системы). 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692150"/>
            <a:ext cx="3851275" cy="61658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/>
              <a:t>Недостатки;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сложность </a:t>
            </a:r>
            <a:r>
              <a:rPr lang="ru-RU" altLang="ru-RU" sz="3200" dirty="0" smtClean="0"/>
              <a:t>реализации</a:t>
            </a:r>
            <a:r>
              <a:rPr lang="ru-RU" altLang="ru-RU" sz="3200" dirty="0"/>
              <a:t>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снижение эффективности работы </a:t>
            </a:r>
            <a:r>
              <a:rPr lang="ru-RU" altLang="ru-RU" sz="3200" dirty="0" smtClean="0"/>
              <a:t>КС;</a:t>
            </a:r>
            <a:endParaRPr lang="ru-RU" altLang="ru-RU" sz="3200" dirty="0"/>
          </a:p>
          <a:p>
            <a:pPr>
              <a:lnSpc>
                <a:spcPct val="80000"/>
              </a:lnSpc>
            </a:pPr>
            <a:r>
              <a:rPr lang="ru-RU" altLang="ru-RU" sz="3200" dirty="0"/>
              <a:t>создание дополнительных неудобств работе пользователей компьютерной системы (особенно с высокой степенью допуска). </a:t>
            </a:r>
          </a:p>
        </p:txBody>
      </p:sp>
    </p:spTree>
    <p:extLst>
      <p:ext uri="{BB962C8B-B14F-4D97-AF65-F5344CB8AC3E}">
        <p14:creationId xmlns:p14="http://schemas.microsoft.com/office/powerpoint/2010/main" val="15049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Мандатная политика безопасности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8681"/>
            <a:ext cx="6228184" cy="63093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Предотвращение угрозы внедрения вредоносного кода.</a:t>
            </a:r>
          </a:p>
          <a:p>
            <a:r>
              <a:rPr lang="ru-RU" altLang="ru-RU" dirty="0"/>
              <a:t>Очевидно, что </a:t>
            </a:r>
            <a:r>
              <a:rPr lang="en-US" altLang="ru-RU" dirty="0"/>
              <a:t>c(LU)&gt;c(NU).</a:t>
            </a:r>
          </a:p>
          <a:p>
            <a:r>
              <a:rPr lang="ru-RU" altLang="ru-RU" dirty="0"/>
              <a:t>Если </a:t>
            </a:r>
            <a:r>
              <a:rPr lang="en-US" altLang="ru-RU" dirty="0"/>
              <a:t>LU </a:t>
            </a:r>
            <a:r>
              <a:rPr lang="ru-RU" altLang="ru-RU" dirty="0"/>
              <a:t>имеет право записи в </a:t>
            </a:r>
            <a:r>
              <a:rPr lang="en-US" altLang="ru-RU" dirty="0"/>
              <a:t>O</a:t>
            </a:r>
            <a:r>
              <a:rPr lang="en-US" altLang="ru-RU" baseline="-25000" dirty="0"/>
              <a:t>1</a:t>
            </a:r>
            <a:r>
              <a:rPr lang="en-US" altLang="ru-RU" dirty="0"/>
              <a:t>, </a:t>
            </a:r>
            <a:r>
              <a:rPr lang="ru-RU" altLang="ru-RU" dirty="0"/>
              <a:t>то </a:t>
            </a:r>
            <a:r>
              <a:rPr lang="en-US" altLang="ru-RU" dirty="0"/>
              <a:t>c(NU)&lt;c(LU)</a:t>
            </a:r>
            <a:r>
              <a:rPr lang="en-US" altLang="ru-RU" dirty="0">
                <a:sym typeface="Symbol" pitchFamily="18" charset="2"/>
              </a:rPr>
              <a:t>c(O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en-US" altLang="ru-RU" dirty="0">
                <a:sym typeface="Symbol" pitchFamily="18" charset="2"/>
              </a:rPr>
              <a:t>).</a:t>
            </a:r>
          </a:p>
          <a:p>
            <a:r>
              <a:rPr lang="ru-RU" altLang="ru-RU" dirty="0">
                <a:sym typeface="Symbol" pitchFamily="18" charset="2"/>
              </a:rPr>
              <a:t>Чтобы процесс, порожденный из 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, </a:t>
            </a:r>
            <a:r>
              <a:rPr lang="ru-RU" altLang="ru-RU" dirty="0">
                <a:sym typeface="Symbol" pitchFamily="18" charset="2"/>
              </a:rPr>
              <a:t>мог читать данные из 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ru-RU" altLang="ru-RU" dirty="0">
                <a:sym typeface="Symbol" pitchFamily="18" charset="2"/>
              </a:rPr>
              <a:t>, необходимо выполнение условия </a:t>
            </a:r>
            <a:r>
              <a:rPr lang="en-US" altLang="ru-RU" dirty="0">
                <a:sym typeface="Symbol" pitchFamily="18" charset="2"/>
              </a:rPr>
              <a:t>c(O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)</a:t>
            </a:r>
            <a:r>
              <a:rPr lang="en-US" altLang="ru-RU" dirty="0">
                <a:cs typeface="Arial" charset="0"/>
                <a:sym typeface="Symbol" pitchFamily="18" charset="2"/>
              </a:rPr>
              <a:t>≥c(</a:t>
            </a:r>
            <a:r>
              <a:rPr lang="en-US" altLang="ru-RU" dirty="0">
                <a:sym typeface="Symbol" pitchFamily="18" charset="2"/>
              </a:rPr>
              <a:t>O</a:t>
            </a:r>
            <a:r>
              <a:rPr lang="en-US" altLang="ru-RU" baseline="-25000" dirty="0">
                <a:sym typeface="Symbol" pitchFamily="18" charset="2"/>
              </a:rPr>
              <a:t>1</a:t>
            </a:r>
            <a:r>
              <a:rPr lang="en-US" altLang="ru-RU" dirty="0">
                <a:sym typeface="Symbol" pitchFamily="18" charset="2"/>
              </a:rPr>
              <a:t>).</a:t>
            </a:r>
          </a:p>
          <a:p>
            <a:r>
              <a:rPr lang="ru-RU" altLang="ru-RU" dirty="0">
                <a:sym typeface="Symbol" pitchFamily="18" charset="2"/>
              </a:rPr>
              <a:t>Но в этом случае </a:t>
            </a:r>
            <a:r>
              <a:rPr lang="en-US" altLang="ru-RU" dirty="0">
                <a:sym typeface="Symbol" pitchFamily="18" charset="2"/>
              </a:rPr>
              <a:t>c(O</a:t>
            </a:r>
            <a:r>
              <a:rPr lang="en-US" altLang="ru-RU" baseline="-25000" dirty="0">
                <a:sym typeface="Symbol" pitchFamily="18" charset="2"/>
              </a:rPr>
              <a:t>2</a:t>
            </a:r>
            <a:r>
              <a:rPr lang="en-US" altLang="ru-RU" dirty="0">
                <a:sym typeface="Symbol" pitchFamily="18" charset="2"/>
              </a:rPr>
              <a:t>)&gt;</a:t>
            </a:r>
            <a:r>
              <a:rPr lang="en-US" altLang="ru-RU" dirty="0"/>
              <a:t>c(NU)</a:t>
            </a:r>
            <a:r>
              <a:rPr lang="ru-RU" altLang="ru-RU" dirty="0"/>
              <a:t> и нарушитель </a:t>
            </a:r>
            <a:r>
              <a:rPr lang="en-US" altLang="ru-RU" dirty="0"/>
              <a:t>NU </a:t>
            </a:r>
            <a:r>
              <a:rPr lang="ru-RU" altLang="ru-RU" dirty="0"/>
              <a:t>не имеет права чтения из </a:t>
            </a:r>
            <a:r>
              <a:rPr lang="en-US" altLang="ru-RU" dirty="0" smtClean="0">
                <a:sym typeface="Symbol" pitchFamily="18" charset="2"/>
              </a:rPr>
              <a:t>O</a:t>
            </a:r>
            <a:r>
              <a:rPr lang="en-US" altLang="ru-RU" baseline="-25000" dirty="0" smtClean="0">
                <a:sym typeface="Symbol" pitchFamily="18" charset="2"/>
              </a:rPr>
              <a:t>2</a:t>
            </a:r>
            <a:r>
              <a:rPr lang="ru-RU" altLang="ru-RU" dirty="0" smtClean="0">
                <a:sym typeface="Symbol" pitchFamily="18" charset="2"/>
              </a:rPr>
              <a:t>.</a:t>
            </a:r>
            <a:endParaRPr lang="en-US" altLang="ru-RU" baseline="-25000" dirty="0">
              <a:sym typeface="Symbol" pitchFamily="18" charset="2"/>
            </a:endParaRPr>
          </a:p>
        </p:txBody>
      </p:sp>
      <p:graphicFrame>
        <p:nvGraphicFramePr>
          <p:cNvPr id="26662" name="Group 3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0855680"/>
              </p:ext>
            </p:extLst>
          </p:nvPr>
        </p:nvGraphicFramePr>
        <p:xfrm>
          <a:off x="6227763" y="908050"/>
          <a:ext cx="2916237" cy="3887788"/>
        </p:xfrm>
        <a:graphic>
          <a:graphicData uri="http://schemas.openxmlformats.org/drawingml/2006/table">
            <a:tbl>
              <a:tblPr/>
              <a:tblGrid>
                <a:gridCol w="720725"/>
                <a:gridCol w="1079500"/>
                <a:gridCol w="1116012"/>
              </a:tblGrid>
              <a:tr h="719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alt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alt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OWN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OWN</a:t>
                      </a:r>
                      <a:b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sz="4000"/>
              <a:t>Мандатная политика безопасности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Лежит в </a:t>
            </a:r>
            <a:r>
              <a:rPr lang="ru-RU" altLang="ru-RU" dirty="0" smtClean="0"/>
              <a:t>основе </a:t>
            </a:r>
            <a:r>
              <a:rPr lang="ru-RU" altLang="ru-RU" dirty="0"/>
              <a:t>модели безопасности компьютерных систем Бэлла-Лападулы:</a:t>
            </a:r>
          </a:p>
          <a:p>
            <a:r>
              <a:rPr lang="ru-RU" altLang="ru-RU" dirty="0"/>
              <a:t>Добавляется понятие категории субъекта и объекта (неиерархической метки секретности).</a:t>
            </a:r>
          </a:p>
          <a:p>
            <a:r>
              <a:rPr lang="ru-RU" altLang="ru-RU" dirty="0"/>
              <a:t>Уровень безопасности одного субъекта (объекта) доминирует над уровнем безопасности другого объекта (субъекта), если уровень конфиденциальности первого </a:t>
            </a:r>
            <a:r>
              <a:rPr lang="ru-RU" altLang="ru-RU" dirty="0">
                <a:cs typeface="Arial" charset="0"/>
              </a:rPr>
              <a:t>≥ уровня конфиденциальности второго, а множество категорий первого включает множество категорий </a:t>
            </a:r>
            <a:r>
              <a:rPr lang="ru-RU" altLang="ru-RU" dirty="0" smtClean="0">
                <a:cs typeface="Arial" charset="0"/>
              </a:rPr>
              <a:t>второго.</a:t>
            </a:r>
            <a:endParaRPr lang="ru-RU" alt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53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47725"/>
          </a:xfrm>
        </p:spPr>
        <p:txBody>
          <a:bodyPr/>
          <a:lstStyle/>
          <a:p>
            <a:r>
              <a:rPr lang="ru-RU" altLang="ru-RU" dirty="0"/>
              <a:t>Модель Бэлла-Лападулы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6613"/>
            <a:ext cx="5076057" cy="6021387"/>
          </a:xfrm>
        </p:spPr>
        <p:txBody>
          <a:bodyPr>
            <a:normAutofit/>
          </a:bodyPr>
          <a:lstStyle/>
          <a:p>
            <a:r>
              <a:rPr lang="ru-RU" altLang="ru-RU" dirty="0"/>
              <a:t>При чтении объекта должен доминировать уровень безопасности субъекта.</a:t>
            </a:r>
          </a:p>
          <a:p>
            <a:r>
              <a:rPr lang="ru-RU" altLang="ru-RU" dirty="0"/>
              <a:t>При записи в объект – уровень безопасности объекта.</a:t>
            </a:r>
          </a:p>
          <a:p>
            <a:r>
              <a:rPr lang="ru-RU" altLang="ru-RU" dirty="0"/>
              <a:t>При чтении и записи – уровни безопасности субъекта и объекта должны быть равны.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5795963" y="6165850"/>
            <a:ext cx="30972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H="1" flipV="1">
            <a:off x="5724525" y="1700213"/>
            <a:ext cx="71438" cy="44656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061489" y="754495"/>
            <a:ext cx="40679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dirty="0"/>
              <a:t>Уровни конфиденциальности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6804025" y="6184900"/>
            <a:ext cx="1874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Категории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156325" y="2205038"/>
            <a:ext cx="1079500" cy="1274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ru-RU" sz="3200" dirty="0"/>
              <a:t>L</a:t>
            </a:r>
            <a:r>
              <a:rPr lang="en-US" altLang="ru-RU" sz="3200" baseline="-25000" dirty="0"/>
              <a:t>1</a:t>
            </a:r>
            <a:endParaRPr lang="en-US" altLang="ru-RU" sz="3200" dirty="0"/>
          </a:p>
          <a:p>
            <a:pPr algn="ctr"/>
            <a:endParaRPr lang="en-US" altLang="ru-RU" sz="3200" dirty="0"/>
          </a:p>
          <a:p>
            <a:pPr algn="ctr"/>
            <a:endParaRPr lang="ru-RU" altLang="ru-RU" sz="3200" dirty="0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6372225" y="2781300"/>
            <a:ext cx="647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ru-RU" sz="2800" dirty="0"/>
              <a:t>L</a:t>
            </a:r>
            <a:r>
              <a:rPr lang="en-US" altLang="ru-RU" sz="2800" baseline="-25000" dirty="0"/>
              <a:t>3</a:t>
            </a:r>
            <a:endParaRPr lang="ru-RU" altLang="ru-RU" sz="2800" dirty="0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7596188" y="3284538"/>
            <a:ext cx="9144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altLang="ru-RU" sz="2800" dirty="0"/>
              <a:t>L</a:t>
            </a:r>
            <a:r>
              <a:rPr lang="en-US" altLang="ru-RU" sz="2800" baseline="-25000" dirty="0"/>
              <a:t>2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222841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 dirty="0"/>
              <a:t>Мандатная политика безопасности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Реализована в:</a:t>
            </a:r>
          </a:p>
          <a:p>
            <a:r>
              <a:rPr lang="ru-RU" altLang="ru-RU"/>
              <a:t>В защищенных версиях ОС </a:t>
            </a:r>
            <a:r>
              <a:rPr lang="en-US" altLang="ru-RU"/>
              <a:t>Linux.</a:t>
            </a:r>
          </a:p>
          <a:p>
            <a:r>
              <a:rPr lang="ru-RU" altLang="ru-RU"/>
              <a:t>В отдельных компонентах компьютерных систем (например маршрутизаторах).</a:t>
            </a:r>
          </a:p>
          <a:p>
            <a:r>
              <a:rPr lang="ru-RU" altLang="ru-RU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val="1199152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Ролевая политика безопасности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Основана на том, что в реальной жизни организации ее сотрудники выполняют определенные функциональные обязанности не от своего имени, а в рамках некоторой занимаемой ими должности (или роли). Реализация ролевой политики безопасности в </a:t>
            </a:r>
            <a:r>
              <a:rPr lang="ru-RU" altLang="ru-RU" dirty="0" smtClean="0"/>
              <a:t>компьютерной системе требует </a:t>
            </a:r>
            <a:r>
              <a:rPr lang="ru-RU" altLang="ru-RU" dirty="0"/>
              <a:t>разработки набора (библиотеки) ролей, определяемых как набор прав доступа к объектам компьютерной </a:t>
            </a:r>
            <a:r>
              <a:rPr lang="ru-RU" altLang="ru-RU" dirty="0" smtClean="0"/>
              <a:t>системы. </a:t>
            </a:r>
            <a:r>
              <a:rPr lang="ru-RU" altLang="ru-RU" dirty="0"/>
              <a:t>Этот набор прав должен соответствовать выполняемой работником  трудовой функции. </a:t>
            </a:r>
          </a:p>
        </p:txBody>
      </p:sp>
    </p:spTree>
    <p:extLst>
      <p:ext uri="{BB962C8B-B14F-4D97-AF65-F5344CB8AC3E}">
        <p14:creationId xmlns:p14="http://schemas.microsoft.com/office/powerpoint/2010/main" val="100850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5492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Наряду с пользователями (субъектами доступа) </a:t>
            </a:r>
            <a:r>
              <a:rPr lang="en-US" altLang="ru-RU" dirty="0" err="1"/>
              <a:t>U</a:t>
            </a:r>
            <a:r>
              <a:rPr lang="en-US" altLang="ru-RU" baseline="-25000" dirty="0" err="1"/>
              <a:t>i</a:t>
            </a:r>
            <a:r>
              <a:rPr lang="en-US" altLang="ru-RU" dirty="0"/>
              <a:t> </a:t>
            </a:r>
            <a:r>
              <a:rPr lang="ru-RU" altLang="ru-RU" dirty="0"/>
              <a:t>и объектами доступа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оперирует следующими понятиями: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привилегии (операции) – минимально возможные действия пользователя, требующие разрешения или запрещения этого действия</a:t>
            </a:r>
            <a:r>
              <a:rPr lang="en-US" altLang="ru-RU" dirty="0"/>
              <a:t> </a:t>
            </a:r>
            <a:r>
              <a:rPr lang="en-US" altLang="ru-RU" dirty="0" err="1"/>
              <a:t>G</a:t>
            </a:r>
            <a:r>
              <a:rPr lang="en-US" altLang="ru-RU" baseline="-25000" dirty="0" err="1"/>
              <a:t>k</a:t>
            </a:r>
            <a:r>
              <a:rPr lang="ru-RU" altLang="ru-RU" dirty="0"/>
              <a:t>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правила (задачи) – объединение привилегии, подмножества объектов, для которых может быть определена такая привилегия, и признака разрешения или запрещения этой привилегии: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P=&lt;G, {O}, A|D&gt;;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1431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r>
              <a:rPr lang="ru-RU" altLang="ru-RU" dirty="0"/>
              <a:t>роль – набор правил, определяющих какими привилегиями по отношению к каким объектам будет обладать пользователь, которому будет назначена эта роль</a:t>
            </a:r>
            <a:r>
              <a:rPr lang="en-US" altLang="ru-RU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ru-RU" dirty="0"/>
              <a:t>R=&lt;P</a:t>
            </a:r>
            <a:r>
              <a:rPr lang="en-US" altLang="ru-RU" baseline="-25000" dirty="0"/>
              <a:t>1</a:t>
            </a:r>
            <a:r>
              <a:rPr lang="en-US" altLang="ru-RU" dirty="0"/>
              <a:t>, P</a:t>
            </a:r>
            <a:r>
              <a:rPr lang="en-US" altLang="ru-RU" baseline="-25000" dirty="0"/>
              <a:t>2</a:t>
            </a:r>
            <a:r>
              <a:rPr lang="en-US" altLang="ru-RU" dirty="0"/>
              <a:t>, …, </a:t>
            </a:r>
            <a:r>
              <a:rPr lang="en-US" altLang="ru-RU" dirty="0" err="1"/>
              <a:t>P</a:t>
            </a:r>
            <a:r>
              <a:rPr lang="en-US" altLang="ru-RU" baseline="-25000" dirty="0" err="1"/>
              <a:t>r</a:t>
            </a:r>
            <a:r>
              <a:rPr lang="en-US" altLang="ru-RU" dirty="0"/>
              <a:t>&gt;;</a:t>
            </a:r>
            <a:endParaRPr lang="ru-RU" altLang="ru-RU" dirty="0"/>
          </a:p>
          <a:p>
            <a:r>
              <a:rPr lang="ru-RU" altLang="ru-RU" dirty="0"/>
              <a:t>сессия – подмножество ролей, которые активировал пользователь после своего входа в систему в течение определенного интервала времени</a:t>
            </a:r>
            <a:r>
              <a:rPr lang="en-US" altLang="ru-RU" dirty="0"/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ru-RU" dirty="0"/>
              <a:t>S=&lt;R</a:t>
            </a:r>
            <a:r>
              <a:rPr lang="en-US" altLang="ru-RU" baseline="-25000" dirty="0"/>
              <a:t>1</a:t>
            </a:r>
            <a:r>
              <a:rPr lang="en-US" altLang="ru-RU" dirty="0"/>
              <a:t>, R</a:t>
            </a:r>
            <a:r>
              <a:rPr lang="en-US" altLang="ru-RU" baseline="-25000" dirty="0"/>
              <a:t>2</a:t>
            </a:r>
            <a:r>
              <a:rPr lang="en-US" altLang="ru-RU" dirty="0"/>
              <a:t>, …, R</a:t>
            </a:r>
            <a:r>
              <a:rPr lang="en-US" altLang="ru-RU" baseline="-25000" dirty="0"/>
              <a:t>s</a:t>
            </a:r>
            <a:r>
              <a:rPr lang="en-US" altLang="ru-RU" dirty="0"/>
              <a:t>&gt;.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676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Ролевая политика безопасности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Реализация сводится к следующим шагам:</a:t>
            </a:r>
          </a:p>
          <a:p>
            <a:r>
              <a:rPr lang="ru-RU" altLang="ru-RU" dirty="0"/>
              <a:t>разработчики приложений, в которых над объектами системы выполняются определенные действия, совместно с администратором и конструктором ролей составляют список привилегий и множество правил;</a:t>
            </a:r>
          </a:p>
          <a:p>
            <a:r>
              <a:rPr lang="ru-RU" altLang="ru-RU" dirty="0"/>
              <a:t>конструктор ролей разрабатывает библиотеку ролей для данной системы;</a:t>
            </a:r>
          </a:p>
        </p:txBody>
      </p:sp>
    </p:spTree>
    <p:extLst>
      <p:ext uri="{BB962C8B-B14F-4D97-AF65-F5344CB8AC3E}">
        <p14:creationId xmlns:p14="http://schemas.microsoft.com/office/powerpoint/2010/main" val="25443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/>
              <a:t>Ролевая политика безопасности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 altLang="ru-RU" dirty="0"/>
              <a:t>диспетчер ролей каждому пользователю системы статическим образом присваивает набор возможных для данного пользователя ролей (при этом могут использоваться статические ограничения на назначение ролей);</a:t>
            </a:r>
          </a:p>
          <a:p>
            <a:r>
              <a:rPr lang="ru-RU" altLang="ru-RU" dirty="0"/>
              <a:t>после авторизации пользователя в системе для него создается сессия (при этом могут использоваться динамические ограничения на использование ролей).</a:t>
            </a:r>
          </a:p>
        </p:txBody>
      </p:sp>
    </p:spTree>
    <p:extLst>
      <p:ext uri="{BB962C8B-B14F-4D97-AF65-F5344CB8AC3E}">
        <p14:creationId xmlns:p14="http://schemas.microsoft.com/office/powerpoint/2010/main" val="38525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Дискреционная политика безопасности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Последнее свойство определяет невозможность существования в компьютерной системе потенциально недоступных объектов, владелец которых отсутствует. Но реализация права полного доступа к любому объекту посредством предварительного назначения себя его владельцем не позволяет привилегированному пользователю (администратору) использовать свои полномочия скрытно от реального владельца объекта. </a:t>
            </a:r>
          </a:p>
        </p:txBody>
      </p:sp>
    </p:spTree>
    <p:extLst>
      <p:ext uri="{BB962C8B-B14F-4D97-AF65-F5344CB8AC3E}">
        <p14:creationId xmlns:p14="http://schemas.microsoft.com/office/powerpoint/2010/main" val="128975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Примеры статических ограничений на назначение ролей пользователям системы – возможность назначения роли главного администратора (суперпользователя) только одному пользователю, ограничение количества пользователей, которым может быть назначена определенная роль, запрет совмещения одним пользователем определенных ролей (например, роли конструктора и диспетчера ролей).</a:t>
            </a:r>
          </a:p>
        </p:txBody>
      </p:sp>
    </p:spTree>
    <p:extLst>
      <p:ext uri="{BB962C8B-B14F-4D97-AF65-F5344CB8AC3E}">
        <p14:creationId xmlns:p14="http://schemas.microsoft.com/office/powerpoint/2010/main" val="78548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Пример динамического ограничения на использование ролей – ограничение количества пользователей, одновременно выполняющих определенную роль (например, администратора).</a:t>
            </a:r>
          </a:p>
        </p:txBody>
      </p:sp>
    </p:spTree>
    <p:extLst>
      <p:ext uri="{BB962C8B-B14F-4D97-AF65-F5344CB8AC3E}">
        <p14:creationId xmlns:p14="http://schemas.microsoft.com/office/powerpoint/2010/main" val="192232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>
            <a:noAutofit/>
          </a:bodyPr>
          <a:lstStyle/>
          <a:p>
            <a:r>
              <a:rPr lang="ru-RU" altLang="ru-RU" dirty="0"/>
              <a:t>Сочетает элементы мандатной (объединение субъектов и объектов доступа в одном правиле) и дискреционной (назначение ролей отдельным субъектам) политик безопасности. Этим обеспечивается жесткость правил разграничения доступа и гибкость настройки механизма </a:t>
            </a:r>
            <a:r>
              <a:rPr lang="ru-RU" altLang="ru-RU" dirty="0" smtClean="0"/>
              <a:t>разграничения.</a:t>
            </a:r>
            <a:endParaRPr lang="ru-RU" altLang="ru-RU" dirty="0"/>
          </a:p>
          <a:p>
            <a:r>
              <a:rPr lang="ru-RU" altLang="ru-RU" dirty="0"/>
              <a:t>Преимущества ролевого разграничения доступа к объектам проявляются при организации коллективного доступа к ресурсам сложных компьютерных систем с большим количеством пользователей и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28632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 sz="4000"/>
              <a:t>Ролевая политика безопасности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К недостаткам ролевого разграничения доступа относится:</a:t>
            </a:r>
          </a:p>
          <a:p>
            <a:r>
              <a:rPr lang="ru-RU" altLang="ru-RU" dirty="0"/>
              <a:t>отсутствие формальных доказательств безопасности компьютерной системы,</a:t>
            </a:r>
          </a:p>
          <a:p>
            <a:r>
              <a:rPr lang="ru-RU" altLang="ru-RU" dirty="0"/>
              <a:t>возможность внесения дублирования и избыточности при предоставлении пользователям прав доступа,</a:t>
            </a:r>
          </a:p>
          <a:p>
            <a:r>
              <a:rPr lang="ru-RU" altLang="ru-RU" dirty="0"/>
              <a:t>сложность конструирования ролей.</a:t>
            </a:r>
          </a:p>
        </p:txBody>
      </p:sp>
    </p:spTree>
    <p:extLst>
      <p:ext uri="{BB962C8B-B14F-4D97-AF65-F5344CB8AC3E}">
        <p14:creationId xmlns:p14="http://schemas.microsoft.com/office/powerpoint/2010/main" val="15886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altLang="ru-RU" sz="4000" dirty="0"/>
              <a:t>Ролевая политика безопасности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Реализована в:</a:t>
            </a:r>
          </a:p>
          <a:p>
            <a:r>
              <a:rPr lang="ru-RU" altLang="ru-RU" dirty="0"/>
              <a:t>Защищенных версиях ОС </a:t>
            </a:r>
            <a:r>
              <a:rPr lang="en-US" altLang="ru-RU" dirty="0"/>
              <a:t>Linux.</a:t>
            </a:r>
          </a:p>
          <a:p>
            <a:r>
              <a:rPr lang="ru-RU" altLang="ru-RU" dirty="0"/>
              <a:t>В серверных версиях ОС </a:t>
            </a:r>
            <a:r>
              <a:rPr lang="en-US" altLang="ru-RU" dirty="0"/>
              <a:t>Windows, </a:t>
            </a:r>
            <a:r>
              <a:rPr lang="ru-RU" altLang="ru-RU" dirty="0"/>
              <a:t>начиная с </a:t>
            </a:r>
            <a:r>
              <a:rPr lang="en-US" altLang="ru-RU" dirty="0"/>
              <a:t>Windows Server 2003</a:t>
            </a:r>
            <a:r>
              <a:rPr lang="en-US" altLang="ru-RU" dirty="0" smtClean="0"/>
              <a:t>.</a:t>
            </a:r>
            <a:endParaRPr lang="ru-RU" altLang="ru-RU" dirty="0" smtClean="0"/>
          </a:p>
          <a:p>
            <a:r>
              <a:rPr lang="ru-RU" altLang="ru-RU" dirty="0" smtClean="0"/>
              <a:t>В системе </a:t>
            </a:r>
            <a:r>
              <a:rPr lang="en-US" altLang="ru-RU" dirty="0" smtClean="0"/>
              <a:t>Microsoft </a:t>
            </a:r>
            <a:r>
              <a:rPr lang="ru-RU" altLang="ru-RU" dirty="0" smtClean="0"/>
              <a:t>.NET </a:t>
            </a:r>
            <a:r>
              <a:rPr lang="ru-RU" altLang="ru-RU" dirty="0" err="1" smtClean="0"/>
              <a:t>Framework</a:t>
            </a:r>
            <a:r>
              <a:rPr lang="ru-RU" altLang="ru-RU" dirty="0" smtClean="0"/>
              <a:t>: приложению предоставляется право доступа к защищаемому ресурсу после идентификации его пользователя и проверки его полномочий.</a:t>
            </a:r>
            <a:endParaRPr lang="ru-RU" altLang="ru-RU" dirty="0"/>
          </a:p>
          <a:p>
            <a:r>
              <a:rPr lang="ru-RU" altLang="ru-RU" dirty="0" smtClean="0"/>
              <a:t>СУБД </a:t>
            </a:r>
            <a:r>
              <a:rPr lang="en-US" altLang="ru-RU" dirty="0" smtClean="0"/>
              <a:t>Oracle, Microsoft SQL Server </a:t>
            </a:r>
            <a:r>
              <a:rPr lang="ru-RU" altLang="ru-RU" smtClean="0"/>
              <a:t>и </a:t>
            </a:r>
            <a:r>
              <a:rPr lang="ru-RU" altLang="ru-RU" dirty="0"/>
              <a:t>др.</a:t>
            </a:r>
          </a:p>
        </p:txBody>
      </p:sp>
    </p:spTree>
    <p:extLst>
      <p:ext uri="{BB962C8B-B14F-4D97-AF65-F5344CB8AC3E}">
        <p14:creationId xmlns:p14="http://schemas.microsoft.com/office/powerpoint/2010/main" val="6145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Дискреционная политика безопасности в ОС </a:t>
            </a:r>
            <a:r>
              <a:rPr lang="en-US" altLang="ru-RU" sz="4000"/>
              <a:t>Unix </a:t>
            </a:r>
            <a:r>
              <a:rPr lang="ru-RU" altLang="ru-RU" sz="4000"/>
              <a:t>и </a:t>
            </a:r>
            <a:r>
              <a:rPr lang="en-US" altLang="ru-RU" sz="4000"/>
              <a:t>Windows</a:t>
            </a:r>
            <a:endParaRPr lang="ru-RU" altLang="ru-RU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В </a:t>
            </a:r>
            <a:r>
              <a:rPr lang="en-US" altLang="ru-RU" dirty="0"/>
              <a:t>Unix </a:t>
            </a:r>
            <a:r>
              <a:rPr lang="ru-RU" altLang="ru-RU" dirty="0"/>
              <a:t>имеется суперпользователь, обладающий всеми правами доступа к любому объекту. Права суперпользователя не могут быть ограничены владельцем объекта.</a:t>
            </a:r>
          </a:p>
          <a:p>
            <a:r>
              <a:rPr lang="ru-RU" altLang="ru-RU" dirty="0"/>
              <a:t>В </a:t>
            </a:r>
            <a:r>
              <a:rPr lang="en-US" altLang="ru-RU" dirty="0"/>
              <a:t>Windows </a:t>
            </a:r>
            <a:r>
              <a:rPr lang="ru-RU" altLang="ru-RU" dirty="0"/>
              <a:t>администраторы обладают привилегией «Овладение объектами», но новым владельцем объекта может быть назначен только пользователь с этой привилегией. Владелец объекта может лишить администратора прав доступа.</a:t>
            </a:r>
          </a:p>
        </p:txBody>
      </p:sp>
    </p:spTree>
    <p:extLst>
      <p:ext uri="{BB962C8B-B14F-4D97-AF65-F5344CB8AC3E}">
        <p14:creationId xmlns:p14="http://schemas.microsoft.com/office/powerpoint/2010/main" val="27049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r>
              <a:rPr lang="ru-RU" altLang="ru-RU" sz="4000" dirty="0"/>
              <a:t>Дискреционная политика безопасности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1"/>
            <a:ext cx="9144000" cy="59492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Реализуется </a:t>
            </a:r>
            <a:r>
              <a:rPr lang="ru-RU" altLang="ru-RU" dirty="0" smtClean="0"/>
              <a:t>в </a:t>
            </a:r>
            <a:r>
              <a:rPr lang="ru-RU" altLang="ru-RU" dirty="0"/>
              <a:t>виде матрицы </a:t>
            </a:r>
            <a:r>
              <a:rPr lang="ru-RU" altLang="ru-RU" dirty="0" smtClean="0"/>
              <a:t>доступа (строки соответствуют </a:t>
            </a:r>
            <a:r>
              <a:rPr lang="ru-RU" altLang="ru-RU" dirty="0"/>
              <a:t>субъектам </a:t>
            </a:r>
            <a:r>
              <a:rPr lang="ru-RU" altLang="ru-RU" dirty="0" smtClean="0"/>
              <a:t>КС, </a:t>
            </a:r>
            <a:r>
              <a:rPr lang="ru-RU" altLang="ru-RU" dirty="0"/>
              <a:t>а столбцы – ее </a:t>
            </a:r>
            <a:r>
              <a:rPr lang="ru-RU" altLang="ru-RU" dirty="0" smtClean="0"/>
              <a:t>объектам). </a:t>
            </a:r>
            <a:r>
              <a:rPr lang="ru-RU" altLang="ru-RU" dirty="0"/>
              <a:t>Элементы матрицы доступа определяют права доступа субъектов к объектам. </a:t>
            </a:r>
            <a:r>
              <a:rPr lang="ru-RU" altLang="ru-RU" dirty="0" smtClean="0"/>
              <a:t>Матрица </a:t>
            </a:r>
            <a:r>
              <a:rPr lang="ru-RU" altLang="ru-RU" dirty="0"/>
              <a:t>доступа может задаваться в виде списков прав субъектов (для каждого из них создается список всех объектов, к которым разрешен доступ со стороны данного субъекта) или в виде списков контроля доступа (для каждого объекта информационной системы создается список всех субъектов, которым разрешен доступ к данному объекту). </a:t>
            </a:r>
          </a:p>
        </p:txBody>
      </p:sp>
    </p:spTree>
    <p:extLst>
      <p:ext uri="{BB962C8B-B14F-4D97-AF65-F5344CB8AC3E}">
        <p14:creationId xmlns:p14="http://schemas.microsoft.com/office/powerpoint/2010/main" val="308413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Дискреционная политика безопасности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8680"/>
            <a:ext cx="4716463" cy="630932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/>
              <a:t>К достоинствам относятся: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относительно простая реализация (проверка прав доступа субъекта к объекту производится в момент </a:t>
            </a:r>
            <a:r>
              <a:rPr lang="ru-RU" altLang="ru-RU" sz="3200" dirty="0" smtClean="0"/>
              <a:t>его открытия);</a:t>
            </a:r>
            <a:endParaRPr lang="ru-RU" altLang="ru-RU" sz="3200" dirty="0"/>
          </a:p>
          <a:p>
            <a:pPr>
              <a:lnSpc>
                <a:spcPct val="80000"/>
              </a:lnSpc>
            </a:pPr>
            <a:r>
              <a:rPr lang="ru-RU" altLang="ru-RU" sz="3200" dirty="0"/>
              <a:t>хорошая изученность (в </a:t>
            </a:r>
            <a:r>
              <a:rPr lang="ru-RU" altLang="ru-RU" sz="3200" dirty="0" smtClean="0"/>
              <a:t>операционных </a:t>
            </a:r>
            <a:r>
              <a:rPr lang="ru-RU" altLang="ru-RU" sz="3200" dirty="0"/>
              <a:t>системах </a:t>
            </a:r>
            <a:r>
              <a:rPr lang="en-US" altLang="ru-RU" sz="3200" dirty="0"/>
              <a:t>Microsoft </a:t>
            </a:r>
            <a:r>
              <a:rPr lang="en-US" altLang="ru-RU" sz="3200" dirty="0" smtClean="0"/>
              <a:t>Windows </a:t>
            </a:r>
            <a:r>
              <a:rPr lang="ru-RU" altLang="ru-RU" sz="3200" dirty="0"/>
              <a:t>и </a:t>
            </a:r>
            <a:r>
              <a:rPr lang="en-US" altLang="ru-RU" sz="3200" dirty="0" smtClean="0"/>
              <a:t>Unix</a:t>
            </a:r>
            <a:r>
              <a:rPr lang="ru-RU" altLang="ru-RU" sz="3200" dirty="0" smtClean="0"/>
              <a:t>, СУБД </a:t>
            </a:r>
            <a:r>
              <a:rPr lang="en-US" altLang="ru-RU" sz="3200" dirty="0" smtClean="0"/>
              <a:t> MySQL </a:t>
            </a:r>
            <a:r>
              <a:rPr lang="ru-RU" altLang="ru-RU" sz="3200" dirty="0" smtClean="0"/>
              <a:t>применяется </a:t>
            </a:r>
            <a:r>
              <a:rPr lang="ru-RU" altLang="ru-RU" sz="3200" dirty="0"/>
              <a:t>именно эта модель разграничения доступа). 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548680"/>
            <a:ext cx="4284662" cy="630932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статичность разграничения доступа;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возможность перехода КС в небезопасное состояние;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автоматическое назначение прав доступа субъектам;</a:t>
            </a:r>
          </a:p>
          <a:p>
            <a:pPr>
              <a:lnSpc>
                <a:spcPct val="80000"/>
              </a:lnSpc>
            </a:pPr>
            <a:r>
              <a:rPr lang="ru-RU" altLang="ru-RU" sz="3200" dirty="0"/>
              <a:t>недостаточная защищенность от вредоносных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165875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476671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Дискреционная политика безопасности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76672"/>
            <a:ext cx="6227763" cy="638132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O</a:t>
            </a:r>
            <a:r>
              <a:rPr lang="en-US" altLang="ru-RU" baseline="-25000" dirty="0"/>
              <a:t>1</a:t>
            </a:r>
            <a:r>
              <a:rPr lang="en-US" altLang="ru-RU" dirty="0"/>
              <a:t> </a:t>
            </a:r>
            <a:r>
              <a:rPr lang="ru-RU" altLang="ru-RU" dirty="0"/>
              <a:t>– конфиденциальный объект,</a:t>
            </a:r>
          </a:p>
          <a:p>
            <a:pPr>
              <a:buFont typeface="Wingdings" pitchFamily="2" charset="2"/>
              <a:buNone/>
            </a:pP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ru-RU" altLang="ru-RU" dirty="0"/>
              <a:t> – объект-программа с закладкой.</a:t>
            </a:r>
          </a:p>
          <a:p>
            <a:r>
              <a:rPr lang="en-US" altLang="ru-RU" dirty="0"/>
              <a:t>NU </a:t>
            </a:r>
            <a:r>
              <a:rPr lang="ru-RU" altLang="ru-RU" dirty="0"/>
              <a:t>создает </a:t>
            </a: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en-US" altLang="ru-RU" dirty="0"/>
              <a:t> </a:t>
            </a:r>
            <a:r>
              <a:rPr lang="ru-RU" altLang="ru-RU" dirty="0"/>
              <a:t>и дает </a:t>
            </a:r>
            <a:r>
              <a:rPr lang="en-US" altLang="ru-RU" dirty="0"/>
              <a:t>LU </a:t>
            </a:r>
            <a:r>
              <a:rPr lang="ru-RU" altLang="ru-RU" dirty="0"/>
              <a:t>права выполнения и записи объекта.</a:t>
            </a:r>
          </a:p>
          <a:p>
            <a:r>
              <a:rPr lang="en-US" altLang="ru-RU" dirty="0"/>
              <a:t>NU </a:t>
            </a:r>
            <a:r>
              <a:rPr lang="ru-RU" altLang="ru-RU" dirty="0"/>
              <a:t>создает ситуацию для запуска </a:t>
            </a: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ru-RU" altLang="ru-RU" dirty="0"/>
              <a:t> субъектом </a:t>
            </a:r>
            <a:r>
              <a:rPr lang="en-US" altLang="ru-RU" dirty="0"/>
              <a:t>LU.</a:t>
            </a:r>
            <a:endParaRPr lang="ru-RU" altLang="ru-RU" dirty="0"/>
          </a:p>
          <a:p>
            <a:r>
              <a:rPr lang="en-US" altLang="ru-RU" dirty="0"/>
              <a:t>LU </a:t>
            </a:r>
            <a:r>
              <a:rPr lang="ru-RU" altLang="ru-RU" dirty="0"/>
              <a:t>запускает </a:t>
            </a: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ru-RU" altLang="ru-RU" dirty="0"/>
              <a:t>, которая с его правами читает информацию из </a:t>
            </a:r>
            <a:r>
              <a:rPr lang="en-US" altLang="ru-RU" dirty="0"/>
              <a:t>O</a:t>
            </a:r>
            <a:r>
              <a:rPr lang="en-US" altLang="ru-RU" baseline="-25000" dirty="0"/>
              <a:t>1</a:t>
            </a:r>
            <a:r>
              <a:rPr lang="en-US" altLang="ru-RU" dirty="0"/>
              <a:t> </a:t>
            </a:r>
            <a:r>
              <a:rPr lang="ru-RU" altLang="ru-RU" dirty="0"/>
              <a:t>и записывает ее в </a:t>
            </a: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en-US" altLang="ru-RU" dirty="0"/>
              <a:t>.</a:t>
            </a:r>
            <a:endParaRPr lang="ru-RU" altLang="ru-RU" dirty="0"/>
          </a:p>
          <a:p>
            <a:r>
              <a:rPr lang="en-US" altLang="ru-RU" dirty="0"/>
              <a:t>NU </a:t>
            </a:r>
            <a:r>
              <a:rPr lang="ru-RU" altLang="ru-RU" dirty="0"/>
              <a:t>читает конфиденциальную информацию из </a:t>
            </a:r>
            <a:r>
              <a:rPr lang="en-US" altLang="ru-RU" dirty="0"/>
              <a:t>O</a:t>
            </a:r>
            <a:r>
              <a:rPr lang="en-US" altLang="ru-RU" baseline="-25000" dirty="0"/>
              <a:t>2</a:t>
            </a:r>
            <a:r>
              <a:rPr lang="en-US" altLang="ru-RU" dirty="0"/>
              <a:t>.</a:t>
            </a:r>
            <a:endParaRPr lang="ru-RU" altLang="ru-RU" dirty="0"/>
          </a:p>
        </p:txBody>
      </p:sp>
      <p:graphicFrame>
        <p:nvGraphicFramePr>
          <p:cNvPr id="22556" name="Group 28"/>
          <p:cNvGraphicFramePr>
            <a:graphicFrameLocks noGrp="1"/>
          </p:cNvGraphicFramePr>
          <p:nvPr>
            <p:ph sz="half" idx="2"/>
          </p:nvPr>
        </p:nvGraphicFramePr>
        <p:xfrm>
          <a:off x="6300788" y="1268413"/>
          <a:ext cx="2843212" cy="4293235"/>
        </p:xfrm>
        <a:graphic>
          <a:graphicData uri="http://schemas.openxmlformats.org/drawingml/2006/table">
            <a:tbl>
              <a:tblPr/>
              <a:tblGrid>
                <a:gridCol w="708025"/>
                <a:gridCol w="1066800"/>
                <a:gridCol w="1068387"/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</a:t>
                      </a:r>
                      <a:r>
                        <a:rPr kumimoji="0" lang="en-US" alt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</a:t>
                      </a:r>
                      <a:r>
                        <a:rPr kumimoji="0" lang="en-US" alt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LU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OWN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X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5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NU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OWN</a:t>
                      </a:r>
                      <a:b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W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38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39825"/>
          </a:xfrm>
        </p:spPr>
        <p:txBody>
          <a:bodyPr/>
          <a:lstStyle/>
          <a:p>
            <a:r>
              <a:rPr lang="ru-RU" dirty="0" smtClean="0"/>
              <a:t>Модель </a:t>
            </a:r>
            <a:r>
              <a:rPr lang="en-US" dirty="0" smtClean="0"/>
              <a:t>Take-Grant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Ф</a:t>
            </a:r>
            <a:r>
              <a:rPr lang="ru-RU" dirty="0" smtClean="0"/>
              <a:t>ормальная модель, используемая в области компьютерной безопасности, для анализа систем дискреционного разграничения доступа; подтверждает либо опровергает степени защищенности данной автоматизированной системы, которая должна удовлетворять регламентированным требованиям. Модель представляет всю систему как направленный граф, где узлы - либо объекты, либо субъекты. Дуги между ними маркированы, а их значения указывают права, которые имеет объект или субъект (узел).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04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Модель </a:t>
            </a:r>
            <a:r>
              <a:rPr lang="en-US" dirty="0" smtClean="0"/>
              <a:t>Take-Grant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О</a:t>
            </a:r>
            <a:r>
              <a:rPr lang="ru-RU" dirty="0" smtClean="0"/>
              <a:t> - множество объектов (файлы, сегменты памяти и т.д.).</a:t>
            </a:r>
            <a:br>
              <a:rPr lang="ru-RU" dirty="0" smtClean="0"/>
            </a:br>
            <a:r>
              <a:rPr lang="ru-RU" b="1" dirty="0" smtClean="0"/>
              <a:t>S</a:t>
            </a:r>
            <a:r>
              <a:rPr lang="ru-RU" dirty="0" smtClean="0"/>
              <a:t> - множество субъектов (пользователи, процессы системы).</a:t>
            </a:r>
            <a:br>
              <a:rPr lang="ru-RU" dirty="0" smtClean="0"/>
            </a:br>
            <a:r>
              <a:rPr lang="ru-RU" b="1" dirty="0" smtClean="0"/>
              <a:t>R</a:t>
            </a:r>
            <a:r>
              <a:rPr lang="ru-RU" dirty="0" smtClean="0"/>
              <a:t> = {r</a:t>
            </a:r>
            <a:r>
              <a:rPr lang="ru-RU" baseline="-25000" dirty="0" smtClean="0"/>
              <a:t>1</a:t>
            </a:r>
            <a:r>
              <a:rPr lang="ru-RU" dirty="0" smtClean="0"/>
              <a:t>, r</a:t>
            </a:r>
            <a:r>
              <a:rPr lang="ru-RU" baseline="-25000" dirty="0" smtClean="0"/>
              <a:t>2</a:t>
            </a:r>
            <a:r>
              <a:rPr lang="ru-RU" dirty="0" smtClean="0"/>
              <a:t>, r</a:t>
            </a:r>
            <a:r>
              <a:rPr lang="ru-RU" baseline="-25000" dirty="0" smtClean="0"/>
              <a:t>3</a:t>
            </a:r>
            <a:r>
              <a:rPr lang="ru-RU" dirty="0" smtClean="0"/>
              <a:t>, r</a:t>
            </a:r>
            <a:r>
              <a:rPr lang="ru-RU" baseline="-25000" dirty="0" smtClean="0"/>
              <a:t>4</a:t>
            </a:r>
            <a:r>
              <a:rPr lang="ru-RU" dirty="0" smtClean="0"/>
              <a:t>, ..., </a:t>
            </a:r>
            <a:r>
              <a:rPr lang="ru-RU" dirty="0" err="1" smtClean="0"/>
              <a:t>r</a:t>
            </a:r>
            <a:r>
              <a:rPr lang="ru-RU" baseline="-25000" dirty="0" err="1" smtClean="0"/>
              <a:t>n</a:t>
            </a:r>
            <a:r>
              <a:rPr lang="ru-RU" dirty="0" smtClean="0"/>
              <a:t> } </a:t>
            </a:r>
            <a:r>
              <a:rPr lang="ru-RU" i="1" dirty="0" smtClean="0"/>
              <a:t>U</a:t>
            </a:r>
            <a:r>
              <a:rPr lang="ru-RU" dirty="0" smtClean="0"/>
              <a:t> {</a:t>
            </a:r>
            <a:r>
              <a:rPr lang="ru-RU" dirty="0" err="1" smtClean="0"/>
              <a:t>t,g</a:t>
            </a:r>
            <a:r>
              <a:rPr lang="ru-RU" dirty="0" smtClean="0"/>
              <a:t>} - множество прав доступа.</a:t>
            </a:r>
            <a:br>
              <a:rPr lang="ru-RU" dirty="0" smtClean="0"/>
            </a:br>
            <a:r>
              <a:rPr lang="ru-RU" b="1" dirty="0" smtClean="0"/>
              <a:t>t</a:t>
            </a:r>
            <a:r>
              <a:rPr lang="ru-RU" dirty="0" smtClean="0"/>
              <a:t> [</a:t>
            </a:r>
            <a:r>
              <a:rPr lang="ru-RU" dirty="0" err="1" smtClean="0"/>
              <a:t>take</a:t>
            </a:r>
            <a:r>
              <a:rPr lang="ru-RU" dirty="0" smtClean="0"/>
              <a:t>] - право брать «права доступа».</a:t>
            </a:r>
            <a:br>
              <a:rPr lang="ru-RU" dirty="0" smtClean="0"/>
            </a:br>
            <a:r>
              <a:rPr lang="ru-RU" b="1" dirty="0" smtClean="0"/>
              <a:t>g</a:t>
            </a:r>
            <a:r>
              <a:rPr lang="ru-RU" dirty="0" smtClean="0"/>
              <a:t> [</a:t>
            </a:r>
            <a:r>
              <a:rPr lang="ru-RU" dirty="0" err="1" smtClean="0"/>
              <a:t>grant</a:t>
            </a:r>
            <a:r>
              <a:rPr lang="ru-RU" dirty="0" smtClean="0"/>
              <a:t>] - право давать «права доступа».</a:t>
            </a:r>
            <a:br>
              <a:rPr lang="ru-RU" dirty="0" smtClean="0"/>
            </a:br>
            <a:r>
              <a:rPr lang="ru-RU" b="1" dirty="0" smtClean="0"/>
              <a:t>G</a:t>
            </a:r>
            <a:r>
              <a:rPr lang="ru-RU" dirty="0" smtClean="0"/>
              <a:t> = (S, O, E) - конечный, помеченный, ориентированный граф без петель.</a:t>
            </a:r>
            <a:br>
              <a:rPr lang="ru-RU" dirty="0" smtClean="0"/>
            </a:br>
            <a:r>
              <a:rPr lang="ru-RU" dirty="0" smtClean="0"/>
              <a:t>× - объекты, элементы множества </a:t>
            </a:r>
            <a:r>
              <a:rPr lang="ru-RU" dirty="0" smtClean="0"/>
              <a:t>О</a:t>
            </a:r>
            <a:r>
              <a:rPr lang="en-US" dirty="0" smtClean="0"/>
              <a:t> (</a:t>
            </a:r>
            <a:r>
              <a:rPr lang="ru-RU" dirty="0" smtClean="0"/>
              <a:t>на графе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- субъекты, элементы множества </a:t>
            </a:r>
            <a:r>
              <a:rPr lang="ru-RU" dirty="0" smtClean="0"/>
              <a:t>S (на графе).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E ∈ O x </a:t>
            </a:r>
            <a:r>
              <a:rPr lang="en-US" dirty="0" smtClean="0"/>
              <a:t>S</a:t>
            </a:r>
            <a:r>
              <a:rPr lang="ru-RU" dirty="0" smtClean="0"/>
              <a:t> x R - дуги графа. Состояние системы описывается ее графом.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75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1736</Words>
  <Application>Microsoft Office PowerPoint</Application>
  <PresentationFormat>Экран (4:3)</PresentationFormat>
  <Paragraphs>162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Лекция 4. Политики безопасности для компьютерных систем</vt:lpstr>
      <vt:lpstr>Дискреционная политика безопасности</vt:lpstr>
      <vt:lpstr>Дискреционная политика безопасности</vt:lpstr>
      <vt:lpstr>Дискреционная политика безопасности в ОС Unix и Windows</vt:lpstr>
      <vt:lpstr>Дискреционная политика безопасности</vt:lpstr>
      <vt:lpstr>Дискреционная политика безопасности</vt:lpstr>
      <vt:lpstr>Дискреционная политика безопасности</vt:lpstr>
      <vt:lpstr>Модель Take-Grant</vt:lpstr>
      <vt:lpstr>Модель Take-Grant</vt:lpstr>
      <vt:lpstr>Правила</vt:lpstr>
      <vt:lpstr>Правило «Брать»</vt:lpstr>
      <vt:lpstr>Правило «Давать»</vt:lpstr>
      <vt:lpstr>Правило «Создать»</vt:lpstr>
      <vt:lpstr>Правило «Удалить»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Мандатная политика безопасности</vt:lpstr>
      <vt:lpstr>Модель Бэлла-Лападулы</vt:lpstr>
      <vt:lpstr>Мандатная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  <vt:lpstr>Ролевая политика безопасности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4. Политики безопасности для компьютерных систем</dc:title>
  <dc:creator>Хорев</dc:creator>
  <cp:lastModifiedBy>Хорев</cp:lastModifiedBy>
  <cp:revision>21</cp:revision>
  <dcterms:created xsi:type="dcterms:W3CDTF">2015-11-25T07:42:25Z</dcterms:created>
  <dcterms:modified xsi:type="dcterms:W3CDTF">2016-06-08T07:40:37Z</dcterms:modified>
</cp:coreProperties>
</file>