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3" r:id="rId9"/>
    <p:sldId id="284" r:id="rId10"/>
    <p:sldId id="285" r:id="rId11"/>
    <p:sldId id="286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10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51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ACDBB1-D822-47B6-BC9F-AC67DD1850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396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84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201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011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1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12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3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401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3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EBD5B-CA37-45A7-92F8-9FD818CB744B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E0B8C-1398-4F28-86B6-0B72CFFF9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23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Лекция 3. Политика безопасности для компьютерных систем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73016"/>
            <a:ext cx="7848872" cy="2736304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Определение политики безопасности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Виды доступа к объектам компьютерной системы. Понятие монитора безопасности объектов.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3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создания системы защиты информации, описываемые в политике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797152"/>
          </a:xfrm>
        </p:spPr>
        <p:txBody>
          <a:bodyPr/>
          <a:lstStyle/>
          <a:p>
            <a:r>
              <a:rPr lang="ru-RU" dirty="0" smtClean="0"/>
              <a:t>Внедрение и организация использования выбранных мер, способов и средств защиты.</a:t>
            </a:r>
          </a:p>
          <a:p>
            <a:r>
              <a:rPr lang="ru-RU" dirty="0" smtClean="0"/>
              <a:t>Осуществление контроля целостности и управление системой защиты.</a:t>
            </a:r>
          </a:p>
        </p:txBody>
      </p:sp>
    </p:spTree>
    <p:extLst>
      <p:ext uri="{BB962C8B-B14F-4D97-AF65-F5344CB8AC3E}">
        <p14:creationId xmlns:p14="http://schemas.microsoft.com/office/powerpoint/2010/main" val="27908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531"/>
            <a:ext cx="8229600" cy="9721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политики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Невозможность миновать защитные средства.</a:t>
            </a:r>
          </a:p>
          <a:p>
            <a:r>
              <a:rPr lang="ru-RU" dirty="0" smtClean="0"/>
              <a:t>Усиление самого слабого звена.</a:t>
            </a:r>
          </a:p>
          <a:p>
            <a:r>
              <a:rPr lang="ru-RU" dirty="0" smtClean="0"/>
              <a:t>Недопустимость перехода в открытое состояние.</a:t>
            </a:r>
          </a:p>
          <a:p>
            <a:r>
              <a:rPr lang="ru-RU" dirty="0" smtClean="0"/>
              <a:t>Минимизация привилегий.</a:t>
            </a:r>
          </a:p>
          <a:p>
            <a:r>
              <a:rPr lang="ru-RU" dirty="0" smtClean="0"/>
              <a:t>Разделение обязанностей.</a:t>
            </a:r>
          </a:p>
          <a:p>
            <a:r>
              <a:rPr lang="ru-RU" dirty="0" smtClean="0"/>
              <a:t>Многоуровневая защита.</a:t>
            </a:r>
          </a:p>
          <a:p>
            <a:r>
              <a:rPr lang="ru-RU" dirty="0" smtClean="0"/>
              <a:t>Разнообразие защитных средств.</a:t>
            </a:r>
          </a:p>
          <a:p>
            <a:r>
              <a:rPr lang="ru-RU" dirty="0" smtClean="0"/>
              <a:t>Простота и управляемость информационной системы.</a:t>
            </a:r>
          </a:p>
          <a:p>
            <a:r>
              <a:rPr lang="ru-RU" dirty="0" smtClean="0"/>
              <a:t>Обеспечение всеобщей поддержки мер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266285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Субъекты и объекты КС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В отличие от объекта субъект обладает свойством «быть активным» («получать управление»).</a:t>
            </a:r>
          </a:p>
          <a:p>
            <a:r>
              <a:rPr lang="ru-RU" altLang="ru-RU" dirty="0"/>
              <a:t>Пользователь КС – физическое лицо, обладающее некоторой аутентифицирующей информацией и управляющее субъектом КС с помощью органов управления КС.</a:t>
            </a:r>
          </a:p>
        </p:txBody>
      </p:sp>
    </p:spTree>
    <p:extLst>
      <p:ext uri="{BB962C8B-B14F-4D97-AF65-F5344CB8AC3E}">
        <p14:creationId xmlns:p14="http://schemas.microsoft.com/office/powerpoint/2010/main" val="2086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Содержание политики безопасности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Набор правил </a:t>
            </a:r>
            <a:r>
              <a:rPr lang="ru-RU" altLang="ru-RU" dirty="0" smtClean="0"/>
              <a:t>разграничения доступа, </a:t>
            </a:r>
            <a:r>
              <a:rPr lang="ru-RU" altLang="ru-RU" dirty="0"/>
              <a:t>который включает в себя:</a:t>
            </a:r>
          </a:p>
          <a:p>
            <a:pPr marL="609600" indent="-609600"/>
            <a:r>
              <a:rPr lang="ru-RU" altLang="ru-RU" dirty="0"/>
              <a:t>Множество возможных операций над объектами.</a:t>
            </a:r>
          </a:p>
          <a:p>
            <a:pPr marL="609600" indent="-609600"/>
            <a:r>
              <a:rPr lang="ru-RU" altLang="ru-RU" dirty="0"/>
              <a:t>Для каждой пары «субъект, объект» множество разрешенных операций.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Отличие понятия ПБ от понятия НСД:</a:t>
            </a:r>
          </a:p>
          <a:p>
            <a:pPr marL="609600" indent="-609600"/>
            <a:r>
              <a:rPr lang="ru-RU" altLang="ru-RU" dirty="0"/>
              <a:t>ПБ определяет как разрешенные, так и запрещенные виды доступа.</a:t>
            </a:r>
          </a:p>
          <a:p>
            <a:pPr marL="609600" indent="-609600"/>
            <a:r>
              <a:rPr lang="ru-RU" altLang="ru-RU" dirty="0"/>
              <a:t>ПБ может быть основой для определения реализующего ее автомата.</a:t>
            </a:r>
          </a:p>
        </p:txBody>
      </p:sp>
    </p:spTree>
    <p:extLst>
      <p:ext uri="{BB962C8B-B14F-4D97-AF65-F5344CB8AC3E}">
        <p14:creationId xmlns:p14="http://schemas.microsoft.com/office/powerpoint/2010/main" val="27978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Построение политики безопасности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Определение структуры ценностей информации и анализ рисков от нарушения ее защищенности.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Определение правила для любого возможного вида доступа к элементам ценной информации.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Ошибочное определение политики безопасности (неадекватной угрозам безопасности информации) является основой для нарушения защищенности информации без нарушения ПБ.</a:t>
            </a:r>
          </a:p>
        </p:txBody>
      </p:sp>
    </p:spTree>
    <p:extLst>
      <p:ext uri="{BB962C8B-B14F-4D97-AF65-F5344CB8AC3E}">
        <p14:creationId xmlns:p14="http://schemas.microsoft.com/office/powerpoint/2010/main" val="26869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Пример 1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/>
              <a:t>КС банка. Счета клиентов хранятся в зашифрованных файлах (ключи шифрования управляются доверенным лицом).</a:t>
            </a:r>
          </a:p>
          <a:p>
            <a:r>
              <a:rPr lang="ru-RU" altLang="ru-RU"/>
              <a:t>Любой служащий банка, знающий структуру счетов и имеющий к ним доступ, может заменить шифротекст в файле своего счета шифротекстом из счета другого клиента.</a:t>
            </a:r>
          </a:p>
          <a:p>
            <a:r>
              <a:rPr lang="ru-RU" altLang="ru-RU"/>
              <a:t>Ошибка – выбранная ПБ защищает от нарушений конфиденциальности, но не защищает от нарушений целостности.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2669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/>
              <a:t>Пример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/>
              <a:t>В госструктурах гриф секретности составного документа определяется максимумом грифов секретности составных частей.</a:t>
            </a:r>
          </a:p>
          <a:p>
            <a:r>
              <a:rPr lang="ru-RU" altLang="ru-RU"/>
              <a:t>Пусть </a:t>
            </a:r>
            <a:r>
              <a:rPr lang="en-US" altLang="ru-RU"/>
              <a:t>R</a:t>
            </a:r>
            <a:r>
              <a:rPr lang="ru-RU" altLang="ru-RU"/>
              <a:t> </a:t>
            </a:r>
            <a:r>
              <a:rPr lang="ru-RU" altLang="ru-RU">
                <a:cs typeface="Arial" charset="0"/>
              </a:rPr>
              <a:t>─</a:t>
            </a:r>
            <a:r>
              <a:rPr lang="en-US" altLang="ru-RU"/>
              <a:t> </a:t>
            </a:r>
            <a:r>
              <a:rPr lang="ru-RU" altLang="ru-RU"/>
              <a:t>одна из таблиц реляционной БД, </a:t>
            </a:r>
            <a:r>
              <a:rPr lang="en-US" altLang="ru-RU"/>
              <a:t>{A</a:t>
            </a:r>
            <a:r>
              <a:rPr lang="en-US" altLang="ru-RU" baseline="-25000"/>
              <a:t>1</a:t>
            </a:r>
            <a:r>
              <a:rPr lang="en-US" altLang="ru-RU"/>
              <a:t>, A</a:t>
            </a:r>
            <a:r>
              <a:rPr lang="en-US" altLang="ru-RU" baseline="-25000"/>
              <a:t>2</a:t>
            </a:r>
            <a:r>
              <a:rPr lang="en-US" altLang="ru-RU"/>
              <a:t>, …, A</a:t>
            </a:r>
            <a:r>
              <a:rPr lang="en-US" altLang="ru-RU" baseline="-25000"/>
              <a:t>m</a:t>
            </a:r>
            <a:r>
              <a:rPr lang="en-US" altLang="ru-RU"/>
              <a:t>} – </a:t>
            </a:r>
            <a:r>
              <a:rPr lang="ru-RU" altLang="ru-RU"/>
              <a:t>ее атрибуты (</a:t>
            </a:r>
            <a:r>
              <a:rPr lang="en-US" altLang="ru-RU"/>
              <a:t>A</a:t>
            </a:r>
            <a:r>
              <a:rPr lang="en-US" altLang="ru-RU" baseline="-25000"/>
              <a:t>1</a:t>
            </a:r>
            <a:r>
              <a:rPr lang="ru-RU" altLang="ru-RU"/>
              <a:t> – первичный ключевой атрибут), </a:t>
            </a:r>
            <a:r>
              <a:rPr lang="en-US" altLang="ru-RU"/>
              <a:t>R’</a:t>
            </a:r>
            <a:r>
              <a:rPr lang="ru-RU" altLang="ru-RU"/>
              <a:t> – новая таблица (результат обработки запроса к БД).</a:t>
            </a:r>
            <a:endParaRPr lang="ru-RU" altLang="ru-RU" baseline="-25000"/>
          </a:p>
        </p:txBody>
      </p:sp>
    </p:spTree>
    <p:extLst>
      <p:ext uri="{BB962C8B-B14F-4D97-AF65-F5344CB8AC3E}">
        <p14:creationId xmlns:p14="http://schemas.microsoft.com/office/powerpoint/2010/main" val="11093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908050"/>
          </a:xfrm>
        </p:spPr>
        <p:txBody>
          <a:bodyPr/>
          <a:lstStyle/>
          <a:p>
            <a:r>
              <a:rPr lang="ru-RU" altLang="ru-RU"/>
              <a:t>Пример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Возможны 2 правила формирования грифа для </a:t>
            </a:r>
            <a:r>
              <a:rPr lang="en-US" altLang="ru-RU" dirty="0"/>
              <a:t>R’</a:t>
            </a:r>
            <a:r>
              <a:rPr lang="ru-RU" altLang="ru-RU" dirty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dirty="0"/>
              <a:t>G(R’)=max(G(A</a:t>
            </a:r>
            <a:r>
              <a:rPr lang="en-US" altLang="ru-RU" baseline="-25000" dirty="0"/>
              <a:t>1</a:t>
            </a:r>
            <a:r>
              <a:rPr lang="en-US" altLang="ru-RU" dirty="0"/>
              <a:t>’</a:t>
            </a:r>
            <a:r>
              <a:rPr lang="ru-RU" altLang="ru-RU" dirty="0"/>
              <a:t>)</a:t>
            </a:r>
            <a:r>
              <a:rPr lang="en-US" altLang="ru-RU" dirty="0"/>
              <a:t>, G(A</a:t>
            </a:r>
            <a:r>
              <a:rPr lang="en-US" altLang="ru-RU" baseline="-25000" dirty="0"/>
              <a:t>2</a:t>
            </a:r>
            <a:r>
              <a:rPr lang="en-US" altLang="ru-RU" dirty="0"/>
              <a:t>’</a:t>
            </a:r>
            <a:r>
              <a:rPr lang="ru-RU" altLang="ru-RU" dirty="0"/>
              <a:t>)</a:t>
            </a:r>
            <a:r>
              <a:rPr lang="en-US" altLang="ru-RU" dirty="0"/>
              <a:t>, …, G(</a:t>
            </a:r>
            <a:r>
              <a:rPr lang="en-US" altLang="ru-RU" dirty="0" err="1"/>
              <a:t>A</a:t>
            </a:r>
            <a:r>
              <a:rPr lang="en-US" altLang="ru-RU" baseline="-25000" dirty="0" err="1"/>
              <a:t>k</a:t>
            </a:r>
            <a:r>
              <a:rPr lang="en-US" altLang="ru-RU" dirty="0"/>
              <a:t>’))</a:t>
            </a:r>
            <a:r>
              <a:rPr lang="ru-RU" altLang="ru-RU" dirty="0"/>
              <a:t>.</a:t>
            </a:r>
            <a:endParaRPr lang="en-US" altLang="ru-RU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dirty="0"/>
              <a:t>G(R’)=min(G(A</a:t>
            </a:r>
            <a:r>
              <a:rPr lang="en-US" altLang="ru-RU" baseline="-25000" dirty="0"/>
              <a:t>1</a:t>
            </a:r>
            <a:r>
              <a:rPr lang="en-US" altLang="ru-RU" dirty="0"/>
              <a:t>’</a:t>
            </a:r>
            <a:r>
              <a:rPr lang="ru-RU" altLang="ru-RU" dirty="0"/>
              <a:t>)</a:t>
            </a:r>
            <a:r>
              <a:rPr lang="en-US" altLang="ru-RU" dirty="0"/>
              <a:t>, G(A</a:t>
            </a:r>
            <a:r>
              <a:rPr lang="en-US" altLang="ru-RU" baseline="-25000" dirty="0"/>
              <a:t>2</a:t>
            </a:r>
            <a:r>
              <a:rPr lang="en-US" altLang="ru-RU" dirty="0"/>
              <a:t>’</a:t>
            </a:r>
            <a:r>
              <a:rPr lang="ru-RU" altLang="ru-RU" dirty="0"/>
              <a:t>)</a:t>
            </a:r>
            <a:r>
              <a:rPr lang="en-US" altLang="ru-RU" dirty="0"/>
              <a:t>, …, G(</a:t>
            </a:r>
            <a:r>
              <a:rPr lang="en-US" altLang="ru-RU" dirty="0" err="1"/>
              <a:t>A</a:t>
            </a:r>
            <a:r>
              <a:rPr lang="en-US" altLang="ru-RU" baseline="-25000" dirty="0" err="1"/>
              <a:t>k</a:t>
            </a:r>
            <a:r>
              <a:rPr lang="en-US" altLang="ru-RU" dirty="0"/>
              <a:t>’)).</a:t>
            </a:r>
            <a:endParaRPr lang="ru-RU" altLang="ru-RU" dirty="0"/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В варианте 1 возможна утечка конфиденциальной информации пользователю, имеющему доступ только к открытой информации. Например: географическая БД (</a:t>
            </a:r>
            <a:r>
              <a:rPr lang="en-US" altLang="ru-RU" dirty="0"/>
              <a:t>A</a:t>
            </a:r>
            <a:r>
              <a:rPr lang="en-US" altLang="ru-RU" baseline="-25000" dirty="0"/>
              <a:t>1</a:t>
            </a:r>
            <a:r>
              <a:rPr lang="en-US" altLang="ru-RU" dirty="0"/>
              <a:t> – </a:t>
            </a:r>
            <a:r>
              <a:rPr lang="ru-RU" altLang="ru-RU" dirty="0"/>
              <a:t>координаты района, </a:t>
            </a:r>
            <a:r>
              <a:rPr lang="en-US" altLang="ru-RU" dirty="0"/>
              <a:t>A</a:t>
            </a:r>
            <a:r>
              <a:rPr lang="ru-RU" altLang="ru-RU" baseline="-25000" dirty="0"/>
              <a:t>2</a:t>
            </a:r>
            <a:r>
              <a:rPr lang="en-US" altLang="ru-RU" dirty="0"/>
              <a:t> </a:t>
            </a:r>
            <a:r>
              <a:rPr lang="ru-RU" altLang="ru-RU" dirty="0"/>
              <a:t>– карта района, </a:t>
            </a:r>
            <a:r>
              <a:rPr lang="en-US" altLang="ru-RU" dirty="0"/>
              <a:t>A</a:t>
            </a:r>
            <a:r>
              <a:rPr lang="ru-RU" altLang="ru-RU" baseline="-25000" dirty="0"/>
              <a:t>3</a:t>
            </a:r>
            <a:r>
              <a:rPr lang="en-US" altLang="ru-RU" dirty="0"/>
              <a:t> </a:t>
            </a:r>
            <a:r>
              <a:rPr lang="ru-RU" altLang="ru-RU" dirty="0"/>
              <a:t>– координаты секретного объекта).</a:t>
            </a:r>
          </a:p>
        </p:txBody>
      </p:sp>
    </p:spTree>
    <p:extLst>
      <p:ext uri="{BB962C8B-B14F-4D97-AF65-F5344CB8AC3E}">
        <p14:creationId xmlns:p14="http://schemas.microsoft.com/office/powerpoint/2010/main" val="16673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908050"/>
          </a:xfrm>
        </p:spPr>
        <p:txBody>
          <a:bodyPr/>
          <a:lstStyle/>
          <a:p>
            <a:r>
              <a:rPr lang="ru-RU" altLang="ru-RU"/>
              <a:t>Пример 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/>
              <a:t>Запросом для получения </a:t>
            </a:r>
            <a:r>
              <a:rPr lang="en-US" altLang="ru-RU"/>
              <a:t>R’</a:t>
            </a:r>
            <a:r>
              <a:rPr lang="ru-RU" altLang="ru-RU"/>
              <a:t> является получение карты района. Нарушитель может делать последовательные запросы к БД, каждый следующий из которых зависит от результатов обработки предыдущего запроса: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Местность разбивается на квадраты и делаются запросы на получение их карт.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Если получен отказ, то это означает, что квадрат содержит секретный объект.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В этом случае квадрат разбивается на 2 участка и делаются 2 запроса.</a:t>
            </a:r>
          </a:p>
        </p:txBody>
      </p:sp>
    </p:spTree>
    <p:extLst>
      <p:ext uri="{BB962C8B-B14F-4D97-AF65-F5344CB8AC3E}">
        <p14:creationId xmlns:p14="http://schemas.microsoft.com/office/powerpoint/2010/main" val="7372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/>
              <a:t>Пример 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/>
              <a:t>Если же будет выбран 2-й вариант политики безопасности, то нарушитель в любом случае будет получать запрашиваемую карту района, но пользователь без соответствующих прав – без  указания на секретный объект.</a:t>
            </a:r>
          </a:p>
        </p:txBody>
      </p:sp>
    </p:spTree>
    <p:extLst>
      <p:ext uri="{BB962C8B-B14F-4D97-AF65-F5344CB8AC3E}">
        <p14:creationId xmlns:p14="http://schemas.microsoft.com/office/powerpoint/2010/main" val="35261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Особенности задачи защиты информации в КС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Практическая невозможность нахождения оптимального решения в общем случае.</a:t>
            </a:r>
          </a:p>
          <a:p>
            <a:r>
              <a:rPr lang="ru-RU" altLang="ru-RU" dirty="0"/>
              <a:t>Функция защиты информации в КС является починенной по отношению к основной задаче, решаемой в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71166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Операции над субъектами и объектами КС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Создание (порождение) субъекта из объекта.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Создание потока информации между объектами.</a:t>
            </a:r>
          </a:p>
        </p:txBody>
      </p:sp>
    </p:spTree>
    <p:extLst>
      <p:ext uri="{BB962C8B-B14F-4D97-AF65-F5344CB8AC3E}">
        <p14:creationId xmlns:p14="http://schemas.microsoft.com/office/powerpoint/2010/main" val="10548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/>
              <a:t>Создание субъекта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3068638"/>
            <a:ext cx="9144000" cy="37893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800" dirty="0"/>
              <a:t>Create (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j</a:t>
            </a:r>
            <a:r>
              <a:rPr lang="en-US" altLang="ru-RU" sz="2800" dirty="0"/>
              <a:t>, O</a:t>
            </a:r>
            <a:r>
              <a:rPr lang="en-US" altLang="ru-RU" sz="2800" baseline="-25000" dirty="0"/>
              <a:t>i</a:t>
            </a:r>
            <a:r>
              <a:rPr lang="en-US" altLang="ru-RU" sz="2800" dirty="0"/>
              <a:t>) -&gt; 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k</a:t>
            </a:r>
            <a:endParaRPr lang="en-US" altLang="ru-RU" sz="2800" baseline="-25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800" dirty="0"/>
              <a:t>O</a:t>
            </a:r>
            <a:r>
              <a:rPr lang="en-US" altLang="ru-RU" sz="2800" baseline="-25000" dirty="0"/>
              <a:t>i</a:t>
            </a:r>
            <a:r>
              <a:rPr lang="en-US" altLang="ru-RU" sz="2800" dirty="0"/>
              <a:t> – </a:t>
            </a:r>
            <a:r>
              <a:rPr lang="ru-RU" altLang="ru-RU" sz="2800" dirty="0"/>
              <a:t>объект-источник (порождающий объект) субъекта 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k</a:t>
            </a:r>
            <a:r>
              <a:rPr lang="ru-RU" altLang="ru-RU" sz="2800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j</a:t>
            </a:r>
            <a:r>
              <a:rPr lang="ru-RU" altLang="ru-RU" sz="2800" dirty="0"/>
              <a:t> – порождающий (активизирующий) субъект для 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k</a:t>
            </a:r>
            <a:r>
              <a:rPr lang="ru-RU" altLang="ru-RU" sz="2800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k</a:t>
            </a:r>
            <a:r>
              <a:rPr lang="ru-RU" altLang="ru-RU" sz="2800" dirty="0"/>
              <a:t> – порожденный субъект.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dirty="0"/>
              <a:t>Если </a:t>
            </a:r>
            <a:r>
              <a:rPr lang="en-US" altLang="ru-RU" sz="2800" dirty="0"/>
              <a:t>Create (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j</a:t>
            </a:r>
            <a:r>
              <a:rPr lang="en-US" altLang="ru-RU" sz="2800" dirty="0"/>
              <a:t>, O</a:t>
            </a:r>
            <a:r>
              <a:rPr lang="en-US" altLang="ru-RU" sz="2800" baseline="-25000" dirty="0"/>
              <a:t>i</a:t>
            </a:r>
            <a:r>
              <a:rPr lang="en-US" altLang="ru-RU" sz="2800" dirty="0"/>
              <a:t>) -&gt; </a:t>
            </a:r>
            <a:r>
              <a:rPr lang="en-US" altLang="ru-RU" sz="2800" dirty="0">
                <a:sym typeface="Symbol" pitchFamily="18" charset="2"/>
              </a:rPr>
              <a:t></a:t>
            </a:r>
            <a:r>
              <a:rPr lang="ru-RU" altLang="ru-RU" sz="2800" dirty="0">
                <a:sym typeface="Symbol" pitchFamily="18" charset="2"/>
              </a:rPr>
              <a:t>, то порождение нового субъекта из </a:t>
            </a:r>
            <a:r>
              <a:rPr lang="ru-RU" altLang="ru-RU" sz="2800" dirty="0" err="1">
                <a:sym typeface="Symbol" pitchFamily="18" charset="2"/>
              </a:rPr>
              <a:t>из</a:t>
            </a:r>
            <a:r>
              <a:rPr lang="ru-RU" altLang="ru-RU" sz="2800" dirty="0">
                <a:sym typeface="Symbol" pitchFamily="18" charset="2"/>
              </a:rPr>
              <a:t> объекта </a:t>
            </a:r>
            <a:r>
              <a:rPr lang="en-US" altLang="ru-RU" sz="2800" dirty="0"/>
              <a:t>O</a:t>
            </a:r>
            <a:r>
              <a:rPr lang="en-US" altLang="ru-RU" sz="2800" baseline="-25000" dirty="0"/>
              <a:t>i</a:t>
            </a:r>
            <a:r>
              <a:rPr lang="ru-RU" altLang="ru-RU" sz="2800" dirty="0"/>
              <a:t> при воздействии субъекта </a:t>
            </a:r>
            <a:r>
              <a:rPr lang="en-US" altLang="ru-RU" sz="2800" dirty="0" err="1"/>
              <a:t>S</a:t>
            </a:r>
            <a:r>
              <a:rPr lang="en-US" altLang="ru-RU" sz="2800" baseline="-25000" dirty="0" err="1"/>
              <a:t>j</a:t>
            </a:r>
            <a:r>
              <a:rPr lang="ru-RU" altLang="ru-RU" sz="2800" dirty="0"/>
              <a:t> невозможно.</a:t>
            </a:r>
            <a:endParaRPr lang="en-US" altLang="ru-RU" sz="2800" baseline="-25000" dirty="0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0" y="191611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 dirty="0"/>
              <a:t>O</a:t>
            </a:r>
            <a:r>
              <a:rPr lang="en-US" altLang="ru-RU" sz="3200" baseline="-25000" dirty="0"/>
              <a:t>i</a:t>
            </a:r>
            <a:endParaRPr lang="ru-RU" altLang="ru-RU" sz="3200" dirty="0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1547813" y="191611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3419475" y="191611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k</a:t>
            </a:r>
            <a:endParaRPr lang="ru-RU" altLang="ru-RU" sz="3200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900113" y="2276475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2484438" y="2276475"/>
            <a:ext cx="9350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41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Ассоциирование объекта с субъектом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268413"/>
            <a:ext cx="6732587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en-US" altLang="ru-RU" dirty="0"/>
              <a:t>(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it</a:t>
            </a:r>
            <a:r>
              <a:rPr lang="en-US" altLang="ru-RU" dirty="0"/>
              <a:t>)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Объект </a:t>
            </a: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/>
              <a:t>в момент времени </a:t>
            </a:r>
            <a:r>
              <a:rPr lang="en-US" altLang="ru-RU" dirty="0"/>
              <a:t>t </a:t>
            </a:r>
            <a:r>
              <a:rPr lang="ru-RU" altLang="ru-RU" dirty="0"/>
              <a:t>ассоциирован с субъектом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en-US" altLang="ru-RU" dirty="0"/>
              <a:t>, </a:t>
            </a:r>
            <a:r>
              <a:rPr lang="ru-RU" altLang="ru-RU" dirty="0"/>
              <a:t>если состояние </a:t>
            </a: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ru-RU" altLang="ru-RU" dirty="0"/>
              <a:t> повлияло на состояние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ru-RU" altLang="ru-RU" baseline="-25000" dirty="0"/>
              <a:t> </a:t>
            </a:r>
            <a:r>
              <a:rPr lang="ru-RU" altLang="ru-RU" dirty="0"/>
              <a:t>в следующий момент времени (т.е.</a:t>
            </a:r>
            <a:r>
              <a:rPr lang="ru-RU" altLang="ru-RU" baseline="-25000" dirty="0"/>
              <a:t>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ru-RU" altLang="ru-RU" dirty="0"/>
              <a:t> использует информацию из </a:t>
            </a: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ru-RU" altLang="ru-RU" dirty="0"/>
              <a:t>).</a:t>
            </a:r>
          </a:p>
          <a:p>
            <a:pPr>
              <a:buFont typeface="Wingdings" pitchFamily="2" charset="2"/>
              <a:buNone/>
            </a:pP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en-US" altLang="ru-RU" dirty="0"/>
              <a:t>({O</a:t>
            </a:r>
            <a:r>
              <a:rPr lang="en-US" altLang="ru-RU" baseline="-25000" dirty="0"/>
              <a:t>i</a:t>
            </a:r>
            <a:r>
              <a:rPr lang="en-US" altLang="ru-RU" dirty="0"/>
              <a:t>}t) – </a:t>
            </a:r>
            <a:r>
              <a:rPr lang="ru-RU" altLang="ru-RU" dirty="0"/>
              <a:t>множество объектов</a:t>
            </a:r>
            <a:r>
              <a:rPr lang="en-US" altLang="ru-RU" dirty="0"/>
              <a:t> O</a:t>
            </a:r>
            <a:r>
              <a:rPr lang="en-US" altLang="ru-RU" baseline="-25000" dirty="0"/>
              <a:t>i</a:t>
            </a:r>
            <a:r>
              <a:rPr lang="ru-RU" altLang="ru-RU" dirty="0"/>
              <a:t>, ассоциированных с субъектом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ru-RU" altLang="ru-RU" dirty="0"/>
              <a:t> в момент времени </a:t>
            </a:r>
            <a:r>
              <a:rPr lang="en-US" altLang="ru-RU" dirty="0"/>
              <a:t>t.</a:t>
            </a:r>
            <a:endParaRPr lang="ru-RU" altLang="ru-RU" dirty="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539750" y="2636838"/>
            <a:ext cx="1655763" cy="17287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k</a:t>
            </a:r>
            <a:endParaRPr lang="en-US" altLang="ru-RU" sz="3200"/>
          </a:p>
          <a:p>
            <a:pPr algn="ctr"/>
            <a:endParaRPr lang="en-US" altLang="ru-RU" sz="3200"/>
          </a:p>
          <a:p>
            <a:pPr algn="ctr"/>
            <a:endParaRPr lang="ru-RU" altLang="ru-RU" sz="3200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900113" y="335756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it</a:t>
            </a: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21150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Тождественность объектов и субъектов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Тождественность объектов </a:t>
            </a: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в момент времени </a:t>
            </a:r>
            <a:r>
              <a:rPr lang="en-US" altLang="ru-RU" dirty="0"/>
              <a:t>t – </a:t>
            </a:r>
            <a:r>
              <a:rPr lang="ru-RU" altLang="ru-RU" dirty="0"/>
              <a:t>их совпадение как последовательностей слов, записанных на одном языке.</a:t>
            </a:r>
          </a:p>
          <a:p>
            <a:r>
              <a:rPr lang="ru-RU" altLang="ru-RU" dirty="0"/>
              <a:t>Тождественность субъектов </a:t>
            </a:r>
            <a:r>
              <a:rPr lang="en-US" altLang="ru-RU" dirty="0"/>
              <a:t>S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j</a:t>
            </a:r>
            <a:r>
              <a:rPr lang="en-US" altLang="ru-RU" dirty="0"/>
              <a:t> </a:t>
            </a:r>
            <a:r>
              <a:rPr lang="ru-RU" altLang="ru-RU" dirty="0"/>
              <a:t>в момент времени </a:t>
            </a:r>
            <a:r>
              <a:rPr lang="en-US" altLang="ru-RU" dirty="0"/>
              <a:t>t </a:t>
            </a:r>
            <a:r>
              <a:rPr lang="en-US" altLang="ru-RU" dirty="0" smtClean="0"/>
              <a:t>– </a:t>
            </a:r>
            <a:r>
              <a:rPr lang="ru-RU" altLang="ru-RU" dirty="0" smtClean="0"/>
              <a:t>попарная </a:t>
            </a:r>
            <a:r>
              <a:rPr lang="ru-RU" altLang="ru-RU" dirty="0"/>
              <a:t>тождественность всех ассоциированных с ними объектов (порожденные субъекты тождественны, если </a:t>
            </a:r>
            <a:r>
              <a:rPr lang="ru-RU" altLang="ru-RU" dirty="0" smtClean="0"/>
              <a:t>тождественны </a:t>
            </a:r>
            <a:r>
              <a:rPr lang="ru-RU" altLang="ru-RU" dirty="0"/>
              <a:t>их порождающие субъекты и объекты-источники).</a:t>
            </a:r>
          </a:p>
        </p:txBody>
      </p:sp>
    </p:spTree>
    <p:extLst>
      <p:ext uri="{BB962C8B-B14F-4D97-AF65-F5344CB8AC3E}">
        <p14:creationId xmlns:p14="http://schemas.microsoft.com/office/powerpoint/2010/main" val="302458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Создание потока информации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9144000" cy="45085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ru-RU" dirty="0"/>
              <a:t>Stream (</a:t>
            </a:r>
            <a:r>
              <a:rPr lang="en-US" altLang="ru-RU" dirty="0" err="1"/>
              <a:t>S</a:t>
            </a:r>
            <a:r>
              <a:rPr lang="en-US" altLang="ru-RU" baseline="-25000" dirty="0" err="1"/>
              <a:t>k</a:t>
            </a:r>
            <a:r>
              <a:rPr lang="en-US" altLang="ru-RU" dirty="0"/>
              <a:t>, O</a:t>
            </a:r>
            <a:r>
              <a:rPr lang="en-US" altLang="ru-RU" baseline="-25000" dirty="0"/>
              <a:t>i</a:t>
            </a:r>
            <a:r>
              <a:rPr lang="en-US" altLang="ru-RU" dirty="0"/>
              <a:t>) -&gt;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j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/>
              <a:t>Виды потоков:</a:t>
            </a:r>
          </a:p>
          <a:p>
            <a:r>
              <a:rPr lang="ru-RU" altLang="ru-RU" dirty="0"/>
              <a:t>Создание объекта.</a:t>
            </a:r>
          </a:p>
          <a:p>
            <a:r>
              <a:rPr lang="ru-RU" altLang="ru-RU" dirty="0"/>
              <a:t>Удаление объекта.</a:t>
            </a:r>
          </a:p>
          <a:p>
            <a:r>
              <a:rPr lang="ru-RU" altLang="ru-RU" dirty="0"/>
              <a:t>Чтение объекта</a:t>
            </a:r>
          </a:p>
          <a:p>
            <a:r>
              <a:rPr lang="ru-RU" altLang="ru-RU" dirty="0"/>
              <a:t>Запись в объект.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O</a:t>
            </a:r>
            <a:r>
              <a:rPr lang="en-US" altLang="ru-RU" baseline="-25000" dirty="0"/>
              <a:t>i</a:t>
            </a:r>
            <a:r>
              <a:rPr lang="en-US" altLang="ru-RU" dirty="0"/>
              <a:t> </a:t>
            </a:r>
            <a:r>
              <a:rPr lang="ru-RU" altLang="ru-RU" dirty="0">
                <a:cs typeface="Arial" charset="0"/>
              </a:rPr>
              <a:t>─</a:t>
            </a:r>
            <a:r>
              <a:rPr lang="ru-RU" altLang="ru-RU" dirty="0"/>
              <a:t> источник потока, </a:t>
            </a:r>
            <a:r>
              <a:rPr lang="en-US" altLang="ru-RU" dirty="0" err="1"/>
              <a:t>O</a:t>
            </a:r>
            <a:r>
              <a:rPr lang="en-US" altLang="ru-RU" baseline="-25000" dirty="0" err="1"/>
              <a:t>j</a:t>
            </a:r>
            <a:r>
              <a:rPr lang="en-US" altLang="ru-RU" dirty="0"/>
              <a:t> – </a:t>
            </a:r>
            <a:r>
              <a:rPr lang="ru-RU" altLang="ru-RU" dirty="0"/>
              <a:t>приемник потока.</a:t>
            </a:r>
            <a:endParaRPr lang="ru-RU" altLang="ru-RU" baseline="-25000" dirty="0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755650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2411413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k</a:t>
            </a:r>
            <a:endParaRPr lang="ru-RU" altLang="ru-RU" sz="3200"/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4211638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692275" y="1844675"/>
            <a:ext cx="719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348038" y="1844675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Создание объекта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2738"/>
            <a:ext cx="8229600" cy="7921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z="4400"/>
              <a:t>Удаление объекта</a:t>
            </a:r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755650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27654" name="Oval 6"/>
          <p:cNvSpPr>
            <a:spLocks noChangeArrowheads="1"/>
          </p:cNvSpPr>
          <p:nvPr/>
        </p:nvSpPr>
        <p:spPr bwMode="auto">
          <a:xfrm>
            <a:off x="4211638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1619250" y="1844675"/>
            <a:ext cx="25923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971550" y="429418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4427538" y="429418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 dirty="0" err="1"/>
              <a:t>O</a:t>
            </a:r>
            <a:r>
              <a:rPr lang="en-US" altLang="ru-RU" sz="3200" baseline="-25000" dirty="0" err="1"/>
              <a:t>j</a:t>
            </a:r>
            <a:endParaRPr lang="ru-RU" altLang="ru-RU" sz="3200" dirty="0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1835150" y="4797425"/>
            <a:ext cx="25923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3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Чтение объекта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708275"/>
            <a:ext cx="8229600" cy="865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z="4400"/>
              <a:t>Запись в объект</a:t>
            </a:r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>
            <a:off x="755650" y="1341438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1692275" y="1844675"/>
            <a:ext cx="25193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4" name="Oval 12"/>
          <p:cNvSpPr>
            <a:spLocks noChangeArrowheads="1"/>
          </p:cNvSpPr>
          <p:nvPr/>
        </p:nvSpPr>
        <p:spPr bwMode="auto">
          <a:xfrm>
            <a:off x="4211638" y="1125538"/>
            <a:ext cx="1223962" cy="1295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k</a:t>
            </a:r>
            <a:endParaRPr lang="en-US" altLang="ru-RU" sz="3200"/>
          </a:p>
          <a:p>
            <a:pPr algn="ctr"/>
            <a:endParaRPr lang="en-US" altLang="ru-RU" sz="3200"/>
          </a:p>
          <a:p>
            <a:pPr algn="ctr"/>
            <a:endParaRPr lang="ru-RU" altLang="ru-RU" sz="3200"/>
          </a:p>
        </p:txBody>
      </p:sp>
      <p:sp>
        <p:nvSpPr>
          <p:cNvPr id="28685" name="Oval 13"/>
          <p:cNvSpPr>
            <a:spLocks noChangeArrowheads="1"/>
          </p:cNvSpPr>
          <p:nvPr/>
        </p:nvSpPr>
        <p:spPr bwMode="auto">
          <a:xfrm>
            <a:off x="4500563" y="1628775"/>
            <a:ext cx="67627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28686" name="Oval 14"/>
          <p:cNvSpPr>
            <a:spLocks noChangeArrowheads="1"/>
          </p:cNvSpPr>
          <p:nvPr/>
        </p:nvSpPr>
        <p:spPr bwMode="auto">
          <a:xfrm>
            <a:off x="755650" y="3789363"/>
            <a:ext cx="1223963" cy="1295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S</a:t>
            </a:r>
            <a:r>
              <a:rPr lang="en-US" altLang="ru-RU" sz="3200" baseline="-25000"/>
              <a:t>k</a:t>
            </a:r>
            <a:endParaRPr lang="en-US" altLang="ru-RU" sz="3200"/>
          </a:p>
          <a:p>
            <a:pPr algn="ctr"/>
            <a:endParaRPr lang="en-US" altLang="ru-RU" sz="3200"/>
          </a:p>
          <a:p>
            <a:pPr algn="ctr"/>
            <a:endParaRPr lang="ru-RU" altLang="ru-RU" sz="3200"/>
          </a:p>
        </p:txBody>
      </p:sp>
      <p:sp>
        <p:nvSpPr>
          <p:cNvPr id="28687" name="Oval 15"/>
          <p:cNvSpPr>
            <a:spLocks noChangeArrowheads="1"/>
          </p:cNvSpPr>
          <p:nvPr/>
        </p:nvSpPr>
        <p:spPr bwMode="auto">
          <a:xfrm>
            <a:off x="1044575" y="4292600"/>
            <a:ext cx="67627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i</a:t>
            </a:r>
            <a:endParaRPr lang="ru-RU" altLang="ru-RU" sz="3200"/>
          </a:p>
        </p:txBody>
      </p:sp>
      <p:sp>
        <p:nvSpPr>
          <p:cNvPr id="28689" name="Oval 17"/>
          <p:cNvSpPr>
            <a:spLocks noChangeArrowheads="1"/>
          </p:cNvSpPr>
          <p:nvPr/>
        </p:nvSpPr>
        <p:spPr bwMode="auto">
          <a:xfrm>
            <a:off x="4572000" y="40767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/>
              <a:t>O</a:t>
            </a:r>
            <a:r>
              <a:rPr lang="en-US" altLang="ru-RU" sz="3200" baseline="-25000"/>
              <a:t>j</a:t>
            </a:r>
            <a:endParaRPr lang="ru-RU" altLang="ru-RU" sz="3200"/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>
            <a:off x="1979613" y="4437063"/>
            <a:ext cx="25923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Доступ субъекта к объекту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Порождение потока информации между некоторым другим объектом (например, ассоциированным с субъектом) и объектом.</a:t>
            </a:r>
          </a:p>
        </p:txBody>
      </p:sp>
    </p:spTree>
    <p:extLst>
      <p:ext uri="{BB962C8B-B14F-4D97-AF65-F5344CB8AC3E}">
        <p14:creationId xmlns:p14="http://schemas.microsoft.com/office/powerpoint/2010/main" val="9001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Правила разграничения доступа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/>
              <a:t>Пусть </a:t>
            </a:r>
            <a:r>
              <a:rPr lang="en-US" altLang="ru-RU"/>
              <a:t>P – </a:t>
            </a:r>
            <a:r>
              <a:rPr lang="ru-RU" altLang="ru-RU"/>
              <a:t>все множество потоков информации в КС, </a:t>
            </a:r>
            <a:r>
              <a:rPr lang="en-US" altLang="ru-RU"/>
              <a:t>N – </a:t>
            </a:r>
            <a:r>
              <a:rPr lang="ru-RU" altLang="ru-RU"/>
              <a:t>подмножество потоков для НСД, </a:t>
            </a:r>
            <a:r>
              <a:rPr lang="en-US" altLang="ru-RU"/>
              <a:t>L – </a:t>
            </a:r>
            <a:r>
              <a:rPr lang="ru-RU" altLang="ru-RU"/>
              <a:t>подмножество потоков для легального доступа (эти подмножества выделяются на основе применения политики безопасности).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/>
              <a:t>P=N</a:t>
            </a:r>
            <a:r>
              <a:rPr lang="en-US" altLang="ru-RU">
                <a:sym typeface="Symbol" pitchFamily="18" charset="2"/>
              </a:rPr>
              <a:t>L, NL=.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>
                <a:sym typeface="Symbol" pitchFamily="18" charset="2"/>
              </a:rPr>
              <a:t>L </a:t>
            </a:r>
            <a:r>
              <a:rPr lang="ru-RU" altLang="ru-RU">
                <a:sym typeface="Symbol" pitchFamily="18" charset="2"/>
              </a:rPr>
              <a:t>и </a:t>
            </a:r>
            <a:r>
              <a:rPr lang="en-US" altLang="ru-RU">
                <a:sym typeface="Symbol" pitchFamily="18" charset="2"/>
              </a:rPr>
              <a:t>N </a:t>
            </a:r>
            <a:r>
              <a:rPr lang="ru-RU" altLang="ru-RU">
                <a:sym typeface="Symbol" pitchFamily="18" charset="2"/>
              </a:rPr>
              <a:t>могут описывать свойства конфиденциальности, целостности и любые другие свойства КС.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>
                <a:sym typeface="Symbol" pitchFamily="18" charset="2"/>
              </a:rPr>
              <a:t>Правила разграничения доступа субъектов к объектам – формально описанные потоки информации, входящие в подмножество </a:t>
            </a:r>
            <a:r>
              <a:rPr lang="en-US" altLang="ru-RU">
                <a:sym typeface="Symbol" pitchFamily="18" charset="2"/>
              </a:rPr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23157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sz="4000"/>
              <a:t>Правила разграничения доступа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Для разделения множества </a:t>
            </a:r>
            <a:r>
              <a:rPr lang="en-US" altLang="ru-RU"/>
              <a:t>P </a:t>
            </a:r>
            <a:r>
              <a:rPr lang="ru-RU" altLang="ru-RU"/>
              <a:t>на подмножества </a:t>
            </a:r>
            <a:r>
              <a:rPr lang="en-US" altLang="ru-RU"/>
              <a:t>L </a:t>
            </a:r>
            <a:r>
              <a:rPr lang="ru-RU" altLang="ru-RU"/>
              <a:t>и </a:t>
            </a:r>
            <a:r>
              <a:rPr lang="en-US" altLang="ru-RU"/>
              <a:t>N, </a:t>
            </a:r>
            <a:r>
              <a:rPr lang="ru-RU" altLang="ru-RU"/>
              <a:t>необходимо существование субъекта, который:</a:t>
            </a:r>
          </a:p>
          <a:p>
            <a:pPr marL="609600" indent="-609600"/>
            <a:r>
              <a:rPr lang="ru-RU" altLang="ru-RU"/>
              <a:t>активизируется при возникновении любого потока информации;</a:t>
            </a:r>
          </a:p>
          <a:p>
            <a:pPr marL="609600" indent="-609600"/>
            <a:r>
              <a:rPr lang="ru-RU" altLang="ru-RU"/>
              <a:t>производит фильтрацию потоков информации в соответствии с их принадлежностью к подмножествам </a:t>
            </a:r>
            <a:r>
              <a:rPr lang="en-US" altLang="ru-RU"/>
              <a:t>L </a:t>
            </a:r>
            <a:r>
              <a:rPr lang="ru-RU" altLang="ru-RU"/>
              <a:t>и </a:t>
            </a:r>
            <a:r>
              <a:rPr lang="en-US" altLang="ru-RU"/>
              <a:t>N.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00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Пример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/>
            <a:r>
              <a:rPr lang="ru-RU" altLang="ru-RU"/>
              <a:t>Предприятие выполняет НИОКР.</a:t>
            </a:r>
          </a:p>
          <a:p>
            <a:pPr marL="609600" indent="-609600"/>
            <a:r>
              <a:rPr lang="ru-RU" altLang="ru-RU"/>
              <a:t>2 специалиста разрабатывают 2 устройства, решая при этом 2 группы задач: </a:t>
            </a:r>
            <a:r>
              <a:rPr lang="en-US" altLang="ru-RU"/>
              <a:t>Z={z</a:t>
            </a:r>
            <a:r>
              <a:rPr lang="en-US" altLang="ru-RU" baseline="-25000"/>
              <a:t>1</a:t>
            </a:r>
            <a:r>
              <a:rPr lang="en-US" altLang="ru-RU"/>
              <a:t>, z</a:t>
            </a:r>
            <a:r>
              <a:rPr lang="en-US" altLang="ru-RU" baseline="-25000"/>
              <a:t>2</a:t>
            </a:r>
            <a:r>
              <a:rPr lang="en-US" altLang="ru-RU"/>
              <a:t>, …, z</a:t>
            </a:r>
            <a:r>
              <a:rPr lang="en-US" altLang="ru-RU" baseline="-25000"/>
              <a:t>n1</a:t>
            </a:r>
            <a:r>
              <a:rPr lang="en-US" altLang="ru-RU"/>
              <a:t>} </a:t>
            </a:r>
            <a:r>
              <a:rPr lang="ru-RU" altLang="ru-RU"/>
              <a:t>и </a:t>
            </a:r>
            <a:r>
              <a:rPr lang="en-US" altLang="ru-RU"/>
              <a:t>Z’={z</a:t>
            </a:r>
            <a:r>
              <a:rPr lang="en-US" altLang="ru-RU" baseline="-25000"/>
              <a:t>1</a:t>
            </a:r>
            <a:r>
              <a:rPr lang="en-US" altLang="ru-RU"/>
              <a:t>’, z</a:t>
            </a:r>
            <a:r>
              <a:rPr lang="en-US" altLang="ru-RU" baseline="-25000"/>
              <a:t>2</a:t>
            </a:r>
            <a:r>
              <a:rPr lang="en-US" altLang="ru-RU"/>
              <a:t>’, …, z</a:t>
            </a:r>
            <a:r>
              <a:rPr lang="en-US" altLang="ru-RU" baseline="-25000"/>
              <a:t>n2</a:t>
            </a:r>
            <a:r>
              <a:rPr lang="en-US" altLang="ru-RU"/>
              <a:t>’}</a:t>
            </a:r>
            <a:r>
              <a:rPr lang="ru-RU" altLang="ru-RU"/>
              <a:t>. Информация о решении задач представлена в 2-х группах файлов: </a:t>
            </a:r>
            <a:r>
              <a:rPr lang="en-US" altLang="ru-RU"/>
              <a:t>O={o</a:t>
            </a:r>
            <a:r>
              <a:rPr lang="en-US" altLang="ru-RU" baseline="-25000"/>
              <a:t>1</a:t>
            </a:r>
            <a:r>
              <a:rPr lang="en-US" altLang="ru-RU"/>
              <a:t>, o</a:t>
            </a:r>
            <a:r>
              <a:rPr lang="en-US" altLang="ru-RU" baseline="-25000"/>
              <a:t>2</a:t>
            </a:r>
            <a:r>
              <a:rPr lang="en-US" altLang="ru-RU"/>
              <a:t>, …, o</a:t>
            </a:r>
            <a:r>
              <a:rPr lang="en-US" altLang="ru-RU" baseline="-25000"/>
              <a:t>n1</a:t>
            </a:r>
            <a:r>
              <a:rPr lang="en-US" altLang="ru-RU"/>
              <a:t>} </a:t>
            </a:r>
            <a:r>
              <a:rPr lang="ru-RU" altLang="ru-RU"/>
              <a:t>и </a:t>
            </a:r>
            <a:r>
              <a:rPr lang="en-US" altLang="ru-RU"/>
              <a:t>O’={o</a:t>
            </a:r>
            <a:r>
              <a:rPr lang="en-US" altLang="ru-RU" baseline="-25000"/>
              <a:t>1</a:t>
            </a:r>
            <a:r>
              <a:rPr lang="en-US" altLang="ru-RU"/>
              <a:t>’, o</a:t>
            </a:r>
            <a:r>
              <a:rPr lang="en-US" altLang="ru-RU" baseline="-25000"/>
              <a:t>2</a:t>
            </a:r>
            <a:r>
              <a:rPr lang="en-US" altLang="ru-RU"/>
              <a:t>’, …, o</a:t>
            </a:r>
            <a:r>
              <a:rPr lang="en-US" altLang="ru-RU" baseline="-25000"/>
              <a:t>n2</a:t>
            </a:r>
            <a:r>
              <a:rPr lang="en-US" altLang="ru-RU"/>
              <a:t>’}</a:t>
            </a:r>
            <a:r>
              <a:rPr lang="ru-RU" altLang="ru-RU"/>
              <a:t>.</a:t>
            </a:r>
            <a:endParaRPr lang="en-US" altLang="ru-RU"/>
          </a:p>
          <a:p>
            <a:pPr marL="609600" indent="-609600"/>
            <a:r>
              <a:rPr lang="ru-RU" altLang="ru-RU"/>
              <a:t>Если </a:t>
            </a:r>
            <a:r>
              <a:rPr lang="en-US" altLang="ru-RU"/>
              <a:t>Z</a:t>
            </a:r>
            <a:r>
              <a:rPr lang="en-US" altLang="ru-RU">
                <a:sym typeface="Symbol" pitchFamily="18" charset="2"/>
              </a:rPr>
              <a:t>Z’</a:t>
            </a:r>
            <a:r>
              <a:rPr lang="en-US" altLang="ru-RU">
                <a:cs typeface="Arial" charset="0"/>
                <a:sym typeface="Symbol" pitchFamily="18" charset="2"/>
              </a:rPr>
              <a:t>≠</a:t>
            </a:r>
            <a:r>
              <a:rPr lang="ru-RU" altLang="ru-RU">
                <a:cs typeface="Arial" charset="0"/>
                <a:sym typeface="Symbol" pitchFamily="18" charset="2"/>
              </a:rPr>
              <a:t>, то возможны 2 решения: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>
                <a:cs typeface="Arial" charset="0"/>
                <a:sym typeface="Symbol" pitchFamily="18" charset="2"/>
              </a:rPr>
              <a:t>Разрешение доступа специалистов к файлам друг друга.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>
                <a:cs typeface="Arial" charset="0"/>
                <a:sym typeface="Symbol" pitchFamily="18" charset="2"/>
              </a:rPr>
              <a:t>Запрет доступа.</a:t>
            </a:r>
            <a:endParaRPr lang="en-US" altLang="ru-RU"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52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ru-RU" altLang="ru-RU"/>
              <a:t>Монитор обращений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Субъект, активизирующийся при возникновении потока от любого объекта к любому объекту с участием любого субъекта:</a:t>
            </a:r>
          </a:p>
          <a:p>
            <a:r>
              <a:rPr lang="ru-RU" altLang="ru-RU" dirty="0"/>
              <a:t>Индикаторный (устанавливается только факт доступа субъекта к </a:t>
            </a:r>
            <a:r>
              <a:rPr lang="ru-RU" altLang="ru-RU" dirty="0" smtClean="0"/>
              <a:t>объекту).</a:t>
            </a:r>
            <a:endParaRPr lang="ru-RU" altLang="ru-RU" dirty="0"/>
          </a:p>
          <a:p>
            <a:r>
              <a:rPr lang="ru-RU" altLang="ru-RU" dirty="0"/>
              <a:t>Содержательный (полностью участвует в возникающем потоке информации путем ее прохождения через его ассоциированные объекты).</a:t>
            </a:r>
          </a:p>
        </p:txBody>
      </p:sp>
    </p:spTree>
    <p:extLst>
      <p:ext uri="{BB962C8B-B14F-4D97-AF65-F5344CB8AC3E}">
        <p14:creationId xmlns:p14="http://schemas.microsoft.com/office/powerpoint/2010/main" val="35252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Монитор безопасности объектов (МБО, монитор безопасных </a:t>
            </a:r>
            <a:r>
              <a:rPr lang="ru-RU" altLang="ru-RU" sz="4000" dirty="0" smtClean="0"/>
              <a:t>ссылок, </a:t>
            </a:r>
            <a:r>
              <a:rPr lang="en-US" altLang="ru-RU" sz="4000" dirty="0" smtClean="0"/>
              <a:t>Security Reference Monitor</a:t>
            </a:r>
            <a:r>
              <a:rPr lang="ru-RU" altLang="ru-RU" sz="4000" dirty="0" smtClean="0"/>
              <a:t>, </a:t>
            </a:r>
            <a:r>
              <a:rPr lang="en-US" altLang="ru-RU" sz="4000" dirty="0" smtClean="0"/>
              <a:t>SRM</a:t>
            </a:r>
            <a:r>
              <a:rPr lang="ru-RU" altLang="ru-RU" sz="4000" dirty="0" smtClean="0"/>
              <a:t>)</a:t>
            </a:r>
            <a:endParaRPr lang="ru-RU" altLang="ru-RU" sz="40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4000" cy="530120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Содержательный монитор обращений, который разрешает (допускает выполнение соответствующей операции) только потоки информации, принадлежащие подмножеству </a:t>
            </a:r>
            <a:r>
              <a:rPr lang="en-US" altLang="ru-RU" dirty="0"/>
              <a:t>L.</a:t>
            </a:r>
            <a:endParaRPr lang="ru-RU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/>
              <a:t>МБО – механизм реализации политики безопасности в </a:t>
            </a:r>
            <a:r>
              <a:rPr lang="ru-RU" altLang="ru-RU" dirty="0" smtClean="0"/>
              <a:t>КС.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Монитор безопасности </a:t>
            </a:r>
            <a:r>
              <a:rPr lang="ru-RU" altLang="ru-RU" dirty="0" smtClean="0"/>
              <a:t>объектов </a:t>
            </a:r>
            <a:r>
              <a:rPr lang="ru-RU" altLang="ru-RU" dirty="0" smtClean="0"/>
              <a:t>(МБО) представляет собой фильтр, который разрешает или запрещает доступ, основываясь на установленных в системе правилах разграничения доступа.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577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 безопасности объектов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4" y="1604159"/>
            <a:ext cx="9122715" cy="420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9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Пример 2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Медицинский центр. Кому предоставлять доступ к базе данных с информацией о здоровье пациентов (персональным данным и сведениям, составляющим врачебную тайну)?</a:t>
            </a:r>
          </a:p>
          <a:p>
            <a:r>
              <a:rPr lang="ru-RU" altLang="ru-RU" dirty="0"/>
              <a:t>Сильное ограничение доступа – снижение полезности информации в БД. Открытие доступа – создание угрозы нарушения конфиденциальности и увеличение риска потерь для организации из-за необходимости компенсации ущерба.</a:t>
            </a:r>
          </a:p>
        </p:txBody>
      </p:sp>
    </p:spTree>
    <p:extLst>
      <p:ext uri="{BB962C8B-B14F-4D97-AF65-F5344CB8AC3E}">
        <p14:creationId xmlns:p14="http://schemas.microsoft.com/office/powerpoint/2010/main" val="12489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Решение задачи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Выбор правил сбора, распределения, хранения и поиска информации, отраженных в политике безопасности.</a:t>
            </a:r>
          </a:p>
          <a:p>
            <a:r>
              <a:rPr lang="ru-RU" altLang="ru-RU" dirty="0"/>
              <a:t>Соблюдение такой политики – обеспечение компромисса между возможными альтернативными решениями (полезностью и безопасностью информации).</a:t>
            </a:r>
          </a:p>
          <a:p>
            <a:r>
              <a:rPr lang="ru-RU" altLang="ru-RU" dirty="0"/>
              <a:t>После определения политики безопасности разрабатывается система защиты информации, поддерживающая выполнение установленных в политике правил.</a:t>
            </a:r>
          </a:p>
        </p:txBody>
      </p:sp>
    </p:spTree>
    <p:extLst>
      <p:ext uri="{BB962C8B-B14F-4D97-AF65-F5344CB8AC3E}">
        <p14:creationId xmlns:p14="http://schemas.microsoft.com/office/powerpoint/2010/main" val="2099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Преимущество рассмотренного подхода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Возможность использования математических методов для доказательства, что система защиты информации в заданных условиях поддерживает сформулированную политику безопасности (является гарантированно защищенной, </a:t>
            </a:r>
            <a:r>
              <a:rPr lang="en-US" altLang="ru-RU"/>
              <a:t>Trusted Computing Base, TCB).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9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981075"/>
          </a:xfrm>
        </p:spPr>
        <p:txBody>
          <a:bodyPr/>
          <a:lstStyle/>
          <a:p>
            <a:r>
              <a:rPr lang="ru-RU" altLang="ru-RU"/>
              <a:t>Политика безопасности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Набор документированных норм, правил и практических приемов, регулирующих управление, защиту и распределение ценной информации.</a:t>
            </a:r>
          </a:p>
          <a:p>
            <a:r>
              <a:rPr lang="ru-RU" altLang="ru-RU" dirty="0"/>
              <a:t>Качественное (количественно-качественное) выражение свойств защищенности компьютерной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5519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Направления защиты информации, отражаемые в политике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Защита объектов информационной системы.</a:t>
            </a:r>
          </a:p>
          <a:p>
            <a:r>
              <a:rPr lang="ru-RU" dirty="0" smtClean="0"/>
              <a:t>Защита процессов, процедур и программ обработки информации.</a:t>
            </a:r>
          </a:p>
          <a:p>
            <a:r>
              <a:rPr lang="ru-RU" dirty="0" smtClean="0"/>
              <a:t>Защита каналов связи.</a:t>
            </a:r>
          </a:p>
          <a:p>
            <a:r>
              <a:rPr lang="ru-RU" dirty="0" smtClean="0"/>
              <a:t>Подавление побочных электромагнитных излучений.</a:t>
            </a:r>
          </a:p>
          <a:p>
            <a:r>
              <a:rPr lang="ru-RU" dirty="0" smtClean="0"/>
              <a:t>Управление системой защиты.</a:t>
            </a:r>
          </a:p>
        </p:txBody>
      </p:sp>
    </p:spTree>
    <p:extLst>
      <p:ext uri="{BB962C8B-B14F-4D97-AF65-F5344CB8AC3E}">
        <p14:creationId xmlns:p14="http://schemas.microsoft.com/office/powerpoint/2010/main" val="70473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создания системы защиты информации, описываемые в политике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Определение информационных и технических ресурсов, подлежащих защите.</a:t>
            </a:r>
          </a:p>
          <a:p>
            <a:r>
              <a:rPr lang="ru-RU" dirty="0" smtClean="0"/>
              <a:t>Выявление полного множества потенциально возможных угроз и каналов утечки информации.</a:t>
            </a:r>
          </a:p>
          <a:p>
            <a:r>
              <a:rPr lang="ru-RU" dirty="0" smtClean="0"/>
              <a:t>Проведение оценки уязвимости и рисков информации при имеющемся множестве угроз и каналов утечки.</a:t>
            </a:r>
          </a:p>
          <a:p>
            <a:r>
              <a:rPr lang="ru-RU" dirty="0" smtClean="0"/>
              <a:t>Определение требований к системе защиты.</a:t>
            </a:r>
          </a:p>
          <a:p>
            <a:r>
              <a:rPr lang="ru-RU" dirty="0" smtClean="0"/>
              <a:t>Выбор средств защиты информации и их характеристик.</a:t>
            </a:r>
          </a:p>
        </p:txBody>
      </p:sp>
    </p:spTree>
    <p:extLst>
      <p:ext uri="{BB962C8B-B14F-4D97-AF65-F5344CB8AC3E}">
        <p14:creationId xmlns:p14="http://schemas.microsoft.com/office/powerpoint/2010/main" val="35477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1431</Words>
  <Application>Microsoft Office PowerPoint</Application>
  <PresentationFormat>Экран (4:3)</PresentationFormat>
  <Paragraphs>148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Лекция 3. Политика безопасности для компьютерных систем</vt:lpstr>
      <vt:lpstr>Особенности задачи защиты информации в КС</vt:lpstr>
      <vt:lpstr>Пример 1</vt:lpstr>
      <vt:lpstr>Пример 2</vt:lpstr>
      <vt:lpstr>Решение задачи</vt:lpstr>
      <vt:lpstr>Преимущество рассмотренного подхода</vt:lpstr>
      <vt:lpstr>Политика безопасности</vt:lpstr>
      <vt:lpstr>Направления защиты информации, отражаемые в политике безопасности</vt:lpstr>
      <vt:lpstr>Этапы создания системы защиты информации, описываемые в политике безопасности</vt:lpstr>
      <vt:lpstr>Этапы создания системы защиты информации, описываемые в политике безопасности</vt:lpstr>
      <vt:lpstr>Принципы политики безопасности</vt:lpstr>
      <vt:lpstr>Субъекты и объекты КС</vt:lpstr>
      <vt:lpstr>Содержание политики безопасности</vt:lpstr>
      <vt:lpstr>Построение политики безопасности</vt:lpstr>
      <vt:lpstr>Пример 1 </vt:lpstr>
      <vt:lpstr>Пример 2</vt:lpstr>
      <vt:lpstr>Пример 2</vt:lpstr>
      <vt:lpstr>Пример 2</vt:lpstr>
      <vt:lpstr>Пример 2</vt:lpstr>
      <vt:lpstr>Операции над субъектами и объектами КС</vt:lpstr>
      <vt:lpstr>Создание субъекта</vt:lpstr>
      <vt:lpstr>Ассоциирование объекта с субъектом</vt:lpstr>
      <vt:lpstr>Тождественность объектов и субъектов</vt:lpstr>
      <vt:lpstr>Создание потока информации</vt:lpstr>
      <vt:lpstr>Создание объекта</vt:lpstr>
      <vt:lpstr>Чтение объекта</vt:lpstr>
      <vt:lpstr>Доступ субъекта к объекту</vt:lpstr>
      <vt:lpstr>Правила разграничения доступа</vt:lpstr>
      <vt:lpstr>Правила разграничения доступа</vt:lpstr>
      <vt:lpstr>Монитор обращений</vt:lpstr>
      <vt:lpstr>Монитор безопасности объектов (МБО, монитор безопасных ссылок, Security Reference Monitor, SRM)</vt:lpstr>
      <vt:lpstr>Монитор безопасности объектов 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Хорев</dc:creator>
  <cp:lastModifiedBy>Хорев</cp:lastModifiedBy>
  <cp:revision>12</cp:revision>
  <dcterms:created xsi:type="dcterms:W3CDTF">2015-11-25T06:40:13Z</dcterms:created>
  <dcterms:modified xsi:type="dcterms:W3CDTF">2016-06-08T07:35:21Z</dcterms:modified>
</cp:coreProperties>
</file>