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86" r:id="rId19"/>
    <p:sldId id="287" r:id="rId20"/>
    <p:sldId id="288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037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462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046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731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130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753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40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78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09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632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313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4752E-7EC5-4044-AC32-61569DAFA94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603A4-529D-48F8-9594-FC6F9F8C2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584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846640" cy="1755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Лекция 6. </a:t>
            </a:r>
            <a:r>
              <a:rPr lang="ru-RU" altLang="ru-RU" dirty="0" smtClean="0"/>
              <a:t>Построение изолированной программной среды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284984"/>
            <a:ext cx="9144000" cy="3573016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Практические методы построения ИПС.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Контроль целостности объектов в КС.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Генерация ИПС.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01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Реализация этапа 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Разработка и тщательное тестирование программных (программно-аппаратных) средств защиты информации в КС, включая МБС и МБО.</a:t>
            </a:r>
          </a:p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«Замыкание» всего комплекса ПС КС, включая средства защиты, в ИПС.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u="sng" dirty="0"/>
              <a:t>Вывод:</a:t>
            </a:r>
            <a:r>
              <a:rPr lang="ru-RU" altLang="ru-RU" dirty="0"/>
              <a:t> основные элементы ИПС – контроль неизменности объектов и контроль порождения процессов</a:t>
            </a:r>
            <a:endParaRPr lang="ru-RU" altLang="ru-RU" u="sng" dirty="0"/>
          </a:p>
        </p:txBody>
      </p:sp>
    </p:spTree>
    <p:extLst>
      <p:ext uri="{BB962C8B-B14F-4D97-AF65-F5344CB8AC3E}">
        <p14:creationId xmlns:p14="http://schemas.microsoft.com/office/powerpoint/2010/main" val="898248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r>
              <a:rPr lang="ru-RU" altLang="ru-RU" sz="4000"/>
              <a:t>Контроль неизменности объектов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Проверка его полного тождества образцу (эталону). Необходимо, чтобы длина эталона была не меньше длины проверяемого объекта. Практически то возможно только для программ </a:t>
            </a:r>
            <a:r>
              <a:rPr lang="en-US" altLang="ru-RU"/>
              <a:t>ROM BIOS, </a:t>
            </a:r>
            <a:r>
              <a:rPr lang="ru-RU" altLang="ru-RU"/>
              <a:t>ПНЗ и ПЗОС. Применение хеш-функций делает эту проверку вероятностной, в чем и состоит разница понятий контроля неизменности объекта и контроля его целостности.</a:t>
            </a:r>
          </a:p>
        </p:txBody>
      </p:sp>
    </p:spTree>
    <p:extLst>
      <p:ext uri="{BB962C8B-B14F-4D97-AF65-F5344CB8AC3E}">
        <p14:creationId xmlns:p14="http://schemas.microsoft.com/office/powerpoint/2010/main" val="3692893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Участники контроля целостности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Объект контроля.</a:t>
            </a:r>
          </a:p>
          <a:p>
            <a:r>
              <a:rPr lang="ru-RU" altLang="ru-RU" dirty="0"/>
              <a:t>Эталонный объект (хеш-значение).</a:t>
            </a:r>
          </a:p>
          <a:p>
            <a:r>
              <a:rPr lang="ru-RU" altLang="ru-RU" dirty="0"/>
              <a:t>Субъект вычисления хеш-функции и сравнения полученного хеш-значения с эталоном</a:t>
            </a:r>
          </a:p>
        </p:txBody>
      </p:sp>
    </p:spTree>
    <p:extLst>
      <p:ext uri="{BB962C8B-B14F-4D97-AF65-F5344CB8AC3E}">
        <p14:creationId xmlns:p14="http://schemas.microsoft.com/office/powerpoint/2010/main" val="1237643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Необходимые условия контроля целостности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Надежный алгоритм контроля.</a:t>
            </a:r>
          </a:p>
          <a:p>
            <a:r>
              <a:rPr lang="ru-RU" altLang="ru-RU" dirty="0"/>
              <a:t>Контроль реальных данных.</a:t>
            </a:r>
          </a:p>
        </p:txBody>
      </p:sp>
    </p:spTree>
    <p:extLst>
      <p:ext uri="{BB962C8B-B14F-4D97-AF65-F5344CB8AC3E}">
        <p14:creationId xmlns:p14="http://schemas.microsoft.com/office/powerpoint/2010/main" val="2514983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Надежность алгоритма контроля целостности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Нахождение объекта </a:t>
            </a:r>
            <a:r>
              <a:rPr lang="en-US" altLang="ru-RU" dirty="0"/>
              <a:t>M’</a:t>
            </a:r>
            <a:r>
              <a:rPr lang="en-US" altLang="ru-RU" dirty="0">
                <a:cs typeface="Arial" charset="0"/>
                <a:sym typeface="Symbol" pitchFamily="18" charset="2"/>
              </a:rPr>
              <a:t>≠M, </a:t>
            </a:r>
            <a:r>
              <a:rPr lang="ru-RU" altLang="ru-RU" dirty="0">
                <a:cs typeface="Arial" charset="0"/>
                <a:sym typeface="Symbol" pitchFamily="18" charset="2"/>
              </a:rPr>
              <a:t>для которого </a:t>
            </a:r>
            <a:r>
              <a:rPr lang="en-US" altLang="ru-RU" dirty="0">
                <a:cs typeface="Arial" charset="0"/>
                <a:sym typeface="Symbol" pitchFamily="18" charset="2"/>
              </a:rPr>
              <a:t>H(M’)=H(M), </a:t>
            </a:r>
            <a:r>
              <a:rPr lang="ru-RU" altLang="ru-RU" dirty="0">
                <a:cs typeface="Arial" charset="0"/>
                <a:sym typeface="Symbol" pitchFamily="18" charset="2"/>
              </a:rPr>
              <a:t>является задачей с трудоемкостью, не меньшей заданной.</a:t>
            </a:r>
          </a:p>
          <a:p>
            <a:pPr>
              <a:lnSpc>
                <a:spcPct val="90000"/>
              </a:lnSpc>
            </a:pPr>
            <a:r>
              <a:rPr lang="ru-RU" altLang="ru-RU" dirty="0">
                <a:cs typeface="Arial" charset="0"/>
                <a:sym typeface="Symbol" pitchFamily="18" charset="2"/>
              </a:rPr>
              <a:t>Объект </a:t>
            </a:r>
            <a:r>
              <a:rPr lang="en-US" altLang="ru-RU" dirty="0">
                <a:cs typeface="Arial" charset="0"/>
                <a:sym typeface="Symbol" pitchFamily="18" charset="2"/>
              </a:rPr>
              <a:t>H(M) </a:t>
            </a:r>
            <a:r>
              <a:rPr lang="ru-RU" altLang="ru-RU" dirty="0">
                <a:cs typeface="Arial" charset="0"/>
                <a:sym typeface="Symbol" pitchFamily="18" charset="2"/>
              </a:rPr>
              <a:t>должен быть недоступен для изменения.</a:t>
            </a:r>
          </a:p>
          <a:p>
            <a:pPr>
              <a:lnSpc>
                <a:spcPct val="90000"/>
              </a:lnSpc>
            </a:pPr>
            <a:r>
              <a:rPr lang="ru-RU" altLang="ru-RU" dirty="0">
                <a:cs typeface="Arial" charset="0"/>
                <a:sym typeface="Symbol" pitchFamily="18" charset="2"/>
              </a:rPr>
              <a:t>Длина </a:t>
            </a:r>
            <a:r>
              <a:rPr lang="en-US" altLang="ru-RU" dirty="0">
                <a:cs typeface="Arial" charset="0"/>
                <a:sym typeface="Symbol" pitchFamily="18" charset="2"/>
              </a:rPr>
              <a:t>H(M) </a:t>
            </a:r>
            <a:r>
              <a:rPr lang="ru-RU" altLang="ru-RU" dirty="0">
                <a:cs typeface="Arial" charset="0"/>
                <a:sym typeface="Symbol" pitchFamily="18" charset="2"/>
              </a:rPr>
              <a:t>должна обеспечивать условную вероятность </a:t>
            </a:r>
            <a:r>
              <a:rPr lang="en-US" altLang="ru-RU" dirty="0">
                <a:cs typeface="Arial" charset="0"/>
                <a:sym typeface="Symbol" pitchFamily="18" charset="2"/>
              </a:rPr>
              <a:t>p(H(M</a:t>
            </a:r>
            <a:r>
              <a:rPr lang="en-US" altLang="ru-RU" baseline="-25000" dirty="0">
                <a:cs typeface="Arial" charset="0"/>
                <a:sym typeface="Symbol" pitchFamily="18" charset="2"/>
              </a:rPr>
              <a:t>1</a:t>
            </a:r>
            <a:r>
              <a:rPr lang="en-US" altLang="ru-RU" dirty="0">
                <a:cs typeface="Arial" charset="0"/>
                <a:sym typeface="Symbol" pitchFamily="18" charset="2"/>
              </a:rPr>
              <a:t>)=H(M</a:t>
            </a:r>
            <a:r>
              <a:rPr lang="en-US" altLang="ru-RU" baseline="-25000" dirty="0">
                <a:cs typeface="Arial" charset="0"/>
                <a:sym typeface="Symbol" pitchFamily="18" charset="2"/>
              </a:rPr>
              <a:t>2</a:t>
            </a:r>
            <a:r>
              <a:rPr lang="en-US" altLang="ru-RU" dirty="0">
                <a:cs typeface="Arial" charset="0"/>
                <a:sym typeface="Symbol" pitchFamily="18" charset="2"/>
              </a:rPr>
              <a:t>)|M</a:t>
            </a:r>
            <a:r>
              <a:rPr lang="en-US" altLang="ru-RU" baseline="-25000" dirty="0">
                <a:cs typeface="Arial" charset="0"/>
                <a:sym typeface="Symbol" pitchFamily="18" charset="2"/>
              </a:rPr>
              <a:t>1</a:t>
            </a:r>
            <a:r>
              <a:rPr lang="en-US" altLang="ru-RU" dirty="0">
                <a:cs typeface="Arial" charset="0"/>
                <a:sym typeface="Symbol" pitchFamily="18" charset="2"/>
              </a:rPr>
              <a:t>≠M</a:t>
            </a:r>
            <a:r>
              <a:rPr lang="en-US" altLang="ru-RU" baseline="-25000" dirty="0">
                <a:cs typeface="Arial" charset="0"/>
                <a:sym typeface="Symbol" pitchFamily="18" charset="2"/>
              </a:rPr>
              <a:t>2</a:t>
            </a:r>
            <a:r>
              <a:rPr lang="en-US" altLang="ru-RU" dirty="0">
                <a:cs typeface="Arial" charset="0"/>
                <a:sym typeface="Symbol" pitchFamily="18" charset="2"/>
              </a:rPr>
              <a:t>) </a:t>
            </a:r>
            <a:r>
              <a:rPr lang="ru-RU" altLang="ru-RU" dirty="0">
                <a:cs typeface="Arial" charset="0"/>
                <a:sym typeface="Symbol" pitchFamily="18" charset="2"/>
              </a:rPr>
              <a:t>не более заданной.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>
                <a:cs typeface="Arial" charset="0"/>
                <a:sym typeface="Symbol" pitchFamily="18" charset="2"/>
              </a:rPr>
              <a:t>Т.е. надежность изолированной программной среды определяется свойствами хеш-функции </a:t>
            </a:r>
            <a:r>
              <a:rPr lang="en-US" altLang="ru-RU" dirty="0">
                <a:cs typeface="Arial" charset="0"/>
                <a:sym typeface="Symbol" pitchFamily="18" charset="2"/>
              </a:rPr>
              <a:t>H(M).</a:t>
            </a:r>
          </a:p>
        </p:txBody>
      </p:sp>
    </p:spTree>
    <p:extLst>
      <p:ext uri="{BB962C8B-B14F-4D97-AF65-F5344CB8AC3E}">
        <p14:creationId xmlns:p14="http://schemas.microsoft.com/office/powerpoint/2010/main" val="3261264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Примеры нарушения контроля реальных данных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ru-RU" altLang="ru-RU" dirty="0"/>
              <a:t>Встроенная в </a:t>
            </a:r>
            <a:r>
              <a:rPr lang="en-US" altLang="ru-RU" dirty="0"/>
              <a:t>BIOS </a:t>
            </a:r>
            <a:r>
              <a:rPr lang="ru-RU" altLang="ru-RU" dirty="0"/>
              <a:t>программная закладка навязывает при чтении вместо эталона другой сектор диска или редактирует эталон в буфере ввода в оперативную память.</a:t>
            </a:r>
          </a:p>
          <a:p>
            <a:r>
              <a:rPr lang="ru-RU" altLang="ru-RU" dirty="0"/>
              <a:t>Контроль средствами </a:t>
            </a:r>
            <a:r>
              <a:rPr lang="en-US" altLang="ru-RU" dirty="0"/>
              <a:t>BIOS </a:t>
            </a:r>
            <a:r>
              <a:rPr lang="ru-RU" altLang="ru-RU" dirty="0"/>
              <a:t>проходит под управлением дополнительной аппаратуры и фальсифицирован.</a:t>
            </a:r>
          </a:p>
        </p:txBody>
      </p:sp>
    </p:spTree>
    <p:extLst>
      <p:ext uri="{BB962C8B-B14F-4D97-AF65-F5344CB8AC3E}">
        <p14:creationId xmlns:p14="http://schemas.microsoft.com/office/powerpoint/2010/main" val="2865000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Чтение реальных данных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Тождественное отображение параметров чтения из ассоциированного объекта субъекта контроля целостности на ассоциированный объект субъекта чтения и тождественное отображение считываемого объекта в ассоциированный объект субъекта контроля целостности.</a:t>
            </a:r>
          </a:p>
        </p:txBody>
      </p:sp>
    </p:spTree>
    <p:extLst>
      <p:ext uri="{BB962C8B-B14F-4D97-AF65-F5344CB8AC3E}">
        <p14:creationId xmlns:p14="http://schemas.microsoft.com/office/powerpoint/2010/main" val="496430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Достаточное условие чтения реальных данных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ru-RU" altLang="ru-RU" dirty="0"/>
              <a:t>Субъект чтения данных содержит только функции тождественного отображения данных на ассоциированный объект любого субъекта, инициировавшего этот поток информации.</a:t>
            </a:r>
          </a:p>
          <a:p>
            <a:r>
              <a:rPr lang="ru-RU" altLang="ru-RU" dirty="0"/>
              <a:t>Для субъекта чтения зафиксирована целостность объекта-источника и гарантируется его последующая неизменность.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1022911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856"/>
            <a:ext cx="9144000" cy="7368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Мандатная модель целостности Биба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Autofit/>
          </a:bodyPr>
          <a:lstStyle/>
          <a:p>
            <a:r>
              <a:rPr lang="ru-RU" dirty="0" smtClean="0"/>
              <a:t>Формальное описание изменения состояния безопасности КС, содержащее ряд правил разграничения доступа, разработанных, чтобы гарантировать целостность данных. Данные и субъекты сгруппированы на заказанные уровни целостности: субъекты не могут испортить объекты на уровне, оцениваемом выше, чем субъект, или быть испорчены объектами от более низкого уровня, чем субъект.</a:t>
            </a:r>
          </a:p>
          <a:p>
            <a:r>
              <a:rPr lang="ru-RU" dirty="0" smtClean="0"/>
              <a:t>Цель - обход слабости модели Белла - Ла-</a:t>
            </a:r>
            <a:r>
              <a:rPr lang="ru-RU" dirty="0" err="1" smtClean="0"/>
              <a:t>Падулы</a:t>
            </a:r>
            <a:r>
              <a:rPr lang="ru-RU" dirty="0" smtClean="0"/>
              <a:t>, обеспечивающей только конфиденциальность данных.</a:t>
            </a:r>
          </a:p>
        </p:txBody>
      </p:sp>
    </p:spTree>
    <p:extLst>
      <p:ext uri="{BB962C8B-B14F-4D97-AF65-F5344CB8AC3E}">
        <p14:creationId xmlns:p14="http://schemas.microsoft.com/office/powerpoint/2010/main" val="934771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/>
          <a:lstStyle/>
          <a:p>
            <a:r>
              <a:rPr lang="ru-RU" dirty="0" smtClean="0"/>
              <a:t>Модель Биба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ользователи могут только </a:t>
            </a:r>
            <a:r>
              <a:rPr lang="ru-RU" i="1" dirty="0" smtClean="0"/>
              <a:t>создать содержание (записывать данные) на или ниже</a:t>
            </a:r>
            <a:r>
              <a:rPr lang="ru-RU" dirty="0" smtClean="0"/>
              <a:t> их собственного уровня целостности.</a:t>
            </a:r>
          </a:p>
          <a:p>
            <a:r>
              <a:rPr lang="ru-RU" dirty="0" smtClean="0"/>
              <a:t>С другой стороны пользователи могут только </a:t>
            </a:r>
            <a:r>
              <a:rPr lang="ru-RU" i="1" dirty="0" smtClean="0"/>
              <a:t>рассмотреть содержание (читать данные) на или выше</a:t>
            </a:r>
            <a:r>
              <a:rPr lang="ru-RU" dirty="0" smtClean="0"/>
              <a:t> их собственного уровня целостности.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828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r>
              <a:rPr lang="ru-RU" altLang="ru-RU" sz="4000"/>
              <a:t>Цель и задачи построения ИПС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/>
            <a:r>
              <a:rPr lang="ru-RU" altLang="ru-RU" dirty="0"/>
              <a:t>Цель – подтверждение того, что достаточные условия гарантированной защищенности КС могут быть практически выполнены в реальных КС.</a:t>
            </a:r>
          </a:p>
          <a:p>
            <a:pPr marL="609600" indent="-609600"/>
            <a:r>
              <a:rPr lang="ru-RU" altLang="ru-RU" dirty="0"/>
              <a:t>Задачи (из базовой теоремы ИПС):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Подтверждение попарной корректности субъектов ИПС (или корректности любого субъекта относительно МБО и МБС).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Разработка и реализация МБС.</a:t>
            </a:r>
          </a:p>
        </p:txBody>
      </p:sp>
    </p:spTree>
    <p:extLst>
      <p:ext uri="{BB962C8B-B14F-4D97-AF65-F5344CB8AC3E}">
        <p14:creationId xmlns:p14="http://schemas.microsoft.com/office/powerpoint/2010/main" val="2916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Правила безопасности модели Биба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Простая аксиома целостности</a:t>
            </a:r>
            <a:r>
              <a:rPr lang="ru-RU" dirty="0" smtClean="0"/>
              <a:t>. Субъект на данном уровне целостности не должен читать объект на более низком уровне целостности (</a:t>
            </a:r>
            <a:r>
              <a:rPr lang="ru-RU" i="1" dirty="0" smtClean="0"/>
              <a:t>не читать вниз</a:t>
            </a:r>
            <a:r>
              <a:rPr lang="ru-RU" dirty="0" smtClean="0"/>
              <a:t>).</a:t>
            </a:r>
          </a:p>
          <a:p>
            <a:r>
              <a:rPr lang="ru-RU" i="1" dirty="0" smtClean="0"/>
              <a:t>Аксиома </a:t>
            </a:r>
            <a:r>
              <a:rPr lang="ru-RU" i="1" dirty="0"/>
              <a:t>ц</a:t>
            </a:r>
            <a:r>
              <a:rPr lang="ru-RU" i="1" dirty="0" smtClean="0"/>
              <a:t>елостности</a:t>
            </a:r>
            <a:r>
              <a:rPr lang="ru-RU" dirty="0" smtClean="0"/>
              <a:t> </a:t>
            </a:r>
            <a:r>
              <a:rPr lang="ru-RU" i="1" dirty="0" smtClean="0"/>
              <a:t>* (звезда). Субъек</a:t>
            </a:r>
            <a:r>
              <a:rPr lang="ru-RU" dirty="0" smtClean="0"/>
              <a:t>т на данном уровне целостности не должен писать в никакой объект на более высоком уровне целостности (</a:t>
            </a:r>
            <a:r>
              <a:rPr lang="ru-RU" i="1" dirty="0" smtClean="0"/>
              <a:t>не записывать вверх</a:t>
            </a:r>
            <a:r>
              <a:rPr lang="ru-RU" dirty="0" smtClean="0"/>
              <a:t>).</a:t>
            </a:r>
          </a:p>
          <a:p>
            <a:r>
              <a:rPr lang="ru-RU" i="1" dirty="0" smtClean="0"/>
              <a:t>Собственность просьбы.</a:t>
            </a:r>
            <a:r>
              <a:rPr lang="ru-RU" dirty="0" smtClean="0"/>
              <a:t> Субъект снизу не может запросить более высокий доступ. Доступ разрешен только к субъектам на равном или более низком уровне.</a:t>
            </a:r>
          </a:p>
        </p:txBody>
      </p:sp>
    </p:spTree>
    <p:extLst>
      <p:ext uri="{BB962C8B-B14F-4D97-AF65-F5344CB8AC3E}">
        <p14:creationId xmlns:p14="http://schemas.microsoft.com/office/powerpoint/2010/main" val="39439057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Метод безопасной загрузки ОС (ступенчатого контроля)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Проверка неизменности программ </a:t>
            </a:r>
            <a:r>
              <a:rPr lang="en-US" altLang="ru-RU" dirty="0"/>
              <a:t>ROM BIOS, </a:t>
            </a:r>
            <a:r>
              <a:rPr lang="ru-RU" altLang="ru-RU" dirty="0"/>
              <a:t>считывание с их помощью  </a:t>
            </a:r>
            <a:r>
              <a:rPr lang="en-US" altLang="ru-RU" dirty="0"/>
              <a:t>MBR, BR </a:t>
            </a:r>
            <a:r>
              <a:rPr lang="ru-RU" altLang="ru-RU" dirty="0"/>
              <a:t>и драйверов ОС по секторам с проверкой их неизменности и проверкой целостности объекта определения последовательности активизации компонентов загрузки ОС (ООПЗ, конфигурационного объекта).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 помощью драйверов ОС инициирование МБС.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Инициирование МБО.</a:t>
            </a:r>
          </a:p>
        </p:txBody>
      </p:sp>
    </p:spTree>
    <p:extLst>
      <p:ext uri="{BB962C8B-B14F-4D97-AF65-F5344CB8AC3E}">
        <p14:creationId xmlns:p14="http://schemas.microsoft.com/office/powerpoint/2010/main" val="25148375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ru-RU" altLang="ru-RU" sz="4000"/>
              <a:t>Проблема метода безопасной загрузки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ru-RU" altLang="ru-RU" dirty="0"/>
              <a:t>Субъект контроля неизменности объектов, входящих в процедуру загрузки ОС, и ООПЗ должен быть активен уже на этапе работы субъектов программно-аппаратного уровня.</a:t>
            </a:r>
          </a:p>
          <a:p>
            <a:r>
              <a:rPr lang="ru-RU" altLang="ru-RU" dirty="0"/>
              <a:t>Но его объект-источник технически не может быть проверен на неизменность.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13492364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r>
              <a:rPr lang="ru-RU" altLang="ru-RU"/>
              <a:t>Аксиома генерации ИПС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Генерация ИПС предполагает обеспечение неизменности конфигурации субъектов КС, которые активизируются до старта процедур контроля целостности, внешними по отношению к КС методами и средствами (организационными и инженерно-техническими). При анализе или синтезе механизмов защиты КС свойства данных субъектов являются априорно заданными.</a:t>
            </a:r>
          </a:p>
        </p:txBody>
      </p:sp>
    </p:spTree>
    <p:extLst>
      <p:ext uri="{BB962C8B-B14F-4D97-AF65-F5344CB8AC3E}">
        <p14:creationId xmlns:p14="http://schemas.microsoft.com/office/powerpoint/2010/main" val="41161110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/>
              <a:t>Направления генерации ИПС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Использование внешних по отношению к КС субъектов (на внешнем носителе), целостность которых гарантируется методами хранения и периодического контроля, предопределенность их активизации – свойствами субъектов программно-аппаратного уровня (настройкой </a:t>
            </a:r>
            <a:r>
              <a:rPr lang="en-US" altLang="ru-RU" dirty="0"/>
              <a:t>BIOS Setup </a:t>
            </a:r>
            <a:r>
              <a:rPr lang="ru-RU" altLang="ru-RU" dirty="0"/>
              <a:t>на загрузку с внешнего носителя).</a:t>
            </a:r>
          </a:p>
        </p:txBody>
      </p:sp>
    </p:spTree>
    <p:extLst>
      <p:ext uri="{BB962C8B-B14F-4D97-AF65-F5344CB8AC3E}">
        <p14:creationId xmlns:p14="http://schemas.microsoft.com/office/powerpoint/2010/main" val="35726439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/>
              <a:t>Направления генерации ИПС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Локализация ИПС в рамках территориально ограниченного рабочего места (РС, сервера) и использование аппаратной поддержки для задания предопределенной последовательности активизации субъектов загрузки ОС и аутентификации пользователей.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Реализация метода доверенной загрузки ОС с использованием уже имеющихся в ней механизмов реализации и гарантирования политики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13144702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Направление 1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6308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Все объекты-источники субъектов загрузки ОС и ООПЗ помещаются на внешний носитель (</a:t>
            </a:r>
            <a:r>
              <a:rPr lang="en-US" altLang="ru-RU" dirty="0"/>
              <a:t>CD, </a:t>
            </a:r>
            <a:r>
              <a:rPr lang="ru-RU" altLang="ru-RU" dirty="0"/>
              <a:t>дискету и т.п.).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Их неизменность обеспечивается физической защитой носителя от записи.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Специальная технология применяется для невозможности запуска программ без загрузки ОС именно с того носителя.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Для обеспечения невозможности прерывания процесса загрузки ОС принимаются меры, гарантирующие пассивность органов управления при загрузке ОС (блокировка клавиатуры и т.п.).</a:t>
            </a:r>
          </a:p>
        </p:txBody>
      </p:sp>
    </p:spTree>
    <p:extLst>
      <p:ext uri="{BB962C8B-B14F-4D97-AF65-F5344CB8AC3E}">
        <p14:creationId xmlns:p14="http://schemas.microsoft.com/office/powerpoint/2010/main" val="19270743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Недостатки этого решения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Быстрый износ загрузочных </a:t>
            </a:r>
            <a:r>
              <a:rPr lang="en-US" altLang="ru-RU" dirty="0"/>
              <a:t>CD-RW </a:t>
            </a:r>
            <a:r>
              <a:rPr lang="ru-RU" altLang="ru-RU" dirty="0"/>
              <a:t>или дискеты.</a:t>
            </a:r>
          </a:p>
          <a:p>
            <a:r>
              <a:rPr lang="ru-RU" altLang="ru-RU" dirty="0"/>
              <a:t>Однократность записи на </a:t>
            </a:r>
            <a:r>
              <a:rPr lang="en-US" altLang="ru-RU" dirty="0"/>
              <a:t>CD-R.</a:t>
            </a:r>
            <a:endParaRPr lang="ru-RU" altLang="ru-RU" dirty="0"/>
          </a:p>
          <a:p>
            <a:r>
              <a:rPr lang="ru-RU" altLang="ru-RU" dirty="0"/>
              <a:t>Неудобство использование внешнего носителя.</a:t>
            </a:r>
          </a:p>
        </p:txBody>
      </p:sp>
    </p:spTree>
    <p:extLst>
      <p:ext uri="{BB962C8B-B14F-4D97-AF65-F5344CB8AC3E}">
        <p14:creationId xmlns:p14="http://schemas.microsoft.com/office/powerpoint/2010/main" val="28544825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sz="4000"/>
              <a:t>Направление 2 (пример реализации)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/>
            <a:r>
              <a:rPr lang="ru-RU" altLang="ru-RU" dirty="0"/>
              <a:t>Имеется </a:t>
            </a:r>
            <a:r>
              <a:rPr lang="en-US" altLang="ru-RU" dirty="0"/>
              <a:t>N </a:t>
            </a:r>
            <a:r>
              <a:rPr lang="ru-RU" altLang="ru-RU" dirty="0"/>
              <a:t>пользователей с уникальными ключевыми данными (серийными номерами устройств типа </a:t>
            </a:r>
            <a:r>
              <a:rPr lang="en-US" altLang="ru-RU" dirty="0"/>
              <a:t>Touch Memory)</a:t>
            </a:r>
            <a:r>
              <a:rPr lang="ru-RU" altLang="ru-RU" dirty="0"/>
              <a:t> </a:t>
            </a:r>
            <a:r>
              <a:rPr lang="en-US" altLang="ru-RU" dirty="0"/>
              <a:t>K</a:t>
            </a:r>
            <a:r>
              <a:rPr lang="en-US" altLang="ru-RU" baseline="-25000" dirty="0"/>
              <a:t>i</a:t>
            </a:r>
            <a:r>
              <a:rPr lang="en-US" altLang="ru-RU" dirty="0"/>
              <a:t>.</a:t>
            </a:r>
          </a:p>
          <a:p>
            <a:pPr marL="609600" indent="-609600"/>
            <a:r>
              <a:rPr lang="ru-RU" altLang="ru-RU" dirty="0"/>
              <a:t>Администратор знает все </a:t>
            </a:r>
            <a:r>
              <a:rPr lang="en-US" altLang="ru-RU" dirty="0"/>
              <a:t>K</a:t>
            </a:r>
            <a:r>
              <a:rPr lang="en-US" altLang="ru-RU" baseline="-25000" dirty="0"/>
              <a:t>i</a:t>
            </a:r>
            <a:r>
              <a:rPr lang="ru-RU" altLang="ru-RU" dirty="0"/>
              <a:t> и единолично выполняет установку системы защиты.</a:t>
            </a:r>
          </a:p>
          <a:p>
            <a:pPr marL="609600" indent="-609600"/>
            <a:r>
              <a:rPr lang="ru-RU" altLang="ru-RU" dirty="0"/>
              <a:t>Порядок установки: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На защищаемый компьютер устанавливается программно-аппаратный модуль (устройство и его драйвер на плате расширения </a:t>
            </a:r>
            <a:r>
              <a:rPr lang="en-US" altLang="ru-RU" dirty="0"/>
              <a:t>BIOS)</a:t>
            </a:r>
            <a:r>
              <a:rPr lang="ru-RU" alt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0460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Функции программно-аппаратного модуля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altLang="ru-RU" dirty="0"/>
              <a:t>Чтение носителя ключевой информации </a:t>
            </a:r>
            <a:r>
              <a:rPr lang="en-US" altLang="ru-RU" dirty="0"/>
              <a:t>K</a:t>
            </a:r>
            <a:r>
              <a:rPr lang="en-US" altLang="ru-RU" baseline="-25000" dirty="0"/>
              <a:t>i</a:t>
            </a:r>
            <a:r>
              <a:rPr lang="ru-RU" altLang="ru-RU" dirty="0"/>
              <a:t>.</a:t>
            </a:r>
          </a:p>
          <a:p>
            <a:r>
              <a:rPr lang="ru-RU" altLang="ru-RU" dirty="0"/>
              <a:t>Аутентификация пользователя </a:t>
            </a:r>
            <a:r>
              <a:rPr lang="en-US" altLang="ru-RU" dirty="0" err="1"/>
              <a:t>i</a:t>
            </a:r>
            <a:r>
              <a:rPr lang="en-US" altLang="ru-RU" dirty="0"/>
              <a:t> </a:t>
            </a:r>
            <a:r>
              <a:rPr lang="ru-RU" altLang="ru-RU" dirty="0"/>
              <a:t>по </a:t>
            </a:r>
            <a:r>
              <a:rPr lang="en-US" altLang="ru-RU" dirty="0"/>
              <a:t>K</a:t>
            </a:r>
            <a:r>
              <a:rPr lang="en-US" altLang="ru-RU" baseline="-25000" dirty="0"/>
              <a:t>i</a:t>
            </a:r>
            <a:r>
              <a:rPr lang="ru-RU" altLang="ru-RU" dirty="0"/>
              <a:t>.</a:t>
            </a:r>
          </a:p>
          <a:p>
            <a:r>
              <a:rPr lang="ru-RU" altLang="ru-RU" dirty="0"/>
              <a:t>Чтение</a:t>
            </a:r>
            <a:r>
              <a:rPr lang="en-US" altLang="ru-RU" dirty="0"/>
              <a:t> </a:t>
            </a:r>
            <a:r>
              <a:rPr lang="ru-RU" altLang="ru-RU" dirty="0"/>
              <a:t>разрешенных для пользователя </a:t>
            </a:r>
            <a:r>
              <a:rPr lang="en-US" altLang="ru-RU" dirty="0" err="1"/>
              <a:t>i</a:t>
            </a:r>
            <a:r>
              <a:rPr lang="ru-RU" altLang="ru-RU" dirty="0"/>
              <a:t> объектов-источников (исполнимых файлов)</a:t>
            </a:r>
            <a:r>
              <a:rPr lang="en-US" altLang="ru-RU" dirty="0"/>
              <a:t> F</a:t>
            </a:r>
            <a:r>
              <a:rPr lang="en-US" altLang="ru-RU" baseline="-25000" dirty="0"/>
              <a:t>i1</a:t>
            </a:r>
            <a:r>
              <a:rPr lang="en-US" altLang="ru-RU" dirty="0"/>
              <a:t>, F</a:t>
            </a:r>
            <a:r>
              <a:rPr lang="en-US" altLang="ru-RU" baseline="-25000" dirty="0"/>
              <a:t>i2</a:t>
            </a:r>
            <a:r>
              <a:rPr lang="en-US" altLang="ru-RU" dirty="0"/>
              <a:t>, …, </a:t>
            </a:r>
            <a:r>
              <a:rPr lang="en-US" altLang="ru-RU" dirty="0" err="1"/>
              <a:t>F</a:t>
            </a:r>
            <a:r>
              <a:rPr lang="en-US" altLang="ru-RU" baseline="-25000" dirty="0" err="1"/>
              <a:t>im</a:t>
            </a:r>
            <a:r>
              <a:rPr lang="en-US" altLang="ru-RU" dirty="0"/>
              <a:t> </a:t>
            </a:r>
            <a:r>
              <a:rPr lang="ru-RU" altLang="ru-RU" dirty="0"/>
              <a:t>и ООПЗ.</a:t>
            </a:r>
          </a:p>
          <a:p>
            <a:r>
              <a:rPr lang="ru-RU" altLang="ru-RU" dirty="0"/>
              <a:t>Вычисление хеш-значений </a:t>
            </a:r>
            <a:r>
              <a:rPr lang="en-US" altLang="ru-RU" dirty="0"/>
              <a:t>H(F</a:t>
            </a:r>
            <a:r>
              <a:rPr lang="en-US" altLang="ru-RU" baseline="-25000" dirty="0"/>
              <a:t>i1</a:t>
            </a:r>
            <a:r>
              <a:rPr lang="en-US" altLang="ru-RU" dirty="0"/>
              <a:t>,K</a:t>
            </a:r>
            <a:r>
              <a:rPr lang="en-US" altLang="ru-RU" baseline="-25000" dirty="0"/>
              <a:t>i</a:t>
            </a:r>
            <a:r>
              <a:rPr lang="en-US" altLang="ru-RU" dirty="0"/>
              <a:t>), H(F</a:t>
            </a:r>
            <a:r>
              <a:rPr lang="en-US" altLang="ru-RU" baseline="-25000" dirty="0"/>
              <a:t>i2</a:t>
            </a:r>
            <a:r>
              <a:rPr lang="en-US" altLang="ru-RU" dirty="0"/>
              <a:t>,K</a:t>
            </a:r>
            <a:r>
              <a:rPr lang="en-US" altLang="ru-RU" baseline="-25000" dirty="0"/>
              <a:t>i</a:t>
            </a:r>
            <a:r>
              <a:rPr lang="en-US" altLang="ru-RU" dirty="0"/>
              <a:t>), …, H(</a:t>
            </a:r>
            <a:r>
              <a:rPr lang="en-US" altLang="ru-RU" dirty="0" err="1"/>
              <a:t>F</a:t>
            </a:r>
            <a:r>
              <a:rPr lang="en-US" altLang="ru-RU" baseline="-25000" dirty="0" err="1"/>
              <a:t>im</a:t>
            </a:r>
            <a:r>
              <a:rPr lang="en-US" altLang="ru-RU" dirty="0" err="1"/>
              <a:t>,K</a:t>
            </a:r>
            <a:r>
              <a:rPr lang="en-US" altLang="ru-RU" baseline="-25000" dirty="0" err="1"/>
              <a:t>i</a:t>
            </a:r>
            <a:r>
              <a:rPr lang="en-US" altLang="ru-RU" dirty="0"/>
              <a:t>).</a:t>
            </a:r>
            <a:endParaRPr lang="ru-RU" altLang="ru-RU" dirty="0"/>
          </a:p>
          <a:p>
            <a:r>
              <a:rPr lang="ru-RU" altLang="ru-RU" sz="2800" dirty="0"/>
              <a:t>Блокировка устройств ввода и предотвращение загрузки ОС с внешнего носителя.</a:t>
            </a:r>
          </a:p>
        </p:txBody>
      </p:sp>
    </p:spTree>
    <p:extLst>
      <p:ext uri="{BB962C8B-B14F-4D97-AF65-F5344CB8AC3E}">
        <p14:creationId xmlns:p14="http://schemas.microsoft.com/office/powerpoint/2010/main" val="3292756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Задачи МБС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r>
              <a:rPr lang="ru-RU" altLang="ru-RU" dirty="0"/>
              <a:t>При порождении субъекта из любого объекта производится контроль порождения субъектов.</a:t>
            </a:r>
          </a:p>
          <a:p>
            <a:r>
              <a:rPr lang="ru-RU" altLang="ru-RU" dirty="0"/>
              <a:t>Порождение любого субъекта производится с контролем неизменности его объекта-источника.</a:t>
            </a:r>
          </a:p>
        </p:txBody>
      </p:sp>
    </p:spTree>
    <p:extLst>
      <p:ext uri="{BB962C8B-B14F-4D97-AF65-F5344CB8AC3E}">
        <p14:creationId xmlns:p14="http://schemas.microsoft.com/office/powerpoint/2010/main" val="141222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sz="4000"/>
              <a:t>Порядок установки системы защиты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/>
              <a:t>Определение для пользователя </a:t>
            </a:r>
            <a:r>
              <a:rPr lang="en-US" altLang="ru-RU"/>
              <a:t>i </a:t>
            </a:r>
            <a:r>
              <a:rPr lang="ru-RU" altLang="ru-RU"/>
              <a:t>набора возможных для активизации субъектов.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/>
              <a:t>Создание для пользователя </a:t>
            </a:r>
            <a:r>
              <a:rPr lang="en-US" altLang="ru-RU"/>
              <a:t>i </a:t>
            </a:r>
            <a:r>
              <a:rPr lang="ru-RU" altLang="ru-RU"/>
              <a:t>носителя с ключевой информацией </a:t>
            </a:r>
            <a:r>
              <a:rPr lang="en-US" altLang="ru-RU"/>
              <a:t>K</a:t>
            </a:r>
            <a:r>
              <a:rPr lang="en-US" altLang="ru-RU" baseline="-25000"/>
              <a:t>i</a:t>
            </a:r>
            <a:r>
              <a:rPr lang="ru-RU" altLang="ru-RU"/>
              <a:t>,</a:t>
            </a:r>
            <a:r>
              <a:rPr lang="en-US" altLang="ru-RU"/>
              <a:t> </a:t>
            </a:r>
            <a:r>
              <a:rPr lang="ru-RU" altLang="ru-RU"/>
              <a:t>вычисление и сохранение </a:t>
            </a:r>
            <a:r>
              <a:rPr lang="en-US" altLang="ru-RU"/>
              <a:t>H(F</a:t>
            </a:r>
            <a:r>
              <a:rPr lang="en-US" altLang="ru-RU" baseline="-25000"/>
              <a:t>ij</a:t>
            </a:r>
            <a:r>
              <a:rPr lang="en-US" altLang="ru-RU"/>
              <a:t>,K</a:t>
            </a:r>
            <a:r>
              <a:rPr lang="en-US" altLang="ru-RU" baseline="-25000"/>
              <a:t>i</a:t>
            </a:r>
            <a:r>
              <a:rPr lang="en-US" altLang="ru-RU"/>
              <a:t>)</a:t>
            </a:r>
            <a:r>
              <a:rPr lang="ru-RU" altLang="ru-RU"/>
              <a:t> для всех объектов-источников </a:t>
            </a:r>
            <a:r>
              <a:rPr lang="en-US" altLang="ru-RU"/>
              <a:t>F</a:t>
            </a:r>
            <a:r>
              <a:rPr lang="en-US" altLang="ru-RU" baseline="-25000"/>
              <a:t>ij</a:t>
            </a:r>
            <a:r>
              <a:rPr lang="ru-RU" altLang="ru-RU"/>
              <a:t> разрешенных субъектов.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/>
              <a:t>Повторение п.п. 2-3 для всех </a:t>
            </a:r>
            <a:r>
              <a:rPr lang="en-US" altLang="ru-RU"/>
              <a:t>i </a:t>
            </a:r>
            <a:r>
              <a:rPr lang="ru-RU" altLang="ru-RU"/>
              <a:t>от 1 до </a:t>
            </a:r>
            <a:r>
              <a:rPr lang="en-US" altLang="ru-RU"/>
              <a:t>N.</a:t>
            </a:r>
            <a:endParaRPr lang="ru-RU" altLang="ru-RU"/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/>
              <a:t>Установка в КС МБС и фиксация целостности его объекта-источника.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/>
              <a:t>Фиксация целостности ООПЗ.</a:t>
            </a:r>
          </a:p>
        </p:txBody>
      </p:sp>
    </p:spTree>
    <p:extLst>
      <p:ext uri="{BB962C8B-B14F-4D97-AF65-F5344CB8AC3E}">
        <p14:creationId xmlns:p14="http://schemas.microsoft.com/office/powerpoint/2010/main" val="18626799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Эксплуатация ИПС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Включение электропитания и активизация программно-аппаратного модуля защиты.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Аутентификация пользователя </a:t>
            </a:r>
            <a:r>
              <a:rPr lang="en-US" altLang="ru-RU" dirty="0" err="1"/>
              <a:t>i</a:t>
            </a:r>
            <a:r>
              <a:rPr lang="en-US" altLang="ru-RU" dirty="0"/>
              <a:t> </a:t>
            </a:r>
            <a:r>
              <a:rPr lang="ru-RU" altLang="ru-RU" dirty="0"/>
              <a:t>по </a:t>
            </a:r>
            <a:r>
              <a:rPr lang="en-US" altLang="ru-RU" dirty="0"/>
              <a:t>K</a:t>
            </a:r>
            <a:r>
              <a:rPr lang="en-US" altLang="ru-RU" baseline="-25000" dirty="0"/>
              <a:t>i</a:t>
            </a:r>
            <a:r>
              <a:rPr lang="en-US" altLang="ru-RU" dirty="0"/>
              <a:t>.</a:t>
            </a:r>
            <a:endParaRPr lang="ru-RU" altLang="ru-RU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Проверка целостности </a:t>
            </a:r>
            <a:r>
              <a:rPr lang="en-US" altLang="ru-RU" dirty="0"/>
              <a:t>ROM BIOS </a:t>
            </a:r>
            <a:r>
              <a:rPr lang="ru-RU" altLang="ru-RU" dirty="0"/>
              <a:t>и его расширений.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Чтение по секторам и проверка целостности файлов ядра </a:t>
            </a:r>
            <a:r>
              <a:rPr lang="ru-RU" altLang="ru-RU" smtClean="0"/>
              <a:t>ОС и ООПЗ.</a:t>
            </a:r>
            <a:endParaRPr lang="ru-RU" altLang="ru-RU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Чтение файла (или по секторам) объекта-источника МБС и проверка его целостности.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Активизация МБС и МБО.</a:t>
            </a:r>
          </a:p>
        </p:txBody>
      </p:sp>
    </p:spTree>
    <p:extLst>
      <p:ext uri="{BB962C8B-B14F-4D97-AF65-F5344CB8AC3E}">
        <p14:creationId xmlns:p14="http://schemas.microsoft.com/office/powerpoint/2010/main" val="341236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/>
              <a:t>Эксплуатация ИПС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7"/>
            </a:pPr>
            <a:r>
              <a:rPr lang="ru-RU" altLang="ru-RU"/>
              <a:t>Запуск задачи пользователем </a:t>
            </a:r>
            <a:r>
              <a:rPr lang="en-US" altLang="ru-RU"/>
              <a:t>i </a:t>
            </a:r>
            <a:r>
              <a:rPr lang="ru-RU" altLang="ru-RU"/>
              <a:t>с проверкой:</a:t>
            </a:r>
          </a:p>
          <a:p>
            <a:pPr marL="609600" indent="-609600"/>
            <a:r>
              <a:rPr lang="ru-RU" altLang="ru-RU"/>
              <a:t>Принадлежности задачи множеству разрешенных для данного пользователя.</a:t>
            </a:r>
          </a:p>
          <a:p>
            <a:pPr marL="609600" indent="-609600"/>
            <a:r>
              <a:rPr lang="ru-RU" altLang="ru-RU"/>
              <a:t>Целостности файла с объектом-источником активизируемого субъекта.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/>
              <a:t>При отрицательном результате проверки попытка запуска задачи игнорируется.</a:t>
            </a:r>
          </a:p>
        </p:txBody>
      </p:sp>
    </p:spTree>
    <p:extLst>
      <p:ext uri="{BB962C8B-B14F-4D97-AF65-F5344CB8AC3E}">
        <p14:creationId xmlns:p14="http://schemas.microsoft.com/office/powerpoint/2010/main" val="276071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Задачи построения ИПС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ru-RU" altLang="ru-RU" dirty="0"/>
              <a:t>Разработка и реализация МБО в рамках заранее сформулированной политики безопасности. (предполагается, что политика безопасности не нарушает условий защищенности КС, что является отдельной задачей).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Дополнительно процесс управления безопасностью КС включает в себя возможность изменения объекта управления МБО и МБС (т.е. создания потока информации к нему для выделенных субъектов с дополнительной авторизацией выделенного пользователя).</a:t>
            </a:r>
          </a:p>
        </p:txBody>
      </p:sp>
    </p:spTree>
    <p:extLst>
      <p:ext uri="{BB962C8B-B14F-4D97-AF65-F5344CB8AC3E}">
        <p14:creationId xmlns:p14="http://schemas.microsoft.com/office/powerpoint/2010/main" val="6897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Иерархия активизации субъектов при загрузке ОС</a:t>
            </a:r>
          </a:p>
        </p:txBody>
      </p:sp>
      <p:graphicFrame>
        <p:nvGraphicFramePr>
          <p:cNvPr id="10342" name="Group 10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9263822"/>
              </p:ext>
            </p:extLst>
          </p:nvPr>
        </p:nvGraphicFramePr>
        <p:xfrm>
          <a:off x="0" y="961216"/>
          <a:ext cx="9144000" cy="5943600"/>
        </p:xfrm>
        <a:graphic>
          <a:graphicData uri="http://schemas.openxmlformats.org/drawingml/2006/table">
            <a:tbl>
              <a:tblPr/>
              <a:tblGrid>
                <a:gridCol w="1619672"/>
                <a:gridCol w="2016224"/>
                <a:gridCol w="1850504"/>
                <a:gridCol w="1828800"/>
                <a:gridCol w="1828800"/>
              </a:tblGrid>
              <a:tr h="1008063"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Уровень</a:t>
                      </a:r>
                      <a:b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иерархии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Субъект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Локализа-ция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субъекта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Представ-</a:t>
                      </a:r>
                      <a:r>
                        <a:rPr kumimoji="0" lang="ru-RU" alt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ление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информации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Реализация</a:t>
                      </a:r>
                      <a:b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потоков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информации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88"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Программно-аппаратного уровня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ROM BIOS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Сектора</a:t>
                      </a:r>
                      <a:b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Микро-программы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Уровня</a:t>
                      </a:r>
                      <a:b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первичной</a:t>
                      </a:r>
                      <a:b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загрузки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MBR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Сектора</a:t>
                      </a:r>
                      <a:b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ПНЗ,</a:t>
                      </a:r>
                      <a:b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микропро-граммы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9325"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Уровня</a:t>
                      </a:r>
                      <a:b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вторичной</a:t>
                      </a:r>
                      <a:b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загрузки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Сектора,</a:t>
                      </a:r>
                      <a:b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ПЗОС,</a:t>
                      </a:r>
                      <a:b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микропро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-граммы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27"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Уровня 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Ядро 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Драйверы 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663"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Уровня</a:t>
                      </a:r>
                      <a:b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пользователя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Прило-жения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buClr>
                          <a:schemeClr val="tx2"/>
                        </a:buClr>
                        <a:buSzPct val="5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buClr>
                          <a:schemeClr val="folHlink"/>
                        </a:buClr>
                        <a:buSzPct val="5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Ядро 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61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6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Загрузка ОС на </a:t>
            </a:r>
            <a:r>
              <a:rPr lang="en-US" altLang="ru-RU" dirty="0"/>
              <a:t>IBM PC</a:t>
            </a:r>
            <a:endParaRPr lang="ru-RU" altLang="ru-RU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20688"/>
            <a:ext cx="4495800" cy="6237312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Включение </a:t>
            </a:r>
            <a:r>
              <a:rPr lang="ru-RU" altLang="ru-RU" sz="3200" dirty="0" smtClean="0"/>
              <a:t>ЭП.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sz="3200" dirty="0"/>
              <a:t>POST.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Инициализация таблицы векторов прерываний и поиск расширений </a:t>
            </a:r>
            <a:r>
              <a:rPr lang="en-US" altLang="ru-RU" sz="3200" dirty="0"/>
              <a:t>BIOS.</a:t>
            </a:r>
            <a:endParaRPr lang="ru-RU" altLang="ru-RU" sz="32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Выполнение программ расширений </a:t>
            </a:r>
            <a:r>
              <a:rPr lang="en-US" altLang="ru-RU" sz="3200" dirty="0"/>
              <a:t>BIOS</a:t>
            </a:r>
            <a:r>
              <a:rPr lang="ru-RU" altLang="ru-RU" sz="32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Считывание </a:t>
            </a:r>
            <a:r>
              <a:rPr lang="en-US" altLang="ru-RU" sz="3200" dirty="0"/>
              <a:t>MBR </a:t>
            </a:r>
            <a:r>
              <a:rPr lang="ru-RU" altLang="ru-RU" sz="3200" dirty="0"/>
              <a:t>ЖД или </a:t>
            </a:r>
            <a:r>
              <a:rPr lang="en-US" altLang="ru-RU" sz="3200" dirty="0"/>
              <a:t>BR </a:t>
            </a:r>
            <a:r>
              <a:rPr lang="ru-RU" altLang="ru-RU" sz="3200" dirty="0"/>
              <a:t>съемного диска.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Выполнение ПНЗ.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836613"/>
            <a:ext cx="4495800" cy="6021387"/>
          </a:xfrm>
        </p:spPr>
        <p:txBody>
          <a:bodyPr>
            <a:normAutofit/>
          </a:bodyPr>
          <a:lstStyle/>
          <a:p>
            <a:pPr marL="533400" indent="-533400">
              <a:lnSpc>
                <a:spcPct val="90000"/>
              </a:lnSpc>
              <a:buFont typeface="+mj-lt"/>
              <a:buAutoNum type="arabicPeriod" startAt="7"/>
            </a:pPr>
            <a:r>
              <a:rPr lang="ru-RU" altLang="ru-RU" sz="3200" dirty="0"/>
              <a:t>Выполнение ПЗОС.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ru-RU" altLang="ru-RU" sz="3200" dirty="0"/>
              <a:t>Считывание драйверов ОС.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ru-RU" altLang="ru-RU" sz="3200" dirty="0"/>
              <a:t>Интерпретация файлов конфигурации.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ru-RU" altLang="ru-RU" sz="3200" dirty="0"/>
              <a:t>Загрузка оболочки ОС.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ru-RU" altLang="ru-RU" sz="3200" dirty="0"/>
              <a:t>Активизация программ автозапуска.</a:t>
            </a:r>
          </a:p>
        </p:txBody>
      </p:sp>
    </p:spTree>
    <p:extLst>
      <p:ext uri="{BB962C8B-B14F-4D97-AF65-F5344CB8AC3E}">
        <p14:creationId xmlns:p14="http://schemas.microsoft.com/office/powerpoint/2010/main" val="331267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Проблемы формирования ИПС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r>
              <a:rPr lang="ru-RU" altLang="ru-RU" dirty="0"/>
              <a:t>На начальных этапах активизации КС декомпозиция на субъекты и объекты динамически изменяется, поэтому на этих этапах невозможно формирование ИПС.</a:t>
            </a:r>
          </a:p>
          <a:p>
            <a:r>
              <a:rPr lang="ru-RU" altLang="ru-RU" dirty="0"/>
              <a:t>Пусть в КС конечное число уровней представления объектов (</a:t>
            </a:r>
            <a:r>
              <a:rPr lang="ru-RU" altLang="ru-RU" dirty="0">
                <a:sym typeface="Symbol" pitchFamily="18" charset="2"/>
              </a:rPr>
              <a:t></a:t>
            </a:r>
            <a:r>
              <a:rPr lang="en-US" altLang="ru-RU" dirty="0">
                <a:sym typeface="Symbol" pitchFamily="18" charset="2"/>
              </a:rPr>
              <a:t>R).</a:t>
            </a:r>
            <a:r>
              <a:rPr lang="ru-RU" altLang="ru-RU" dirty="0">
                <a:sym typeface="Symbol" pitchFamily="18" charset="2"/>
              </a:rPr>
              <a:t> Реализацию МБС можно упростить, если в операциях </a:t>
            </a:r>
            <a:r>
              <a:rPr lang="en-US" altLang="ru-RU" dirty="0">
                <a:sym typeface="Symbol" pitchFamily="18" charset="2"/>
              </a:rPr>
              <a:t>Stream </a:t>
            </a:r>
            <a:r>
              <a:rPr lang="ru-RU" altLang="ru-RU" dirty="0">
                <a:sym typeface="Symbol" pitchFamily="18" charset="2"/>
              </a:rPr>
              <a:t>и </a:t>
            </a:r>
            <a:r>
              <a:rPr lang="en-US" altLang="ru-RU" dirty="0">
                <a:sym typeface="Symbol" pitchFamily="18" charset="2"/>
              </a:rPr>
              <a:t>Create </a:t>
            </a:r>
            <a:r>
              <a:rPr lang="ru-RU" altLang="ru-RU" dirty="0">
                <a:sym typeface="Symbol" pitchFamily="18" charset="2"/>
              </a:rPr>
              <a:t>будут участвовать только объекты уровня </a:t>
            </a:r>
            <a:r>
              <a:rPr lang="en-US" altLang="ru-RU" dirty="0">
                <a:sym typeface="Symbol" pitchFamily="18" charset="2"/>
              </a:rPr>
              <a:t>R</a:t>
            </a:r>
            <a:r>
              <a:rPr lang="ru-RU" altLang="ru-RU" dirty="0">
                <a:sym typeface="Symbol" pitchFamily="18" charset="2"/>
              </a:rPr>
              <a:t> (например, в ОС </a:t>
            </a:r>
            <a:r>
              <a:rPr lang="en-US" altLang="ru-RU" dirty="0">
                <a:sym typeface="Symbol" pitchFamily="18" charset="2"/>
              </a:rPr>
              <a:t>Windows </a:t>
            </a:r>
            <a:r>
              <a:rPr lang="ru-RU" altLang="ru-RU" dirty="0">
                <a:sym typeface="Symbol" pitchFamily="18" charset="2"/>
              </a:rPr>
              <a:t>на основе </a:t>
            </a:r>
            <a:r>
              <a:rPr lang="en-US" altLang="ru-RU" dirty="0">
                <a:sym typeface="Symbol" pitchFamily="18" charset="2"/>
              </a:rPr>
              <a:t>NT </a:t>
            </a:r>
            <a:r>
              <a:rPr lang="ru-RU" altLang="ru-RU" dirty="0">
                <a:sym typeface="Symbol" pitchFamily="18" charset="2"/>
              </a:rPr>
              <a:t>для субъектов уровня пользователя разрешены операции только с файлами, но не с секторами дисков).</a:t>
            </a:r>
          </a:p>
        </p:txBody>
      </p:sp>
    </p:spTree>
    <p:extLst>
      <p:ext uri="{BB962C8B-B14F-4D97-AF65-F5344CB8AC3E}">
        <p14:creationId xmlns:p14="http://schemas.microsoft.com/office/powerpoint/2010/main" val="36526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Практическая реализация ИПС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Предопределенное выполнение начальной фазы загрузки ОС, включающее в себя активизацию МБС и МБО.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Работа в стационарной фазе в режиме изолированной программной среды (с возможным контролем неизменности объектов-источников).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Необходимо убедиться в выполнении условий корректности (абсолютной корректности) субъектов, участвующих в этапе 1 и локализованных на уровне программ </a:t>
            </a:r>
            <a:r>
              <a:rPr lang="en-US" altLang="ru-RU" dirty="0"/>
              <a:t>ROM BIOS, </a:t>
            </a:r>
            <a:r>
              <a:rPr lang="ru-RU" altLang="ru-RU" dirty="0"/>
              <a:t>ПНЗ, ПЗОС.</a:t>
            </a:r>
          </a:p>
        </p:txBody>
      </p:sp>
    </p:spTree>
    <p:extLst>
      <p:ext uri="{BB962C8B-B14F-4D97-AF65-F5344CB8AC3E}">
        <p14:creationId xmlns:p14="http://schemas.microsoft.com/office/powerpoint/2010/main" val="181900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Доказательство корректности субъектов этапа 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Доказательство корректности субъектов программно-аппаратного уровня.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Доказательство корректности субъектов базового набора программных средств (наиболее трудоемкая задача). В них не должно быть возможностей: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Изменения состояния одних субъектов другими.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Нестандартного инициирования и завершения процессов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Создания на этапе 2 потоков информации к объектам уровня</a:t>
            </a:r>
            <a:r>
              <a:rPr lang="en-US" altLang="ru-RU" dirty="0"/>
              <a:t>&lt;R.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078121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1528</Words>
  <Application>Microsoft Office PowerPoint</Application>
  <PresentationFormat>Экран (4:3)</PresentationFormat>
  <Paragraphs>159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Лекция 6. Построение изолированной программной среды</vt:lpstr>
      <vt:lpstr>Цель и задачи построения ИПС</vt:lpstr>
      <vt:lpstr>Задачи МБС</vt:lpstr>
      <vt:lpstr>Задачи построения ИПС</vt:lpstr>
      <vt:lpstr>Иерархия активизации субъектов при загрузке ОС</vt:lpstr>
      <vt:lpstr>Загрузка ОС на IBM PC</vt:lpstr>
      <vt:lpstr>Проблемы формирования ИПС</vt:lpstr>
      <vt:lpstr>Практическая реализация ИПС</vt:lpstr>
      <vt:lpstr>Доказательство корректности субъектов этапа 1</vt:lpstr>
      <vt:lpstr>Реализация этапа 1</vt:lpstr>
      <vt:lpstr>Контроль неизменности объектов</vt:lpstr>
      <vt:lpstr>Участники контроля целостности</vt:lpstr>
      <vt:lpstr>Необходимые условия контроля целостности</vt:lpstr>
      <vt:lpstr>Надежность алгоритма контроля целостности</vt:lpstr>
      <vt:lpstr>Примеры нарушения контроля реальных данных</vt:lpstr>
      <vt:lpstr>Чтение реальных данных</vt:lpstr>
      <vt:lpstr>Достаточное условие чтения реальных данных</vt:lpstr>
      <vt:lpstr>Мандатная модель целостности Биба</vt:lpstr>
      <vt:lpstr>Модель Биба</vt:lpstr>
      <vt:lpstr>Правила безопасности модели Биба</vt:lpstr>
      <vt:lpstr>Метод безопасной загрузки ОС (ступенчатого контроля)</vt:lpstr>
      <vt:lpstr>Проблема метода безопасной загрузки</vt:lpstr>
      <vt:lpstr>Аксиома генерации ИПС</vt:lpstr>
      <vt:lpstr>Направления генерации ИПС</vt:lpstr>
      <vt:lpstr>Направления генерации ИПС</vt:lpstr>
      <vt:lpstr>Направление 1</vt:lpstr>
      <vt:lpstr>Недостатки этого решения</vt:lpstr>
      <vt:lpstr>Направление 2 (пример реализации)</vt:lpstr>
      <vt:lpstr>Функции программно-аппаратного модуля</vt:lpstr>
      <vt:lpstr>Порядок установки системы защиты</vt:lpstr>
      <vt:lpstr>Эксплуатация ИПС</vt:lpstr>
      <vt:lpstr>Эксплуатация ИПС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6. Построение изолированной программной среды</dc:title>
  <dc:creator>Хорев</dc:creator>
  <cp:lastModifiedBy>Хорев</cp:lastModifiedBy>
  <cp:revision>12</cp:revision>
  <dcterms:created xsi:type="dcterms:W3CDTF">2015-11-30T09:11:08Z</dcterms:created>
  <dcterms:modified xsi:type="dcterms:W3CDTF">2016-06-08T07:42:05Z</dcterms:modified>
</cp:coreProperties>
</file>