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2" r:id="rId19"/>
    <p:sldId id="283" r:id="rId20"/>
    <p:sldId id="284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5" r:id="rId31"/>
    <p:sldId id="288" r:id="rId32"/>
    <p:sldId id="289" r:id="rId33"/>
    <p:sldId id="286" r:id="rId34"/>
    <p:sldId id="28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811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003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214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440CF71-4D6D-4E3A-A262-8F49A6C73D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0668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57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88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38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8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34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3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11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53BB6-0D2F-4203-8349-B3B923A4DDD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31D7E-B4D9-48A1-A1E2-9F9676CD4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15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4632" cy="2043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Лекция 2. Реализация угроз безопасности, оценка ценности и уязвимости информации в КС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140968"/>
            <a:ext cx="8208912" cy="324036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Реализация угроз безопасности информации в компьютерных системах.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Оценка ценности информации в </a:t>
            </a:r>
            <a:r>
              <a:rPr lang="ru-RU" dirty="0" smtClean="0">
                <a:solidFill>
                  <a:schemeClr val="tx1"/>
                </a:solidFill>
              </a:rPr>
              <a:t>компьютерных системах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Оценка уязвимости информации в </a:t>
            </a:r>
            <a:r>
              <a:rPr lang="ru-RU" dirty="0" smtClean="0">
                <a:solidFill>
                  <a:schemeClr val="tx1"/>
                </a:solidFill>
              </a:rPr>
              <a:t>компьютерных системах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75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446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Оценка </a:t>
            </a:r>
            <a:r>
              <a:rPr lang="ru-RU" altLang="ru-RU" sz="4000" dirty="0" smtClean="0"/>
              <a:t>ценности </a:t>
            </a:r>
            <a:r>
              <a:rPr lang="ru-RU" altLang="ru-RU" sz="4000" dirty="0"/>
              <a:t>информации и возможного ущерба от нарушения ее безопасности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144000" cy="49418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Аддитивная модель.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Анализ риска.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Порядковая шкала ценности информации</a:t>
            </a:r>
            <a:r>
              <a:rPr lang="ru-RU" altLang="ru-RU" dirty="0" smtClean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/>
              <a:t>Модель решетки ценностей.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4389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Аддитивная модель оценки стоимости информации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Пусть информационные ресурсы </a:t>
            </a:r>
            <a:r>
              <a:rPr lang="en-US" altLang="ru-RU" dirty="0"/>
              <a:t>I </a:t>
            </a:r>
            <a:r>
              <a:rPr lang="ru-RU" altLang="ru-RU" dirty="0"/>
              <a:t>предприятия (организации) состоят из </a:t>
            </a:r>
            <a:r>
              <a:rPr lang="en-US" altLang="ru-RU" dirty="0"/>
              <a:t>n</a:t>
            </a:r>
            <a:r>
              <a:rPr lang="ru-RU" altLang="ru-RU" dirty="0"/>
              <a:t> компонентов:</a:t>
            </a:r>
          </a:p>
          <a:p>
            <a:pPr>
              <a:buFont typeface="Wingdings" pitchFamily="2" charset="2"/>
              <a:buNone/>
            </a:pPr>
            <a:r>
              <a:rPr lang="en-US" altLang="ru-RU" dirty="0"/>
              <a:t>I={K</a:t>
            </a:r>
            <a:r>
              <a:rPr lang="en-US" altLang="ru-RU" baseline="-25000" dirty="0"/>
              <a:t>1</a:t>
            </a:r>
            <a:r>
              <a:rPr lang="en-US" altLang="ru-RU" dirty="0"/>
              <a:t>, K</a:t>
            </a:r>
            <a:r>
              <a:rPr lang="en-US" altLang="ru-RU" baseline="-25000" dirty="0"/>
              <a:t>2</a:t>
            </a:r>
            <a:r>
              <a:rPr lang="en-US" altLang="ru-RU" dirty="0"/>
              <a:t>, . . . , </a:t>
            </a:r>
            <a:r>
              <a:rPr lang="en-US" altLang="ru-RU" dirty="0" err="1"/>
              <a:t>K</a:t>
            </a:r>
            <a:r>
              <a:rPr lang="en-US" altLang="ru-RU" baseline="-25000" dirty="0" err="1"/>
              <a:t>n</a:t>
            </a:r>
            <a:r>
              <a:rPr lang="en-US" altLang="ru-RU" dirty="0"/>
              <a:t>}.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Для каждого компонента существует экспертная оценка стоимости этого ресурса:</a:t>
            </a:r>
          </a:p>
          <a:p>
            <a:pPr>
              <a:buFont typeface="Symbol" pitchFamily="18" charset="2"/>
              <a:buChar char="&quot;"/>
            </a:pPr>
            <a:r>
              <a:rPr lang="en-US" altLang="ru-RU" dirty="0">
                <a:sym typeface="Symbol" pitchFamily="18" charset="2"/>
              </a:rPr>
              <a:t>K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  C(K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).</a:t>
            </a:r>
            <a:endParaRPr lang="ru-RU" altLang="ru-RU" dirty="0">
              <a:sym typeface="Symbol" pitchFamily="18" charset="2"/>
            </a:endParaRPr>
          </a:p>
          <a:p>
            <a:pPr>
              <a:buFont typeface="Symbol" pitchFamily="18" charset="2"/>
              <a:buNone/>
            </a:pPr>
            <a:r>
              <a:rPr lang="ru-RU" altLang="ru-RU" dirty="0">
                <a:sym typeface="Symbol" pitchFamily="18" charset="2"/>
              </a:rPr>
              <a:t>Тогда стоимость </a:t>
            </a:r>
            <a:r>
              <a:rPr lang="en-US" altLang="ru-RU" dirty="0">
                <a:sym typeface="Symbol" pitchFamily="18" charset="2"/>
              </a:rPr>
              <a:t>I </a:t>
            </a:r>
            <a:r>
              <a:rPr lang="ru-RU" altLang="ru-RU" dirty="0">
                <a:sym typeface="Symbol" pitchFamily="18" charset="2"/>
              </a:rPr>
              <a:t>можно определить так:</a:t>
            </a:r>
          </a:p>
          <a:p>
            <a:pPr>
              <a:buFont typeface="Symbol" pitchFamily="18" charset="2"/>
              <a:buNone/>
            </a:pPr>
            <a:r>
              <a:rPr lang="en-US" altLang="ru-RU" dirty="0">
                <a:sym typeface="Symbol" pitchFamily="18" charset="2"/>
              </a:rPr>
              <a:t>C(I)=</a:t>
            </a:r>
            <a:r>
              <a:rPr lang="en-US" altLang="ru-RU" dirty="0">
                <a:cs typeface="Arial" charset="0"/>
                <a:sym typeface="Symbol" pitchFamily="18" charset="2"/>
              </a:rPr>
              <a:t>∑</a:t>
            </a:r>
            <a:r>
              <a:rPr lang="en-US" altLang="ru-RU" dirty="0">
                <a:sym typeface="Symbol" pitchFamily="18" charset="2"/>
              </a:rPr>
              <a:t> C(K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76558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Аддитивная модель оценки стоимости информации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Недостаток – полученная оценка не всегда объективна из-за неоднородности ресурсов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en-US" altLang="ru-RU" dirty="0"/>
              <a:t>. </a:t>
            </a:r>
            <a:r>
              <a:rPr lang="ru-RU" altLang="ru-RU" dirty="0"/>
              <a:t>Для устранения этого недостатка строится иерархическая шкала ценностей компонентов информационных ресурсов:</a:t>
            </a:r>
          </a:p>
          <a:p>
            <a:pPr>
              <a:lnSpc>
                <a:spcPct val="90000"/>
              </a:lnSpc>
              <a:buFont typeface="Symbol" pitchFamily="18" charset="2"/>
              <a:buChar char="&quot;"/>
            </a:pPr>
            <a:r>
              <a:rPr lang="en-US" altLang="ru-RU" dirty="0">
                <a:sym typeface="Symbol" pitchFamily="18" charset="2"/>
              </a:rPr>
              <a:t>K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ru-RU" altLang="ru-RU" baseline="-25000" dirty="0">
                <a:sym typeface="Symbol" pitchFamily="18" charset="2"/>
              </a:rPr>
              <a:t> </a:t>
            </a:r>
            <a:r>
              <a:rPr lang="en-US" altLang="ru-RU" dirty="0">
                <a:sym typeface="Symbol" pitchFamily="18" charset="2"/>
              </a:rPr>
              <a:t></a:t>
            </a:r>
            <a:r>
              <a:rPr lang="ru-RU" altLang="ru-RU" dirty="0">
                <a:sym typeface="Symbol" pitchFamily="18" charset="2"/>
              </a:rPr>
              <a:t> </a:t>
            </a:r>
            <a:r>
              <a:rPr lang="el-GR" altLang="ru-RU" dirty="0">
                <a:cs typeface="Arial" charset="0"/>
                <a:sym typeface="Symbol" pitchFamily="18" charset="2"/>
              </a:rPr>
              <a:t>λ</a:t>
            </a:r>
            <a:r>
              <a:rPr lang="en-US" altLang="ru-RU" baseline="-25000" dirty="0" err="1">
                <a:cs typeface="Arial" charset="0"/>
                <a:sym typeface="Symbol" pitchFamily="18" charset="2"/>
              </a:rPr>
              <a:t>i</a:t>
            </a:r>
            <a:r>
              <a:rPr lang="en-US" altLang="ru-RU" dirty="0">
                <a:cs typeface="Arial" charset="0"/>
                <a:sym typeface="Symbol" pitchFamily="18" charset="2"/>
              </a:rPr>
              <a:t>  {1, 2, . . . , M}.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altLang="ru-RU" dirty="0">
                <a:cs typeface="Arial" charset="0"/>
                <a:sym typeface="Symbol" pitchFamily="18" charset="2"/>
              </a:rPr>
              <a:t>Считается, что </a:t>
            </a:r>
            <a:r>
              <a:rPr lang="en-US" altLang="ru-RU" dirty="0">
                <a:sym typeface="Symbol" pitchFamily="18" charset="2"/>
              </a:rPr>
              <a:t>K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ru-RU" altLang="ru-RU" baseline="-25000" dirty="0">
                <a:sym typeface="Symbol" pitchFamily="18" charset="2"/>
              </a:rPr>
              <a:t> </a:t>
            </a:r>
            <a:r>
              <a:rPr lang="ru-RU" altLang="ru-RU" dirty="0">
                <a:sym typeface="Symbol" pitchFamily="18" charset="2"/>
              </a:rPr>
              <a:t>с одинаковой </a:t>
            </a:r>
            <a:r>
              <a:rPr lang="el-GR" altLang="ru-RU" dirty="0">
                <a:cs typeface="Arial" charset="0"/>
                <a:sym typeface="Symbol" pitchFamily="18" charset="2"/>
              </a:rPr>
              <a:t>λ</a:t>
            </a:r>
            <a:r>
              <a:rPr lang="en-US" altLang="ru-RU" baseline="-25000" dirty="0" err="1">
                <a:cs typeface="Arial" charset="0"/>
                <a:sym typeface="Symbol" pitchFamily="18" charset="2"/>
              </a:rPr>
              <a:t>i</a:t>
            </a:r>
            <a:r>
              <a:rPr lang="ru-RU" altLang="ru-RU" dirty="0">
                <a:cs typeface="Arial" charset="0"/>
                <a:sym typeface="Symbol" pitchFamily="18" charset="2"/>
              </a:rPr>
              <a:t>, назначенной экспертами,</a:t>
            </a:r>
            <a:r>
              <a:rPr lang="en-US" altLang="ru-RU" dirty="0">
                <a:cs typeface="Arial" charset="0"/>
                <a:sym typeface="Symbol" pitchFamily="18" charset="2"/>
              </a:rPr>
              <a:t> </a:t>
            </a:r>
            <a:r>
              <a:rPr lang="ru-RU" altLang="ru-RU" dirty="0">
                <a:cs typeface="Arial" charset="0"/>
                <a:sym typeface="Symbol" pitchFamily="18" charset="2"/>
              </a:rPr>
              <a:t>имеют одинаковую стоимость.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ru-RU" altLang="ru-RU" dirty="0">
                <a:cs typeface="Arial" charset="0"/>
                <a:sym typeface="Symbol" pitchFamily="18" charset="2"/>
              </a:rPr>
              <a:t>Теперь по известной </a:t>
            </a:r>
            <a:r>
              <a:rPr lang="en-US" altLang="ru-RU" dirty="0">
                <a:cs typeface="Arial" charset="0"/>
                <a:sym typeface="Symbol" pitchFamily="18" charset="2"/>
              </a:rPr>
              <a:t>C(K</a:t>
            </a:r>
            <a:r>
              <a:rPr lang="en-US" altLang="ru-RU" baseline="-25000" dirty="0">
                <a:cs typeface="Arial" charset="0"/>
                <a:sym typeface="Symbol" pitchFamily="18" charset="2"/>
              </a:rPr>
              <a:t>i</a:t>
            </a:r>
            <a:r>
              <a:rPr lang="en-US" altLang="ru-RU" dirty="0">
                <a:cs typeface="Arial" charset="0"/>
                <a:sym typeface="Symbol" pitchFamily="18" charset="2"/>
              </a:rPr>
              <a:t>) </a:t>
            </a:r>
            <a:r>
              <a:rPr lang="ru-RU" altLang="ru-RU" dirty="0">
                <a:cs typeface="Arial" charset="0"/>
                <a:sym typeface="Symbol" pitchFamily="18" charset="2"/>
              </a:rPr>
              <a:t>можно вычислить стоимость одного условного балла (</a:t>
            </a:r>
            <a:r>
              <a:rPr lang="en-US" altLang="ru-RU" dirty="0">
                <a:cs typeface="Arial" charset="0"/>
                <a:sym typeface="Symbol" pitchFamily="18" charset="2"/>
              </a:rPr>
              <a:t>C(K</a:t>
            </a:r>
            <a:r>
              <a:rPr lang="en-US" altLang="ru-RU" baseline="-25000" dirty="0">
                <a:cs typeface="Arial" charset="0"/>
                <a:sym typeface="Symbol" pitchFamily="18" charset="2"/>
              </a:rPr>
              <a:t>i</a:t>
            </a:r>
            <a:r>
              <a:rPr lang="en-US" altLang="ru-RU" dirty="0">
                <a:cs typeface="Arial" charset="0"/>
                <a:sym typeface="Symbol" pitchFamily="18" charset="2"/>
              </a:rPr>
              <a:t>)</a:t>
            </a:r>
            <a:r>
              <a:rPr lang="ru-RU" altLang="ru-RU" dirty="0">
                <a:cs typeface="Arial" charset="0"/>
                <a:sym typeface="Symbol" pitchFamily="18" charset="2"/>
              </a:rPr>
              <a:t>/</a:t>
            </a:r>
            <a:r>
              <a:rPr lang="el-GR" altLang="ru-RU" dirty="0">
                <a:cs typeface="Arial" charset="0"/>
                <a:sym typeface="Symbol" pitchFamily="18" charset="2"/>
              </a:rPr>
              <a:t>λ</a:t>
            </a:r>
            <a:r>
              <a:rPr lang="en-US" altLang="ru-RU" baseline="-25000" dirty="0" err="1">
                <a:cs typeface="Arial" charset="0"/>
                <a:sym typeface="Symbol" pitchFamily="18" charset="2"/>
              </a:rPr>
              <a:t>i</a:t>
            </a:r>
            <a:r>
              <a:rPr lang="ru-RU" altLang="ru-RU" dirty="0">
                <a:cs typeface="Arial" charset="0"/>
                <a:sym typeface="Symbol" pitchFamily="18" charset="2"/>
              </a:rPr>
              <a:t>), а затем стоимость остальных компонентов </a:t>
            </a:r>
            <a:r>
              <a:rPr lang="en-US" altLang="ru-RU" dirty="0">
                <a:cs typeface="Arial" charset="0"/>
                <a:sym typeface="Symbol" pitchFamily="18" charset="2"/>
              </a:rPr>
              <a:t>I</a:t>
            </a:r>
            <a:r>
              <a:rPr lang="ru-RU" altLang="ru-RU" dirty="0">
                <a:cs typeface="Arial" charset="0"/>
                <a:sym typeface="Symbol" pitchFamily="18" charset="2"/>
              </a:rPr>
              <a:t> и </a:t>
            </a:r>
            <a:r>
              <a:rPr lang="en-US" altLang="ru-RU" dirty="0">
                <a:cs typeface="Arial" charset="0"/>
                <a:sym typeface="Symbol" pitchFamily="18" charset="2"/>
              </a:rPr>
              <a:t>C(I).</a:t>
            </a:r>
            <a:endParaRPr lang="en-US" altLang="ru-RU" baseline="-25000" dirty="0">
              <a:cs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7271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Аддитивная модель оценки стоимости информации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u="sng" dirty="0"/>
              <a:t>Пример</a:t>
            </a:r>
            <a:r>
              <a:rPr lang="ru-RU" altLang="ru-RU" dirty="0"/>
              <a:t>. Пусть </a:t>
            </a:r>
            <a:r>
              <a:rPr lang="en-US" altLang="ru-RU" dirty="0"/>
              <a:t>M=5, </a:t>
            </a:r>
            <a:r>
              <a:rPr lang="el-GR" altLang="ru-RU" dirty="0">
                <a:cs typeface="Arial" charset="0"/>
              </a:rPr>
              <a:t>λ</a:t>
            </a:r>
            <a:r>
              <a:rPr lang="en-US" altLang="ru-RU" baseline="-25000" dirty="0">
                <a:cs typeface="Arial" charset="0"/>
              </a:rPr>
              <a:t>1</a:t>
            </a:r>
            <a:r>
              <a:rPr lang="en-US" altLang="ru-RU" dirty="0">
                <a:cs typeface="Arial" charset="0"/>
              </a:rPr>
              <a:t>=</a:t>
            </a:r>
            <a:r>
              <a:rPr lang="ru-RU" altLang="ru-RU" dirty="0">
                <a:cs typeface="Arial" charset="0"/>
              </a:rPr>
              <a:t>2, </a:t>
            </a:r>
            <a:r>
              <a:rPr lang="el-GR" altLang="ru-RU" dirty="0">
                <a:cs typeface="Arial" charset="0"/>
              </a:rPr>
              <a:t>λ</a:t>
            </a:r>
            <a:r>
              <a:rPr lang="ru-RU" altLang="ru-RU" baseline="-25000" dirty="0">
                <a:cs typeface="Arial" charset="0"/>
              </a:rPr>
              <a:t>2</a:t>
            </a:r>
            <a:r>
              <a:rPr lang="en-US" altLang="ru-RU" dirty="0">
                <a:cs typeface="Arial" charset="0"/>
              </a:rPr>
              <a:t>=</a:t>
            </a:r>
            <a:r>
              <a:rPr lang="ru-RU" altLang="ru-RU" dirty="0">
                <a:cs typeface="Arial" charset="0"/>
              </a:rPr>
              <a:t>1, . . ., </a:t>
            </a:r>
            <a:r>
              <a:rPr lang="el-GR" altLang="ru-RU" dirty="0">
                <a:cs typeface="Arial" charset="0"/>
              </a:rPr>
              <a:t>λ</a:t>
            </a:r>
            <a:r>
              <a:rPr lang="en-US" altLang="ru-RU" baseline="-25000" dirty="0">
                <a:cs typeface="Arial" charset="0"/>
              </a:rPr>
              <a:t>n</a:t>
            </a:r>
            <a:r>
              <a:rPr lang="en-US" altLang="ru-RU" dirty="0">
                <a:cs typeface="Arial" charset="0"/>
              </a:rPr>
              <a:t>=</a:t>
            </a:r>
            <a:r>
              <a:rPr lang="ru-RU" altLang="ru-RU" dirty="0">
                <a:cs typeface="Arial" charset="0"/>
              </a:rPr>
              <a:t>4, </a:t>
            </a:r>
            <a:r>
              <a:rPr lang="en-US" altLang="ru-RU" dirty="0">
                <a:cs typeface="Arial" charset="0"/>
              </a:rPr>
              <a:t>C(K</a:t>
            </a:r>
            <a:r>
              <a:rPr lang="en-US" altLang="ru-RU" baseline="-25000" dirty="0">
                <a:cs typeface="Arial" charset="0"/>
              </a:rPr>
              <a:t>1</a:t>
            </a:r>
            <a:r>
              <a:rPr lang="en-US" altLang="ru-RU" dirty="0">
                <a:cs typeface="Arial" charset="0"/>
              </a:rPr>
              <a:t>)=100. </a:t>
            </a:r>
            <a:r>
              <a:rPr lang="ru-RU" altLang="ru-RU" dirty="0">
                <a:cs typeface="Arial" charset="0"/>
              </a:rPr>
              <a:t>Тогда стоимость одного условного балла </a:t>
            </a:r>
            <a:r>
              <a:rPr lang="en-US" altLang="ru-RU" dirty="0">
                <a:cs typeface="Arial" charset="0"/>
              </a:rPr>
              <a:t>C(K</a:t>
            </a:r>
            <a:r>
              <a:rPr lang="en-US" altLang="ru-RU" baseline="-25000" dirty="0">
                <a:cs typeface="Arial" charset="0"/>
              </a:rPr>
              <a:t>1</a:t>
            </a:r>
            <a:r>
              <a:rPr lang="en-US" altLang="ru-RU" dirty="0">
                <a:cs typeface="Arial" charset="0"/>
              </a:rPr>
              <a:t>)</a:t>
            </a:r>
            <a:r>
              <a:rPr lang="ru-RU" altLang="ru-RU" dirty="0">
                <a:cs typeface="Arial" charset="0"/>
              </a:rPr>
              <a:t>/</a:t>
            </a:r>
            <a:r>
              <a:rPr lang="el-GR" altLang="ru-RU" dirty="0">
                <a:cs typeface="Arial" charset="0"/>
              </a:rPr>
              <a:t>λ</a:t>
            </a:r>
            <a:r>
              <a:rPr lang="en-US" altLang="ru-RU" baseline="-25000" dirty="0">
                <a:cs typeface="Arial" charset="0"/>
              </a:rPr>
              <a:t>1</a:t>
            </a:r>
            <a:r>
              <a:rPr lang="en-US" altLang="ru-RU" dirty="0">
                <a:cs typeface="Arial" charset="0"/>
              </a:rPr>
              <a:t>=</a:t>
            </a:r>
            <a:r>
              <a:rPr lang="ru-RU" altLang="ru-RU" dirty="0">
                <a:cs typeface="Arial" charset="0"/>
              </a:rPr>
              <a:t>100/2=50, </a:t>
            </a:r>
            <a:r>
              <a:rPr lang="en-US" altLang="ru-RU" dirty="0">
                <a:cs typeface="Arial" charset="0"/>
              </a:rPr>
              <a:t>C(K</a:t>
            </a:r>
            <a:r>
              <a:rPr lang="en-US" altLang="ru-RU" baseline="-25000" dirty="0">
                <a:cs typeface="Arial" charset="0"/>
              </a:rPr>
              <a:t>2</a:t>
            </a:r>
            <a:r>
              <a:rPr lang="en-US" altLang="ru-RU" dirty="0">
                <a:cs typeface="Arial" charset="0"/>
              </a:rPr>
              <a:t>)= 50*1=50, . . ., C(</a:t>
            </a:r>
            <a:r>
              <a:rPr lang="en-US" altLang="ru-RU" dirty="0" err="1">
                <a:cs typeface="Arial" charset="0"/>
              </a:rPr>
              <a:t>K</a:t>
            </a:r>
            <a:r>
              <a:rPr lang="en-US" altLang="ru-RU" baseline="-25000" dirty="0" err="1">
                <a:cs typeface="Arial" charset="0"/>
              </a:rPr>
              <a:t>n</a:t>
            </a:r>
            <a:r>
              <a:rPr lang="en-US" altLang="ru-RU" dirty="0">
                <a:cs typeface="Arial" charset="0"/>
              </a:rPr>
              <a:t>)=50*4=200, </a:t>
            </a:r>
            <a:r>
              <a:rPr lang="en-US" altLang="ru-RU" dirty="0">
                <a:sym typeface="Symbol" pitchFamily="18" charset="2"/>
              </a:rPr>
              <a:t>C(I)=</a:t>
            </a:r>
            <a:r>
              <a:rPr lang="en-US" altLang="ru-RU" dirty="0">
                <a:cs typeface="Arial" charset="0"/>
                <a:sym typeface="Symbol" pitchFamily="18" charset="2"/>
              </a:rPr>
              <a:t>∑</a:t>
            </a:r>
            <a:r>
              <a:rPr lang="en-US" altLang="ru-RU" dirty="0">
                <a:sym typeface="Symbol" pitchFamily="18" charset="2"/>
              </a:rPr>
              <a:t> C(K</a:t>
            </a:r>
            <a:r>
              <a:rPr lang="en-US" altLang="ru-RU" baseline="-25000" dirty="0">
                <a:sym typeface="Symbol" pitchFamily="18" charset="2"/>
              </a:rPr>
              <a:t>i</a:t>
            </a:r>
            <a:r>
              <a:rPr lang="en-US" altLang="ru-RU" dirty="0">
                <a:sym typeface="Symbol" pitchFamily="18" charset="2"/>
              </a:rPr>
              <a:t>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>
                <a:sym typeface="Symbol" pitchFamily="18" charset="2"/>
              </a:rPr>
              <a:t>Если же известна стоимость всей информации</a:t>
            </a:r>
            <a:r>
              <a:rPr lang="en-US" altLang="ru-RU" dirty="0">
                <a:sym typeface="Symbol" pitchFamily="18" charset="2"/>
              </a:rPr>
              <a:t> I, </a:t>
            </a:r>
            <a:r>
              <a:rPr lang="ru-RU" altLang="ru-RU" dirty="0">
                <a:sym typeface="Symbol" pitchFamily="18" charset="2"/>
              </a:rPr>
              <a:t>то по относительным оценкам стоимости ее компонентов </a:t>
            </a:r>
            <a:r>
              <a:rPr lang="el-GR" altLang="ru-RU" dirty="0">
                <a:cs typeface="Arial" charset="0"/>
                <a:sym typeface="Symbol" pitchFamily="18" charset="2"/>
              </a:rPr>
              <a:t>λ</a:t>
            </a:r>
            <a:r>
              <a:rPr lang="en-US" altLang="ru-RU" baseline="-25000" dirty="0" err="1">
                <a:cs typeface="Arial" charset="0"/>
                <a:sym typeface="Symbol" pitchFamily="18" charset="2"/>
              </a:rPr>
              <a:t>i</a:t>
            </a:r>
            <a:r>
              <a:rPr lang="en-US" altLang="ru-RU" dirty="0">
                <a:cs typeface="Arial" charset="0"/>
                <a:sym typeface="Symbol" pitchFamily="18" charset="2"/>
              </a:rPr>
              <a:t> </a:t>
            </a:r>
            <a:r>
              <a:rPr lang="ru-RU" altLang="ru-RU" dirty="0">
                <a:cs typeface="Arial" charset="0"/>
                <a:sym typeface="Symbol" pitchFamily="18" charset="2"/>
              </a:rPr>
              <a:t>можно вычислить и стоимость каждого компонента </a:t>
            </a:r>
            <a:r>
              <a:rPr lang="en-US" altLang="ru-RU" dirty="0">
                <a:sym typeface="Symbol" pitchFamily="18" charset="2"/>
              </a:rPr>
              <a:t>K</a:t>
            </a:r>
            <a:r>
              <a:rPr lang="en-US" altLang="ru-RU" baseline="-25000" dirty="0">
                <a:sym typeface="Symbol" pitchFamily="18" charset="2"/>
              </a:rPr>
              <a:t>i</a:t>
            </a:r>
            <a:endParaRPr lang="ru-RU" altLang="ru-RU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ru-RU" altLang="ru-RU" dirty="0">
                <a:sym typeface="Symbol" pitchFamily="18" charset="2"/>
              </a:rPr>
              <a:t>Стоимость одного условного балла</a:t>
            </a:r>
            <a:r>
              <a:rPr lang="en-US" altLang="ru-RU" dirty="0">
                <a:sym typeface="Symbol" pitchFamily="18" charset="2"/>
              </a:rPr>
              <a:t>=C(I)/</a:t>
            </a:r>
            <a:r>
              <a:rPr lang="en-US" altLang="ru-RU" dirty="0">
                <a:cs typeface="Arial" charset="0"/>
                <a:sym typeface="Symbol" pitchFamily="18" charset="2"/>
              </a:rPr>
              <a:t>∑ </a:t>
            </a:r>
            <a:r>
              <a:rPr lang="el-GR" altLang="ru-RU" dirty="0">
                <a:cs typeface="Arial" charset="0"/>
                <a:sym typeface="Symbol" pitchFamily="18" charset="2"/>
              </a:rPr>
              <a:t>λ</a:t>
            </a:r>
            <a:r>
              <a:rPr lang="en-US" altLang="ru-RU" baseline="-25000" dirty="0" err="1">
                <a:cs typeface="Arial" charset="0"/>
                <a:sym typeface="Symbol" pitchFamily="18" charset="2"/>
              </a:rPr>
              <a:t>i</a:t>
            </a:r>
            <a:r>
              <a:rPr lang="en-US" altLang="ru-RU" dirty="0">
                <a:cs typeface="Arial" charset="0"/>
                <a:sym typeface="Symbol" pitchFamily="18" charset="2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ru-RU" altLang="ru-RU" dirty="0">
                <a:cs typeface="Arial" charset="0"/>
                <a:sym typeface="Symbol" pitchFamily="18" charset="2"/>
              </a:rPr>
              <a:t>Стоимость </a:t>
            </a:r>
            <a:r>
              <a:rPr lang="en-US" altLang="ru-RU" dirty="0">
                <a:cs typeface="Arial" charset="0"/>
                <a:sym typeface="Symbol" pitchFamily="18" charset="2"/>
              </a:rPr>
              <a:t>K</a:t>
            </a:r>
            <a:r>
              <a:rPr lang="en-US" altLang="ru-RU" baseline="-25000" dirty="0">
                <a:cs typeface="Arial" charset="0"/>
                <a:sym typeface="Symbol" pitchFamily="18" charset="2"/>
              </a:rPr>
              <a:t>i</a:t>
            </a:r>
            <a:r>
              <a:rPr lang="en-US" altLang="ru-RU" dirty="0">
                <a:cs typeface="Arial" charset="0"/>
                <a:sym typeface="Symbol" pitchFamily="18" charset="2"/>
              </a:rPr>
              <a:t>= </a:t>
            </a:r>
            <a:r>
              <a:rPr lang="el-GR" altLang="ru-RU" dirty="0">
                <a:cs typeface="Arial" charset="0"/>
                <a:sym typeface="Symbol" pitchFamily="18" charset="2"/>
              </a:rPr>
              <a:t>λ</a:t>
            </a:r>
            <a:r>
              <a:rPr lang="en-US" altLang="ru-RU" baseline="-25000" dirty="0" err="1">
                <a:cs typeface="Arial" charset="0"/>
                <a:sym typeface="Symbol" pitchFamily="18" charset="2"/>
              </a:rPr>
              <a:t>i</a:t>
            </a:r>
            <a:r>
              <a:rPr lang="en-US" altLang="ru-RU" dirty="0">
                <a:cs typeface="Arial" charset="0"/>
                <a:sym typeface="Symbol" pitchFamily="18" charset="2"/>
              </a:rPr>
              <a:t>*</a:t>
            </a:r>
            <a:r>
              <a:rPr lang="ru-RU" altLang="ru-RU" dirty="0">
                <a:cs typeface="Arial" charset="0"/>
                <a:sym typeface="Symbol" pitchFamily="18" charset="2"/>
              </a:rPr>
              <a:t>стоимость одного балла.</a:t>
            </a:r>
            <a:endParaRPr lang="en-US" altLang="ru-RU" baseline="-25000" dirty="0">
              <a:cs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7200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765175"/>
          </a:xfrm>
        </p:spPr>
        <p:txBody>
          <a:bodyPr/>
          <a:lstStyle/>
          <a:p>
            <a:r>
              <a:rPr lang="ru-RU" altLang="ru-RU"/>
              <a:t>Анализ риска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Если с помощью аддитивной модели выполнить оценку стоимости информации в КС, то можно оценить и возможные потери от нарушения безопасности информации в КС.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При этом используются: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C(K</a:t>
            </a:r>
            <a:r>
              <a:rPr lang="en-US" altLang="ru-RU" baseline="-25000" dirty="0"/>
              <a:t>i</a:t>
            </a:r>
            <a:r>
              <a:rPr lang="en-US" altLang="ru-RU" dirty="0"/>
              <a:t>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Прогноз возможных угроз для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ru-RU" altLang="ru-RU" dirty="0"/>
              <a:t> в виде вероятностей соответствующих событий или действий.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Сумма математических ожиданий потерь для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ru-RU" altLang="ru-RU" dirty="0"/>
              <a:t> как оценка всех возможных потерь.</a:t>
            </a:r>
            <a:endParaRPr lang="ru-RU" altLang="ru-RU" baseline="-25000" dirty="0"/>
          </a:p>
        </p:txBody>
      </p:sp>
    </p:spTree>
    <p:extLst>
      <p:ext uri="{BB962C8B-B14F-4D97-AF65-F5344CB8AC3E}">
        <p14:creationId xmlns:p14="http://schemas.microsoft.com/office/powerpoint/2010/main" val="342392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/>
              <a:t>Анализ риска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9039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u="sng" dirty="0"/>
              <a:t>Пример</a:t>
            </a:r>
            <a:r>
              <a:rPr lang="ru-RU" altLang="ru-RU" dirty="0"/>
              <a:t>. </a:t>
            </a:r>
            <a:r>
              <a:rPr lang="en-US" altLang="ru-RU" dirty="0"/>
              <a:t>I={K</a:t>
            </a:r>
            <a:r>
              <a:rPr lang="en-US" altLang="ru-RU" baseline="-25000" dirty="0"/>
              <a:t>1</a:t>
            </a:r>
            <a:r>
              <a:rPr lang="en-US" altLang="ru-RU" dirty="0"/>
              <a:t>, K</a:t>
            </a:r>
            <a:r>
              <a:rPr lang="en-US" altLang="ru-RU" baseline="-25000" dirty="0"/>
              <a:t>2</a:t>
            </a:r>
            <a:r>
              <a:rPr lang="en-US" altLang="ru-RU" dirty="0"/>
              <a:t>, . . . , </a:t>
            </a:r>
            <a:r>
              <a:rPr lang="en-US" altLang="ru-RU" dirty="0" err="1"/>
              <a:t>K</a:t>
            </a:r>
            <a:r>
              <a:rPr lang="en-US" altLang="ru-RU" baseline="-25000" dirty="0" err="1"/>
              <a:t>n</a:t>
            </a:r>
            <a:r>
              <a:rPr lang="en-US" altLang="ru-RU" dirty="0"/>
              <a:t>}.</a:t>
            </a:r>
            <a:r>
              <a:rPr lang="ru-RU" altLang="ru-RU" dirty="0"/>
              <a:t> Известны </a:t>
            </a:r>
            <a:r>
              <a:rPr lang="en-US" altLang="ru-RU" dirty="0"/>
              <a:t>C(K</a:t>
            </a:r>
            <a:r>
              <a:rPr lang="en-US" altLang="ru-RU" baseline="-25000" dirty="0"/>
              <a:t>1</a:t>
            </a:r>
            <a:r>
              <a:rPr lang="en-US" altLang="ru-RU" dirty="0"/>
              <a:t>), C(K</a:t>
            </a:r>
            <a:r>
              <a:rPr lang="en-US" altLang="ru-RU" baseline="-25000" dirty="0"/>
              <a:t>2</a:t>
            </a:r>
            <a:r>
              <a:rPr lang="en-US" altLang="ru-RU" dirty="0"/>
              <a:t>), . . ., C(</a:t>
            </a:r>
            <a:r>
              <a:rPr lang="en-US" altLang="ru-RU" dirty="0" err="1"/>
              <a:t>K</a:t>
            </a:r>
            <a:r>
              <a:rPr lang="en-US" altLang="ru-RU" baseline="-25000" dirty="0" err="1"/>
              <a:t>n</a:t>
            </a:r>
            <a:r>
              <a:rPr lang="en-US" altLang="ru-RU" dirty="0"/>
              <a:t>). </a:t>
            </a:r>
            <a:r>
              <a:rPr lang="ru-RU" altLang="ru-RU" dirty="0"/>
              <a:t>Если ущерб одному компоненту не снижает стоимости других компонентов и вероятность реализации угрозы для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en-US" altLang="ru-RU" dirty="0"/>
              <a:t> p(K</a:t>
            </a:r>
            <a:r>
              <a:rPr lang="en-US" altLang="ru-RU" baseline="-25000" dirty="0"/>
              <a:t>i</a:t>
            </a:r>
            <a:r>
              <a:rPr lang="en-US" altLang="ru-RU" dirty="0"/>
              <a:t>)=p</a:t>
            </a:r>
            <a:r>
              <a:rPr lang="en-US" altLang="ru-RU" baseline="-25000" dirty="0"/>
              <a:t>i</a:t>
            </a:r>
            <a:r>
              <a:rPr lang="en-US" altLang="ru-RU" dirty="0"/>
              <a:t>, </a:t>
            </a:r>
            <a:r>
              <a:rPr lang="ru-RU" altLang="ru-RU" dirty="0"/>
              <a:t>то потери </a:t>
            </a:r>
            <a:r>
              <a:rPr lang="en-US" altLang="ru-RU" dirty="0" err="1"/>
              <a:t>w</a:t>
            </a:r>
            <a:r>
              <a:rPr lang="en-US" altLang="ru-RU" baseline="-25000" dirty="0" err="1"/>
              <a:t>i</a:t>
            </a:r>
            <a:r>
              <a:rPr lang="ru-RU" altLang="ru-RU" dirty="0"/>
              <a:t> для </a:t>
            </a:r>
            <a:r>
              <a:rPr lang="en-US" altLang="ru-RU" dirty="0"/>
              <a:t>K</a:t>
            </a:r>
            <a:r>
              <a:rPr lang="en-US" altLang="ru-RU" baseline="-25000" dirty="0"/>
              <a:t>i</a:t>
            </a:r>
            <a:r>
              <a:rPr lang="ru-RU" altLang="ru-RU" baseline="-25000" dirty="0"/>
              <a:t> </a:t>
            </a:r>
            <a:r>
              <a:rPr lang="ru-RU" altLang="ru-RU" dirty="0"/>
              <a:t>равны </a:t>
            </a:r>
            <a:r>
              <a:rPr lang="en-US" altLang="ru-RU" dirty="0"/>
              <a:t>C(K</a:t>
            </a:r>
            <a:r>
              <a:rPr lang="en-US" altLang="ru-RU" baseline="-25000" dirty="0"/>
              <a:t>i</a:t>
            </a:r>
            <a:r>
              <a:rPr lang="en-US" altLang="ru-RU" dirty="0"/>
              <a:t>), </a:t>
            </a:r>
            <a:r>
              <a:rPr lang="ru-RU" altLang="ru-RU" dirty="0"/>
              <a:t>если ущерб нанесен, и 0, если угроза не реализована. Оценка этих потерь равна </a:t>
            </a:r>
            <a:r>
              <a:rPr lang="en-US" altLang="ru-RU" dirty="0"/>
              <a:t>p</a:t>
            </a:r>
            <a:r>
              <a:rPr lang="en-US" altLang="ru-RU" baseline="-25000" dirty="0"/>
              <a:t>i</a:t>
            </a:r>
            <a:r>
              <a:rPr lang="ru-RU" altLang="ru-RU" dirty="0"/>
              <a:t>*</a:t>
            </a:r>
            <a:r>
              <a:rPr lang="en-US" altLang="ru-RU" dirty="0"/>
              <a:t>C(K</a:t>
            </a:r>
            <a:r>
              <a:rPr lang="en-US" altLang="ru-RU" baseline="-25000" dirty="0"/>
              <a:t>i</a:t>
            </a:r>
            <a:r>
              <a:rPr lang="en-US" altLang="ru-RU" dirty="0"/>
              <a:t>)</a:t>
            </a:r>
            <a:r>
              <a:rPr lang="ru-RU" altLang="ru-RU" dirty="0"/>
              <a:t>+0*(1- </a:t>
            </a:r>
            <a:r>
              <a:rPr lang="en-US" altLang="ru-RU" dirty="0"/>
              <a:t>p</a:t>
            </a:r>
            <a:r>
              <a:rPr lang="en-US" altLang="ru-RU" baseline="-25000" dirty="0"/>
              <a:t>i</a:t>
            </a:r>
            <a:r>
              <a:rPr lang="ru-RU" altLang="ru-RU" dirty="0"/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Ожидаемые потери для информации в КС: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>
                <a:cs typeface="Arial" charset="0"/>
              </a:rPr>
              <a:t>∑</a:t>
            </a:r>
            <a:r>
              <a:rPr lang="en-US" altLang="ru-RU" dirty="0" err="1"/>
              <a:t>w</a:t>
            </a:r>
            <a:r>
              <a:rPr lang="en-US" altLang="ru-RU" baseline="-25000" dirty="0" err="1"/>
              <a:t>i</a:t>
            </a:r>
            <a:r>
              <a:rPr lang="ru-RU" altLang="ru-RU" dirty="0"/>
              <a:t>=</a:t>
            </a:r>
            <a:r>
              <a:rPr lang="ru-RU" altLang="ru-RU" dirty="0">
                <a:cs typeface="Arial" charset="0"/>
              </a:rPr>
              <a:t>∑</a:t>
            </a:r>
            <a:r>
              <a:rPr lang="en-US" altLang="ru-RU" dirty="0"/>
              <a:t>p</a:t>
            </a:r>
            <a:r>
              <a:rPr lang="en-US" altLang="ru-RU" baseline="-25000" dirty="0"/>
              <a:t>i</a:t>
            </a:r>
            <a:r>
              <a:rPr lang="ru-RU" altLang="ru-RU" dirty="0"/>
              <a:t>*</a:t>
            </a:r>
            <a:r>
              <a:rPr lang="en-US" altLang="ru-RU" dirty="0"/>
              <a:t>C(K</a:t>
            </a:r>
            <a:r>
              <a:rPr lang="en-US" altLang="ru-RU" baseline="-25000" dirty="0"/>
              <a:t>i</a:t>
            </a:r>
            <a:r>
              <a:rPr lang="en-US" altLang="ru-RU" dirty="0"/>
              <a:t>)</a:t>
            </a:r>
            <a:r>
              <a:rPr lang="ru-RU" altLang="ru-RU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Эта величина и будет оценкой среднего риска для КС.</a:t>
            </a:r>
          </a:p>
        </p:txBody>
      </p:sp>
    </p:spTree>
    <p:extLst>
      <p:ext uri="{BB962C8B-B14F-4D97-AF65-F5344CB8AC3E}">
        <p14:creationId xmlns:p14="http://schemas.microsoft.com/office/powerpoint/2010/main" val="52652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Порядковая шкала ценностей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Не любая информация может быть оценена в денежном выражении (персональные данные, государственная и прежде всего военная тайна и т.д.). В этом случае следует использовать сравнение ценностей отдельных компонентов информации (более ценные – менее ценные).</a:t>
            </a:r>
          </a:p>
        </p:txBody>
      </p:sp>
    </p:spTree>
    <p:extLst>
      <p:ext uri="{BB962C8B-B14F-4D97-AF65-F5344CB8AC3E}">
        <p14:creationId xmlns:p14="http://schemas.microsoft.com/office/powerpoint/2010/main" val="104924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r>
              <a:rPr lang="ru-RU" altLang="ru-RU"/>
              <a:t>Порядковая шкала ценностей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u="sng" dirty="0"/>
              <a:t>Пример</a:t>
            </a:r>
            <a:r>
              <a:rPr lang="ru-RU" altLang="ru-RU" dirty="0"/>
              <a:t>. Все объекты (документы, базы данных, программные средства и т.п.) государственного учреждения разбиваются на группы по их грифам секретности, которые образуют порядковую шкалу ценностей объектов (НС</a:t>
            </a:r>
            <a:r>
              <a:rPr lang="en-US" altLang="ru-RU" dirty="0"/>
              <a:t>&lt;</a:t>
            </a:r>
            <a:r>
              <a:rPr lang="ru-RU" altLang="ru-RU" dirty="0"/>
              <a:t>СТ</a:t>
            </a:r>
            <a:r>
              <a:rPr lang="en-US" altLang="ru-RU" dirty="0"/>
              <a:t>&lt;</a:t>
            </a:r>
            <a:r>
              <a:rPr lang="ru-RU" altLang="ru-RU" dirty="0"/>
              <a:t>С</a:t>
            </a:r>
            <a:r>
              <a:rPr lang="en-US" altLang="ru-RU" dirty="0"/>
              <a:t>&lt;</a:t>
            </a:r>
            <a:r>
              <a:rPr lang="ru-RU" altLang="ru-RU" dirty="0"/>
              <a:t>СС</a:t>
            </a:r>
            <a:r>
              <a:rPr lang="en-US" altLang="ru-RU" dirty="0"/>
              <a:t>&lt;</a:t>
            </a:r>
            <a:r>
              <a:rPr lang="ru-RU" altLang="ru-RU" dirty="0"/>
              <a:t>ОВ</a:t>
            </a:r>
            <a:r>
              <a:rPr lang="en-US" altLang="ru-RU" dirty="0"/>
              <a:t>)</a:t>
            </a:r>
            <a:r>
              <a:rPr lang="ru-RU" altLang="ru-RU" dirty="0"/>
              <a:t>. Более высокая группа секретности </a:t>
            </a:r>
            <a:r>
              <a:rPr lang="ru-RU" altLang="ru-RU" dirty="0" smtClean="0"/>
              <a:t>имеет </a:t>
            </a:r>
            <a:r>
              <a:rPr lang="ru-RU" altLang="ru-RU" dirty="0"/>
              <a:t>большую ценность, поэтому требования к ее защите более высокие.</a:t>
            </a:r>
          </a:p>
        </p:txBody>
      </p:sp>
    </p:spTree>
    <p:extLst>
      <p:ext uri="{BB962C8B-B14F-4D97-AF65-F5344CB8AC3E}">
        <p14:creationId xmlns:p14="http://schemas.microsoft.com/office/powerpoint/2010/main" val="18358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/>
          <a:lstStyle/>
          <a:p>
            <a:r>
              <a:rPr lang="ru-RU" dirty="0" smtClean="0"/>
              <a:t>Модель решетки ценностей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</a:t>
            </a:r>
            <a:r>
              <a:rPr lang="ru-RU" dirty="0" smtClean="0"/>
              <a:t>бобщение порядковой шкалы. Предположим, что дано SC – конечное частично упорядоченное множество относительно бинарного отношения &lt;, то есть для каждых A, B, C выполняется:</a:t>
            </a:r>
          </a:p>
          <a:p>
            <a:pPr marL="0" indent="0">
              <a:buNone/>
            </a:pPr>
            <a:r>
              <a:rPr lang="ru-RU" dirty="0" smtClean="0"/>
              <a:t>1. Рефлексивность: A </a:t>
            </a:r>
            <a:r>
              <a:rPr lang="en-US" dirty="0" smtClean="0"/>
              <a:t>&lt;</a:t>
            </a:r>
            <a:r>
              <a:rPr lang="ru-RU" dirty="0" smtClean="0"/>
              <a:t> </a:t>
            </a:r>
            <a:r>
              <a:rPr lang="ru-RU" dirty="0" smtClean="0"/>
              <a:t>A,</a:t>
            </a:r>
          </a:p>
          <a:p>
            <a:pPr marL="0" indent="0">
              <a:buNone/>
            </a:pPr>
            <a:r>
              <a:rPr lang="ru-RU" dirty="0" smtClean="0"/>
              <a:t>2. Транзитивность: A &lt; B, B &lt; C =&gt; A &lt; C,</a:t>
            </a:r>
          </a:p>
          <a:p>
            <a:pPr marL="0" indent="0">
              <a:buNone/>
            </a:pPr>
            <a:r>
              <a:rPr lang="ru-RU" dirty="0" smtClean="0"/>
              <a:t>3. Антисимметричность: A &lt; B, B &lt; A =&gt; A = B.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66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решетки ценностей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 определению, для А, B ∈ SC элемент </a:t>
            </a:r>
            <a:br>
              <a:rPr lang="ru-RU" dirty="0" smtClean="0"/>
            </a:br>
            <a:r>
              <a:rPr lang="ru-RU" dirty="0" smtClean="0"/>
              <a:t>C = A ⊕ B ∈ SC называется наименьшей верхней границей (верхней гранью), если:</a:t>
            </a:r>
          </a:p>
          <a:p>
            <a:pPr marL="0" indent="0">
              <a:buNone/>
            </a:pPr>
            <a:r>
              <a:rPr lang="ru-RU" dirty="0" smtClean="0"/>
              <a:t>1. A &lt;= C, B &lt;= C,</a:t>
            </a:r>
          </a:p>
          <a:p>
            <a:pPr marL="0" indent="0">
              <a:buNone/>
            </a:pPr>
            <a:r>
              <a:rPr lang="ru-RU" dirty="0" smtClean="0"/>
              <a:t>2. A &lt;= D, B &lt;= D =&gt; C &lt;= D для всех D ∈ SC.</a:t>
            </a:r>
          </a:p>
          <a:p>
            <a:pPr marL="0" indent="0">
              <a:buNone/>
            </a:pPr>
            <a:r>
              <a:rPr lang="ru-RU" dirty="0" smtClean="0"/>
              <a:t>При этом необязательно существование самого элемента A ⊕ B. Если выполнено условие существования наименьшей верхней границы, то из антисимметричности следует ее единственность.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4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Реализация угрозы нарушения конфиденциальности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r>
              <a:rPr lang="ru-RU" altLang="ru-RU" dirty="0"/>
              <a:t>Утрата контроля над подсистемой защиты информации.</a:t>
            </a:r>
          </a:p>
          <a:p>
            <a:r>
              <a:rPr lang="ru-RU" altLang="ru-RU" dirty="0"/>
              <a:t>Использование неучтенных или </a:t>
            </a:r>
            <a:r>
              <a:rPr lang="ru-RU" altLang="ru-RU" dirty="0" smtClean="0"/>
              <a:t>не выявляемых </a:t>
            </a:r>
            <a:r>
              <a:rPr lang="ru-RU" altLang="ru-RU" dirty="0"/>
              <a:t>каналов утечки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242771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110" y="0"/>
            <a:ext cx="8229600" cy="1052736"/>
          </a:xfrm>
        </p:spPr>
        <p:txBody>
          <a:bodyPr/>
          <a:lstStyle/>
          <a:p>
            <a:r>
              <a:rPr lang="ru-RU" dirty="0" smtClean="0"/>
              <a:t>Модель решетки ценностей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По определению, элемент </a:t>
            </a:r>
            <a:r>
              <a:rPr lang="en-US" dirty="0" smtClean="0"/>
              <a:t>E=A     </a:t>
            </a:r>
            <a:r>
              <a:rPr lang="en-US" dirty="0" smtClean="0"/>
              <a:t>B∈ </a:t>
            </a:r>
            <a:r>
              <a:rPr lang="en-US" dirty="0"/>
              <a:t>SC        </a:t>
            </a:r>
            <a:r>
              <a:rPr lang="ru-RU" dirty="0" smtClean="0"/>
              <a:t>называется </a:t>
            </a:r>
            <a:r>
              <a:rPr lang="ru-RU" dirty="0" smtClean="0"/>
              <a:t>наибольшей нижней границей для </a:t>
            </a:r>
            <a:r>
              <a:rPr lang="ru-RU" dirty="0" smtClean="0"/>
              <a:t>А</a:t>
            </a:r>
            <a:r>
              <a:rPr lang="en-US" dirty="0" smtClean="0"/>
              <a:t>,</a:t>
            </a:r>
            <a:r>
              <a:rPr lang="ru-RU" dirty="0" smtClean="0"/>
              <a:t>   B</a:t>
            </a:r>
            <a:r>
              <a:rPr lang="en-US" dirty="0"/>
              <a:t>∈ SC</a:t>
            </a:r>
            <a:r>
              <a:rPr lang="ru-RU" dirty="0" smtClean="0"/>
              <a:t> (</a:t>
            </a:r>
            <a:r>
              <a:rPr lang="ru-RU" dirty="0" smtClean="0"/>
              <a:t>нижней гранью), если</a:t>
            </a:r>
          </a:p>
          <a:p>
            <a:pPr marL="0" indent="0">
              <a:buNone/>
            </a:pPr>
            <a:r>
              <a:rPr lang="ru-RU" dirty="0" smtClean="0"/>
              <a:t>1. E &lt; A, E &lt; B,</a:t>
            </a:r>
          </a:p>
          <a:p>
            <a:pPr marL="0" indent="0">
              <a:buNone/>
            </a:pPr>
            <a:r>
              <a:rPr lang="ru-RU" dirty="0" smtClean="0"/>
              <a:t>2. D &lt; A, D &lt; B =&gt; D &lt; </a:t>
            </a:r>
            <a:r>
              <a:rPr lang="ru-RU" dirty="0" smtClean="0"/>
              <a:t>E</a:t>
            </a:r>
            <a:r>
              <a:rPr lang="en-US" dirty="0" smtClean="0"/>
              <a:t> </a:t>
            </a:r>
            <a:r>
              <a:rPr lang="ru-RU" dirty="0" smtClean="0"/>
              <a:t>для всех </a:t>
            </a:r>
            <a:r>
              <a:rPr lang="en-US" dirty="0"/>
              <a:t>D∈ </a:t>
            </a:r>
            <a:r>
              <a:rPr lang="en-US" dirty="0" smtClean="0"/>
              <a:t>SC.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Существование этой нижней границы также не является обязательным. Если она существует, то из антисимметричности следует единственность. По определению, (SC, &lt;) называется решеткой, если для любых A, B ∈ SC существуют A⊕B ∈ SC и </a:t>
            </a:r>
            <a:br>
              <a:rPr lang="ru-RU" dirty="0" smtClean="0"/>
            </a:br>
            <a:r>
              <a:rPr lang="ru-RU" dirty="0" smtClean="0"/>
              <a:t>A     B ∈ SC.</a:t>
            </a:r>
            <a:endParaRPr lang="ru-RU" dirty="0"/>
          </a:p>
        </p:txBody>
      </p:sp>
      <p:sp>
        <p:nvSpPr>
          <p:cNvPr id="7" name="Блок-схема: узел суммирования 6"/>
          <p:cNvSpPr/>
          <p:nvPr/>
        </p:nvSpPr>
        <p:spPr>
          <a:xfrm>
            <a:off x="341574" y="5894857"/>
            <a:ext cx="395956" cy="396877"/>
          </a:xfrm>
          <a:prstGeom prst="flowChartSummingJunct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6752"/>
            <a:ext cx="420687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1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Оценка уязвимости информации в КС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276600" y="1600200"/>
            <a:ext cx="5867400" cy="5257800"/>
          </a:xfrm>
        </p:spPr>
        <p:txBody>
          <a:bodyPr/>
          <a:lstStyle/>
          <a:p>
            <a:r>
              <a:rPr lang="en-US" altLang="ru-RU" dirty="0"/>
              <a:t>k </a:t>
            </a:r>
            <a:r>
              <a:rPr lang="ru-RU" altLang="ru-RU" dirty="0"/>
              <a:t>– категория нарушителя.</a:t>
            </a:r>
          </a:p>
          <a:p>
            <a:r>
              <a:rPr lang="en-US" altLang="ru-RU" dirty="0" err="1"/>
              <a:t>i</a:t>
            </a:r>
            <a:r>
              <a:rPr lang="en-US" altLang="ru-RU" dirty="0"/>
              <a:t> – </a:t>
            </a:r>
            <a:r>
              <a:rPr lang="ru-RU" altLang="ru-RU" dirty="0"/>
              <a:t>компонент КС.</a:t>
            </a:r>
          </a:p>
          <a:p>
            <a:r>
              <a:rPr lang="en-US" altLang="ru-RU" dirty="0"/>
              <a:t>l – </a:t>
            </a:r>
            <a:r>
              <a:rPr lang="ru-RU" altLang="ru-RU" dirty="0"/>
              <a:t>зона компонента </a:t>
            </a:r>
            <a:r>
              <a:rPr lang="en-US" altLang="ru-RU" dirty="0" err="1"/>
              <a:t>i</a:t>
            </a:r>
            <a:r>
              <a:rPr lang="en-US" altLang="ru-RU" dirty="0"/>
              <a:t>.</a:t>
            </a:r>
          </a:p>
          <a:p>
            <a:r>
              <a:rPr lang="en-US" altLang="ru-RU" dirty="0"/>
              <a:t>j</a:t>
            </a:r>
            <a:r>
              <a:rPr lang="ru-RU" altLang="ru-RU" dirty="0"/>
              <a:t> – канал утечки информации.</a:t>
            </a:r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827088" y="2133600"/>
            <a:ext cx="1779587" cy="32400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0" y="1484313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 dirty="0"/>
              <a:t>k</a:t>
            </a:r>
            <a:endParaRPr lang="ru-RU" altLang="ru-RU" sz="3200" dirty="0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1258888" y="3429000"/>
            <a:ext cx="914400" cy="9144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ru-RU" sz="3200" dirty="0" smtClean="0">
                <a:solidFill>
                  <a:srgbClr val="000000"/>
                </a:solidFill>
              </a:rPr>
              <a:t>l</a:t>
            </a:r>
            <a:endParaRPr lang="ru-RU" altLang="ru-RU" dirty="0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1547813" y="4624388"/>
            <a:ext cx="2746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/>
              <a:t>i</a:t>
            </a:r>
            <a:endParaRPr lang="ru-RU" altLang="ru-RU" sz="3200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539750" y="2205038"/>
            <a:ext cx="1079500" cy="158432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7" name="Freeform 11"/>
          <p:cNvSpPr>
            <a:spLocks/>
          </p:cNvSpPr>
          <p:nvPr/>
        </p:nvSpPr>
        <p:spPr bwMode="auto">
          <a:xfrm>
            <a:off x="798513" y="1757363"/>
            <a:ext cx="1457325" cy="1871662"/>
          </a:xfrm>
          <a:custGeom>
            <a:avLst/>
            <a:gdLst>
              <a:gd name="T0" fmla="*/ 722 w 918"/>
              <a:gd name="T1" fmla="*/ 1179 h 1179"/>
              <a:gd name="T2" fmla="*/ 768 w 918"/>
              <a:gd name="T3" fmla="*/ 1106 h 1179"/>
              <a:gd name="T4" fmla="*/ 823 w 918"/>
              <a:gd name="T5" fmla="*/ 996 h 1179"/>
              <a:gd name="T6" fmla="*/ 841 w 918"/>
              <a:gd name="T7" fmla="*/ 968 h 1179"/>
              <a:gd name="T8" fmla="*/ 878 w 918"/>
              <a:gd name="T9" fmla="*/ 795 h 1179"/>
              <a:gd name="T10" fmla="*/ 841 w 918"/>
              <a:gd name="T11" fmla="*/ 402 h 1179"/>
              <a:gd name="T12" fmla="*/ 704 w 918"/>
              <a:gd name="T13" fmla="*/ 246 h 1179"/>
              <a:gd name="T14" fmla="*/ 658 w 918"/>
              <a:gd name="T15" fmla="*/ 210 h 1179"/>
              <a:gd name="T16" fmla="*/ 530 w 918"/>
              <a:gd name="T17" fmla="*/ 118 h 1179"/>
              <a:gd name="T18" fmla="*/ 0 w 918"/>
              <a:gd name="T19" fmla="*/ 36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8" h="1179">
                <a:moveTo>
                  <a:pt x="722" y="1179"/>
                </a:moveTo>
                <a:cubicBezTo>
                  <a:pt x="732" y="1147"/>
                  <a:pt x="750" y="1134"/>
                  <a:pt x="768" y="1106"/>
                </a:cubicBezTo>
                <a:cubicBezTo>
                  <a:pt x="793" y="1028"/>
                  <a:pt x="775" y="1069"/>
                  <a:pt x="823" y="996"/>
                </a:cubicBezTo>
                <a:cubicBezTo>
                  <a:pt x="829" y="987"/>
                  <a:pt x="841" y="968"/>
                  <a:pt x="841" y="968"/>
                </a:cubicBezTo>
                <a:cubicBezTo>
                  <a:pt x="856" y="910"/>
                  <a:pt x="869" y="854"/>
                  <a:pt x="878" y="795"/>
                </a:cubicBezTo>
                <a:cubicBezTo>
                  <a:pt x="874" y="644"/>
                  <a:pt x="918" y="518"/>
                  <a:pt x="841" y="402"/>
                </a:cubicBezTo>
                <a:cubicBezTo>
                  <a:pt x="819" y="335"/>
                  <a:pt x="761" y="284"/>
                  <a:pt x="704" y="246"/>
                </a:cubicBezTo>
                <a:cubicBezTo>
                  <a:pt x="667" y="190"/>
                  <a:pt x="709" y="241"/>
                  <a:pt x="658" y="210"/>
                </a:cubicBezTo>
                <a:cubicBezTo>
                  <a:pt x="612" y="182"/>
                  <a:pt x="584" y="135"/>
                  <a:pt x="530" y="118"/>
                </a:cubicBezTo>
                <a:cubicBezTo>
                  <a:pt x="451" y="0"/>
                  <a:pt x="41" y="36"/>
                  <a:pt x="0" y="36"/>
                </a:cubicBezTo>
              </a:path>
            </a:pathLst>
          </a:custGeom>
          <a:noFill/>
          <a:ln w="57150" cmpd="sng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1763713" y="1239838"/>
            <a:ext cx="2746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/>
              <a:t>j</a:t>
            </a:r>
            <a:endParaRPr lang="ru-RU" altLang="ru-RU" sz="3200"/>
          </a:p>
        </p:txBody>
      </p:sp>
    </p:spTree>
    <p:extLst>
      <p:ext uri="{BB962C8B-B14F-4D97-AF65-F5344CB8AC3E}">
        <p14:creationId xmlns:p14="http://schemas.microsoft.com/office/powerpoint/2010/main" val="246517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9001125" cy="649287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Вероятности независимых событий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836613"/>
            <a:ext cx="9001125" cy="5976937"/>
          </a:xfrm>
        </p:spPr>
        <p:txBody>
          <a:bodyPr/>
          <a:lstStyle/>
          <a:p>
            <a:r>
              <a:rPr lang="en-US" altLang="ru-RU" dirty="0" err="1"/>
              <a:t>p</a:t>
            </a:r>
            <a:r>
              <a:rPr lang="en-US" altLang="ru-RU" baseline="-25000" dirty="0" err="1"/>
              <a:t>ikl</a:t>
            </a:r>
            <a:r>
              <a:rPr lang="ru-RU" altLang="ru-RU" baseline="30000" dirty="0"/>
              <a:t>д</a:t>
            </a:r>
            <a:r>
              <a:rPr lang="en-US" altLang="ru-RU" dirty="0"/>
              <a:t> – </a:t>
            </a:r>
            <a:r>
              <a:rPr lang="ru-RU" altLang="ru-RU" dirty="0"/>
              <a:t>доступ нарушителя</a:t>
            </a:r>
            <a:r>
              <a:rPr lang="en-US" altLang="ru-RU" dirty="0"/>
              <a:t> </a:t>
            </a:r>
            <a:r>
              <a:rPr lang="ru-RU" altLang="ru-RU" dirty="0"/>
              <a:t>категории </a:t>
            </a:r>
            <a:r>
              <a:rPr lang="en-US" altLang="ru-RU" dirty="0"/>
              <a:t>k </a:t>
            </a:r>
            <a:r>
              <a:rPr lang="ru-RU" altLang="ru-RU" dirty="0"/>
              <a:t>в зону </a:t>
            </a:r>
            <a:r>
              <a:rPr lang="en-US" altLang="ru-RU" dirty="0"/>
              <a:t>l </a:t>
            </a:r>
            <a:r>
              <a:rPr lang="ru-RU" altLang="ru-RU" dirty="0"/>
              <a:t>компонента КС </a:t>
            </a:r>
            <a:r>
              <a:rPr lang="en-US" altLang="ru-RU" dirty="0" err="1"/>
              <a:t>i</a:t>
            </a:r>
            <a:r>
              <a:rPr lang="en-US" altLang="ru-RU" dirty="0"/>
              <a:t>.</a:t>
            </a:r>
          </a:p>
          <a:p>
            <a:r>
              <a:rPr lang="en-US" altLang="ru-RU" dirty="0" err="1"/>
              <a:t>p</a:t>
            </a:r>
            <a:r>
              <a:rPr lang="en-US" altLang="ru-RU" baseline="-25000" dirty="0" err="1"/>
              <a:t>ijl</a:t>
            </a:r>
            <a:r>
              <a:rPr lang="ru-RU" altLang="ru-RU" baseline="30000" dirty="0"/>
              <a:t>к</a:t>
            </a:r>
            <a:r>
              <a:rPr lang="en-US" altLang="ru-RU" dirty="0"/>
              <a:t> – </a:t>
            </a:r>
            <a:r>
              <a:rPr lang="ru-RU" altLang="ru-RU" dirty="0"/>
              <a:t>проявление канала утечки </a:t>
            </a:r>
            <a:r>
              <a:rPr lang="en-US" altLang="ru-RU" dirty="0"/>
              <a:t>j </a:t>
            </a:r>
            <a:r>
              <a:rPr lang="ru-RU" altLang="ru-RU" dirty="0"/>
              <a:t>в зоне </a:t>
            </a:r>
            <a:r>
              <a:rPr lang="en-US" altLang="ru-RU" dirty="0"/>
              <a:t>l </a:t>
            </a:r>
            <a:r>
              <a:rPr lang="ru-RU" altLang="ru-RU" dirty="0"/>
              <a:t>компонента КС </a:t>
            </a:r>
            <a:r>
              <a:rPr lang="en-US" altLang="ru-RU" dirty="0" err="1"/>
              <a:t>i</a:t>
            </a:r>
            <a:r>
              <a:rPr lang="en-US" altLang="ru-RU" dirty="0"/>
              <a:t>.</a:t>
            </a:r>
            <a:endParaRPr lang="ru-RU" altLang="ru-RU" dirty="0"/>
          </a:p>
          <a:p>
            <a:r>
              <a:rPr lang="en-US" altLang="ru-RU" dirty="0" err="1"/>
              <a:t>p</a:t>
            </a:r>
            <a:r>
              <a:rPr lang="en-US" altLang="ru-RU" baseline="-25000" dirty="0" err="1"/>
              <a:t>ijkl</a:t>
            </a:r>
            <a:r>
              <a:rPr lang="ru-RU" altLang="ru-RU" baseline="30000" dirty="0"/>
              <a:t>н</a:t>
            </a:r>
            <a:r>
              <a:rPr lang="en-US" altLang="ru-RU" dirty="0"/>
              <a:t> – </a:t>
            </a:r>
            <a:r>
              <a:rPr lang="ru-RU" altLang="ru-RU" dirty="0"/>
              <a:t>доступ нарушителя</a:t>
            </a:r>
            <a:r>
              <a:rPr lang="en-US" altLang="ru-RU" dirty="0"/>
              <a:t> </a:t>
            </a:r>
            <a:r>
              <a:rPr lang="ru-RU" altLang="ru-RU" dirty="0"/>
              <a:t>категории </a:t>
            </a:r>
            <a:r>
              <a:rPr lang="en-US" altLang="ru-RU" dirty="0"/>
              <a:t>k </a:t>
            </a:r>
            <a:r>
              <a:rPr lang="ru-RU" altLang="ru-RU" dirty="0"/>
              <a:t>к каналу утечки </a:t>
            </a:r>
            <a:r>
              <a:rPr lang="en-US" altLang="ru-RU" dirty="0"/>
              <a:t>j</a:t>
            </a:r>
            <a:r>
              <a:rPr lang="ru-RU" altLang="ru-RU" dirty="0"/>
              <a:t> в зоне </a:t>
            </a:r>
            <a:r>
              <a:rPr lang="en-US" altLang="ru-RU" dirty="0"/>
              <a:t>l </a:t>
            </a:r>
            <a:r>
              <a:rPr lang="ru-RU" altLang="ru-RU" dirty="0"/>
              <a:t>компонента КС </a:t>
            </a:r>
            <a:r>
              <a:rPr lang="en-US" altLang="ru-RU" dirty="0" err="1"/>
              <a:t>i</a:t>
            </a:r>
            <a:r>
              <a:rPr lang="ru-RU" altLang="ru-RU" dirty="0"/>
              <a:t> (при условии доступа нарушителя в зону)</a:t>
            </a:r>
            <a:r>
              <a:rPr lang="en-US" altLang="ru-RU" dirty="0"/>
              <a:t>.</a:t>
            </a:r>
            <a:endParaRPr lang="ru-RU" altLang="ru-RU" dirty="0"/>
          </a:p>
          <a:p>
            <a:r>
              <a:rPr lang="en-US" altLang="ru-RU" dirty="0" err="1"/>
              <a:t>p</a:t>
            </a:r>
            <a:r>
              <a:rPr lang="en-US" altLang="ru-RU" baseline="-25000" dirty="0" err="1"/>
              <a:t>ijl</a:t>
            </a:r>
            <a:r>
              <a:rPr lang="ru-RU" altLang="ru-RU" baseline="30000" dirty="0"/>
              <a:t>и</a:t>
            </a:r>
            <a:r>
              <a:rPr lang="ru-RU" altLang="ru-RU" dirty="0"/>
              <a:t> </a:t>
            </a:r>
            <a:r>
              <a:rPr lang="en-US" altLang="ru-RU" dirty="0"/>
              <a:t>– </a:t>
            </a:r>
            <a:r>
              <a:rPr lang="ru-RU" altLang="ru-RU" dirty="0"/>
              <a:t>наличие защищаемой информации в канале утечки </a:t>
            </a:r>
            <a:r>
              <a:rPr lang="en-US" altLang="ru-RU" dirty="0"/>
              <a:t>j </a:t>
            </a:r>
            <a:r>
              <a:rPr lang="ru-RU" altLang="ru-RU" dirty="0"/>
              <a:t>в зоне </a:t>
            </a:r>
            <a:r>
              <a:rPr lang="en-US" altLang="ru-RU" dirty="0"/>
              <a:t>l </a:t>
            </a:r>
            <a:r>
              <a:rPr lang="ru-RU" altLang="ru-RU" dirty="0"/>
              <a:t>компонента КС </a:t>
            </a:r>
            <a:r>
              <a:rPr lang="en-US" altLang="ru-RU" dirty="0" err="1"/>
              <a:t>i</a:t>
            </a:r>
            <a:r>
              <a:rPr lang="ru-RU" altLang="ru-RU" dirty="0"/>
              <a:t> в момент доступа в зону нарушителя</a:t>
            </a:r>
            <a:r>
              <a:rPr lang="en-US" altLang="ru-RU" dirty="0"/>
              <a:t> </a:t>
            </a:r>
            <a:r>
              <a:rPr lang="ru-RU" altLang="ru-RU" dirty="0"/>
              <a:t>категории </a:t>
            </a:r>
            <a:r>
              <a:rPr lang="en-US" altLang="ru-RU" dirty="0"/>
              <a:t>k 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7542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44450"/>
            <a:ext cx="9144000" cy="2952750"/>
          </a:xfrm>
        </p:spPr>
        <p:txBody>
          <a:bodyPr/>
          <a:lstStyle/>
          <a:p>
            <a:r>
              <a:rPr lang="ru-RU" altLang="ru-RU" sz="4000"/>
              <a:t>Вероятность несанкционированного получения информации нарушителем</a:t>
            </a:r>
            <a:r>
              <a:rPr lang="en-US" altLang="ru-RU" sz="4000"/>
              <a:t> </a:t>
            </a:r>
            <a:r>
              <a:rPr lang="ru-RU" altLang="ru-RU" sz="4000"/>
              <a:t>категории </a:t>
            </a:r>
            <a:r>
              <a:rPr lang="en-US" altLang="ru-RU" sz="4000"/>
              <a:t>k </a:t>
            </a:r>
            <a:r>
              <a:rPr lang="ru-RU" altLang="ru-RU" sz="4000"/>
              <a:t>по каналу утечки </a:t>
            </a:r>
            <a:r>
              <a:rPr lang="en-US" altLang="ru-RU" sz="4000"/>
              <a:t>j</a:t>
            </a:r>
            <a:r>
              <a:rPr lang="ru-RU" altLang="ru-RU" sz="4000"/>
              <a:t> в зоне </a:t>
            </a:r>
            <a:r>
              <a:rPr lang="en-US" altLang="ru-RU" sz="4000"/>
              <a:t>l </a:t>
            </a:r>
            <a:r>
              <a:rPr lang="ru-RU" altLang="ru-RU" sz="4000"/>
              <a:t>компонента КС </a:t>
            </a:r>
            <a:r>
              <a:rPr lang="en-US" altLang="ru-RU" sz="4000"/>
              <a:t>i</a:t>
            </a:r>
            <a:r>
              <a:rPr lang="ru-RU" altLang="ru-RU" sz="400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3933825"/>
            <a:ext cx="9001125" cy="21923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sz="3600" dirty="0" err="1"/>
              <a:t>p</a:t>
            </a:r>
            <a:r>
              <a:rPr lang="en-US" altLang="ru-RU" sz="3600" baseline="-25000" dirty="0" err="1"/>
              <a:t>ijkl</a:t>
            </a:r>
            <a:r>
              <a:rPr lang="en-US" altLang="ru-RU" sz="3600" dirty="0"/>
              <a:t>= </a:t>
            </a:r>
            <a:r>
              <a:rPr lang="en-US" altLang="ru-RU" sz="3600" dirty="0" err="1"/>
              <a:t>p</a:t>
            </a:r>
            <a:r>
              <a:rPr lang="en-US" altLang="ru-RU" sz="3600" baseline="-25000" dirty="0" err="1"/>
              <a:t>ikl</a:t>
            </a:r>
            <a:r>
              <a:rPr lang="ru-RU" altLang="ru-RU" sz="3600" baseline="30000" dirty="0"/>
              <a:t>д</a:t>
            </a:r>
            <a:r>
              <a:rPr lang="ru-RU" altLang="ru-RU" sz="3600" dirty="0">
                <a:cs typeface="Arial" charset="0"/>
              </a:rPr>
              <a:t>•</a:t>
            </a:r>
            <a:r>
              <a:rPr lang="en-US" altLang="ru-RU" sz="3600" dirty="0" err="1"/>
              <a:t>p</a:t>
            </a:r>
            <a:r>
              <a:rPr lang="en-US" altLang="ru-RU" sz="3600" baseline="-25000" dirty="0" err="1"/>
              <a:t>ijl</a:t>
            </a:r>
            <a:r>
              <a:rPr lang="ru-RU" altLang="ru-RU" sz="3600" baseline="30000" dirty="0"/>
              <a:t>к</a:t>
            </a:r>
            <a:r>
              <a:rPr lang="en-US" altLang="ru-RU" sz="3600" dirty="0">
                <a:cs typeface="Arial" charset="0"/>
              </a:rPr>
              <a:t>•</a:t>
            </a:r>
            <a:r>
              <a:rPr lang="en-US" altLang="ru-RU" sz="3600" dirty="0" err="1"/>
              <a:t>p</a:t>
            </a:r>
            <a:r>
              <a:rPr lang="en-US" altLang="ru-RU" sz="3600" baseline="-25000" dirty="0" err="1"/>
              <a:t>ijkl</a:t>
            </a:r>
            <a:r>
              <a:rPr lang="ru-RU" altLang="ru-RU" sz="3600" baseline="30000" dirty="0"/>
              <a:t>н</a:t>
            </a:r>
            <a:r>
              <a:rPr lang="en-US" altLang="ru-RU" sz="3600" dirty="0">
                <a:cs typeface="Arial" charset="0"/>
              </a:rPr>
              <a:t>•</a:t>
            </a:r>
            <a:r>
              <a:rPr lang="en-US" altLang="ru-RU" sz="3600" dirty="0" err="1">
                <a:cs typeface="Arial" charset="0"/>
              </a:rPr>
              <a:t>p</a:t>
            </a:r>
            <a:r>
              <a:rPr lang="en-US" altLang="ru-RU" sz="3600" baseline="-25000" dirty="0" err="1"/>
              <a:t>ijl</a:t>
            </a:r>
            <a:r>
              <a:rPr lang="ru-RU" altLang="ru-RU" sz="3600" baseline="30000" dirty="0"/>
              <a:t>и</a:t>
            </a:r>
            <a:r>
              <a:rPr lang="ru-RU" altLang="ru-RU" sz="3600" dirty="0"/>
              <a:t>.</a:t>
            </a:r>
            <a:endParaRPr lang="en-US" altLang="ru-RU" sz="3600" dirty="0"/>
          </a:p>
        </p:txBody>
      </p:sp>
    </p:spTree>
    <p:extLst>
      <p:ext uri="{BB962C8B-B14F-4D97-AF65-F5344CB8AC3E}">
        <p14:creationId xmlns:p14="http://schemas.microsoft.com/office/powerpoint/2010/main" val="260179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Базовый показатель уязвимости информации в КС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1412875"/>
            <a:ext cx="9145588" cy="54721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Вероятность ее несанкционированного получения в одном компоненте КС одним злоумышленником одной категории по одному каналу утечки:</a:t>
            </a:r>
          </a:p>
          <a:p>
            <a:pPr>
              <a:buFont typeface="Wingdings" pitchFamily="2" charset="2"/>
              <a:buNone/>
            </a:pPr>
            <a:r>
              <a:rPr lang="en-US" altLang="ru-RU" sz="3600" dirty="0" err="1"/>
              <a:t>p</a:t>
            </a:r>
            <a:r>
              <a:rPr lang="en-US" altLang="ru-RU" sz="3600" baseline="-25000" dirty="0" err="1"/>
              <a:t>ijk</a:t>
            </a:r>
            <a:r>
              <a:rPr lang="ru-RU" altLang="ru-RU" sz="3600" baseline="30000" dirty="0"/>
              <a:t>б</a:t>
            </a:r>
            <a:r>
              <a:rPr lang="ru-RU" altLang="ru-RU" sz="3600" dirty="0"/>
              <a:t>=</a:t>
            </a:r>
            <a:r>
              <a:rPr lang="en-US" altLang="ru-RU" sz="3600" dirty="0"/>
              <a:t>1-</a:t>
            </a:r>
            <a:r>
              <a:rPr lang="en-US" altLang="ru-RU" sz="3600" dirty="0">
                <a:cs typeface="Arial" charset="0"/>
              </a:rPr>
              <a:t>∏</a:t>
            </a:r>
            <a:r>
              <a:rPr lang="en-US" altLang="ru-RU" sz="3600" baseline="-25000" dirty="0">
                <a:cs typeface="Arial" charset="0"/>
              </a:rPr>
              <a:t>l=1</a:t>
            </a:r>
            <a:r>
              <a:rPr lang="en-US" altLang="ru-RU" sz="3600" baseline="30000" dirty="0">
                <a:cs typeface="Arial" charset="0"/>
              </a:rPr>
              <a:t>5</a:t>
            </a:r>
            <a:r>
              <a:rPr lang="en-US" altLang="ru-RU" sz="3600" dirty="0">
                <a:cs typeface="Arial" charset="0"/>
              </a:rPr>
              <a:t>(1- </a:t>
            </a:r>
            <a:r>
              <a:rPr lang="en-US" altLang="ru-RU" sz="3600" dirty="0" err="1"/>
              <a:t>p</a:t>
            </a:r>
            <a:r>
              <a:rPr lang="en-US" altLang="ru-RU" sz="3600" baseline="-25000" dirty="0" err="1"/>
              <a:t>ijkl</a:t>
            </a:r>
            <a:r>
              <a:rPr lang="en-US" altLang="ru-RU" sz="3600" dirty="0"/>
              <a:t>).</a:t>
            </a:r>
            <a:endParaRPr lang="en-US" altLang="ru-RU" sz="3600" baseline="-25000" dirty="0"/>
          </a:p>
        </p:txBody>
      </p:sp>
    </p:spTree>
    <p:extLst>
      <p:ext uri="{BB962C8B-B14F-4D97-AF65-F5344CB8AC3E}">
        <p14:creationId xmlns:p14="http://schemas.microsoft.com/office/powerpoint/2010/main" val="7396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Общий показатель уязвимости информации в КС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1600200"/>
            <a:ext cx="907415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3600" dirty="0" err="1"/>
              <a:t>p</a:t>
            </a:r>
            <a:r>
              <a:rPr lang="en-US" altLang="ru-RU" sz="3600" baseline="30000" dirty="0" err="1"/>
              <a:t>r</a:t>
            </a:r>
            <a:r>
              <a:rPr lang="en-US" altLang="ru-RU" sz="3600" dirty="0"/>
              <a:t>=1-</a:t>
            </a:r>
            <a:r>
              <a:rPr lang="en-US" altLang="ru-RU" sz="3600" dirty="0">
                <a:cs typeface="Arial" charset="0"/>
              </a:rPr>
              <a:t>∏</a:t>
            </a:r>
            <a:r>
              <a:rPr lang="en-US" altLang="ru-RU" sz="3600" baseline="-25000" dirty="0">
                <a:cs typeface="Arial" charset="0"/>
                <a:sym typeface="Symbol" pitchFamily="18" charset="2"/>
              </a:rPr>
              <a:t></a:t>
            </a:r>
            <a:r>
              <a:rPr lang="en-US" altLang="ru-RU" sz="3600" baseline="-25000" dirty="0" err="1">
                <a:cs typeface="Arial" charset="0"/>
                <a:sym typeface="Symbol" pitchFamily="18" charset="2"/>
              </a:rPr>
              <a:t>i</a:t>
            </a:r>
            <a:r>
              <a:rPr lang="en-US" altLang="ru-RU" sz="3600" dirty="0">
                <a:cs typeface="Arial" charset="0"/>
                <a:sym typeface="Symbol" pitchFamily="18" charset="2"/>
              </a:rPr>
              <a:t>(1-</a:t>
            </a:r>
            <a:r>
              <a:rPr lang="en-US" altLang="ru-RU" sz="3600" dirty="0"/>
              <a:t>p</a:t>
            </a:r>
            <a:r>
              <a:rPr lang="en-US" altLang="ru-RU" sz="3600" baseline="-25000" dirty="0"/>
              <a:t>ijk</a:t>
            </a:r>
            <a:r>
              <a:rPr lang="ru-RU" altLang="ru-RU" sz="3600" baseline="30000" dirty="0"/>
              <a:t>б</a:t>
            </a:r>
            <a:r>
              <a:rPr lang="en-US" altLang="ru-RU" sz="3600" dirty="0"/>
              <a:t>)*</a:t>
            </a:r>
            <a:r>
              <a:rPr lang="en-US" altLang="ru-RU" sz="3600" dirty="0">
                <a:cs typeface="Arial" charset="0"/>
              </a:rPr>
              <a:t>∏</a:t>
            </a:r>
            <a:r>
              <a:rPr lang="en-US" altLang="ru-RU" sz="3600" baseline="-25000" dirty="0">
                <a:cs typeface="Arial" charset="0"/>
                <a:sym typeface="Symbol" pitchFamily="18" charset="2"/>
              </a:rPr>
              <a:t>j</a:t>
            </a:r>
            <a:r>
              <a:rPr lang="en-US" altLang="ru-RU" sz="3600" dirty="0">
                <a:cs typeface="Arial" charset="0"/>
                <a:sym typeface="Symbol" pitchFamily="18" charset="2"/>
              </a:rPr>
              <a:t>(1-</a:t>
            </a:r>
            <a:r>
              <a:rPr lang="en-US" altLang="ru-RU" sz="3600" dirty="0"/>
              <a:t>p</a:t>
            </a:r>
            <a:r>
              <a:rPr lang="en-US" altLang="ru-RU" sz="3600" baseline="-25000" dirty="0"/>
              <a:t>ijk</a:t>
            </a:r>
            <a:r>
              <a:rPr lang="ru-RU" altLang="ru-RU" sz="3600" baseline="30000" dirty="0"/>
              <a:t>б</a:t>
            </a:r>
            <a:r>
              <a:rPr lang="en-US" altLang="ru-RU" sz="3600" dirty="0"/>
              <a:t>)*</a:t>
            </a:r>
            <a:r>
              <a:rPr lang="en-US" altLang="ru-RU" sz="3600" dirty="0">
                <a:cs typeface="Arial" charset="0"/>
              </a:rPr>
              <a:t>∏</a:t>
            </a:r>
            <a:r>
              <a:rPr lang="en-US" altLang="ru-RU" sz="3600" baseline="-25000" dirty="0">
                <a:cs typeface="Arial" charset="0"/>
                <a:sym typeface="Symbol" pitchFamily="18" charset="2"/>
              </a:rPr>
              <a:t>k</a:t>
            </a:r>
            <a:r>
              <a:rPr lang="en-US" altLang="ru-RU" sz="3600" dirty="0">
                <a:cs typeface="Arial" charset="0"/>
                <a:sym typeface="Symbol" pitchFamily="18" charset="2"/>
              </a:rPr>
              <a:t>(1-</a:t>
            </a:r>
            <a:r>
              <a:rPr lang="en-US" altLang="ru-RU" sz="3600" dirty="0"/>
              <a:t>p</a:t>
            </a:r>
            <a:r>
              <a:rPr lang="en-US" altLang="ru-RU" sz="3600" baseline="-25000" dirty="0"/>
              <a:t>ijk</a:t>
            </a:r>
            <a:r>
              <a:rPr lang="ru-RU" altLang="ru-RU" sz="3600" baseline="30000" dirty="0"/>
              <a:t>б</a:t>
            </a:r>
            <a:r>
              <a:rPr lang="en-US" altLang="ru-RU" sz="3600" dirty="0"/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3600" dirty="0"/>
              <a:t>r</a:t>
            </a:r>
            <a:r>
              <a:rPr lang="ru-RU" altLang="ru-RU" sz="3600" dirty="0"/>
              <a:t>=</a:t>
            </a:r>
            <a:endParaRPr lang="en-US" altLang="ru-RU" sz="3600" dirty="0"/>
          </a:p>
          <a:p>
            <a:pPr>
              <a:lnSpc>
                <a:spcPct val="90000"/>
              </a:lnSpc>
            </a:pPr>
            <a:r>
              <a:rPr lang="en-US" altLang="ru-RU" sz="3600" dirty="0"/>
              <a:t>s (</a:t>
            </a:r>
            <a:r>
              <a:rPr lang="ru-RU" altLang="ru-RU" sz="3600" dirty="0"/>
              <a:t>по отношению к угрозам нарушения конфиденциальности)</a:t>
            </a:r>
            <a:r>
              <a:rPr lang="en-US" altLang="ru-RU" sz="3600" dirty="0"/>
              <a:t>,</a:t>
            </a:r>
          </a:p>
          <a:p>
            <a:pPr>
              <a:lnSpc>
                <a:spcPct val="90000"/>
              </a:lnSpc>
            </a:pPr>
            <a:r>
              <a:rPr lang="en-US" altLang="ru-RU" sz="3600" dirty="0" err="1"/>
              <a:t>i</a:t>
            </a:r>
            <a:r>
              <a:rPr lang="en-US" altLang="ru-RU" sz="3600" dirty="0"/>
              <a:t> (</a:t>
            </a:r>
            <a:r>
              <a:rPr lang="ru-RU" altLang="ru-RU" sz="3600" dirty="0"/>
              <a:t>по отношению к угрозам нарушения целостности),</a:t>
            </a:r>
          </a:p>
          <a:p>
            <a:pPr>
              <a:lnSpc>
                <a:spcPct val="90000"/>
              </a:lnSpc>
            </a:pPr>
            <a:r>
              <a:rPr lang="en-US" altLang="ru-RU" sz="3600" dirty="0"/>
              <a:t>u </a:t>
            </a:r>
            <a:r>
              <a:rPr lang="ru-RU" altLang="ru-RU" sz="3600" dirty="0"/>
              <a:t>(по отношению к угрозам нарушения доступности).</a:t>
            </a:r>
            <a:endParaRPr lang="en-US" altLang="ru-RU" sz="3600" dirty="0"/>
          </a:p>
        </p:txBody>
      </p:sp>
    </p:spTree>
    <p:extLst>
      <p:ext uri="{BB962C8B-B14F-4D97-AF65-F5344CB8AC3E}">
        <p14:creationId xmlns:p14="http://schemas.microsoft.com/office/powerpoint/2010/main" val="105656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4450"/>
            <a:ext cx="8229600" cy="1139825"/>
          </a:xfrm>
        </p:spPr>
        <p:txBody>
          <a:bodyPr/>
          <a:lstStyle/>
          <a:p>
            <a:r>
              <a:rPr lang="ru-RU" altLang="ru-RU"/>
              <a:t>Другие показатели уязвимости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1196975"/>
            <a:ext cx="9001125" cy="55451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Аналогично могут быть рассчитаны показатели, характеризующие</a:t>
            </a:r>
          </a:p>
          <a:p>
            <a:r>
              <a:rPr lang="ru-RU" altLang="ru-RU" dirty="0"/>
              <a:t>Самый уязвимый компонент КС.</a:t>
            </a:r>
          </a:p>
          <a:p>
            <a:r>
              <a:rPr lang="ru-RU" altLang="ru-RU" dirty="0"/>
              <a:t>Самый опасный канал утечки информации.</a:t>
            </a:r>
          </a:p>
          <a:p>
            <a:r>
              <a:rPr lang="ru-RU" altLang="ru-RU" dirty="0"/>
              <a:t>Самая опасная категория нарушителей.</a:t>
            </a:r>
          </a:p>
        </p:txBody>
      </p:sp>
    </p:spTree>
    <p:extLst>
      <p:ext uri="{BB962C8B-B14F-4D97-AF65-F5344CB8AC3E}">
        <p14:creationId xmlns:p14="http://schemas.microsoft.com/office/powerpoint/2010/main" val="115295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-26988"/>
            <a:ext cx="9145588" cy="122396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Справедливость общего показателя уязвимости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1412875"/>
            <a:ext cx="9074150" cy="5400675"/>
          </a:xfrm>
        </p:spPr>
        <p:txBody>
          <a:bodyPr/>
          <a:lstStyle/>
          <a:p>
            <a:r>
              <a:rPr lang="ru-RU" altLang="ru-RU" dirty="0"/>
              <a:t>Определяется </a:t>
            </a:r>
            <a:r>
              <a:rPr lang="ru-RU" altLang="ru-RU" dirty="0" err="1" smtClean="0"/>
              <a:t>неизм</a:t>
            </a:r>
            <a:r>
              <a:rPr lang="en-US" altLang="ru-RU" dirty="0" smtClean="0"/>
              <a:t>t</a:t>
            </a:r>
            <a:r>
              <a:rPr lang="ru-RU" altLang="ru-RU" dirty="0" err="1" smtClean="0"/>
              <a:t>нностью</a:t>
            </a:r>
            <a:r>
              <a:rPr lang="ru-RU" altLang="ru-RU" dirty="0" smtClean="0"/>
              <a:t> </a:t>
            </a:r>
            <a:r>
              <a:rPr lang="ru-RU" altLang="ru-RU" dirty="0"/>
              <a:t>на всем рассматриваемом временном интервале условий для нарушения безопасности информации.</a:t>
            </a:r>
          </a:p>
          <a:p>
            <a:r>
              <a:rPr lang="ru-RU" altLang="ru-RU" dirty="0"/>
              <a:t>В действительности же эти условия могут изменяться в течение времени (самый важный фактор при этом – противодействие подсистемы защиты информации).</a:t>
            </a:r>
          </a:p>
        </p:txBody>
      </p:sp>
    </p:spTree>
    <p:extLst>
      <p:ext uri="{BB962C8B-B14F-4D97-AF65-F5344CB8AC3E}">
        <p14:creationId xmlns:p14="http://schemas.microsoft.com/office/powerpoint/2010/main" val="124315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9074150" cy="9366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Оценка уязвимости информации с учетом временного фактора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6513" y="1125538"/>
            <a:ext cx="9145588" cy="5688012"/>
          </a:xfrm>
        </p:spPr>
        <p:txBody>
          <a:bodyPr/>
          <a:lstStyle/>
          <a:p>
            <a:r>
              <a:rPr lang="ru-RU" altLang="ru-RU" dirty="0"/>
              <a:t>Чем больше интервал времени, тем больше возможностей у нарушителя для преодоления механизма защиты.</a:t>
            </a:r>
          </a:p>
          <a:p>
            <a:r>
              <a:rPr lang="ru-RU" altLang="ru-RU" dirty="0"/>
              <a:t>Введем понятие малых интервалов времени (процессы нарушения безопасности информации на них являются однородными) и очень малых интервалов (уязвимость информации в течение таких интервалов определяется независимо от других интервалов и по одной и той же формуле)</a:t>
            </a:r>
          </a:p>
        </p:txBody>
      </p:sp>
    </p:spTree>
    <p:extLst>
      <p:ext uri="{BB962C8B-B14F-4D97-AF65-F5344CB8AC3E}">
        <p14:creationId xmlns:p14="http://schemas.microsoft.com/office/powerpoint/2010/main" val="392659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907415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Уязвимость информации на малом интервале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1341438"/>
            <a:ext cx="9074150" cy="54721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dirty="0" smtClean="0">
                <a:cs typeface="Arial" charset="0"/>
              </a:rPr>
              <a:t>p</a:t>
            </a:r>
            <a:r>
              <a:rPr lang="en-US" altLang="ru-RU" baseline="30000" dirty="0">
                <a:cs typeface="Arial" charset="0"/>
              </a:rPr>
              <a:t>m</a:t>
            </a:r>
            <a:r>
              <a:rPr lang="en-US" altLang="ru-RU" dirty="0" smtClean="0">
                <a:cs typeface="Arial" charset="0"/>
              </a:rPr>
              <a:t>=1-</a:t>
            </a:r>
            <a:r>
              <a:rPr lang="en-US" altLang="ru-RU" dirty="0">
                <a:cs typeface="Arial" charset="0"/>
              </a:rPr>
              <a:t>∏</a:t>
            </a:r>
            <a:r>
              <a:rPr lang="en-US" altLang="ru-RU" baseline="-25000" dirty="0">
                <a:cs typeface="Arial" charset="0"/>
              </a:rPr>
              <a:t>t=1</a:t>
            </a:r>
            <a:r>
              <a:rPr lang="en-US" altLang="ru-RU" baseline="30000" dirty="0">
                <a:cs typeface="Arial" charset="0"/>
              </a:rPr>
              <a:t>n</a:t>
            </a:r>
            <a:r>
              <a:rPr lang="en-US" altLang="ru-RU" dirty="0">
                <a:cs typeface="Arial" charset="0"/>
              </a:rPr>
              <a:t>(1-p</a:t>
            </a:r>
            <a:r>
              <a:rPr lang="en-US" altLang="ru-RU" baseline="-25000" dirty="0">
                <a:cs typeface="Arial" charset="0"/>
              </a:rPr>
              <a:t>t</a:t>
            </a:r>
            <a:r>
              <a:rPr lang="en-US" altLang="ru-RU" baseline="30000" dirty="0">
                <a:cs typeface="Arial" charset="0"/>
              </a:rPr>
              <a:t>m</a:t>
            </a:r>
            <a:r>
              <a:rPr lang="en-US" altLang="ru-RU" dirty="0">
                <a:cs typeface="Arial" charset="0"/>
              </a:rPr>
              <a:t>).</a:t>
            </a:r>
          </a:p>
          <a:p>
            <a:r>
              <a:rPr lang="en-US" altLang="ru-RU" dirty="0" err="1">
                <a:cs typeface="Arial" charset="0"/>
              </a:rPr>
              <a:t>p</a:t>
            </a:r>
            <a:r>
              <a:rPr lang="en-US" altLang="ru-RU" baseline="-25000" dirty="0" err="1">
                <a:cs typeface="Arial" charset="0"/>
              </a:rPr>
              <a:t>t</a:t>
            </a:r>
            <a:r>
              <a:rPr lang="en-US" altLang="ru-RU" baseline="30000" dirty="0" err="1">
                <a:cs typeface="Arial" charset="0"/>
              </a:rPr>
              <a:t>m</a:t>
            </a:r>
            <a:r>
              <a:rPr lang="en-US" altLang="ru-RU" dirty="0">
                <a:cs typeface="Arial" charset="0"/>
              </a:rPr>
              <a:t> – </a:t>
            </a:r>
            <a:r>
              <a:rPr lang="ru-RU" altLang="ru-RU" dirty="0">
                <a:cs typeface="Arial" charset="0"/>
              </a:rPr>
              <a:t>уязвимость на очень малом интервале </a:t>
            </a:r>
            <a:r>
              <a:rPr lang="en-US" altLang="ru-RU" dirty="0">
                <a:cs typeface="Arial" charset="0"/>
              </a:rPr>
              <a:t>t.</a:t>
            </a:r>
            <a:endParaRPr lang="ru-RU" altLang="ru-RU" dirty="0">
              <a:cs typeface="Arial" charset="0"/>
            </a:endParaRPr>
          </a:p>
          <a:p>
            <a:r>
              <a:rPr lang="en-US" altLang="ru-RU" dirty="0">
                <a:cs typeface="Arial" charset="0"/>
              </a:rPr>
              <a:t>n – </a:t>
            </a:r>
            <a:r>
              <a:rPr lang="ru-RU" altLang="ru-RU" dirty="0">
                <a:cs typeface="Arial" charset="0"/>
              </a:rPr>
              <a:t>общее количество очень малых интервалов.</a:t>
            </a:r>
          </a:p>
          <a:p>
            <a:pPr>
              <a:buFont typeface="Wingdings" pitchFamily="2" charset="2"/>
              <a:buNone/>
            </a:pPr>
            <a:r>
              <a:rPr lang="ru-RU" altLang="ru-RU" dirty="0">
                <a:cs typeface="Arial" charset="0"/>
              </a:rPr>
              <a:t>Подобный подход может быть продолжен для больших временных интервалов.</a:t>
            </a:r>
            <a:endParaRPr lang="en-US" altLang="ru-RU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77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Утрата контроля над подсистемой защиты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В результате оперативных мероприятий.</a:t>
            </a:r>
          </a:p>
          <a:p>
            <a:r>
              <a:rPr lang="ru-RU" altLang="ru-RU"/>
              <a:t>Случайное или намеренное создание аварийной ситуации.</a:t>
            </a:r>
          </a:p>
          <a:p>
            <a:r>
              <a:rPr lang="ru-RU" altLang="ru-RU"/>
              <a:t>Взлом (раскрытие параметров) подсистемы защиты.</a:t>
            </a:r>
          </a:p>
        </p:txBody>
      </p:sp>
    </p:spTree>
    <p:extLst>
      <p:ext uri="{BB962C8B-B14F-4D97-AF65-F5344CB8AC3E}">
        <p14:creationId xmlns:p14="http://schemas.microsoft.com/office/powerpoint/2010/main" val="257255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 оценки уязвимости информации Хоффмана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истема обеспечения без­опасности рассматривается как набор средств, состоящий из п характеристик. В идеальном случае эти характеристики следовало бы рассматривать как набор независимых друг от друга элементов, каждый из которых является необходимым для обеспечения безопасности. На практи­ке набор характеристик представляет собой пересекающийся набор средств, которые в случае совместного использования увеличивают степень обеспечения без­опасности данной компьютерной системы.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23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Средства, реализующие систему обеспечения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Основанные на возмож­ностях вычислительной техники:</a:t>
            </a:r>
          </a:p>
          <a:p>
            <a:r>
              <a:rPr lang="en-US" i="1" dirty="0" smtClean="0"/>
              <a:t>F</a:t>
            </a:r>
            <a:r>
              <a:rPr lang="en-US" i="1" baseline="-25000" dirty="0" smtClean="0"/>
              <a:t>1</a:t>
            </a:r>
            <a:r>
              <a:rPr lang="en-US" i="1" dirty="0" smtClean="0"/>
              <a:t> –</a:t>
            </a:r>
            <a:r>
              <a:rPr lang="ru-RU" i="1" dirty="0" smtClean="0"/>
              <a:t> </a:t>
            </a:r>
            <a:r>
              <a:rPr lang="ru-RU" dirty="0" smtClean="0"/>
              <a:t>преобразования секретной ин­формации</a:t>
            </a:r>
          </a:p>
          <a:p>
            <a:r>
              <a:rPr lang="ru-RU" i="1" dirty="0" smtClean="0"/>
              <a:t>F</a:t>
            </a:r>
            <a:r>
              <a:rPr lang="ru-RU" i="1" baseline="-25000" dirty="0" smtClean="0"/>
              <a:t>2 </a:t>
            </a:r>
            <a:r>
              <a:rPr lang="ru-RU" dirty="0" smtClean="0"/>
              <a:t>– средства управления доступом (включают идентификацию, уста­новление подлинности, провер­ку полномочий)</a:t>
            </a:r>
          </a:p>
          <a:p>
            <a:r>
              <a:rPr lang="ru-RU" i="1" dirty="0" smtClean="0"/>
              <a:t>F</a:t>
            </a:r>
            <a:r>
              <a:rPr lang="ru-RU" i="1" baseline="-25000" dirty="0" smtClean="0"/>
              <a:t>3</a:t>
            </a:r>
            <a:r>
              <a:rPr lang="ru-RU" i="1" dirty="0" smtClean="0"/>
              <a:t> </a:t>
            </a:r>
            <a:r>
              <a:rPr lang="ru-RU" dirty="0" smtClean="0"/>
              <a:t>– возможность регистрировать и реагировать на угрозы</a:t>
            </a:r>
          </a:p>
          <a:p>
            <a:r>
              <a:rPr lang="ru-RU" dirty="0" smtClean="0"/>
              <a:t>. . .</a:t>
            </a:r>
          </a:p>
          <a:p>
            <a:r>
              <a:rPr lang="en-US" i="1" dirty="0" err="1" smtClean="0"/>
              <a:t>F</a:t>
            </a:r>
            <a:r>
              <a:rPr lang="en-US" i="1" baseline="-25000" dirty="0" err="1" smtClean="0"/>
              <a:t>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22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Средства, реализующие систему обеспечения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Не основанные на воз­можностях вычисли­тельной техники:</a:t>
            </a:r>
          </a:p>
          <a:p>
            <a:r>
              <a:rPr lang="ru-RU" i="1" dirty="0" smtClean="0"/>
              <a:t>F</a:t>
            </a:r>
            <a:r>
              <a:rPr lang="ru-RU" i="1" baseline="-25000" dirty="0" smtClean="0"/>
              <a:t>m+1</a:t>
            </a:r>
            <a:r>
              <a:rPr lang="ru-RU" i="1" dirty="0" smtClean="0"/>
              <a:t> </a:t>
            </a:r>
            <a:r>
              <a:rPr lang="ru-RU" dirty="0" smtClean="0"/>
              <a:t>– непривлекательность для потен­циальных злоумышленников</a:t>
            </a:r>
          </a:p>
          <a:p>
            <a:r>
              <a:rPr lang="ru-RU" i="1" dirty="0" smtClean="0"/>
              <a:t>F</a:t>
            </a:r>
            <a:r>
              <a:rPr lang="ru-RU" i="1" baseline="-25000" dirty="0" smtClean="0"/>
              <a:t> m+2</a:t>
            </a:r>
            <a:r>
              <a:rPr lang="ru-RU" i="1" dirty="0" smtClean="0"/>
              <a:t> </a:t>
            </a:r>
            <a:r>
              <a:rPr lang="ru-RU" dirty="0" smtClean="0"/>
              <a:t>– административные мероприятия по обеспечению безопасности</a:t>
            </a:r>
          </a:p>
          <a:p>
            <a:r>
              <a:rPr lang="ru-RU" i="1" dirty="0" smtClean="0"/>
              <a:t>F</a:t>
            </a:r>
            <a:r>
              <a:rPr lang="ru-RU" i="1" baseline="-25000" dirty="0" smtClean="0"/>
              <a:t> m+3</a:t>
            </a:r>
            <a:r>
              <a:rPr lang="ru-RU" i="1" dirty="0" smtClean="0"/>
              <a:t> </a:t>
            </a:r>
            <a:r>
              <a:rPr lang="ru-RU" dirty="0" smtClean="0"/>
              <a:t>– вспомогательные технические средства по обеспечению без­опасности</a:t>
            </a:r>
            <a:br>
              <a:rPr lang="ru-RU" dirty="0" smtClean="0"/>
            </a:br>
            <a:r>
              <a:rPr lang="ru-RU" dirty="0" smtClean="0"/>
              <a:t>. . .</a:t>
            </a:r>
          </a:p>
          <a:p>
            <a:r>
              <a:rPr lang="en-US" i="1" dirty="0" err="1" smtClean="0"/>
              <a:t>F</a:t>
            </a:r>
            <a:r>
              <a:rPr lang="en-US" i="1" baseline="-25000" dirty="0" err="1" smtClean="0"/>
              <a:t>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20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 оценки уязвимости информации Хоффмана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484784"/>
                <a:ext cx="9144000" cy="537321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:r>
                  <a:rPr lang="ru-RU" dirty="0" err="1" smtClean="0"/>
                  <a:t>G</a:t>
                </a:r>
                <a:r>
                  <a:rPr lang="ru-RU" i="1" baseline="-25000" dirty="0" err="1" smtClean="0"/>
                  <a:t>i</a:t>
                </a:r>
                <a:r>
                  <a:rPr lang="ru-RU" dirty="0" smtClean="0"/>
                  <a:t> – некоторая «хорошая» мера характеристи­ки </a:t>
                </a:r>
                <a:r>
                  <a:rPr lang="ru-RU" i="1" dirty="0" err="1" smtClean="0"/>
                  <a:t>F</a:t>
                </a:r>
                <a:r>
                  <a:rPr lang="ru-RU" i="1" baseline="-25000" dirty="0" err="1" smtClean="0"/>
                  <a:t>i</a:t>
                </a:r>
                <a:r>
                  <a:rPr lang="ru-RU" i="1" dirty="0" smtClean="0"/>
                  <a:t> </a:t>
                </a:r>
                <a:r>
                  <a:rPr lang="ru-RU" dirty="0" smtClean="0"/>
                  <a:t>(например, уровень доверия или мера трудоемкости, характеризующей объем рабо­ты по преодолению барьера защиты, и т. д.). Если характеристика </a:t>
                </a:r>
                <a:r>
                  <a:rPr lang="ru-RU" i="1" dirty="0" err="1" smtClean="0"/>
                  <a:t>F</a:t>
                </a:r>
                <a:r>
                  <a:rPr lang="ru-RU" i="1" baseline="-25000" dirty="0" err="1" smtClean="0"/>
                  <a:t>i</a:t>
                </a:r>
                <a:r>
                  <a:rPr lang="ru-RU" i="1" dirty="0" smtClean="0"/>
                  <a:t> </a:t>
                </a:r>
                <a:r>
                  <a:rPr lang="ru-RU" dirty="0" smtClean="0"/>
                  <a:t>отсутствует в данной системе, то </a:t>
                </a:r>
                <a:r>
                  <a:rPr lang="ru-RU" i="1" dirty="0" err="1" smtClean="0"/>
                  <a:t>G</a:t>
                </a:r>
                <a:r>
                  <a:rPr lang="ru-RU" i="1" baseline="-25000" dirty="0" err="1" smtClean="0"/>
                  <a:t>i</a:t>
                </a:r>
                <a:r>
                  <a:rPr lang="ru-RU" i="1" dirty="0" smtClean="0"/>
                  <a:t>=0.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i="1" dirty="0" smtClean="0"/>
                  <a:t> </a:t>
                </a:r>
                <a:r>
                  <a:rPr lang="ru-RU" dirty="0" smtClean="0"/>
                  <a:t>– субъективный весовой коэффициент важ­ности, присвоенный</a:t>
                </a:r>
                <a:r>
                  <a:rPr lang="en-US" dirty="0" smtClean="0"/>
                  <a:t> </a:t>
                </a:r>
                <a:r>
                  <a:rPr lang="ru-RU" dirty="0" smtClean="0"/>
                  <a:t>характеристике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некоторым лицом или организацией (экспертом). Заметим, что </a:t>
                </a:r>
                <a:r>
                  <a:rPr lang="en-US" dirty="0" smtClean="0"/>
                  <a:t>0 </a:t>
                </a:r>
                <a:r>
                  <a:rPr lang="ru-RU" dirty="0" smtClean="0"/>
                  <a:t>&lt;=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&lt;=</a:t>
                </a:r>
                <a:r>
                  <a:rPr lang="en-US" dirty="0" smtClean="0"/>
                  <a:t> 1</a:t>
                </a:r>
                <a:r>
                  <a:rPr lang="ru-RU" dirty="0" smtClean="0"/>
                  <a:t>   и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&gt;</a:t>
                </a:r>
                <a:r>
                  <a:rPr lang="en-US" dirty="0" smtClean="0"/>
                  <a:t> </a:t>
                </a:r>
                <a:r>
                  <a:rPr lang="ru-RU" dirty="0" smtClean="0"/>
                  <a:t>0 для 1</a:t>
                </a:r>
                <a:r>
                  <a:rPr lang="en-US" dirty="0" smtClean="0"/>
                  <a:t> </a:t>
                </a:r>
                <a:r>
                  <a:rPr lang="ru-RU" dirty="0" smtClean="0"/>
                  <a:t>&lt;=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 </a:t>
                </a:r>
                <a:r>
                  <a:rPr lang="ru-RU" dirty="0" smtClean="0"/>
                  <a:t>&lt;=</a:t>
                </a:r>
                <a:r>
                  <a:rPr lang="en-US" dirty="0" smtClean="0"/>
                  <a:t> </a:t>
                </a:r>
                <a:r>
                  <a:rPr lang="ru-RU" dirty="0" smtClean="0"/>
                  <a:t>n.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484784"/>
                <a:ext cx="9144000" cy="5373216"/>
              </a:xfrm>
              <a:blipFill rotWithShape="1">
                <a:blip r:embed="rId2"/>
                <a:stretch>
                  <a:fillRect l="-1667" t="-2384" r="-22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3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 оценки уязвимости информации Хоффмана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484784"/>
                <a:ext cx="9144000" cy="537321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Линейный метод «взвешивания и подсчета» можно использовать для вычисления степени обеспечения без­опасности </a:t>
                </a:r>
                <a:r>
                  <a:rPr lang="ru-RU" i="1" dirty="0" smtClean="0"/>
                  <a:t>SR </a:t>
                </a:r>
                <a:r>
                  <a:rPr lang="ru-RU" dirty="0" smtClean="0"/>
                  <a:t>системы S, оцениваемой экспертом r</a:t>
                </a:r>
                <a:r>
                  <a:rPr lang="ru-RU" i="1" dirty="0" smtClean="0"/>
                  <a:t>. </a:t>
                </a:r>
                <a:r>
                  <a:rPr lang="ru-RU" dirty="0" smtClean="0"/>
                  <a:t>Степень обеспечения безопасности вычисляется </a:t>
                </a:r>
                <a:r>
                  <a:rPr lang="ru-RU" smtClean="0"/>
                  <a:t>по </a:t>
                </a:r>
                <a:r>
                  <a:rPr lang="ru-RU" smtClean="0"/>
                  <a:t>формуле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SR(s, r) = 1/n * ∑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∙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r>
                  <a:rPr lang="ru-RU" dirty="0"/>
                  <a:t>Б</a:t>
                </a:r>
                <a:r>
                  <a:rPr lang="ru-RU" dirty="0" smtClean="0"/>
                  <a:t>езопас­ная система будет иметь оценку, равную 1, а совершен­но незащищенная система имеет оценку, равную 0. Для обеспечения математической строгости модели потребуем, чтобы ∑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dirty="0" smtClean="0"/>
                  <a:t> = </a:t>
                </a:r>
                <a:r>
                  <a:rPr lang="en-US" dirty="0" smtClean="0"/>
                  <a:t>n.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484784"/>
                <a:ext cx="9144000" cy="5373216"/>
              </a:xfrm>
              <a:blipFill rotWithShape="1">
                <a:blip r:embed="rId2"/>
                <a:stretch>
                  <a:fillRect l="-1667" t="-2384" r="-14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640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Нарушение конфиденциальности с помощью каналов утечки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Использование каналов утечки по памяти: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dirty="0"/>
              <a:t>NU -&gt; (</a:t>
            </a:r>
            <a:r>
              <a:rPr lang="ru-RU" altLang="ru-RU" dirty="0"/>
              <a:t>запуск) </a:t>
            </a:r>
            <a:r>
              <a:rPr lang="en-US" altLang="ru-RU" dirty="0"/>
              <a:t>S -&gt; </a:t>
            </a:r>
            <a:r>
              <a:rPr lang="ru-RU" altLang="ru-RU" dirty="0"/>
              <a:t>(чтение) </a:t>
            </a:r>
            <a:r>
              <a:rPr lang="en-US" altLang="ru-RU" dirty="0"/>
              <a:t>O &lt;- </a:t>
            </a:r>
            <a:r>
              <a:rPr lang="ru-RU" altLang="ru-RU" dirty="0"/>
              <a:t>(запись) </a:t>
            </a:r>
            <a:r>
              <a:rPr lang="en-US" altLang="ru-RU" dirty="0"/>
              <a:t>LU</a:t>
            </a:r>
            <a:endParaRPr lang="ru-RU" altLang="ru-RU" dirty="0"/>
          </a:p>
          <a:p>
            <a:pPr marL="609600" indent="-609600"/>
            <a:r>
              <a:rPr lang="en-US" altLang="ru-RU" dirty="0" smtClean="0"/>
              <a:t>NU</a:t>
            </a:r>
            <a:r>
              <a:rPr lang="ru-RU" altLang="ru-RU" dirty="0" smtClean="0"/>
              <a:t> (нарушитель)</a:t>
            </a:r>
            <a:r>
              <a:rPr lang="en-US" altLang="ru-RU" dirty="0" smtClean="0"/>
              <a:t> </a:t>
            </a:r>
            <a:r>
              <a:rPr lang="ru-RU" altLang="ru-RU" dirty="0"/>
              <a:t>не имеет доступа к файлам папки </a:t>
            </a:r>
            <a:r>
              <a:rPr lang="en-US" altLang="ru-RU" dirty="0"/>
              <a:t>O, </a:t>
            </a:r>
            <a:r>
              <a:rPr lang="ru-RU" altLang="ru-RU" dirty="0"/>
              <a:t>но имеет доступ к самой папке.</a:t>
            </a:r>
          </a:p>
          <a:p>
            <a:pPr marL="609600" indent="-609600"/>
            <a:r>
              <a:rPr lang="ru-RU" altLang="ru-RU" dirty="0"/>
              <a:t>Внедрение вредоносного кода в программы, запускаемые </a:t>
            </a:r>
            <a:r>
              <a:rPr lang="en-US" altLang="ru-RU" dirty="0" smtClean="0"/>
              <a:t>LU</a:t>
            </a:r>
            <a:r>
              <a:rPr lang="ru-RU" altLang="ru-RU" dirty="0" smtClean="0"/>
              <a:t> (легальный пользователь).</a:t>
            </a:r>
            <a:endParaRPr lang="ru-RU" altLang="ru-RU" dirty="0"/>
          </a:p>
          <a:p>
            <a:pPr marL="609600" indent="-609600"/>
            <a:r>
              <a:rPr lang="ru-RU" altLang="ru-RU" dirty="0"/>
              <a:t>Статистический вывод в базах данных (использование общедоступных статистических запросов по конфиденциальным данным).</a:t>
            </a:r>
          </a:p>
        </p:txBody>
      </p:sp>
    </p:spTree>
    <p:extLst>
      <p:ext uri="{BB962C8B-B14F-4D97-AF65-F5344CB8AC3E}">
        <p14:creationId xmlns:p14="http://schemas.microsoft.com/office/powerpoint/2010/main" val="15376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Нарушение конфиденциальности с помощью каналов утечки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Использование каналов утечки по времени: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ru-RU" sz="2400" b="1" dirty="0"/>
              <a:t>NU -&gt; (</a:t>
            </a:r>
            <a:r>
              <a:rPr lang="ru-RU" altLang="ru-RU" sz="2400" b="1" dirty="0"/>
              <a:t>запуск) </a:t>
            </a:r>
            <a:r>
              <a:rPr lang="en-US" altLang="ru-RU" sz="2400" b="1" dirty="0"/>
              <a:t>S</a:t>
            </a:r>
            <a:r>
              <a:rPr lang="ru-RU" altLang="ru-RU" sz="2400" b="1" baseline="-25000" dirty="0"/>
              <a:t>3</a:t>
            </a:r>
            <a:r>
              <a:rPr lang="en-US" altLang="ru-RU" sz="2400" b="1" dirty="0"/>
              <a:t> -&gt; (</a:t>
            </a:r>
            <a:r>
              <a:rPr lang="ru-RU" altLang="ru-RU" sz="2400" b="1" dirty="0"/>
              <a:t>чтение) </a:t>
            </a:r>
            <a:r>
              <a:rPr lang="en-US" altLang="ru-RU" sz="2400" b="1" dirty="0"/>
              <a:t>S</a:t>
            </a:r>
            <a:r>
              <a:rPr lang="en-US" altLang="ru-RU" sz="2400" b="1" baseline="-25000" dirty="0"/>
              <a:t>2</a:t>
            </a:r>
            <a:r>
              <a:rPr lang="en-US" altLang="ru-RU" sz="2400" b="1" dirty="0"/>
              <a:t> &lt;- </a:t>
            </a:r>
            <a:r>
              <a:rPr lang="ru-RU" altLang="ru-RU" sz="2400" b="1" dirty="0"/>
              <a:t>(запись) </a:t>
            </a:r>
            <a:r>
              <a:rPr lang="en-US" altLang="ru-RU" sz="2400" b="1" dirty="0"/>
              <a:t>S</a:t>
            </a:r>
            <a:r>
              <a:rPr lang="ru-RU" altLang="ru-RU" sz="2400" b="1" baseline="-25000" dirty="0"/>
              <a:t>1</a:t>
            </a:r>
            <a:r>
              <a:rPr lang="en-US" altLang="ru-RU" sz="2400" b="1" dirty="0"/>
              <a:t> &lt;- (</a:t>
            </a:r>
            <a:r>
              <a:rPr lang="ru-RU" altLang="ru-RU" sz="2400" b="1" dirty="0"/>
              <a:t>запуск) </a:t>
            </a:r>
            <a:r>
              <a:rPr lang="en-US" altLang="ru-RU" sz="2400" b="1" dirty="0"/>
              <a:t>LU</a:t>
            </a:r>
            <a:endParaRPr lang="ru-RU" altLang="ru-RU" sz="2400" b="1" dirty="0"/>
          </a:p>
          <a:p>
            <a:pPr marL="609600" indent="-609600"/>
            <a:r>
              <a:rPr lang="ru-RU" altLang="ru-RU" dirty="0" smtClean="0"/>
              <a:t>Процесс </a:t>
            </a:r>
            <a:r>
              <a:rPr lang="en-US" altLang="ru-RU" dirty="0" smtClean="0"/>
              <a:t>S</a:t>
            </a:r>
            <a:r>
              <a:rPr lang="ru-RU" altLang="ru-RU" baseline="-25000" dirty="0"/>
              <a:t>1</a:t>
            </a:r>
            <a:r>
              <a:rPr lang="ru-RU" altLang="ru-RU" dirty="0"/>
              <a:t> использует общедоступный принтер, а </a:t>
            </a:r>
            <a:r>
              <a:rPr lang="ru-RU" altLang="ru-RU" dirty="0" smtClean="0"/>
              <a:t>процесс </a:t>
            </a:r>
            <a:r>
              <a:rPr lang="en-US" altLang="ru-RU" dirty="0" smtClean="0"/>
              <a:t>S</a:t>
            </a:r>
            <a:r>
              <a:rPr lang="ru-RU" altLang="ru-RU" baseline="-25000" dirty="0"/>
              <a:t>2</a:t>
            </a:r>
            <a:r>
              <a:rPr lang="ru-RU" altLang="ru-RU" dirty="0"/>
              <a:t> определяется работой принтера.</a:t>
            </a:r>
          </a:p>
          <a:p>
            <a:pPr marL="609600" indent="-609600"/>
            <a:r>
              <a:rPr lang="ru-RU" altLang="ru-RU" dirty="0"/>
              <a:t>Перехват информации в канале связи.</a:t>
            </a:r>
          </a:p>
          <a:p>
            <a:pPr marL="609600" indent="-609600"/>
            <a:r>
              <a:rPr lang="ru-RU" altLang="ru-RU" dirty="0"/>
              <a:t>Каналы ПЭМИН.</a:t>
            </a:r>
          </a:p>
        </p:txBody>
      </p:sp>
    </p:spTree>
    <p:extLst>
      <p:ext uri="{BB962C8B-B14F-4D97-AF65-F5344CB8AC3E}">
        <p14:creationId xmlns:p14="http://schemas.microsoft.com/office/powerpoint/2010/main" val="1243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Реализация угрозы нарушения целостности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sz="2800" dirty="0"/>
              <a:t>NU -&gt; (</a:t>
            </a:r>
            <a:r>
              <a:rPr lang="ru-RU" altLang="ru-RU" sz="2800" dirty="0"/>
              <a:t>запись вредоносного кода) </a:t>
            </a:r>
            <a:r>
              <a:rPr lang="en-US" altLang="ru-RU" sz="2800" dirty="0"/>
              <a:t>S &lt;- (</a:t>
            </a:r>
            <a:r>
              <a:rPr lang="ru-RU" altLang="ru-RU" sz="2800" dirty="0"/>
              <a:t>запуск) </a:t>
            </a:r>
            <a:r>
              <a:rPr lang="en-US" altLang="ru-RU" sz="2800" dirty="0"/>
              <a:t>LU</a:t>
            </a:r>
            <a:endParaRPr lang="en-US" altLang="ru-RU" dirty="0"/>
          </a:p>
          <a:p>
            <a:pPr>
              <a:buFont typeface="Wingdings" pitchFamily="2" charset="2"/>
              <a:buNone/>
            </a:pPr>
            <a:r>
              <a:rPr lang="en-US" altLang="ru-RU" dirty="0"/>
              <a:t>							   | (</a:t>
            </a:r>
            <a:r>
              <a:rPr lang="ru-RU" altLang="ru-RU" dirty="0"/>
              <a:t>запись)</a:t>
            </a: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ru-RU" altLang="ru-RU" dirty="0"/>
              <a:t>							  </a:t>
            </a:r>
            <a:r>
              <a:rPr lang="ru-RU" altLang="ru-RU" dirty="0" smtClean="0"/>
              <a:t> </a:t>
            </a:r>
            <a:r>
              <a:rPr lang="en-US" altLang="ru-RU" dirty="0" smtClean="0"/>
              <a:t>V</a:t>
            </a:r>
            <a:endParaRPr lang="en-US" altLang="ru-RU" dirty="0"/>
          </a:p>
          <a:p>
            <a:pPr>
              <a:buFont typeface="Wingdings" pitchFamily="2" charset="2"/>
              <a:buNone/>
            </a:pPr>
            <a:r>
              <a:rPr lang="en-US" altLang="ru-RU" dirty="0"/>
              <a:t>							  </a:t>
            </a:r>
            <a:r>
              <a:rPr lang="ru-RU" altLang="ru-RU" dirty="0" smtClean="0"/>
              <a:t> </a:t>
            </a:r>
            <a:r>
              <a:rPr lang="en-US" altLang="ru-RU" dirty="0" smtClean="0"/>
              <a:t>O</a:t>
            </a:r>
            <a:r>
              <a:rPr lang="ru-RU" altLang="ru-RU" dirty="0" smtClean="0"/>
              <a:t> (объект)</a:t>
            </a:r>
            <a:endParaRPr lang="en-US" altLang="ru-RU" dirty="0"/>
          </a:p>
          <a:p>
            <a:pPr>
              <a:buFont typeface="Wingdings" pitchFamily="2" charset="2"/>
              <a:buNone/>
            </a:pPr>
            <a:r>
              <a:rPr lang="ru-RU" altLang="ru-RU" dirty="0"/>
              <a:t>Защита:</a:t>
            </a:r>
          </a:p>
          <a:p>
            <a:r>
              <a:rPr lang="ru-RU" altLang="ru-RU" dirty="0"/>
              <a:t>Регулярное архивирование информации.</a:t>
            </a:r>
          </a:p>
          <a:p>
            <a:r>
              <a:rPr lang="ru-RU" altLang="ru-RU" dirty="0"/>
              <a:t>Использование кодов аутентификации сообщений и электронной цифровой подписи.</a:t>
            </a:r>
          </a:p>
        </p:txBody>
      </p:sp>
    </p:spTree>
    <p:extLst>
      <p:ext uri="{BB962C8B-B14F-4D97-AF65-F5344CB8AC3E}">
        <p14:creationId xmlns:p14="http://schemas.microsoft.com/office/powerpoint/2010/main" val="284637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Реализация угрозы отказа в обслуживании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68313" y="1412875"/>
            <a:ext cx="2519362" cy="437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 sz="2800" dirty="0"/>
          </a:p>
          <a:p>
            <a:endParaRPr lang="ru-RU" altLang="ru-RU" sz="2800" dirty="0"/>
          </a:p>
          <a:p>
            <a:endParaRPr lang="ru-RU" altLang="ru-RU" sz="2800" dirty="0"/>
          </a:p>
          <a:p>
            <a:endParaRPr lang="ru-RU" altLang="ru-RU" sz="2800" dirty="0"/>
          </a:p>
          <a:p>
            <a:endParaRPr lang="ru-RU" altLang="ru-RU" sz="2800" dirty="0"/>
          </a:p>
          <a:p>
            <a:endParaRPr lang="ru-RU" altLang="ru-RU" sz="2800" dirty="0"/>
          </a:p>
          <a:p>
            <a:pPr algn="ctr"/>
            <a:r>
              <a:rPr lang="ru-RU" altLang="ru-RU" sz="2800" dirty="0"/>
              <a:t>Оперативная память</a:t>
            </a:r>
          </a:p>
          <a:p>
            <a:pPr algn="ctr"/>
            <a:endParaRPr lang="ru-RU" altLang="ru-RU" sz="2800" dirty="0"/>
          </a:p>
          <a:p>
            <a:pPr algn="ctr"/>
            <a:r>
              <a:rPr lang="ru-RU" altLang="ru-RU" sz="2800" dirty="0"/>
              <a:t>Сетевая ОС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611188" y="1773238"/>
            <a:ext cx="2160587" cy="172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/>
              <a:t>Программа-</a:t>
            </a:r>
            <a:br>
              <a:rPr lang="ru-RU" altLang="ru-RU" sz="2800"/>
            </a:br>
            <a:r>
              <a:rPr lang="ru-RU" altLang="ru-RU" sz="2800"/>
              <a:t>сервер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011863" y="1412875"/>
            <a:ext cx="2881312" cy="437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 sz="2800"/>
          </a:p>
          <a:p>
            <a:endParaRPr lang="ru-RU" altLang="ru-RU" sz="2800"/>
          </a:p>
          <a:p>
            <a:endParaRPr lang="ru-RU" altLang="ru-RU" sz="2800"/>
          </a:p>
          <a:p>
            <a:endParaRPr lang="ru-RU" altLang="ru-RU" sz="2800"/>
          </a:p>
          <a:p>
            <a:endParaRPr lang="ru-RU" altLang="ru-RU" sz="2800"/>
          </a:p>
          <a:p>
            <a:endParaRPr lang="ru-RU" altLang="ru-RU" sz="2800"/>
          </a:p>
          <a:p>
            <a:pPr algn="ctr"/>
            <a:r>
              <a:rPr lang="ru-RU" altLang="ru-RU" sz="2800"/>
              <a:t>Оперативная память</a:t>
            </a:r>
          </a:p>
          <a:p>
            <a:pPr algn="ctr"/>
            <a:endParaRPr lang="ru-RU" altLang="ru-RU" sz="2800"/>
          </a:p>
          <a:p>
            <a:pPr algn="ctr"/>
            <a:r>
              <a:rPr lang="ru-RU" altLang="ru-RU" sz="2800"/>
              <a:t>Клиентская ОС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6372225" y="1844675"/>
            <a:ext cx="2303463" cy="1368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/>
              <a:t>Программа-</a:t>
            </a:r>
            <a:br>
              <a:rPr lang="ru-RU" altLang="ru-RU" sz="2800"/>
            </a:br>
            <a:r>
              <a:rPr lang="ru-RU" altLang="ru-RU" sz="2800"/>
              <a:t>клиент</a:t>
            </a:r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 flipH="1">
            <a:off x="2771775" y="2205038"/>
            <a:ext cx="36004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779838" y="1557338"/>
            <a:ext cx="1530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/>
              <a:t>Запрос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851275" y="2349500"/>
            <a:ext cx="1312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/>
              <a:t>Ответ</a:t>
            </a: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2771775" y="2997200"/>
            <a:ext cx="36004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Реализация угрозы отказа в обслуживании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Направленный мини-шторм запросов (передача бесконечного числа запросов от имени других объектов сети для переполнения очереди запросов на сервере). Защита – аутентификация адреса отправителя.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Направленный шторм запросов (передача с одного адреса максимально возможного в единицу времени числа запросов для переполнения очереди запросов). Защита – ограничение числа установленных соединений с одного адреса.</a:t>
            </a:r>
          </a:p>
        </p:txBody>
      </p:sp>
    </p:spTree>
    <p:extLst>
      <p:ext uri="{BB962C8B-B14F-4D97-AF65-F5344CB8AC3E}">
        <p14:creationId xmlns:p14="http://schemas.microsoft.com/office/powerpoint/2010/main" val="423953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Общий метод защиты от угрозы отказа в обслуживании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Увеличение системной избыточности (повышение избыточности КС).</a:t>
            </a:r>
          </a:p>
        </p:txBody>
      </p:sp>
    </p:spTree>
    <p:extLst>
      <p:ext uri="{BB962C8B-B14F-4D97-AF65-F5344CB8AC3E}">
        <p14:creationId xmlns:p14="http://schemas.microsoft.com/office/powerpoint/2010/main" val="104020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1651</Words>
  <Application>Microsoft Office PowerPoint</Application>
  <PresentationFormat>Экран (4:3)</PresentationFormat>
  <Paragraphs>173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Лекция 2. Реализация угроз безопасности, оценка ценности и уязвимости информации в КС</vt:lpstr>
      <vt:lpstr>Реализация угрозы нарушения конфиденциальности</vt:lpstr>
      <vt:lpstr>Утрата контроля над подсистемой защиты</vt:lpstr>
      <vt:lpstr>Нарушение конфиденциальности с помощью каналов утечки </vt:lpstr>
      <vt:lpstr>Нарушение конфиденциальности с помощью каналов утечки</vt:lpstr>
      <vt:lpstr>Реализация угрозы нарушения целостности</vt:lpstr>
      <vt:lpstr>Реализация угрозы отказа в обслуживании</vt:lpstr>
      <vt:lpstr>Реализация угрозы отказа в обслуживании</vt:lpstr>
      <vt:lpstr>Общий метод защиты от угрозы отказа в обслуживании</vt:lpstr>
      <vt:lpstr>Оценка ценности информации и возможного ущерба от нарушения ее безопасности</vt:lpstr>
      <vt:lpstr>Аддитивная модель оценки стоимости информации</vt:lpstr>
      <vt:lpstr>Аддитивная модель оценки стоимости информации</vt:lpstr>
      <vt:lpstr>Аддитивная модель оценки стоимости информации</vt:lpstr>
      <vt:lpstr>Анализ риска</vt:lpstr>
      <vt:lpstr>Анализ риска</vt:lpstr>
      <vt:lpstr>Порядковая шкала ценностей</vt:lpstr>
      <vt:lpstr>Порядковая шкала ценностей</vt:lpstr>
      <vt:lpstr>Модель решетки ценностей</vt:lpstr>
      <vt:lpstr>Модель решетки ценностей</vt:lpstr>
      <vt:lpstr>Модель решетки ценностей</vt:lpstr>
      <vt:lpstr>Оценка уязвимости информации в КС</vt:lpstr>
      <vt:lpstr>Вероятности независимых событий</vt:lpstr>
      <vt:lpstr>Вероятность несанкционированного получения информации нарушителем категории k по каналу утечки j в зоне l компонента КС i </vt:lpstr>
      <vt:lpstr>Базовый показатель уязвимости информации в КС</vt:lpstr>
      <vt:lpstr>Общий показатель уязвимости информации в КС</vt:lpstr>
      <vt:lpstr>Другие показатели уязвимости</vt:lpstr>
      <vt:lpstr>Справедливость общего показателя уязвимости</vt:lpstr>
      <vt:lpstr>Оценка уязвимости информации с учетом временного фактора</vt:lpstr>
      <vt:lpstr>Уязвимость информации на малом интервале</vt:lpstr>
      <vt:lpstr>Метод оценки уязвимости информации Хоффмана</vt:lpstr>
      <vt:lpstr>Средства, реализующие систему обеспечения безопасности</vt:lpstr>
      <vt:lpstr>Средства, реализующие систему обеспечения безопасности</vt:lpstr>
      <vt:lpstr>Метод оценки уязвимости информации Хоффмана</vt:lpstr>
      <vt:lpstr>Метод оценки уязвимости информации Хоффмана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2. Реализация угроз безопасности, оценка ценности и уязвимости информации в КС</dc:title>
  <dc:creator>Хорев</dc:creator>
  <cp:lastModifiedBy>Хорев</cp:lastModifiedBy>
  <cp:revision>22</cp:revision>
  <dcterms:created xsi:type="dcterms:W3CDTF">2015-11-23T09:26:18Z</dcterms:created>
  <dcterms:modified xsi:type="dcterms:W3CDTF">2016-06-08T07:33:29Z</dcterms:modified>
</cp:coreProperties>
</file>