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8" r:id="rId4"/>
    <p:sldId id="259" r:id="rId5"/>
    <p:sldId id="260" r:id="rId6"/>
    <p:sldId id="261" r:id="rId7"/>
    <p:sldId id="284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6" r:id="rId18"/>
    <p:sldId id="271" r:id="rId19"/>
    <p:sldId id="272" r:id="rId20"/>
    <p:sldId id="287" r:id="rId21"/>
    <p:sldId id="273" r:id="rId22"/>
    <p:sldId id="274" r:id="rId23"/>
    <p:sldId id="275" r:id="rId24"/>
    <p:sldId id="288" r:id="rId25"/>
    <p:sldId id="276" r:id="rId26"/>
    <p:sldId id="285" r:id="rId27"/>
    <p:sldId id="289" r:id="rId28"/>
    <p:sldId id="290" r:id="rId29"/>
    <p:sldId id="277" r:id="rId30"/>
    <p:sldId id="278" r:id="rId31"/>
    <p:sldId id="291" r:id="rId32"/>
    <p:sldId id="279" r:id="rId33"/>
    <p:sldId id="280" r:id="rId34"/>
    <p:sldId id="292" r:id="rId35"/>
    <p:sldId id="281" r:id="rId36"/>
    <p:sldId id="28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7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85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86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00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99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7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84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7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68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6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F5F0D-B5A2-49C2-AC68-9BAEECE2360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2CE29-795D-4B2E-A093-802A2B639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06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/>
          <a:lstStyle/>
          <a:p>
            <a:r>
              <a:rPr lang="ru-RU" altLang="ru-RU" dirty="0" smtClean="0"/>
              <a:t>Лекция 7. Доверенная загрузка ОС. Требования к защите КС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84984"/>
            <a:ext cx="9144000" cy="3573016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Процедура доверенной загрузки ОС.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Основные определения и требования к защищенности КС.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Классы защищенности КС в соответствии с </a:t>
            </a:r>
            <a:r>
              <a:rPr lang="en-US" altLang="ru-RU" dirty="0" smtClean="0">
                <a:solidFill>
                  <a:schemeClr val="tx1"/>
                </a:solidFill>
              </a:rPr>
              <a:t>TCSEC.</a:t>
            </a:r>
            <a:endParaRPr lang="ru-RU" alt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/>
              <a:t>Основные понятия безопасных КС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r>
              <a:rPr lang="ru-RU" altLang="ru-RU"/>
              <a:t>Идентификация субъекта – однозначное распознавание его имени, под которым он зарегистрирован в КС.</a:t>
            </a:r>
          </a:p>
          <a:p>
            <a:r>
              <a:rPr lang="ru-RU" altLang="ru-RU"/>
              <a:t>Аутентификация субъекта – подтверждение того, что предъявленное субъектом имя соответствует ему.</a:t>
            </a:r>
          </a:p>
          <a:p>
            <a:r>
              <a:rPr lang="ru-RU" altLang="ru-RU"/>
              <a:t>Авторизация субъекта – наделение его индивидуальным набором прав в КС.</a:t>
            </a:r>
          </a:p>
          <a:p>
            <a:r>
              <a:rPr lang="ru-RU" altLang="ru-RU"/>
              <a:t>Аудит </a:t>
            </a:r>
            <a:r>
              <a:rPr lang="ru-RU" altLang="ru-RU">
                <a:cs typeface="Arial" charset="0"/>
              </a:rPr>
              <a:t>─ регистрация событий, позволяющая восстановить и доказать факт происшествия этих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41535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/>
              <a:t>Основные понятия безопасных КС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en-US" altLang="ru-RU"/>
              <a:t>Trusted Computing Base (TCB, </a:t>
            </a:r>
            <a:r>
              <a:rPr lang="ru-RU" altLang="ru-RU"/>
              <a:t>доверенная вычислительная среда) – совокупность механизмов защиты в КС (включая аппаратную и программную составляющие), которые отвечают за поддержку политики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1783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Основные требования к защищенности КС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Политика:</a:t>
            </a:r>
          </a:p>
          <a:p>
            <a:pPr marL="609600" indent="-609600"/>
            <a:r>
              <a:rPr lang="ru-RU" altLang="ru-RU"/>
              <a:t>Политика обеспечения безопасности (набор правил разграничения доступа к объектам, реализующих мандатную и (или) дискреционную политику безопасности).</a:t>
            </a:r>
          </a:p>
          <a:p>
            <a:pPr marL="609600" indent="-609600"/>
            <a:r>
              <a:rPr lang="ru-RU" altLang="ru-RU"/>
              <a:t>Маркировка (установка и связывание с объектами меток, реализующих политику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373590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Основные требования к защищенности КС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Подотчетность:</a:t>
            </a:r>
          </a:p>
          <a:p>
            <a:pPr marL="609600" indent="-609600"/>
            <a:r>
              <a:rPr lang="ru-RU" altLang="ru-RU"/>
              <a:t>Идентификация (анализ имени и прав субъекта при попытке любого доступа к объекту с сохранением и надежной защитой идентифицирующей и санкционирующей информацией каждого субъекта).</a:t>
            </a:r>
          </a:p>
          <a:p>
            <a:pPr marL="609600" indent="-609600"/>
            <a:r>
              <a:rPr lang="ru-RU" altLang="ru-RU"/>
              <a:t>Аудит (избирательное хранение информации аудита и ее защита).</a:t>
            </a:r>
          </a:p>
        </p:txBody>
      </p:sp>
    </p:spTree>
    <p:extLst>
      <p:ext uri="{BB962C8B-B14F-4D97-AF65-F5344CB8AC3E}">
        <p14:creationId xmlns:p14="http://schemas.microsoft.com/office/powerpoint/2010/main" val="233262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Требования к аудиту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Возможность регистрации событий, относящихся к безопасности КС.</a:t>
            </a:r>
          </a:p>
          <a:p>
            <a:r>
              <a:rPr lang="ru-RU" altLang="ru-RU" dirty="0"/>
              <a:t>Возможность отбора регистрируемых событий.</a:t>
            </a:r>
          </a:p>
          <a:p>
            <a:r>
              <a:rPr lang="ru-RU" altLang="ru-RU" dirty="0"/>
              <a:t>Защита информации аудита </a:t>
            </a:r>
            <a:r>
              <a:rPr lang="ru-RU" altLang="ru-RU" dirty="0" smtClean="0"/>
              <a:t>от </a:t>
            </a:r>
            <a:r>
              <a:rPr lang="ru-RU" altLang="ru-RU" dirty="0"/>
              <a:t>модификации и несанкционированного уничтожения.</a:t>
            </a:r>
          </a:p>
        </p:txBody>
      </p:sp>
    </p:spTree>
    <p:extLst>
      <p:ext uri="{BB962C8B-B14F-4D97-AF65-F5344CB8AC3E}">
        <p14:creationId xmlns:p14="http://schemas.microsoft.com/office/powerpoint/2010/main" val="403965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Основные требования к защищенности КС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Доверие:</a:t>
            </a:r>
          </a:p>
          <a:p>
            <a:pPr marL="609600" indent="-609600"/>
            <a:r>
              <a:rPr lang="ru-RU" altLang="ru-RU" dirty="0"/>
              <a:t>Гарантии (наличие в КС корректно реализованных механизмов, допускающих независимую оценку уровня гарантий обеспечения выполнения требований групп 1 и 2).</a:t>
            </a:r>
          </a:p>
          <a:p>
            <a:pPr marL="609600" indent="-609600"/>
            <a:r>
              <a:rPr lang="ru-RU" altLang="ru-RU" dirty="0"/>
              <a:t>Постоянная защита (реализующие базовые требования механизмы защиты должны быть постоянно защищены от «взлома» и (или) несанкционированного изменения).</a:t>
            </a:r>
          </a:p>
        </p:txBody>
      </p:sp>
    </p:spTree>
    <p:extLst>
      <p:ext uri="{BB962C8B-B14F-4D97-AF65-F5344CB8AC3E}">
        <p14:creationId xmlns:p14="http://schemas.microsoft.com/office/powerpoint/2010/main" val="21746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/>
              <a:t>Классы защищенности КС по </a:t>
            </a:r>
            <a:r>
              <a:rPr lang="en-US" altLang="ru-RU" sz="4000"/>
              <a:t>TCSEC</a:t>
            </a:r>
            <a:endParaRPr lang="ru-RU" altLang="ru-RU" sz="40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Группы критериев защищенности:</a:t>
            </a:r>
            <a:r>
              <a:rPr lang="en-US" altLang="ru-RU" dirty="0"/>
              <a:t> D </a:t>
            </a:r>
            <a:r>
              <a:rPr lang="ru-RU" altLang="ru-RU" dirty="0"/>
              <a:t>(минимальная защита), </a:t>
            </a:r>
            <a:r>
              <a:rPr lang="en-US" altLang="ru-RU" dirty="0"/>
              <a:t>C </a:t>
            </a:r>
            <a:r>
              <a:rPr lang="ru-RU" altLang="ru-RU" dirty="0" smtClean="0"/>
              <a:t>(дискреционная </a:t>
            </a:r>
            <a:r>
              <a:rPr lang="ru-RU" altLang="ru-RU" dirty="0"/>
              <a:t>защита), </a:t>
            </a:r>
            <a:r>
              <a:rPr lang="en-US" altLang="ru-RU" dirty="0"/>
              <a:t>B (</a:t>
            </a:r>
            <a:r>
              <a:rPr lang="ru-RU" altLang="ru-RU" dirty="0"/>
              <a:t>мандатное управление доступом), </a:t>
            </a:r>
            <a:r>
              <a:rPr lang="en-US" altLang="ru-RU" dirty="0"/>
              <a:t>A (</a:t>
            </a:r>
            <a:r>
              <a:rPr lang="ru-RU" altLang="ru-RU" dirty="0"/>
              <a:t>верифицированная защита).</a:t>
            </a:r>
          </a:p>
          <a:p>
            <a:r>
              <a:rPr lang="ru-RU" altLang="ru-RU" dirty="0"/>
              <a:t>Класс </a:t>
            </a:r>
            <a:r>
              <a:rPr lang="en-US" altLang="ru-RU" dirty="0"/>
              <a:t>D1. </a:t>
            </a:r>
            <a:r>
              <a:rPr lang="ru-RU" altLang="ru-RU" dirty="0"/>
              <a:t>Зарезервирован для КС, не прошедших сертификацию. Не имеет специальных требований.</a:t>
            </a:r>
          </a:p>
          <a:p>
            <a:r>
              <a:rPr lang="ru-RU" altLang="ru-RU" dirty="0"/>
              <a:t>Каждый следующий класс защиты включает в себя все требования предыдущего класса и некоторые дополнительные требования.</a:t>
            </a:r>
          </a:p>
        </p:txBody>
      </p:sp>
    </p:spTree>
    <p:extLst>
      <p:ext uri="{BB962C8B-B14F-4D97-AF65-F5344CB8AC3E}">
        <p14:creationId xmlns:p14="http://schemas.microsoft.com/office/powerpoint/2010/main" val="42796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C1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беспечивает базовый уровень безопасности, разделяя пользователей и данные.</a:t>
            </a:r>
          </a:p>
          <a:p>
            <a:r>
              <a:rPr lang="ru-RU" dirty="0" smtClean="0"/>
              <a:t>Класс C1 рассчитан в основном на системы, в которых осуществляется совместная обработка данных одного уровня конфиденциальности.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88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836613"/>
          </a:xfrm>
        </p:spPr>
        <p:txBody>
          <a:bodyPr/>
          <a:lstStyle/>
          <a:p>
            <a:r>
              <a:rPr lang="ru-RU" altLang="ru-RU"/>
              <a:t>Класс </a:t>
            </a:r>
            <a:r>
              <a:rPr lang="en-US" altLang="ru-RU"/>
              <a:t>C1</a:t>
            </a:r>
            <a:endParaRPr lang="ru-RU" alt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Политика:</a:t>
            </a:r>
          </a:p>
          <a:p>
            <a:pPr marL="609600" indent="-609600"/>
            <a:r>
              <a:rPr lang="ru-RU" altLang="ru-RU" dirty="0"/>
              <a:t>Дискреционное управление доступом к объектам.</a:t>
            </a:r>
          </a:p>
          <a:p>
            <a:pPr marL="609600" indent="-609600"/>
            <a:r>
              <a:rPr lang="ru-RU" altLang="ru-RU" dirty="0"/>
              <a:t>Доступ к объектам может предоставляться пользователям и (или) группам.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Подотчетность:</a:t>
            </a:r>
          </a:p>
          <a:p>
            <a:pPr marL="609600" indent="-609600"/>
            <a:r>
              <a:rPr lang="ru-RU" altLang="ru-RU" dirty="0"/>
              <a:t>Необходимость идентификации и аутентификации (хотя бы по паролю) пользователя перед </a:t>
            </a:r>
            <a:r>
              <a:rPr lang="en-US" altLang="ru-RU" dirty="0"/>
              <a:t>TCB.</a:t>
            </a:r>
            <a:endParaRPr lang="ru-RU" altLang="ru-RU" dirty="0"/>
          </a:p>
          <a:p>
            <a:pPr marL="609600" indent="-609600"/>
            <a:r>
              <a:rPr lang="ru-RU" altLang="ru-RU" dirty="0"/>
              <a:t>Защита данных аутентификации от неавторизованного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53671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 dirty="0"/>
              <a:t>Класс </a:t>
            </a:r>
            <a:r>
              <a:rPr lang="en-US" altLang="ru-RU" dirty="0"/>
              <a:t>C1</a:t>
            </a:r>
            <a:endParaRPr lang="ru-RU" altLang="ru-R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Доверие:</a:t>
            </a:r>
          </a:p>
          <a:p>
            <a:pPr marL="609600" indent="-609600"/>
            <a:r>
              <a:rPr lang="ru-RU" altLang="ru-RU" dirty="0"/>
              <a:t>Защита </a:t>
            </a:r>
            <a:r>
              <a:rPr lang="en-US" altLang="ru-RU" dirty="0"/>
              <a:t>TCB </a:t>
            </a:r>
            <a:r>
              <a:rPr lang="ru-RU" altLang="ru-RU" dirty="0"/>
              <a:t>от внешнего воздействия.</a:t>
            </a:r>
          </a:p>
          <a:p>
            <a:pPr marL="609600" indent="-609600"/>
            <a:r>
              <a:rPr lang="ru-RU" altLang="ru-RU" dirty="0"/>
              <a:t>Наличие ПАС периодического контроля правильности работы </a:t>
            </a:r>
            <a:r>
              <a:rPr lang="en-US" altLang="ru-RU" dirty="0"/>
              <a:t>TCB.</a:t>
            </a:r>
          </a:p>
          <a:p>
            <a:pPr marL="609600" indent="-609600"/>
            <a:r>
              <a:rPr lang="ru-RU" altLang="ru-RU" dirty="0"/>
              <a:t>Тестирование </a:t>
            </a:r>
            <a:r>
              <a:rPr lang="en-US" altLang="ru-RU" dirty="0"/>
              <a:t>TCB </a:t>
            </a:r>
            <a:r>
              <a:rPr lang="ru-RU" altLang="ru-RU" dirty="0"/>
              <a:t>в соответствии с документацией, включающей описание механизмов защиты и руководство по их использованию, руководство администратора, описание порядка тестирования механизмов защиты, описание проекта </a:t>
            </a:r>
            <a:r>
              <a:rPr lang="en-US" altLang="ru-RU" dirty="0" smtClean="0"/>
              <a:t>TCB.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973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/>
          <a:lstStyle/>
          <a:p>
            <a:r>
              <a:rPr lang="ru-RU" dirty="0" smtClean="0"/>
              <a:t>Доверенная загрузка 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</a:t>
            </a:r>
            <a:r>
              <a:rPr lang="ru-RU" dirty="0" smtClean="0">
                <a:effectLst/>
              </a:rPr>
              <a:t>агрузка операционной системы только с заранее определенных постоянных носителей (например, только с жесткого диска) после успешного завершения специальных процедур: проверки целостности программно-аппаратных средств компьютера (с использованием механизма пошагового контроля целостности) и аппаратной идентификации и аутентификации пользователя.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48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C2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</a:t>
            </a:r>
            <a:r>
              <a:rPr lang="ru-RU" dirty="0" smtClean="0"/>
              <a:t> дополнение к требованиям C1 гарантирует ответственность пользователей за свои действия.</a:t>
            </a:r>
          </a:p>
          <a:p>
            <a:r>
              <a:rPr lang="ru-RU" dirty="0" smtClean="0"/>
              <a:t>Обеспечивается более избирательное управление доступом путём применения средств индивидуального контроля за действиями пользователей, регистрации, учёта событий и выделения ресурсов.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16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908050"/>
          </a:xfrm>
        </p:spPr>
        <p:txBody>
          <a:bodyPr/>
          <a:lstStyle/>
          <a:p>
            <a:r>
              <a:rPr lang="ru-RU" altLang="ru-RU" dirty="0"/>
              <a:t>Класс </a:t>
            </a:r>
            <a:r>
              <a:rPr lang="en-US" altLang="ru-RU" dirty="0"/>
              <a:t>C</a:t>
            </a:r>
            <a:r>
              <a:rPr lang="ru-RU" altLang="ru-RU" dirty="0"/>
              <a:t>2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Политика:</a:t>
            </a:r>
          </a:p>
          <a:p>
            <a:pPr marL="609600" indent="-609600"/>
            <a:r>
              <a:rPr lang="ru-RU" altLang="ru-RU" dirty="0"/>
              <a:t>Определение прав доступа для каждого отдельного пользователя только авторизованными для этого пользователями.</a:t>
            </a:r>
          </a:p>
          <a:p>
            <a:pPr marL="609600" indent="-609600"/>
            <a:r>
              <a:rPr lang="ru-RU" altLang="ru-RU" dirty="0"/>
              <a:t>Никакая информация о действиях одного субъекта не может быть получена другим субъектом, получившим доступ к КС после первого.</a:t>
            </a:r>
          </a:p>
        </p:txBody>
      </p:sp>
    </p:spTree>
    <p:extLst>
      <p:ext uri="{BB962C8B-B14F-4D97-AF65-F5344CB8AC3E}">
        <p14:creationId xmlns:p14="http://schemas.microsoft.com/office/powerpoint/2010/main" val="357964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908050"/>
          </a:xfrm>
        </p:spPr>
        <p:txBody>
          <a:bodyPr/>
          <a:lstStyle/>
          <a:p>
            <a:r>
              <a:rPr lang="ru-RU" altLang="ru-RU"/>
              <a:t>Класс </a:t>
            </a:r>
            <a:r>
              <a:rPr lang="en-US" altLang="ru-RU"/>
              <a:t>C</a:t>
            </a:r>
            <a:r>
              <a:rPr lang="ru-RU" altLang="ru-RU"/>
              <a:t>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Подотчетность:</a:t>
            </a:r>
          </a:p>
          <a:p>
            <a:pPr marL="609600" indent="-609600"/>
            <a:r>
              <a:rPr lang="ru-RU" altLang="ru-RU" dirty="0"/>
              <a:t>Аудит стандартного набора событий (идентификация и аутентификация, доступ к объектам, действия администратора).</a:t>
            </a:r>
          </a:p>
          <a:p>
            <a:pPr marL="609600" indent="-609600"/>
            <a:r>
              <a:rPr lang="ru-RU" altLang="ru-RU" dirty="0"/>
              <a:t>Защита журнала аудита.</a:t>
            </a:r>
          </a:p>
          <a:p>
            <a:pPr marL="609600" indent="-609600"/>
            <a:r>
              <a:rPr lang="ru-RU" altLang="ru-RU" dirty="0"/>
              <a:t>Набор атрибутов записей аудита (дата и время события, имя пользователя, тип события, его результат, имя объекта).</a:t>
            </a:r>
          </a:p>
          <a:p>
            <a:pPr marL="609600" indent="-609600"/>
            <a:r>
              <a:rPr lang="ru-RU" altLang="ru-RU" dirty="0"/>
              <a:t>Возможность фильтрации записей аудита.</a:t>
            </a:r>
          </a:p>
        </p:txBody>
      </p:sp>
    </p:spTree>
    <p:extLst>
      <p:ext uri="{BB962C8B-B14F-4D97-AF65-F5344CB8AC3E}">
        <p14:creationId xmlns:p14="http://schemas.microsoft.com/office/powerpoint/2010/main" val="254601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Класс </a:t>
            </a:r>
            <a:r>
              <a:rPr lang="en-US" altLang="ru-RU"/>
              <a:t>C</a:t>
            </a:r>
            <a:r>
              <a:rPr lang="ru-RU" altLang="ru-RU"/>
              <a:t>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Доверие:</a:t>
            </a:r>
          </a:p>
          <a:p>
            <a:pPr marL="609600" indent="-609600"/>
            <a:r>
              <a:rPr lang="ru-RU" altLang="ru-RU" dirty="0"/>
              <a:t>Обязательное тестирование брешей системы защиты.</a:t>
            </a:r>
          </a:p>
          <a:p>
            <a:pPr marL="609600" indent="-609600"/>
            <a:r>
              <a:rPr lang="ru-RU" altLang="ru-RU" dirty="0"/>
              <a:t>Описание событий аудита в документации.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257854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</a:t>
            </a:r>
            <a:r>
              <a:rPr lang="en-US" dirty="0" smtClean="0"/>
              <a:t>B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Дополнительно поддерживаются маркировка данных и мандатное управление доступом. При экспорте из системы информация должна подвергаться маркировке.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18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Класс </a:t>
            </a:r>
            <a:r>
              <a:rPr lang="en-US" altLang="ru-RU" sz="4000" dirty="0"/>
              <a:t>B1</a:t>
            </a:r>
            <a:endParaRPr lang="ru-RU" altLang="ru-RU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6237287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Политика:</a:t>
            </a:r>
          </a:p>
          <a:p>
            <a:pPr marL="609600" indent="-609600"/>
            <a:r>
              <a:rPr lang="ru-RU" altLang="ru-RU" dirty="0"/>
              <a:t>Реализация мандатного разграничения доступа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Подотчетность:</a:t>
            </a:r>
          </a:p>
          <a:p>
            <a:pPr marL="609600" indent="-609600"/>
            <a:r>
              <a:rPr lang="ru-RU" altLang="ru-RU" dirty="0"/>
              <a:t>Аудит любых </a:t>
            </a:r>
            <a:r>
              <a:rPr lang="ru-RU" altLang="ru-RU"/>
              <a:t>изменений </a:t>
            </a:r>
            <a:r>
              <a:rPr lang="ru-RU" altLang="ru-RU" smtClean="0"/>
              <a:t>меток </a:t>
            </a:r>
            <a:r>
              <a:rPr lang="ru-RU" altLang="ru-RU" dirty="0"/>
              <a:t>секретности </a:t>
            </a:r>
            <a:r>
              <a:rPr lang="ru-RU" altLang="ru-RU"/>
              <a:t>читаемого </a:t>
            </a:r>
            <a:r>
              <a:rPr lang="ru-RU" altLang="ru-RU" smtClean="0"/>
              <a:t>вывода.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693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Класс </a:t>
            </a:r>
            <a:r>
              <a:rPr lang="en-US" altLang="ru-RU" dirty="0" smtClean="0"/>
              <a:t>B1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 smtClean="0"/>
              <a:t>Доверие:</a:t>
            </a:r>
          </a:p>
          <a:p>
            <a:pPr marL="609600" indent="-609600"/>
            <a:r>
              <a:rPr lang="ru-RU" altLang="ru-RU" dirty="0" smtClean="0"/>
              <a:t>Изоляция процессов КС.</a:t>
            </a:r>
          </a:p>
          <a:p>
            <a:pPr marL="609600" indent="-609600"/>
            <a:r>
              <a:rPr lang="ru-RU" altLang="ru-RU" dirty="0" smtClean="0"/>
              <a:t>Дополнительное тестирование (поиск всех каналов проникновения нарушителей)..</a:t>
            </a:r>
          </a:p>
          <a:p>
            <a:pPr marL="609600" indent="-609600"/>
            <a:r>
              <a:rPr lang="ru-RU" altLang="ru-RU" dirty="0" smtClean="0"/>
              <a:t>Построение </a:t>
            </a:r>
            <a:r>
              <a:rPr lang="en-US" altLang="ru-RU" dirty="0" smtClean="0"/>
              <a:t>TCB </a:t>
            </a:r>
            <a:r>
              <a:rPr lang="ru-RU" altLang="ru-RU" dirty="0" smtClean="0"/>
              <a:t>на основе неформальной или формальной политики безопасности.</a:t>
            </a:r>
          </a:p>
          <a:p>
            <a:pPr marL="609600" indent="-609600"/>
            <a:r>
              <a:rPr lang="ru-RU" altLang="ru-RU" dirty="0" smtClean="0"/>
              <a:t>Дополнительная документация.</a:t>
            </a:r>
          </a:p>
        </p:txBody>
      </p:sp>
    </p:spTree>
    <p:extLst>
      <p:ext uri="{BB962C8B-B14F-4D97-AF65-F5344CB8AC3E}">
        <p14:creationId xmlns:p14="http://schemas.microsoft.com/office/powerpoint/2010/main" val="20676791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/>
              <a:t>Класс </a:t>
            </a:r>
            <a:r>
              <a:rPr lang="en-US" dirty="0" smtClean="0"/>
              <a:t>B2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Autofit/>
          </a:bodyPr>
          <a:lstStyle/>
          <a:p>
            <a:r>
              <a:rPr lang="ru-RU" dirty="0" smtClean="0"/>
              <a:t>Поддержка формально определённой и чётко документированной модели безопасности, предусматривающей дискреционное и мандатное управление доступом. </a:t>
            </a:r>
          </a:p>
          <a:p>
            <a:r>
              <a:rPr lang="ru-RU" dirty="0" smtClean="0"/>
              <a:t>Контроль скрытых каналов передачи информации. </a:t>
            </a:r>
          </a:p>
          <a:p>
            <a:r>
              <a:rPr lang="ru-RU" dirty="0" smtClean="0"/>
              <a:t>В структуре </a:t>
            </a:r>
            <a:r>
              <a:rPr lang="en-US" dirty="0" smtClean="0"/>
              <a:t>TCB </a:t>
            </a:r>
            <a:r>
              <a:rPr lang="ru-RU" dirty="0" smtClean="0"/>
              <a:t>должны быть выделены элементы, критичные с точки зрения безопасности, интерфейс </a:t>
            </a:r>
            <a:r>
              <a:rPr lang="en-US" dirty="0" smtClean="0"/>
              <a:t>TCB </a:t>
            </a:r>
            <a:r>
              <a:rPr lang="ru-RU" dirty="0" smtClean="0"/>
              <a:t>должен быть чётко определён, а ее архитектура и реализация должны быть выполнены с учётом возможности проведения тестовых испытаний.</a:t>
            </a:r>
          </a:p>
        </p:txBody>
      </p:sp>
    </p:spTree>
    <p:extLst>
      <p:ext uri="{BB962C8B-B14F-4D97-AF65-F5344CB8AC3E}">
        <p14:creationId xmlns:p14="http://schemas.microsoft.com/office/powerpoint/2010/main" val="1567355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</a:t>
            </a:r>
            <a:r>
              <a:rPr lang="en-US" dirty="0" smtClean="0"/>
              <a:t>B2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Управление безопасностью должно осуществляться администратором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3802567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Класс </a:t>
            </a:r>
            <a:r>
              <a:rPr lang="en-US" altLang="ru-RU" sz="4000"/>
              <a:t>B</a:t>
            </a:r>
            <a:r>
              <a:rPr lang="ru-RU" altLang="ru-RU" sz="4000"/>
              <a:t>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Политика:</a:t>
            </a:r>
          </a:p>
          <a:p>
            <a:pPr marL="609600" indent="-609600"/>
            <a:r>
              <a:rPr lang="ru-RU" altLang="ru-RU" dirty="0"/>
              <a:t>Уведомление пользователей об изменениях их уровней допуска.</a:t>
            </a:r>
          </a:p>
          <a:p>
            <a:pPr marL="609600" indent="-609600"/>
            <a:r>
              <a:rPr lang="ru-RU" altLang="ru-RU" dirty="0"/>
              <a:t>Минимальные и максимальные метки секретности для любого присоединенного устройства.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Подотчетность:</a:t>
            </a:r>
          </a:p>
          <a:p>
            <a:pPr marL="609600" indent="-609600"/>
            <a:r>
              <a:rPr lang="ru-RU" altLang="ru-RU" dirty="0"/>
              <a:t>Защищенный канал между пользователем и </a:t>
            </a:r>
            <a:r>
              <a:rPr lang="en-US" altLang="ru-RU" dirty="0"/>
              <a:t>TCB </a:t>
            </a:r>
            <a:r>
              <a:rPr lang="ru-RU" altLang="ru-RU" dirty="0"/>
              <a:t>при его идентификации и аутентификации только по инициативе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2218180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/>
          <a:lstStyle/>
          <a:p>
            <a:r>
              <a:rPr lang="ru-RU" altLang="ru-RU"/>
              <a:t>Условия доверенной загрузки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8964613" cy="5805487"/>
          </a:xfrm>
        </p:spPr>
        <p:txBody>
          <a:bodyPr/>
          <a:lstStyle/>
          <a:p>
            <a:r>
              <a:rPr lang="ru-RU" altLang="ru-RU" dirty="0"/>
              <a:t>Установлена неизменность объектов-источников компонентов ОС, участвующих в ее загрузке, до порождения первого субъекта загрузки.</a:t>
            </a:r>
          </a:p>
          <a:p>
            <a:r>
              <a:rPr lang="ru-RU" altLang="ru-RU" dirty="0"/>
              <a:t>Установлена неизменность </a:t>
            </a:r>
            <a:r>
              <a:rPr lang="ru-RU" altLang="ru-RU" dirty="0" smtClean="0"/>
              <a:t>объекта определения последовательности активизации компонентов загрузки (ООПЗ) </a:t>
            </a:r>
            <a:r>
              <a:rPr lang="ru-RU" altLang="ru-RU" dirty="0"/>
              <a:t>и обеспечена его неизменность в течение заданного интервала времени. Состояние ООПЗ может быть изменена только привилегированным пользователем.</a:t>
            </a:r>
          </a:p>
        </p:txBody>
      </p:sp>
    </p:spTree>
    <p:extLst>
      <p:ext uri="{BB962C8B-B14F-4D97-AF65-F5344CB8AC3E}">
        <p14:creationId xmlns:p14="http://schemas.microsoft.com/office/powerpoint/2010/main" val="97530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/>
              <a:t>Класс </a:t>
            </a:r>
            <a:r>
              <a:rPr lang="en-US" altLang="ru-RU"/>
              <a:t>B</a:t>
            </a:r>
            <a:r>
              <a:rPr lang="ru-RU" altLang="ru-RU"/>
              <a:t>2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Доверие:</a:t>
            </a:r>
          </a:p>
          <a:p>
            <a:pPr marL="609600" indent="-609600"/>
            <a:r>
              <a:rPr lang="ru-RU" altLang="ru-RU" dirty="0"/>
              <a:t>Структурированность </a:t>
            </a:r>
            <a:r>
              <a:rPr lang="en-US" altLang="ru-RU" dirty="0"/>
              <a:t>TCB.</a:t>
            </a:r>
            <a:endParaRPr lang="ru-RU" altLang="ru-RU" dirty="0"/>
          </a:p>
          <a:p>
            <a:pPr marL="609600" indent="-609600"/>
            <a:r>
              <a:rPr lang="ru-RU" altLang="ru-RU" dirty="0"/>
              <a:t>Идентификация всех элементов </a:t>
            </a:r>
            <a:r>
              <a:rPr lang="en-US" altLang="ru-RU" dirty="0"/>
              <a:t>TCB </a:t>
            </a:r>
            <a:r>
              <a:rPr lang="ru-RU" altLang="ru-RU" dirty="0"/>
              <a:t>и интерфейсов между ними.</a:t>
            </a:r>
          </a:p>
          <a:p>
            <a:pPr marL="609600" indent="-609600"/>
            <a:r>
              <a:rPr lang="ru-RU" altLang="ru-RU" dirty="0"/>
              <a:t>Полное выявление скрытых каналов утечки информации.</a:t>
            </a:r>
          </a:p>
          <a:p>
            <a:pPr marL="609600" indent="-609600"/>
            <a:r>
              <a:rPr lang="ru-RU" altLang="ru-RU" dirty="0"/>
              <a:t>Анализ и тестирование </a:t>
            </a:r>
            <a:r>
              <a:rPr lang="en-US" altLang="ru-RU" dirty="0"/>
              <a:t>TCB </a:t>
            </a:r>
            <a:r>
              <a:rPr lang="ru-RU" altLang="ru-RU" dirty="0"/>
              <a:t>на основе ее высокоуровневой спецификации.</a:t>
            </a:r>
          </a:p>
          <a:p>
            <a:pPr marL="609600" indent="-609600"/>
            <a:r>
              <a:rPr lang="ru-RU" altLang="ru-RU" dirty="0"/>
              <a:t>Дополнительная документация.</a:t>
            </a: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40474479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altLang="ru-RU" dirty="0" smtClean="0"/>
              <a:t>Класс </a:t>
            </a:r>
            <a:r>
              <a:rPr lang="en-US" altLang="ru-RU" dirty="0" smtClean="0"/>
              <a:t>B</a:t>
            </a:r>
            <a:r>
              <a:rPr lang="ru-RU" alt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r>
              <a:rPr lang="ru-RU" dirty="0" smtClean="0"/>
              <a:t>Должен поддерживаться МБО, который контролирует все типы доступа субъектов к объектам и который невозможно обойти. </a:t>
            </a:r>
            <a:endParaRPr lang="en-US" dirty="0" smtClean="0"/>
          </a:p>
          <a:p>
            <a:r>
              <a:rPr lang="en-US" dirty="0" smtClean="0"/>
              <a:t>TCB</a:t>
            </a:r>
            <a:r>
              <a:rPr lang="ru-RU" dirty="0" smtClean="0"/>
              <a:t> содержит исключительно подсистемы, отвечающие за реализацию функций защиты, и является достаточно компактной для обеспечения возможности эффективного тестирования. </a:t>
            </a:r>
          </a:p>
          <a:p>
            <a:r>
              <a:rPr lang="ru-RU" dirty="0" smtClean="0"/>
              <a:t>Наличие средств восстановления работоспособности системы.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6015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 sz="4000" dirty="0"/>
              <a:t>Класс </a:t>
            </a:r>
            <a:r>
              <a:rPr lang="en-US" altLang="ru-RU" sz="4000" dirty="0"/>
              <a:t>B</a:t>
            </a:r>
            <a:r>
              <a:rPr lang="ru-RU" altLang="ru-RU" sz="4000" dirty="0"/>
              <a:t>3 (домены безопасности)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Политика: нет дополнительных требований.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Подотчетность:</a:t>
            </a:r>
          </a:p>
          <a:p>
            <a:pPr marL="609600" indent="-609600"/>
            <a:r>
              <a:rPr lang="ru-RU" altLang="ru-RU" dirty="0"/>
              <a:t>Защищенный канал при любом взаимодействии пользователя с </a:t>
            </a:r>
            <a:r>
              <a:rPr lang="en-US" altLang="ru-RU" dirty="0"/>
              <a:t>TCB.</a:t>
            </a:r>
            <a:endParaRPr lang="ru-RU" altLang="ru-RU" dirty="0"/>
          </a:p>
          <a:p>
            <a:pPr marL="609600" indent="-609600"/>
            <a:r>
              <a:rPr lang="ru-RU" altLang="ru-RU" dirty="0"/>
              <a:t>Анализ и накопление данных о событиях безопасности с уведомлением администратора при превышении некоторого порога.</a:t>
            </a:r>
          </a:p>
        </p:txBody>
      </p:sp>
    </p:spTree>
    <p:extLst>
      <p:ext uri="{BB962C8B-B14F-4D97-AF65-F5344CB8AC3E}">
        <p14:creationId xmlns:p14="http://schemas.microsoft.com/office/powerpoint/2010/main" val="12984463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/>
              <a:t>Класс </a:t>
            </a:r>
            <a:r>
              <a:rPr lang="en-US" altLang="ru-RU"/>
              <a:t>B</a:t>
            </a:r>
            <a:r>
              <a:rPr lang="ru-RU" altLang="ru-RU"/>
              <a:t>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Доверие: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Минимизация сложности </a:t>
            </a:r>
            <a:r>
              <a:rPr lang="en-US" altLang="ru-RU" dirty="0"/>
              <a:t>TCB.</a:t>
            </a:r>
            <a:endParaRPr lang="ru-RU" altLang="ru-RU" dirty="0"/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Ограничение функций, выполняемых администратором безопасности.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Механизм восстановления КС.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 smtClean="0"/>
              <a:t>Ненахождение </a:t>
            </a:r>
            <a:r>
              <a:rPr lang="ru-RU" altLang="ru-RU" dirty="0"/>
              <a:t>брешей при тестировании </a:t>
            </a:r>
            <a:r>
              <a:rPr lang="en-US" altLang="ru-RU" dirty="0"/>
              <a:t>TCB.</a:t>
            </a:r>
            <a:endParaRPr lang="ru-RU" altLang="ru-RU" dirty="0"/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Четкая демонстрация соответствия высокоуровневой спецификации </a:t>
            </a:r>
            <a:r>
              <a:rPr lang="en-US" altLang="ru-RU" dirty="0"/>
              <a:t>TCB </a:t>
            </a:r>
            <a:r>
              <a:rPr lang="ru-RU" altLang="ru-RU" dirty="0"/>
              <a:t>модели политики безопасности.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Дополнительная документация.</a:t>
            </a:r>
          </a:p>
        </p:txBody>
      </p:sp>
    </p:spTree>
    <p:extLst>
      <p:ext uri="{BB962C8B-B14F-4D97-AF65-F5344CB8AC3E}">
        <p14:creationId xmlns:p14="http://schemas.microsoft.com/office/powerpoint/2010/main" val="33218081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531"/>
            <a:ext cx="8229600" cy="1008112"/>
          </a:xfrm>
        </p:spPr>
        <p:txBody>
          <a:bodyPr/>
          <a:lstStyle/>
          <a:p>
            <a:r>
              <a:rPr lang="ru-RU" altLang="ru-RU" dirty="0" smtClean="0"/>
              <a:t>Класс </a:t>
            </a:r>
            <a:r>
              <a:rPr lang="en-US" altLang="ru-RU" dirty="0" smtClean="0"/>
              <a:t>A1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r>
              <a:rPr lang="ru-RU" dirty="0" smtClean="0"/>
              <a:t>Применение формальных методов верификации корректности функционирования механизмов управления доступом. </a:t>
            </a:r>
          </a:p>
          <a:p>
            <a:r>
              <a:rPr lang="ru-RU" dirty="0" smtClean="0"/>
              <a:t>Дополнительная документация, демонстрирующая, что архитектура и реализация ядра безопасности отвечает требованиям безопасности. </a:t>
            </a:r>
          </a:p>
          <a:p>
            <a:r>
              <a:rPr lang="ru-RU" dirty="0" smtClean="0"/>
              <a:t>Функциональные требования совпадают с классом </a:t>
            </a:r>
            <a:r>
              <a:rPr lang="ru-RU" i="1" dirty="0" smtClean="0"/>
              <a:t>B3</a:t>
            </a:r>
            <a:r>
              <a:rPr lang="ru-RU" dirty="0" smtClean="0"/>
              <a:t>, однако на всех этапах разработки АС требуется применение формальных методов верификации систем защиты.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7651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Класс </a:t>
            </a:r>
            <a:r>
              <a:rPr lang="en-US" altLang="ru-RU" sz="4000" dirty="0"/>
              <a:t>A1</a:t>
            </a:r>
            <a:endParaRPr lang="ru-RU" altLang="ru-RU" sz="40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Политика и подотчетность: нет дополнительных требований.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Доверие: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Формальная модель ПБ, математическое доказательство ее соответствия своим аксиомам и полноты набора аксиом.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Формальная высокоуровневая спецификация </a:t>
            </a:r>
            <a:r>
              <a:rPr lang="en-US" altLang="ru-RU" dirty="0"/>
              <a:t>TCB</a:t>
            </a:r>
            <a:r>
              <a:rPr lang="ru-RU" altLang="ru-RU" dirty="0"/>
              <a:t> с механизмом разделения доменов безопасности.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Демонстрация соответствия спецификации </a:t>
            </a:r>
            <a:r>
              <a:rPr lang="en-US" altLang="ru-RU" dirty="0"/>
              <a:t>TCB </a:t>
            </a:r>
            <a:r>
              <a:rPr lang="ru-RU" altLang="ru-RU" dirty="0"/>
              <a:t>модели ПБ с применением при возможности формальных методов.</a:t>
            </a:r>
          </a:p>
        </p:txBody>
      </p:sp>
    </p:spTree>
    <p:extLst>
      <p:ext uri="{BB962C8B-B14F-4D97-AF65-F5344CB8AC3E}">
        <p14:creationId xmlns:p14="http://schemas.microsoft.com/office/powerpoint/2010/main" val="31655667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765175"/>
          </a:xfrm>
        </p:spPr>
        <p:txBody>
          <a:bodyPr/>
          <a:lstStyle/>
          <a:p>
            <a:r>
              <a:rPr lang="ru-RU" altLang="ru-RU"/>
              <a:t>Класс </a:t>
            </a:r>
            <a:r>
              <a:rPr lang="en-US" altLang="ru-RU"/>
              <a:t>A1</a:t>
            </a:r>
            <a:endParaRPr lang="ru-RU" alt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r>
              <a:rPr lang="ru-RU" altLang="ru-RU" dirty="0"/>
              <a:t>Неформальное подтверждение соответствия элементов </a:t>
            </a:r>
            <a:r>
              <a:rPr lang="en-US" altLang="ru-RU" dirty="0"/>
              <a:t>TCB </a:t>
            </a:r>
            <a:r>
              <a:rPr lang="ru-RU" altLang="ru-RU" dirty="0"/>
              <a:t>ее формальной спецификации.</a:t>
            </a:r>
          </a:p>
          <a:p>
            <a:r>
              <a:rPr lang="ru-RU" altLang="ru-RU" dirty="0"/>
              <a:t>Использование формальных и неформальных методов выявления и анализа скрытых каналов утечки информации.</a:t>
            </a:r>
          </a:p>
          <a:p>
            <a:r>
              <a:rPr lang="ru-RU" altLang="ru-RU" dirty="0"/>
              <a:t>Управление конфигурацией и размещением КС.</a:t>
            </a:r>
          </a:p>
        </p:txBody>
      </p:sp>
    </p:spTree>
    <p:extLst>
      <p:ext uri="{BB962C8B-B14F-4D97-AF65-F5344CB8AC3E}">
        <p14:creationId xmlns:p14="http://schemas.microsoft.com/office/powerpoint/2010/main" val="2458646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Основная техническая проблема при доверенной загрузке ОС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Доступ к объектам верхнего уровня иерархии ОС (файлам ядра) до загрузки ядра ОС. 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Возможна генерация ИПС для базовой ОС с последующим доверенным запуском основной ОС.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 базовой ОС при этом должно иметься «шлюзовое» программное обеспечение (ПО), функции которого сводятся к доступу к файловой системе основной ОС</a:t>
            </a:r>
          </a:p>
        </p:txBody>
      </p:sp>
    </p:spTree>
    <p:extLst>
      <p:ext uri="{BB962C8B-B14F-4D97-AF65-F5344CB8AC3E}">
        <p14:creationId xmlns:p14="http://schemas.microsoft.com/office/powerpoint/2010/main" val="401054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/>
              <a:t>Доверенная загрузка основной ОС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Аутентификация пользователя </a:t>
            </a:r>
            <a:r>
              <a:rPr lang="en-US" altLang="ru-RU"/>
              <a:t>i.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Проверка его прав на доступ к РС.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Контроль целостности (возможно, с использованием ключевой информации </a:t>
            </a:r>
            <a:r>
              <a:rPr lang="en-US" altLang="ru-RU"/>
              <a:t>K</a:t>
            </a:r>
            <a:r>
              <a:rPr lang="en-US" altLang="ru-RU" baseline="-25000"/>
              <a:t>i</a:t>
            </a:r>
            <a:r>
              <a:rPr lang="en-US" altLang="ru-RU"/>
              <a:t>) </a:t>
            </a:r>
            <a:r>
              <a:rPr lang="ru-RU" altLang="ru-RU"/>
              <a:t>всех объектов базовой ОС, размещенных на локальном или удаленном носителе.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Загрузка базовой ОС и контроль целостности шлюзового ПО.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Загрузка шлюзового ПО с доступом к чтению файлов основной ОС на локальном или удаленном носителе. </a:t>
            </a:r>
          </a:p>
        </p:txBody>
      </p:sp>
    </p:spTree>
    <p:extLst>
      <p:ext uri="{BB962C8B-B14F-4D97-AF65-F5344CB8AC3E}">
        <p14:creationId xmlns:p14="http://schemas.microsoft.com/office/powerpoint/2010/main" val="10757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/>
              <a:t>Доверенная загрузка основной ОС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/>
              <a:t>Контроль целостности объектов нижних уровней (секторов диска) для основной ОС.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/>
              <a:t>Контроль целостности файловых объектов ядра основной ОС.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/>
              <a:t>Контроль целостности ООПЗ основной ОС.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/>
              <a:t>Предопределенная принудительная загрузка основой ОС.</a:t>
            </a:r>
          </a:p>
        </p:txBody>
      </p:sp>
    </p:spTree>
    <p:extLst>
      <p:ext uri="{BB962C8B-B14F-4D97-AF65-F5344CB8AC3E}">
        <p14:creationId xmlns:p14="http://schemas.microsoft.com/office/powerpoint/2010/main" val="316780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385"/>
            <a:ext cx="8229600" cy="8143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Реализация доверенной загрузки 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effectLst/>
              </a:rPr>
              <a:t>Расширение BIOS: вместо исполнения кода программного обеспечения (ПО) BIOS происходит переадресация на код ПО, записанный в энергонезависимой памяти устройства расширения. При исполнении данного кода, происходит и передача идентификатора (имени) пользователя и, при необходимости, ввод пользователем аутентификатора (например, пароля).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43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r>
              <a:rPr lang="ru-RU" altLang="ru-RU" sz="4000"/>
              <a:t>Условия генерации ИПС при реализации метода доверенной загрузки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r>
              <a:rPr lang="ru-RU" altLang="ru-RU" dirty="0"/>
              <a:t>Ядро основной ОС содержит МБС и МБО.</a:t>
            </a:r>
          </a:p>
          <a:p>
            <a:r>
              <a:rPr lang="ru-RU" altLang="ru-RU" dirty="0"/>
              <a:t>Инициируемые в основной ОС субъекты попарно корректны.</a:t>
            </a:r>
          </a:p>
          <a:p>
            <a:r>
              <a:rPr lang="ru-RU" altLang="ru-RU" dirty="0"/>
              <a:t>Их объекты-источники принадлежат множеству проверяемых на неизменность в ходе доверенной загрузки.</a:t>
            </a:r>
          </a:p>
          <a:p>
            <a:r>
              <a:rPr lang="ru-RU" altLang="ru-RU" dirty="0"/>
              <a:t>МБО запрещает изменение любого объекта-источника.</a:t>
            </a:r>
          </a:p>
          <a:p>
            <a:r>
              <a:rPr lang="ru-RU" altLang="ru-RU" dirty="0"/>
              <a:t>Выполнена процедура доверенной загрузки.</a:t>
            </a:r>
          </a:p>
        </p:txBody>
      </p:sp>
    </p:spTree>
    <p:extLst>
      <p:ext uri="{BB962C8B-B14F-4D97-AF65-F5344CB8AC3E}">
        <p14:creationId xmlns:p14="http://schemas.microsoft.com/office/powerpoint/2010/main" val="1571061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/>
              <a:t>Основные понятия безопасных КС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Введены впервые в </a:t>
            </a:r>
            <a:r>
              <a:rPr lang="en-US" altLang="ru-RU" dirty="0"/>
              <a:t>Trusted Computer System Evaluation Criteria (TCSEC, </a:t>
            </a:r>
            <a:r>
              <a:rPr lang="ru-RU" altLang="ru-RU" dirty="0"/>
              <a:t>«оранжевой книге»), вышедшем в 1985 г.</a:t>
            </a:r>
          </a:p>
          <a:p>
            <a:r>
              <a:rPr lang="ru-RU" altLang="ru-RU" dirty="0"/>
              <a:t>КС называется безопасной, если она обеспечивает контроль за доступом к информации так, что только надлежащим образом уполномоченные субъекты (лица или процессы, функционирующие от их имени) имеют право читать, писать, создавать или уничтожать 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val="42073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1506</Words>
  <Application>Microsoft Office PowerPoint</Application>
  <PresentationFormat>Экран (4:3)</PresentationFormat>
  <Paragraphs>157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Лекция 7. Доверенная загрузка ОС. Требования к защите КС</vt:lpstr>
      <vt:lpstr>Доверенная загрузка ОС</vt:lpstr>
      <vt:lpstr>Условия доверенной загрузки</vt:lpstr>
      <vt:lpstr>Основная техническая проблема при доверенной загрузке ОС</vt:lpstr>
      <vt:lpstr>Доверенная загрузка основной ОС</vt:lpstr>
      <vt:lpstr>Доверенная загрузка основной ОС</vt:lpstr>
      <vt:lpstr>Реализация доверенной загрузки ОС</vt:lpstr>
      <vt:lpstr>Условия генерации ИПС при реализации метода доверенной загрузки</vt:lpstr>
      <vt:lpstr>Основные понятия безопасных КС</vt:lpstr>
      <vt:lpstr>Основные понятия безопасных КС</vt:lpstr>
      <vt:lpstr>Основные понятия безопасных КС</vt:lpstr>
      <vt:lpstr>Основные требования к защищенности КС</vt:lpstr>
      <vt:lpstr>Основные требования к защищенности КС</vt:lpstr>
      <vt:lpstr>Требования к аудиту</vt:lpstr>
      <vt:lpstr>Основные требования к защищенности КС</vt:lpstr>
      <vt:lpstr>Классы защищенности КС по TCSEC</vt:lpstr>
      <vt:lpstr>Класс C1</vt:lpstr>
      <vt:lpstr>Класс C1</vt:lpstr>
      <vt:lpstr>Класс C1</vt:lpstr>
      <vt:lpstr>Класс C2</vt:lpstr>
      <vt:lpstr>Класс C2</vt:lpstr>
      <vt:lpstr>Класс C2</vt:lpstr>
      <vt:lpstr>Класс C2</vt:lpstr>
      <vt:lpstr>Класс B1</vt:lpstr>
      <vt:lpstr>Класс B1</vt:lpstr>
      <vt:lpstr>Класс B1</vt:lpstr>
      <vt:lpstr>Класс B2</vt:lpstr>
      <vt:lpstr>Класс B2</vt:lpstr>
      <vt:lpstr>Класс B2</vt:lpstr>
      <vt:lpstr>Класс B2</vt:lpstr>
      <vt:lpstr>Класс B3</vt:lpstr>
      <vt:lpstr>Класс B3 (домены безопасности)</vt:lpstr>
      <vt:lpstr>Класс B3</vt:lpstr>
      <vt:lpstr>Класс A1</vt:lpstr>
      <vt:lpstr>Класс A1</vt:lpstr>
      <vt:lpstr>Класс A1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7. Доверенная загрузка ОС. Требования к защите КС</dc:title>
  <dc:creator>Хорев</dc:creator>
  <cp:lastModifiedBy>Хорев</cp:lastModifiedBy>
  <cp:revision>14</cp:revision>
  <dcterms:created xsi:type="dcterms:W3CDTF">2015-11-30T10:20:13Z</dcterms:created>
  <dcterms:modified xsi:type="dcterms:W3CDTF">2016-06-08T07:43:56Z</dcterms:modified>
</cp:coreProperties>
</file>