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1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38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09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68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06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01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74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14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6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7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40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824EF-24FA-43AC-9EF8-D73B161BA69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E3F0D-648C-4B4E-9D56-736203F75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44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46640" cy="2043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Лекция 8. Руководящие документы ФСТЭК России по защите информации от НСД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64904"/>
            <a:ext cx="9144000" cy="429309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Состав и общая характеристика руководящих документов  ФСТЭК России.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Концепция защиты СВТ и АС от НСД к информации.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Показатели защищенности СВТ от НСД к информации.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Классификация подлежащих защите АС.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736848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Недостатки РД ФСТЭК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Autofit/>
          </a:bodyPr>
          <a:lstStyle/>
          <a:p>
            <a:r>
              <a:rPr lang="ru-RU" dirty="0" smtClean="0"/>
              <a:t>В настоящее время содержащаяся в них классификация АС, СВТ и МЭ устарела, т.к. разрабатывалась без учета распределенной природы современных АС, а все современные коммерческие МЭ существенно превосходят требования 1-го класса защищенности (за исключением требования по использованию сертифицированных криптоалгоритмов). </a:t>
            </a:r>
          </a:p>
          <a:p>
            <a:r>
              <a:rPr lang="ru-RU" dirty="0" smtClean="0"/>
              <a:t>Развитием нормативной базы в этом направлении является разработка «Профилей защиты» для различных классов СВТ, АС и МЭ на базе «Общих критериев». </a:t>
            </a:r>
          </a:p>
        </p:txBody>
      </p:sp>
    </p:spTree>
    <p:extLst>
      <p:ext uri="{BB962C8B-B14F-4D97-AF65-F5344CB8AC3E}">
        <p14:creationId xmlns:p14="http://schemas.microsoft.com/office/powerpoint/2010/main" val="4739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Назначение </a:t>
            </a:r>
            <a:r>
              <a:rPr lang="ru-RU" altLang="ru-RU" dirty="0" smtClean="0"/>
              <a:t>концепции</a:t>
            </a:r>
            <a:r>
              <a:rPr lang="ru-RU" altLang="ru-RU" dirty="0" smtClean="0">
                <a:solidFill>
                  <a:schemeClr val="tx1"/>
                </a:solidFill>
              </a:rPr>
              <a:t> защиты СВТ и АС от НСД к информации</a:t>
            </a:r>
            <a:endParaRPr lang="ru-RU" alt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Методологическая база для документов, направленных на:</a:t>
            </a:r>
          </a:p>
          <a:p>
            <a:r>
              <a:rPr lang="ru-RU" altLang="ru-RU" dirty="0"/>
              <a:t>Выработку требований по защите СВТ и АС от НСД.</a:t>
            </a:r>
          </a:p>
          <a:p>
            <a:r>
              <a:rPr lang="ru-RU" altLang="ru-RU" dirty="0"/>
              <a:t>Создание защищенных СВТ и АС.</a:t>
            </a:r>
          </a:p>
          <a:p>
            <a:r>
              <a:rPr lang="ru-RU" altLang="ru-RU" dirty="0"/>
              <a:t>Сертификацию защищенных СВТ и АС.</a:t>
            </a:r>
          </a:p>
        </p:txBody>
      </p:sp>
    </p:spTree>
    <p:extLst>
      <p:ext uri="{BB962C8B-B14F-4D97-AF65-F5344CB8AC3E}">
        <p14:creationId xmlns:p14="http://schemas.microsoft.com/office/powerpoint/2010/main" val="42534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СВТ и АС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689"/>
            <a:ext cx="4284663" cy="62373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 smtClean="0"/>
              <a:t>Элементы </a:t>
            </a:r>
            <a:r>
              <a:rPr lang="ru-RU" altLang="ru-RU" sz="3200" dirty="0"/>
              <a:t>построения специализированных АС.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Непосредственно не решают прикладных задач.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Примеры: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Плата расширения </a:t>
            </a:r>
            <a:r>
              <a:rPr lang="en-US" altLang="ru-RU" sz="3200" dirty="0"/>
              <a:t>BIOS </a:t>
            </a:r>
            <a:r>
              <a:rPr lang="ru-RU" altLang="ru-RU" sz="3200" dirty="0" smtClean="0"/>
              <a:t>аутентификации </a:t>
            </a:r>
            <a:r>
              <a:rPr lang="ru-RU" altLang="ru-RU" sz="3200" dirty="0"/>
              <a:t>пользователя.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Программа шифрования данных.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620689"/>
            <a:ext cx="4787900" cy="6237312"/>
          </a:xfrm>
        </p:spPr>
        <p:txBody>
          <a:bodyPr>
            <a:noAutofit/>
          </a:bodyPr>
          <a:lstStyle/>
          <a:p>
            <a:pPr marL="533400" indent="-533400">
              <a:lnSpc>
                <a:spcPct val="90000"/>
              </a:lnSpc>
            </a:pPr>
            <a:r>
              <a:rPr lang="ru-RU" altLang="ru-RU" sz="3200" dirty="0"/>
              <a:t>Комплекс СВТ.</a:t>
            </a:r>
          </a:p>
          <a:p>
            <a:pPr marL="533400" indent="-533400">
              <a:lnSpc>
                <a:spcPct val="90000"/>
              </a:lnSpc>
            </a:pPr>
            <a:r>
              <a:rPr lang="ru-RU" altLang="ru-RU" sz="3200" dirty="0"/>
              <a:t>При анализе защищенности учитываются </a:t>
            </a:r>
            <a:r>
              <a:rPr lang="ru-RU" altLang="ru-RU" sz="3200" dirty="0" smtClean="0"/>
              <a:t>характеристики</a:t>
            </a:r>
            <a:r>
              <a:rPr lang="ru-RU" altLang="ru-RU" sz="3200" dirty="0"/>
              <a:t>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Полномочия пользователей.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Модель нарушителя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Технология обработки информации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Пример: многопользовательская и многозадачная ОС.</a:t>
            </a:r>
          </a:p>
        </p:txBody>
      </p:sp>
    </p:spTree>
    <p:extLst>
      <p:ext uri="{BB962C8B-B14F-4D97-AF65-F5344CB8AC3E}">
        <p14:creationId xmlns:p14="http://schemas.microsoft.com/office/powerpoint/2010/main" val="15710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/>
              <a:t>НСД к информации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Доступ к информации, нарушающий установленные правила разграничения доступа, с использованием штатных средств СВТ и АС (совокупности программного, микропрограммного и технического обеспечения СВТ и АС).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К НСД не относятся, например, последствия стихийных бедствий.</a:t>
            </a:r>
          </a:p>
        </p:txBody>
      </p:sp>
    </p:spTree>
    <p:extLst>
      <p:ext uri="{BB962C8B-B14F-4D97-AF65-F5344CB8AC3E}">
        <p14:creationId xmlns:p14="http://schemas.microsoft.com/office/powerpoint/2010/main" val="80702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Основные способы НСД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Непосредственное обращение к объекту (например, с помощью приложения пользователя).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Создание программных и технических средств для обращения к объекту в обход СЗИ (например, с помощью недокументированных функций).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Модификация СЗИ (например, внедрение программных закладок).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Внедрение в технические средства СВТ и АС механизмов, нарушающих их структуру и функции (например, загрузка иной ОС без функций защиты).</a:t>
            </a:r>
          </a:p>
        </p:txBody>
      </p:sp>
    </p:spTree>
    <p:extLst>
      <p:ext uri="{BB962C8B-B14F-4D97-AF65-F5344CB8AC3E}">
        <p14:creationId xmlns:p14="http://schemas.microsoft.com/office/powerpoint/2010/main" val="23553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dirty="0"/>
              <a:t>Принципы защиты СВТ и АС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На основе требований нормативных документов по защите от НСД к информации.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Использование комплекса программно-технических средств (ПТС) для защиты СВТ.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Использование комплекса ПТС и организационных мер для защиты АС.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Обеспечение защиты АС на всех этапах жизненного цикла и во всех режимах функционирования.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95343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Принципы защиты СВТ и АС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dirty="0"/>
              <a:t>Используемые для защиты АС ПТС не должны существенно ухудшать ее надежность, быстродействие, </a:t>
            </a:r>
            <a:r>
              <a:rPr lang="ru-RU" altLang="ru-RU" dirty="0" err="1"/>
              <a:t>конфигурируемость</a:t>
            </a:r>
            <a:r>
              <a:rPr lang="ru-RU" altLang="ru-RU" dirty="0"/>
              <a:t>.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dirty="0"/>
              <a:t>Обязательность оценки эффективности средств защиты.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dirty="0"/>
              <a:t>Периодический или проводимый при необходимости контроль эффективности средств защиты.</a:t>
            </a:r>
          </a:p>
        </p:txBody>
      </p:sp>
    </p:spTree>
    <p:extLst>
      <p:ext uri="{BB962C8B-B14F-4D97-AF65-F5344CB8AC3E}">
        <p14:creationId xmlns:p14="http://schemas.microsoft.com/office/powerpoint/2010/main" val="13907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Модель нарушителя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Имеет доступ к работе со штатными средствами СВТ и АС.</a:t>
            </a:r>
          </a:p>
          <a:p>
            <a:r>
              <a:rPr lang="ru-RU" altLang="ru-RU" dirty="0"/>
              <a:t>Является специалистом высшей квалификации (знает все об АС и о системе и средствах ее защиты).</a:t>
            </a:r>
          </a:p>
        </p:txBody>
      </p:sp>
    </p:spTree>
    <p:extLst>
      <p:ext uri="{BB962C8B-B14F-4D97-AF65-F5344CB8AC3E}">
        <p14:creationId xmlns:p14="http://schemas.microsoft.com/office/powerpoint/2010/main" val="204339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 dirty="0"/>
              <a:t>Уровни возможностей нарушителя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Предоставляются ему штатными средствами СВТ и АС (каждый следующий уровень включает предыдущий):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Запуск задач из фиксированного набора (уровень пользователя).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Создание и запуск собственных программ (уровень опытного пользователя).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 Управление функционированием АС (воздействие на состав и конфигурацию ПТС АС, уровень администратора).</a:t>
            </a:r>
          </a:p>
        </p:txBody>
      </p:sp>
    </p:spTree>
    <p:extLst>
      <p:ext uri="{BB962C8B-B14F-4D97-AF65-F5344CB8AC3E}">
        <p14:creationId xmlns:p14="http://schemas.microsoft.com/office/powerpoint/2010/main" val="150041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 dirty="0"/>
              <a:t>Уровни возможностей нарушителя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Весь объем возможностей по проектированию, реализации и ремонту средств АС вплоть до включения в ее состав собственных СВТ с новыми функциями.</a:t>
            </a:r>
          </a:p>
        </p:txBody>
      </p:sp>
    </p:spTree>
    <p:extLst>
      <p:ext uri="{BB962C8B-B14F-4D97-AF65-F5344CB8AC3E}">
        <p14:creationId xmlns:p14="http://schemas.microsoft.com/office/powerpoint/2010/main" val="16612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Руководящие документы ФСТЭК по защите от несанкционированного доступа к информации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801"/>
            <a:ext cx="9144000" cy="5229200"/>
          </a:xfrm>
        </p:spPr>
        <p:txBody>
          <a:bodyPr>
            <a:noAutofit/>
          </a:bodyPr>
          <a:lstStyle/>
          <a:p>
            <a:r>
              <a:rPr lang="ru-RU" altLang="ru-RU" dirty="0"/>
              <a:t>Впервые изданы в 1992 г.</a:t>
            </a:r>
          </a:p>
          <a:p>
            <a:r>
              <a:rPr lang="ru-RU" altLang="ru-RU" dirty="0"/>
              <a:t>В основе лежит концепция защиты средств вычислительной техники (СВТ) и автоматизированных систем (АС) от НСД к информации, отражающая систему взглядов на проблему информационной безопасности и принципы защиты КС.</a:t>
            </a:r>
          </a:p>
          <a:p>
            <a:r>
              <a:rPr lang="ru-RU" altLang="ru-RU" dirty="0"/>
              <a:t>Основная задача – обеспечение защиты от НСД.</a:t>
            </a:r>
          </a:p>
          <a:p>
            <a:r>
              <a:rPr lang="ru-RU" altLang="ru-RU" dirty="0"/>
              <a:t>Рассчитаны на применение в КС силовых структур РФ.</a:t>
            </a:r>
          </a:p>
        </p:txBody>
      </p:sp>
    </p:spTree>
    <p:extLst>
      <p:ext uri="{BB962C8B-B14F-4D97-AF65-F5344CB8AC3E}">
        <p14:creationId xmlns:p14="http://schemas.microsoft.com/office/powerpoint/2010/main" val="408567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dirty="0"/>
              <a:t>Другие аспекты концепции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Основные направления защиты от НСД (разграничение доступа к объектам и обеспечивающие его средства).</a:t>
            </a:r>
          </a:p>
          <a:p>
            <a:r>
              <a:rPr lang="ru-RU" altLang="ru-RU" dirty="0"/>
              <a:t>Основные характеристики СЗИ (полнота и качество правил разграничения доступа, состав и качество обеспечивающих средств, гарантии правильности их функционирования).</a:t>
            </a:r>
          </a:p>
          <a:p>
            <a:r>
              <a:rPr lang="ru-RU" altLang="ru-RU" dirty="0"/>
              <a:t>Порядок организации работ по защите от НСД к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7322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r>
              <a:rPr lang="ru-RU" altLang="ru-RU" sz="4000"/>
              <a:t>Показатели защищенности СВТ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СВТ – совокупность ПТС обработки данных</a:t>
            </a:r>
            <a:r>
              <a:rPr lang="ru-RU" altLang="ru-RU"/>
              <a:t>, </a:t>
            </a:r>
            <a:r>
              <a:rPr lang="ru-RU" altLang="ru-RU" smtClean="0"/>
              <a:t>способных </a:t>
            </a:r>
            <a:r>
              <a:rPr lang="ru-RU" altLang="ru-RU" dirty="0"/>
              <a:t>функционировать самостоятельно или в составе других систем.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Показатели защищенности применяются к общесистемному ПО и ОС.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Установлены 7 классов защищенности СВТ от НСД (по аналогии с </a:t>
            </a:r>
            <a:r>
              <a:rPr lang="en-US" altLang="ru-RU" dirty="0"/>
              <a:t>TCSEC).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Используются 2 класса политик безопасности (дискреционной и мандатной).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Требования защищенности – необходимые условия оценки качества защиты.</a:t>
            </a:r>
          </a:p>
        </p:txBody>
      </p:sp>
    </p:spTree>
    <p:extLst>
      <p:ext uri="{BB962C8B-B14F-4D97-AF65-F5344CB8AC3E}">
        <p14:creationId xmlns:p14="http://schemas.microsoft.com/office/powerpoint/2010/main" val="413606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Показатели защищенности СВТ</a:t>
            </a:r>
          </a:p>
        </p:txBody>
      </p:sp>
      <p:graphicFrame>
        <p:nvGraphicFramePr>
          <p:cNvPr id="19636" name="Group 18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168601"/>
              </p:ext>
            </p:extLst>
          </p:nvPr>
        </p:nvGraphicFramePr>
        <p:xfrm>
          <a:off x="0" y="620713"/>
          <a:ext cx="9144000" cy="6278880"/>
        </p:xfrm>
        <a:graphic>
          <a:graphicData uri="http://schemas.openxmlformats.org/drawingml/2006/table">
            <a:tbl>
              <a:tblPr/>
              <a:tblGrid>
                <a:gridCol w="7164388"/>
                <a:gridCol w="360362"/>
                <a:gridCol w="287338"/>
                <a:gridCol w="360362"/>
                <a:gridCol w="287338"/>
                <a:gridCol w="360362"/>
                <a:gridCol w="323850"/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Показатели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Дискреционное разграничение доступа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Мандатное разграничение доступа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Очистка памяти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Изоляция модулей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Маркировка документов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Защита ввода и вывода на отчуждаемый носитель информации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Сопоставление пользователя с устройством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Идентификация и аутентификация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Гарантии проектирования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 Аудит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 Структурированность, модульность, четкость взаимодействия с комплексом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02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Показатели защищенности СВТ</a:t>
            </a:r>
          </a:p>
        </p:txBody>
      </p:sp>
      <p:graphicFrame>
        <p:nvGraphicFramePr>
          <p:cNvPr id="21641" name="Group 13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055411"/>
              </p:ext>
            </p:extLst>
          </p:nvPr>
        </p:nvGraphicFramePr>
        <p:xfrm>
          <a:off x="0" y="765175"/>
          <a:ext cx="9144000" cy="5498148"/>
        </p:xfrm>
        <a:graphic>
          <a:graphicData uri="http://schemas.openxmlformats.org/drawingml/2006/table">
            <a:tbl>
              <a:tblPr/>
              <a:tblGrid>
                <a:gridCol w="6877050"/>
                <a:gridCol w="358775"/>
                <a:gridCol w="360363"/>
                <a:gridCol w="360362"/>
                <a:gridCol w="431800"/>
                <a:gridCol w="360363"/>
                <a:gridCol w="395287"/>
              </a:tblGrid>
              <a:tr h="5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Показатели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 Надежное восстановление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 Целостность комплекса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 Контроль модификации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 Контроль дистрибуции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 Гарантии архитектуры комплекса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17. Тестирование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18. Руководство пользователя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19. Руководство администратора по комплексу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20. Тестовая документация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21. Проектная документация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52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Гарантии проектирования для классов 2 и </a:t>
            </a:r>
            <a:r>
              <a:rPr lang="ru-RU" altLang="ru-RU" sz="4000" dirty="0">
                <a:solidFill>
                  <a:srgbClr val="A50021"/>
                </a:solidFill>
              </a:rPr>
              <a:t>1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059113" y="981075"/>
            <a:ext cx="28495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Модель защиты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427538" y="14843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124075" y="1989138"/>
            <a:ext cx="4895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2124075" y="19891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7019925" y="19891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59796" y="2349500"/>
            <a:ext cx="484549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600" dirty="0"/>
              <a:t>Высокоуровневая спецификация</a:t>
            </a:r>
            <a:br>
              <a:rPr lang="ru-RU" altLang="ru-RU" sz="2600" dirty="0"/>
            </a:br>
            <a:r>
              <a:rPr lang="ru-RU" altLang="ru-RU" sz="2600" dirty="0"/>
              <a:t>комплекса СЗИ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081269" y="2349500"/>
            <a:ext cx="4018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600" dirty="0"/>
              <a:t>Верификация соответствия</a:t>
            </a:r>
            <a:br>
              <a:rPr lang="ru-RU" altLang="ru-RU" sz="2600" dirty="0"/>
            </a:br>
            <a:r>
              <a:rPr lang="ru-RU" altLang="ru-RU" sz="2600" dirty="0"/>
              <a:t>по отношению к модели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2051050" y="30686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2051050" y="3284538"/>
            <a:ext cx="5041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7092950" y="32845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6283" y="3644900"/>
            <a:ext cx="501727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600"/>
              <a:t>Следующий уровень детализации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037138" y="3644900"/>
            <a:ext cx="40186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600" dirty="0"/>
              <a:t>Верификация соответствия</a:t>
            </a: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2051050" y="40767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>
            <a:off x="2051050" y="4292600"/>
            <a:ext cx="5041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7092950" y="4292600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1692275" y="4292600"/>
            <a:ext cx="604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. . .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6804025" y="4365625"/>
            <a:ext cx="604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. . .</a:t>
            </a:r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2051050" y="47244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2051050" y="4868863"/>
            <a:ext cx="5041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7092950" y="48688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62908" y="4941888"/>
            <a:ext cx="454778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600" dirty="0"/>
              <a:t>Реализация комплекса СЗИ на </a:t>
            </a:r>
            <a:br>
              <a:rPr lang="ru-RU" altLang="ru-RU" sz="2600" dirty="0"/>
            </a:br>
            <a:r>
              <a:rPr lang="ru-RU" altLang="ru-RU" sz="2600" dirty="0"/>
              <a:t>языке программирования</a:t>
            </a:r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5037138" y="4941888"/>
            <a:ext cx="401860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600" dirty="0"/>
              <a:t>Верификация соответствия</a:t>
            </a:r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>
            <a:off x="2051050" y="566102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 flipV="1">
            <a:off x="2051050" y="5805488"/>
            <a:ext cx="5041900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7092950" y="580548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331935" y="5949156"/>
            <a:ext cx="272068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600" dirty="0"/>
              <a:t>Реализация ПС на</a:t>
            </a:r>
            <a:br>
              <a:rPr lang="ru-RU" altLang="ru-RU" sz="2600" dirty="0"/>
            </a:br>
            <a:r>
              <a:rPr lang="ru-RU" altLang="ru-RU" sz="2600" dirty="0"/>
              <a:t>объектном коде</a:t>
            </a:r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5037138" y="6021388"/>
            <a:ext cx="413202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600" b="1" dirty="0"/>
              <a:t>Верификация соответствия</a:t>
            </a:r>
          </a:p>
        </p:txBody>
      </p:sp>
    </p:spTree>
    <p:extLst>
      <p:ext uri="{BB962C8B-B14F-4D97-AF65-F5344CB8AC3E}">
        <p14:creationId xmlns:p14="http://schemas.microsoft.com/office/powerpoint/2010/main" val="243079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dirty="0"/>
              <a:t>Защищенность СВТ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Оценка класса защищенности производится в соответствии с:</a:t>
            </a:r>
          </a:p>
          <a:p>
            <a:r>
              <a:rPr lang="ru-RU" altLang="ru-RU" dirty="0"/>
              <a:t>Положением о сертификации средств и систем вычислительной техники и связи по требованиям защиты информации.</a:t>
            </a:r>
          </a:p>
          <a:p>
            <a:r>
              <a:rPr lang="ru-RU" altLang="ru-RU" dirty="0"/>
              <a:t>Временным положением по организации разработки, изготовления и эксплуатации ПТС защиты информации от НСД в АС и СВТ.</a:t>
            </a:r>
          </a:p>
          <a:p>
            <a:r>
              <a:rPr lang="ru-RU" altLang="ru-RU" dirty="0"/>
              <a:t>Другими документами.</a:t>
            </a:r>
          </a:p>
        </p:txBody>
      </p:sp>
    </p:spTree>
    <p:extLst>
      <p:ext uri="{BB962C8B-B14F-4D97-AF65-F5344CB8AC3E}">
        <p14:creationId xmlns:p14="http://schemas.microsoft.com/office/powerpoint/2010/main" val="3045950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 dirty="0"/>
              <a:t>Основные этапы классификации АС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/>
              <a:t>Подготовка и анализ исходных данных.</a:t>
            </a:r>
          </a:p>
          <a:p>
            <a:r>
              <a:rPr lang="ru-RU" altLang="ru-RU"/>
              <a:t>Выявление основных классификационных признаков.</a:t>
            </a:r>
          </a:p>
          <a:p>
            <a:r>
              <a:rPr lang="ru-RU" altLang="ru-RU"/>
              <a:t>Сравнение выявленных признаков с признаками соответствующего класса.</a:t>
            </a:r>
          </a:p>
          <a:p>
            <a:r>
              <a:rPr lang="ru-RU" altLang="ru-RU"/>
              <a:t>Присвоение АС соответствующего класса защиты.</a:t>
            </a:r>
          </a:p>
        </p:txBody>
      </p:sp>
    </p:spTree>
    <p:extLst>
      <p:ext uri="{BB962C8B-B14F-4D97-AF65-F5344CB8AC3E}">
        <p14:creationId xmlns:p14="http://schemas.microsoft.com/office/powerpoint/2010/main" val="1013316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Исходные данные для классификации АС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Перечень защищаемых информационных ресурсов (ИР) АС и их уровень конфиденциальности.</a:t>
            </a:r>
          </a:p>
          <a:p>
            <a:r>
              <a:rPr lang="ru-RU" altLang="ru-RU" dirty="0"/>
              <a:t>Перечень лиц, имеющих доступ к штатным ПТС АС, и их полномочий.</a:t>
            </a:r>
          </a:p>
          <a:p>
            <a:r>
              <a:rPr lang="ru-RU" altLang="ru-RU" dirty="0"/>
              <a:t>Матрица доступа субъектов к защищаемым ИР.</a:t>
            </a:r>
          </a:p>
          <a:p>
            <a:r>
              <a:rPr lang="ru-RU" altLang="ru-RU" dirty="0"/>
              <a:t>Режим обработки данных в АС.</a:t>
            </a:r>
          </a:p>
        </p:txBody>
      </p:sp>
    </p:spTree>
    <p:extLst>
      <p:ext uri="{BB962C8B-B14F-4D97-AF65-F5344CB8AC3E}">
        <p14:creationId xmlns:p14="http://schemas.microsoft.com/office/powerpoint/2010/main" val="3304249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dirty="0"/>
              <a:t>Классификационные признаки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 altLang="ru-RU" dirty="0"/>
              <a:t>Наличие в АС информации различного уровня конфиденциальности.</a:t>
            </a:r>
          </a:p>
          <a:p>
            <a:r>
              <a:rPr lang="ru-RU" altLang="ru-RU" dirty="0"/>
              <a:t>Уровень полномочий субъектов на доступ к конфиденциальной информации</a:t>
            </a:r>
          </a:p>
          <a:p>
            <a:r>
              <a:rPr lang="ru-RU" altLang="ru-RU" dirty="0"/>
              <a:t>Режим обработки данных (коллективный или индивидуальный).</a:t>
            </a:r>
          </a:p>
        </p:txBody>
      </p:sp>
    </p:spTree>
    <p:extLst>
      <p:ext uri="{BB962C8B-B14F-4D97-AF65-F5344CB8AC3E}">
        <p14:creationId xmlns:p14="http://schemas.microsoft.com/office/powerpoint/2010/main" val="3499027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dirty="0"/>
              <a:t>Классы защищенности АС от НСД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Группа 3 (однопользовательские АС с информацией разного уровня конфиденциальности) </a:t>
            </a:r>
            <a:r>
              <a:rPr lang="ru-RU" altLang="ru-RU" dirty="0">
                <a:cs typeface="Arial" charset="0"/>
              </a:rPr>
              <a:t>─</a:t>
            </a:r>
            <a:r>
              <a:rPr lang="ru-RU" altLang="ru-RU" dirty="0"/>
              <a:t> классы 3Б и 3А.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Группа 2 (многопользовательские АС с одинаковыми полномочиями пользователей и информацией разного уровня конфиденциальности) – классы 2Б и 2А.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Группа 1 (многопользовательские АС с разыми полномочиями пользователей и информацией разного уровня конфиденциальности) – классы 1Д, 1Г, 1В, 1Б, 1А.</a:t>
            </a:r>
          </a:p>
        </p:txBody>
      </p:sp>
    </p:spTree>
    <p:extLst>
      <p:ext uri="{BB962C8B-B14F-4D97-AF65-F5344CB8AC3E}">
        <p14:creationId xmlns:p14="http://schemas.microsoft.com/office/powerpoint/2010/main" val="298742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908050"/>
          </a:xfrm>
        </p:spPr>
        <p:txBody>
          <a:bodyPr/>
          <a:lstStyle/>
          <a:p>
            <a:r>
              <a:rPr lang="ru-RU" altLang="ru-RU"/>
              <a:t>Состав РД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Защита от НСД к информации. Термины и определения.</a:t>
            </a:r>
          </a:p>
          <a:p>
            <a:r>
              <a:rPr lang="ru-RU" altLang="ru-RU" dirty="0"/>
              <a:t>Концепция защиты СВТ и АС от НСД к информации.</a:t>
            </a:r>
          </a:p>
          <a:p>
            <a:r>
              <a:rPr lang="ru-RU" altLang="ru-RU" dirty="0"/>
              <a:t>АС. Защита от НСД к информации. Классификация АС и требования по защите информации.</a:t>
            </a:r>
          </a:p>
          <a:p>
            <a:r>
              <a:rPr lang="ru-RU" altLang="ru-RU" dirty="0"/>
              <a:t>СВТ. Защита от НСД к информации. Показатели защищенности от НСД к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4971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Критерии защищенности АС</a:t>
            </a:r>
          </a:p>
        </p:txBody>
      </p:sp>
      <p:graphicFrame>
        <p:nvGraphicFramePr>
          <p:cNvPr id="29880" name="Group 18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063489"/>
              </p:ext>
            </p:extLst>
          </p:nvPr>
        </p:nvGraphicFramePr>
        <p:xfrm>
          <a:off x="0" y="622300"/>
          <a:ext cx="9144000" cy="6242051"/>
        </p:xfrm>
        <a:graphic>
          <a:graphicData uri="http://schemas.openxmlformats.org/drawingml/2006/table">
            <a:tbl>
              <a:tblPr/>
              <a:tblGrid>
                <a:gridCol w="3276600"/>
                <a:gridCol w="647700"/>
                <a:gridCol w="719138"/>
                <a:gridCol w="649287"/>
                <a:gridCol w="647700"/>
                <a:gridCol w="647700"/>
                <a:gridCol w="576263"/>
                <a:gridCol w="647700"/>
                <a:gridCol w="647700"/>
                <a:gridCol w="684212"/>
              </a:tblGrid>
              <a:tr h="839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Подсистема управления доступом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4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1.1. Идентификация и аутентификация: При входе в АС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 доступе: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 устройствам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 программам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 файлам, каталогам и другим ИР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1.2. Управление потоками информации с помощью меток конфиденциальности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906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Критерии защищенности АС</a:t>
            </a:r>
          </a:p>
        </p:txBody>
      </p:sp>
      <p:graphicFrame>
        <p:nvGraphicFramePr>
          <p:cNvPr id="3379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764424"/>
              </p:ext>
            </p:extLst>
          </p:nvPr>
        </p:nvGraphicFramePr>
        <p:xfrm>
          <a:off x="0" y="765175"/>
          <a:ext cx="9144000" cy="5991226"/>
        </p:xfrm>
        <a:graphic>
          <a:graphicData uri="http://schemas.openxmlformats.org/drawingml/2006/table">
            <a:tbl>
              <a:tblPr/>
              <a:tblGrid>
                <a:gridCol w="3851275"/>
                <a:gridCol w="576263"/>
                <a:gridCol w="576262"/>
                <a:gridCol w="576263"/>
                <a:gridCol w="576262"/>
                <a:gridCol w="576263"/>
                <a:gridCol w="576262"/>
                <a:gridCol w="576263"/>
                <a:gridCol w="574675"/>
                <a:gridCol w="684212"/>
              </a:tblGrid>
              <a:tr h="503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Подсистема аудита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2.1. Аудит событий: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Входа-выхода в (из) АС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Печати документов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Запуска/завершения программ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Доступа субъектов к ИР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Доступа к устройствам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Изменения полномочий субъектов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Создания защищаемых объектов доступа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2.2. Учет носителей информации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990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Критерии защищенности АС</a:t>
            </a:r>
          </a:p>
        </p:txBody>
      </p:sp>
      <p:graphicFrame>
        <p:nvGraphicFramePr>
          <p:cNvPr id="34961" name="Group 14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216368"/>
              </p:ext>
            </p:extLst>
          </p:nvPr>
        </p:nvGraphicFramePr>
        <p:xfrm>
          <a:off x="0" y="620713"/>
          <a:ext cx="9144000" cy="6114288"/>
        </p:xfrm>
        <a:graphic>
          <a:graphicData uri="http://schemas.openxmlformats.org/drawingml/2006/table">
            <a:tbl>
              <a:tblPr/>
              <a:tblGrid>
                <a:gridCol w="3851275"/>
                <a:gridCol w="576263"/>
                <a:gridCol w="576262"/>
                <a:gridCol w="576263"/>
                <a:gridCol w="576262"/>
                <a:gridCol w="576263"/>
                <a:gridCol w="576262"/>
                <a:gridCol w="576263"/>
                <a:gridCol w="574675"/>
                <a:gridCol w="684212"/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Подсистема аудита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2.3. Очистка оперативной и внешней памяти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2.4. Сигнализация попыток нарушения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Криптографическая подсистема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3.1. Шифрование конфиденциальных данных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3.2. Шифрования данных разных субъектов на разных ключах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3.3. Использование сертифицированных средств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06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Критерии защищенности АС</a:t>
            </a:r>
          </a:p>
        </p:txBody>
      </p:sp>
      <p:graphicFrame>
        <p:nvGraphicFramePr>
          <p:cNvPr id="35949" name="Group 10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5335120"/>
              </p:ext>
            </p:extLst>
          </p:nvPr>
        </p:nvGraphicFramePr>
        <p:xfrm>
          <a:off x="0" y="620713"/>
          <a:ext cx="9144000" cy="6181471"/>
        </p:xfrm>
        <a:graphic>
          <a:graphicData uri="http://schemas.openxmlformats.org/drawingml/2006/table">
            <a:tbl>
              <a:tblPr/>
              <a:tblGrid>
                <a:gridCol w="3851275"/>
                <a:gridCol w="576263"/>
                <a:gridCol w="576262"/>
                <a:gridCol w="576263"/>
                <a:gridCol w="576262"/>
                <a:gridCol w="576263"/>
                <a:gridCol w="576262"/>
                <a:gridCol w="576263"/>
                <a:gridCol w="574675"/>
                <a:gridCol w="684212"/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Подсистема обеспечения целостности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4.1. Целостность программ и ИР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4.2. Физическая охрана СВТ и носителей данных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4.3. Наличие администратора защиты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4.4. Периодическое тестирование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4.5. Средства восстановления СЗИ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4.6 Сертифицированные средства защиты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84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981075"/>
          </a:xfrm>
        </p:spPr>
        <p:txBody>
          <a:bodyPr/>
          <a:lstStyle/>
          <a:p>
            <a:r>
              <a:rPr lang="ru-RU" altLang="ru-RU"/>
              <a:t>Состав РД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Временное положение по организации разработки, изготовления и эксплуатации программных и технических средств защиты информации </a:t>
            </a:r>
            <a:r>
              <a:rPr lang="ru-RU" altLang="ru-RU" dirty="0" smtClean="0"/>
              <a:t>от </a:t>
            </a:r>
            <a:r>
              <a:rPr lang="ru-RU" altLang="ru-RU" dirty="0"/>
              <a:t>НСД в АС и СВТ.</a:t>
            </a:r>
          </a:p>
          <a:p>
            <a:r>
              <a:rPr lang="ru-RU" altLang="ru-RU" dirty="0"/>
              <a:t>СВТ. Межсетевые экраны. Защита от НСД к информации. Показатели защищенности от НСД к информации.</a:t>
            </a:r>
          </a:p>
          <a:p>
            <a:r>
              <a:rPr lang="ru-RU" altLang="ru-RU" dirty="0"/>
              <a:t>Защита информации. Специальные защитные знаки. Классификация и общие требования.</a:t>
            </a:r>
          </a:p>
        </p:txBody>
      </p:sp>
    </p:spTree>
    <p:extLst>
      <p:ext uri="{BB962C8B-B14F-4D97-AF65-F5344CB8AC3E}">
        <p14:creationId xmlns:p14="http://schemas.microsoft.com/office/powerpoint/2010/main" val="48756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Состав РД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Средства защиты информации. Защита информации в контрольно-кассовых машинах (ККМ) и автоматизированных кассовых системах (АКС). Классификация ККМ, АКС и требования по защите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7681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2 группы требований безопасности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Показатели защищенности СВТ от НСД к информации (оценка защищенности отдельных компонентов АС).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Критерии защищенности АС (оценка защищенности комплексов СВТ с учетом среды и особенностей функционирования АС).</a:t>
            </a:r>
          </a:p>
        </p:txBody>
      </p:sp>
    </p:spTree>
    <p:extLst>
      <p:ext uri="{BB962C8B-B14F-4D97-AF65-F5344CB8AC3E}">
        <p14:creationId xmlns:p14="http://schemas.microsoft.com/office/powerpoint/2010/main" val="426054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Характеристика РД ФСТЭК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r>
              <a:rPr lang="ru-RU" altLang="ru-RU" dirty="0"/>
              <a:t>Первая стадия формирования российских стандартов в области информационной безопасности.</a:t>
            </a:r>
          </a:p>
          <a:p>
            <a:r>
              <a:rPr lang="ru-RU" altLang="ru-RU" dirty="0"/>
              <a:t>Ощутимое влияние </a:t>
            </a:r>
            <a:r>
              <a:rPr lang="en-US" altLang="ru-RU" dirty="0"/>
              <a:t>TCSEC.</a:t>
            </a:r>
            <a:endParaRPr lang="ru-RU" altLang="ru-RU" dirty="0"/>
          </a:p>
          <a:p>
            <a:r>
              <a:rPr lang="ru-RU" altLang="ru-RU" dirty="0"/>
              <a:t>Использование единой (жесткой) шкалы оценки степени защищенности КС.</a:t>
            </a:r>
          </a:p>
        </p:txBody>
      </p:sp>
    </p:spTree>
    <p:extLst>
      <p:ext uri="{BB962C8B-B14F-4D97-AF65-F5344CB8AC3E}">
        <p14:creationId xmlns:p14="http://schemas.microsoft.com/office/powerpoint/2010/main" val="226306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Недостатки РД ФСТЭК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Ориентация на противодействие НСД.</a:t>
            </a:r>
          </a:p>
          <a:p>
            <a:r>
              <a:rPr lang="ru-RU" altLang="ru-RU" dirty="0"/>
              <a:t>Отсутствие четких требований к адекватности реализации политики безопасности </a:t>
            </a:r>
            <a:r>
              <a:rPr lang="ru-RU" altLang="ru-RU" dirty="0" smtClean="0"/>
              <a:t>(ПБ</a:t>
            </a:r>
            <a:r>
              <a:rPr lang="ru-RU" altLang="ru-RU" dirty="0"/>
              <a:t>).</a:t>
            </a:r>
          </a:p>
          <a:p>
            <a:r>
              <a:rPr lang="ru-RU" altLang="ru-RU" dirty="0"/>
              <a:t>ПБ трактуется только как поддержание режима секретности и отсутствие НСД.</a:t>
            </a:r>
          </a:p>
          <a:p>
            <a:r>
              <a:rPr lang="ru-RU" altLang="ru-RU" dirty="0"/>
              <a:t>Ориентация средств защиты информации (СЗИ) только на противодействие внешним угрозам (нет </a:t>
            </a:r>
            <a:r>
              <a:rPr lang="ru-RU" altLang="ru-RU" dirty="0" smtClean="0"/>
              <a:t>четких </a:t>
            </a:r>
            <a:r>
              <a:rPr lang="ru-RU" altLang="ru-RU" dirty="0"/>
              <a:t>требований к структуре и функционированию КС).</a:t>
            </a:r>
          </a:p>
        </p:txBody>
      </p:sp>
    </p:spTree>
    <p:extLst>
      <p:ext uri="{BB962C8B-B14F-4D97-AF65-F5344CB8AC3E}">
        <p14:creationId xmlns:p14="http://schemas.microsoft.com/office/powerpoint/2010/main" val="38422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 dirty="0"/>
              <a:t>Недостатки РД ФСТЭК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Максимальное упрощение ранжирования требований по классам защищенности (снижается гибкость стандарта и возможность его практического применения).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РД ФСТЭК заполнили правовой «вакуум» в области стандартов информационной безопасности и оперативно решили проблему проектирования и оценки защищенности АС.</a:t>
            </a:r>
          </a:p>
        </p:txBody>
      </p:sp>
    </p:spTree>
    <p:extLst>
      <p:ext uri="{BB962C8B-B14F-4D97-AF65-F5344CB8AC3E}">
        <p14:creationId xmlns:p14="http://schemas.microsoft.com/office/powerpoint/2010/main" val="27428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1838</Words>
  <Application>Microsoft Office PowerPoint</Application>
  <PresentationFormat>Экран (4:3)</PresentationFormat>
  <Paragraphs>509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Лекция 8. Руководящие документы ФСТЭК России по защите информации от НСД</vt:lpstr>
      <vt:lpstr>Руководящие документы ФСТЭК по защите от несанкционированного доступа к информации</vt:lpstr>
      <vt:lpstr>Состав РД</vt:lpstr>
      <vt:lpstr>Состав РД</vt:lpstr>
      <vt:lpstr>Состав РД</vt:lpstr>
      <vt:lpstr>2 группы требований безопасности</vt:lpstr>
      <vt:lpstr>Характеристика РД ФСТЭК</vt:lpstr>
      <vt:lpstr>Недостатки РД ФСТЭК</vt:lpstr>
      <vt:lpstr>Недостатки РД ФСТЭК</vt:lpstr>
      <vt:lpstr>Недостатки РД ФСТЭК</vt:lpstr>
      <vt:lpstr>Назначение концепции защиты СВТ и АС от НСД к информации</vt:lpstr>
      <vt:lpstr>СВТ и АС</vt:lpstr>
      <vt:lpstr>НСД к информации</vt:lpstr>
      <vt:lpstr>Основные способы НСД</vt:lpstr>
      <vt:lpstr>Принципы защиты СВТ и АС</vt:lpstr>
      <vt:lpstr>Принципы защиты СВТ и АС</vt:lpstr>
      <vt:lpstr>Модель нарушителя</vt:lpstr>
      <vt:lpstr>Уровни возможностей нарушителя</vt:lpstr>
      <vt:lpstr>Уровни возможностей нарушителя</vt:lpstr>
      <vt:lpstr>Другие аспекты концепции</vt:lpstr>
      <vt:lpstr>Показатели защищенности СВТ</vt:lpstr>
      <vt:lpstr>Показатели защищенности СВТ</vt:lpstr>
      <vt:lpstr>Показатели защищенности СВТ</vt:lpstr>
      <vt:lpstr>Гарантии проектирования для классов 2 и 1</vt:lpstr>
      <vt:lpstr>Защищенность СВТ</vt:lpstr>
      <vt:lpstr>Основные этапы классификации АС</vt:lpstr>
      <vt:lpstr>Исходные данные для классификации АС</vt:lpstr>
      <vt:lpstr>Классификационные признаки</vt:lpstr>
      <vt:lpstr>Классы защищенности АС от НСД</vt:lpstr>
      <vt:lpstr>Критерии защищенности АС</vt:lpstr>
      <vt:lpstr>Критерии защищенности АС</vt:lpstr>
      <vt:lpstr>Критерии защищенности АС</vt:lpstr>
      <vt:lpstr>Критерии защищенности АС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8. Руководящие документы ФСТЭК России по защите информации от НСД</dc:title>
  <dc:creator>Хорев</dc:creator>
  <cp:lastModifiedBy>Хорев</cp:lastModifiedBy>
  <cp:revision>7</cp:revision>
  <dcterms:created xsi:type="dcterms:W3CDTF">2015-12-01T08:45:26Z</dcterms:created>
  <dcterms:modified xsi:type="dcterms:W3CDTF">2016-06-08T07:45:33Z</dcterms:modified>
</cp:coreProperties>
</file>