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3" r:id="rId46"/>
    <p:sldId id="301" r:id="rId47"/>
    <p:sldId id="302" r:id="rId48"/>
    <p:sldId id="304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02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39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335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72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997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028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71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989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85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20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01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05628-7AB3-42A7-A8AA-68087D7B41EE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CAC95-F2C8-4AAB-BCC2-68F11B17AE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81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ru-RU" altLang="ru-RU" dirty="0" smtClean="0"/>
              <a:t>Лекция 9. Общие критерии оценки безопасности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140968"/>
            <a:ext cx="8568952" cy="3384376"/>
          </a:xfrm>
        </p:spPr>
        <p:txBody>
          <a:bodyPr>
            <a:normAutofit lnSpcReduction="10000"/>
          </a:bodyPr>
          <a:lstStyle/>
          <a:p>
            <a:pPr marL="609600" indent="-609600" algn="l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Назначение и состав Общих критериев оценки безопасности информационных технологий.</a:t>
            </a:r>
          </a:p>
          <a:p>
            <a:pPr marL="609600" indent="-609600" algn="l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Представление и формирование требований безопасности.</a:t>
            </a:r>
          </a:p>
          <a:p>
            <a:pPr marL="609600" indent="-609600" algn="l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Функциональные требования безопасности.</a:t>
            </a:r>
          </a:p>
          <a:p>
            <a:pPr marL="609600" indent="-609600" algn="l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 smtClean="0">
                <a:solidFill>
                  <a:schemeClr val="tx1"/>
                </a:solidFill>
              </a:rPr>
              <a:t>Требования доверия к безопасности.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08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r>
              <a:rPr lang="ru-RU" altLang="ru-RU" dirty="0"/>
              <a:t>Требования безопасности ОО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Функциональные требования  - функции ОО, обеспечивающие безопасность ИТ (идентификации, </a:t>
            </a:r>
            <a:r>
              <a:rPr lang="ru-RU" altLang="ru-RU" dirty="0" smtClean="0"/>
              <a:t>аутентификации, </a:t>
            </a:r>
            <a:r>
              <a:rPr lang="ru-RU" altLang="ru-RU" dirty="0"/>
              <a:t>аудита и т.д.).</a:t>
            </a:r>
          </a:p>
          <a:p>
            <a:r>
              <a:rPr lang="ru-RU" altLang="ru-RU" dirty="0"/>
              <a:t>Требования доверия к безопасности – качества ОО, дающие основание для уверенности в том, что функции безопасности реализованы правильно и эффективно.</a:t>
            </a:r>
          </a:p>
        </p:txBody>
      </p:sp>
    </p:spTree>
    <p:extLst>
      <p:ext uri="{BB962C8B-B14F-4D97-AF65-F5344CB8AC3E}">
        <p14:creationId xmlns:p14="http://schemas.microsoft.com/office/powerpoint/2010/main" val="113617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Представление требований безопасности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В виде иерархически упорядоченной системы: класс – семейство – компонент – элемент</a:t>
            </a:r>
          </a:p>
          <a:p>
            <a:r>
              <a:rPr lang="ru-RU" altLang="ru-RU" dirty="0"/>
              <a:t>Класс – наиболее общая группа требований (все члены имеют общую направленность в охвате целей безопасности).</a:t>
            </a:r>
          </a:p>
          <a:p>
            <a:r>
              <a:rPr lang="ru-RU" altLang="ru-RU" dirty="0"/>
              <a:t>Семейство – член класса (объединяют требования, имеющие общую цель, но различающиеся строгостью).</a:t>
            </a:r>
          </a:p>
        </p:txBody>
      </p:sp>
    </p:spTree>
    <p:extLst>
      <p:ext uri="{BB962C8B-B14F-4D97-AF65-F5344CB8AC3E}">
        <p14:creationId xmlns:p14="http://schemas.microsoft.com/office/powerpoint/2010/main" val="402956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Представление требований безопасности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/>
              <a:t>Компонент – член семейства (минимальный набор требований безопасности для включения в определенные в ОК структуры требований – профиль защиты и задание по безопасности).</a:t>
            </a:r>
          </a:p>
          <a:p>
            <a:r>
              <a:rPr lang="ru-RU" altLang="ru-RU"/>
              <a:t>Элемент – член компонента (неделимый уровень требований безопасности, на котором производится оценка их выполнения).</a:t>
            </a:r>
          </a:p>
        </p:txBody>
      </p:sp>
    </p:spTree>
    <p:extLst>
      <p:ext uri="{BB962C8B-B14F-4D97-AF65-F5344CB8AC3E}">
        <p14:creationId xmlns:p14="http://schemas.microsoft.com/office/powerpoint/2010/main" val="9761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Идентификация требований безопасности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sz="2800"/>
              <a:t>XXX_YYY.m.n</a:t>
            </a:r>
          </a:p>
          <a:p>
            <a:r>
              <a:rPr lang="en-US" altLang="ru-RU" sz="2800"/>
              <a:t>XXX</a:t>
            </a:r>
            <a:r>
              <a:rPr lang="ru-RU" altLang="ru-RU" sz="2800"/>
              <a:t> – короткое имя класса.</a:t>
            </a:r>
          </a:p>
          <a:p>
            <a:r>
              <a:rPr lang="en-US" altLang="ru-RU" sz="2800"/>
              <a:t>YYY</a:t>
            </a:r>
            <a:r>
              <a:rPr lang="ru-RU" altLang="ru-RU" sz="2800"/>
              <a:t> – короткое имя семейства.</a:t>
            </a:r>
          </a:p>
          <a:p>
            <a:r>
              <a:rPr lang="en-US" altLang="ru-RU" sz="2800"/>
              <a:t>m</a:t>
            </a:r>
            <a:r>
              <a:rPr lang="ru-RU" altLang="ru-RU" sz="2800"/>
              <a:t> – номер компонента в семействе.</a:t>
            </a:r>
          </a:p>
          <a:p>
            <a:r>
              <a:rPr lang="en-US" altLang="ru-RU" sz="2800"/>
              <a:t>n – </a:t>
            </a:r>
            <a:r>
              <a:rPr lang="ru-RU" altLang="ru-RU" sz="2800"/>
              <a:t>номер элемента в компоненте.</a:t>
            </a:r>
          </a:p>
          <a:p>
            <a:pPr>
              <a:buFont typeface="Wingdings" pitchFamily="2" charset="2"/>
              <a:buNone/>
            </a:pPr>
            <a:r>
              <a:rPr lang="ru-RU" altLang="ru-RU" sz="2800"/>
              <a:t>Пример: </a:t>
            </a:r>
            <a:r>
              <a:rPr lang="en-US" altLang="ru-RU" sz="2800"/>
              <a:t>FDP_IFF.4.2 – </a:t>
            </a:r>
            <a:r>
              <a:rPr lang="ru-RU" altLang="ru-RU" sz="2800"/>
              <a:t>функциональное требование класса «Защита данных пользователя» семейства «Функции управления информационным потоком» 4-го компонента («Частичное устранение незаконных информационных потоков») 2-го элемента.</a:t>
            </a:r>
          </a:p>
        </p:txBody>
      </p:sp>
    </p:spTree>
    <p:extLst>
      <p:ext uri="{BB962C8B-B14F-4D97-AF65-F5344CB8AC3E}">
        <p14:creationId xmlns:p14="http://schemas.microsoft.com/office/powerpoint/2010/main" val="38754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Компоненты требований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r>
              <a:rPr lang="ru-RU" altLang="ru-RU" dirty="0"/>
              <a:t>Определяются после идентификации угроз безопасности ОО.</a:t>
            </a:r>
          </a:p>
          <a:p>
            <a:r>
              <a:rPr lang="ru-RU" altLang="ru-RU" dirty="0"/>
              <a:t>В семействе могут находиться в иерархической связи, если необходимо наращивание требований безопасности (но не обязательно).</a:t>
            </a:r>
          </a:p>
          <a:p>
            <a:r>
              <a:rPr lang="ru-RU" altLang="ru-RU" dirty="0"/>
              <a:t>Между компонентами могут существовать зависимости (для достижения цели безопасности необходимо наличие другого </a:t>
            </a:r>
            <a:r>
              <a:rPr lang="ru-RU" altLang="ru-RU" dirty="0" smtClean="0"/>
              <a:t>компонента, </a:t>
            </a:r>
            <a:r>
              <a:rPr lang="ru-RU" altLang="ru-RU" dirty="0"/>
              <a:t>а сам компонент </a:t>
            </a:r>
            <a:r>
              <a:rPr lang="ru-RU" altLang="ru-RU" dirty="0" smtClean="0"/>
              <a:t>для </a:t>
            </a:r>
            <a:r>
              <a:rPr lang="ru-RU" altLang="ru-RU" dirty="0"/>
              <a:t>этого недостаточен).</a:t>
            </a:r>
          </a:p>
        </p:txBody>
      </p:sp>
    </p:spTree>
    <p:extLst>
      <p:ext uri="{BB962C8B-B14F-4D97-AF65-F5344CB8AC3E}">
        <p14:creationId xmlns:p14="http://schemas.microsoft.com/office/powerpoint/2010/main" val="11757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Разрешенные действия над компонентами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Для обеспечения выполнения определенной политики безопасности.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Не все действия допустимы на всех компонентах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Назначение – спецификация определенного параметра в компоненте (конкретизация требования к его значению).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Выбор – выделение одного или нескольких пунктов из перечня в компоненте.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Уточнение – добавление деталей в компонент (интерпретация требования без его добавления или удаления).</a:t>
            </a:r>
          </a:p>
        </p:txBody>
      </p:sp>
    </p:spTree>
    <p:extLst>
      <p:ext uri="{BB962C8B-B14F-4D97-AF65-F5344CB8AC3E}">
        <p14:creationId xmlns:p14="http://schemas.microsoft.com/office/powerpoint/2010/main" val="290051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Структуры для объединения компонентов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r>
              <a:rPr lang="ru-RU" altLang="ru-RU" dirty="0"/>
              <a:t>Пакет – промежуточная комбинация компонентов. Набор требований </a:t>
            </a:r>
            <a:r>
              <a:rPr lang="ru-RU" altLang="ru-RU" dirty="0" smtClean="0"/>
              <a:t>для </a:t>
            </a:r>
            <a:r>
              <a:rPr lang="ru-RU" altLang="ru-RU" dirty="0"/>
              <a:t>обеспечения выполнения поднабора целей безопасности. Предназначен для многократного использования. Может использоваться для определения профилей защиты и заданий по </a:t>
            </a:r>
            <a:r>
              <a:rPr lang="ru-RU" altLang="ru-RU" dirty="0" smtClean="0"/>
              <a:t>безопасности.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9544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Структуры для объединения компонентов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Профиль защиты – совокупность требований безопасности ОО и оценка уровня доверия. Предназначен для многократного использования. Содержит логическое обоснование требований и целей безопасности. Может создаваться пользователями, разработчиками ПИТ или другими сторонами. Дает потребителям средство ссылки на определенную совокупность потребностей безопасности и облегчает ее будущую оценку.</a:t>
            </a:r>
          </a:p>
        </p:txBody>
      </p:sp>
    </p:spTree>
    <p:extLst>
      <p:ext uri="{BB962C8B-B14F-4D97-AF65-F5344CB8AC3E}">
        <p14:creationId xmlns:p14="http://schemas.microsoft.com/office/powerpoint/2010/main" val="162683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Структуры для объединения компонентов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r>
              <a:rPr lang="ru-RU" altLang="ru-RU" dirty="0"/>
              <a:t>Задание по безопасности (ЗБ, </a:t>
            </a:r>
            <a:r>
              <a:rPr lang="en-US" altLang="ru-RU" dirty="0"/>
              <a:t>security target) – </a:t>
            </a:r>
            <a:r>
              <a:rPr lang="ru-RU" altLang="ru-RU" dirty="0"/>
              <a:t>совокупность требований безопасности для конкретного ОО (основа для соглашения между всеми сторонами относительно безопасности ОО). Может создаваться в виде:</a:t>
            </a:r>
          </a:p>
          <a:p>
            <a:pPr lvl="1"/>
            <a:r>
              <a:rPr lang="ru-RU" altLang="ru-RU" dirty="0"/>
              <a:t>Ссылки на профиль защиты (ПЗ).</a:t>
            </a:r>
          </a:p>
          <a:p>
            <a:pPr lvl="1"/>
            <a:r>
              <a:rPr lang="ru-RU" altLang="ru-RU" dirty="0"/>
              <a:t>Ссылки непосредственно на компоненты требований безопасности.</a:t>
            </a:r>
          </a:p>
          <a:p>
            <a:pPr lvl="1"/>
            <a:r>
              <a:rPr lang="ru-RU" altLang="ru-RU" dirty="0"/>
              <a:t>Явного представления требований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3351844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Формирование требований безопасности ОО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15113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/>
              <a:t>Определение среды безопасности ОО</a:t>
            </a:r>
            <a:br>
              <a:rPr lang="ru-RU" altLang="ru-RU"/>
            </a:br>
            <a:r>
              <a:rPr lang="ru-RU" altLang="ru-RU"/>
              <a:t>(физической среды, защищаемых активов, назначения)</a:t>
            </a:r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4643438" y="249237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2924175"/>
            <a:ext cx="9144000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>
                <a:effectLst/>
              </a:rPr>
              <a:t>Анализ рисков при использовании ОО</a:t>
            </a:r>
            <a:br>
              <a:rPr lang="ru-RU" altLang="ru-RU" dirty="0">
                <a:effectLst/>
              </a:rPr>
            </a:br>
            <a:r>
              <a:rPr lang="ru-RU" altLang="ru-RU" dirty="0">
                <a:effectLst/>
              </a:rPr>
              <a:t>(на основе описания предположений об условиях среды, возможных угроз, политики безопасности)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4643438" y="4652963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5013325"/>
            <a:ext cx="91440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>
                <a:effectLst/>
              </a:rPr>
              <a:t>Формулирование целей безопасности ОО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4643438" y="5516563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6021388"/>
            <a:ext cx="91440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>
                <a:effectLst/>
              </a:rPr>
              <a:t>Формирование требований безопасности ОО</a:t>
            </a:r>
          </a:p>
        </p:txBody>
      </p:sp>
    </p:spTree>
    <p:extLst>
      <p:ext uri="{BB962C8B-B14F-4D97-AF65-F5344CB8AC3E}">
        <p14:creationId xmlns:p14="http://schemas.microsoft.com/office/powerpoint/2010/main" val="390786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Общие критерии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ru-RU" dirty="0"/>
              <a:t>Common Criteria for Information Technology Security Evaluation (</a:t>
            </a:r>
            <a:r>
              <a:rPr lang="ru-RU" altLang="ru-RU" dirty="0"/>
              <a:t>Информационная технология. Методы и средства обеспечения безопасности. Критерии оценки безопасности информационных технологий. ГОСТ Р ИСО/МЭК 15408-1(2,3)-2002). Первая версия опубликована в 1996 г.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Созданы на основе </a:t>
            </a:r>
            <a:r>
              <a:rPr lang="en-US" altLang="ru-RU" dirty="0"/>
              <a:t>ITSEC, FCITS </a:t>
            </a:r>
            <a:r>
              <a:rPr lang="ru-RU" altLang="ru-RU" dirty="0"/>
              <a:t>и </a:t>
            </a:r>
            <a:r>
              <a:rPr lang="en-US" altLang="ru-RU" dirty="0"/>
              <a:t>Canadian Trusted Computer Product Evaluation Criteria </a:t>
            </a:r>
            <a:r>
              <a:rPr lang="ru-RU" altLang="ru-RU" dirty="0"/>
              <a:t>(Канадские критерии безопасности компьютерных систем).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Международный уровень стандартизации информационных технологий.</a:t>
            </a:r>
          </a:p>
        </p:txBody>
      </p:sp>
    </p:spTree>
    <p:extLst>
      <p:ext uri="{BB962C8B-B14F-4D97-AF65-F5344CB8AC3E}">
        <p14:creationId xmlns:p14="http://schemas.microsoft.com/office/powerpoint/2010/main" val="138807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Функциональные требования безопасности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r>
              <a:rPr lang="ru-RU" altLang="ru-RU" dirty="0"/>
              <a:t>Политика безопасности ОО – множество политик функций безопасности, ПФБ (т.е. политик безопасности, осуществляемы различными функциями безопасности ОО, ФБО).</a:t>
            </a:r>
          </a:p>
          <a:p>
            <a:r>
              <a:rPr lang="ru-RU" altLang="ru-RU" dirty="0"/>
              <a:t>Различают данные ФБО (влияют на выполнение ФБО) и данные пользователя (не влияют на выполнение ФБО).</a:t>
            </a:r>
          </a:p>
          <a:p>
            <a:r>
              <a:rPr lang="ru-RU" altLang="ru-RU" dirty="0"/>
              <a:t>Типы защиты данных: управление доступом к информации и управление потоками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262322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Интерфейсы ФБО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6308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Интерактивные (человеко-машинные).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Программные (интерфейсы прикладных программ) для доступа к ресурсам ОО с помощью ФБО или для получения от ФБО информации.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Сеанс работы пользователя – период его взаимодействия с ФБО. Могут быть различные условия проведения сеанса.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Уполномоченный пользователь (допущен к выполнению действия в соответствии с ПБ).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dirty="0"/>
              <a:t>Уполномоченный администратор (имеет право на выполнение критических действий по безопасности).</a:t>
            </a:r>
          </a:p>
        </p:txBody>
      </p:sp>
    </p:spTree>
    <p:extLst>
      <p:ext uri="{BB962C8B-B14F-4D97-AF65-F5344CB8AC3E}">
        <p14:creationId xmlns:p14="http://schemas.microsoft.com/office/powerpoint/2010/main" val="9281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altLang="ru-RU" sz="4000"/>
              <a:t>Специфические типы данных ФБО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altLang="ru-RU" dirty="0"/>
              <a:t>Аутентификационные данные (информация для верификации предъявленного идентификатора пользователя).</a:t>
            </a:r>
          </a:p>
          <a:p>
            <a:r>
              <a:rPr lang="ru-RU" altLang="ru-RU" dirty="0"/>
              <a:t>Секреты (информация, которая должна быть известна только уполномоченным пользователям и (или) ФБО для осуществления определенной ПФБ).</a:t>
            </a:r>
          </a:p>
        </p:txBody>
      </p:sp>
    </p:spTree>
    <p:extLst>
      <p:ext uri="{BB962C8B-B14F-4D97-AF65-F5344CB8AC3E}">
        <p14:creationId xmlns:p14="http://schemas.microsoft.com/office/powerpoint/2010/main" val="23637415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Типы субъектов ОО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Процесс, действующий от имени уполномоченного пользователя.</a:t>
            </a:r>
          </a:p>
          <a:p>
            <a:r>
              <a:rPr lang="ru-RU" altLang="ru-RU" dirty="0"/>
              <a:t>Функциональный процесс, действующий от имени многих пользователей (архитектура клиент-сервер).</a:t>
            </a:r>
          </a:p>
          <a:p>
            <a:r>
              <a:rPr lang="ru-RU" altLang="ru-RU" dirty="0"/>
              <a:t>Процесс, действующий от имени уполномоченного администратора.</a:t>
            </a:r>
          </a:p>
          <a:p>
            <a:r>
              <a:rPr lang="ru-RU" altLang="ru-RU" dirty="0"/>
              <a:t>Процесс, действующий непосредственно как часть ОО.</a:t>
            </a:r>
          </a:p>
        </p:txBody>
      </p:sp>
    </p:spTree>
    <p:extLst>
      <p:ext uri="{BB962C8B-B14F-4D97-AF65-F5344CB8AC3E}">
        <p14:creationId xmlns:p14="http://schemas.microsoft.com/office/powerpoint/2010/main" val="96445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Интерфейсы ОО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>
            <a:normAutofit/>
          </a:bodyPr>
          <a:lstStyle/>
          <a:p>
            <a:r>
              <a:rPr lang="ru-RU" altLang="ru-RU" dirty="0"/>
              <a:t>Локальный (для конкретного ОО).</a:t>
            </a:r>
          </a:p>
          <a:p>
            <a:r>
              <a:rPr lang="ru-RU" altLang="ru-RU" dirty="0"/>
              <a:t>По внешним каналам связи с другими ОО:</a:t>
            </a:r>
          </a:p>
          <a:p>
            <a:pPr lvl="1"/>
            <a:r>
              <a:rPr lang="ru-RU" altLang="ru-RU" sz="3200" dirty="0"/>
              <a:t>В пределах области действия политики безопасности ОО.</a:t>
            </a:r>
          </a:p>
          <a:p>
            <a:pPr lvl="1"/>
            <a:r>
              <a:rPr lang="ru-RU" altLang="ru-RU" sz="3200" dirty="0"/>
              <a:t>С неоцененными удаленными ОО (вне пределов области действия ФБО).</a:t>
            </a:r>
          </a:p>
        </p:txBody>
      </p:sp>
    </p:spTree>
    <p:extLst>
      <p:ext uri="{BB962C8B-B14F-4D97-AF65-F5344CB8AC3E}">
        <p14:creationId xmlns:p14="http://schemas.microsoft.com/office/powerpoint/2010/main" val="31744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Классы функциональных требований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dirty="0"/>
              <a:t>FIA (</a:t>
            </a:r>
            <a:r>
              <a:rPr lang="ru-RU" altLang="ru-RU" dirty="0"/>
              <a:t>Идентификация и аутентификация).</a:t>
            </a:r>
            <a:r>
              <a:rPr lang="en-US" altLang="ru-RU" dirty="0"/>
              <a:t> </a:t>
            </a:r>
            <a:r>
              <a:rPr lang="ru-RU" altLang="ru-RU" dirty="0"/>
              <a:t>Семейства:</a:t>
            </a:r>
          </a:p>
          <a:p>
            <a:r>
              <a:rPr lang="en-US" altLang="ru-RU" dirty="0"/>
              <a:t>FIA_UID (</a:t>
            </a:r>
            <a:r>
              <a:rPr lang="ru-RU" altLang="ru-RU" dirty="0"/>
              <a:t>Идентификация пользователей).</a:t>
            </a:r>
          </a:p>
          <a:p>
            <a:r>
              <a:rPr lang="en-US" altLang="ru-RU" dirty="0"/>
              <a:t>FIA_UAU </a:t>
            </a:r>
            <a:r>
              <a:rPr lang="ru-RU" altLang="ru-RU" dirty="0"/>
              <a:t>(Аутентификация пользователей).</a:t>
            </a:r>
          </a:p>
          <a:p>
            <a:r>
              <a:rPr lang="en-US" altLang="ru-RU" dirty="0"/>
              <a:t>FIA_AFL (</a:t>
            </a:r>
            <a:r>
              <a:rPr lang="ru-RU" altLang="ru-RU" dirty="0"/>
              <a:t>Отказы аутентификации).</a:t>
            </a:r>
          </a:p>
          <a:p>
            <a:r>
              <a:rPr lang="en-US" altLang="ru-RU" dirty="0"/>
              <a:t>FIA_ATD (</a:t>
            </a:r>
            <a:r>
              <a:rPr lang="ru-RU" altLang="ru-RU" dirty="0"/>
              <a:t>Определение атрибутов пользователя).</a:t>
            </a:r>
          </a:p>
          <a:p>
            <a:r>
              <a:rPr lang="en-US" altLang="ru-RU" dirty="0"/>
              <a:t>FIA_USB (</a:t>
            </a:r>
            <a:r>
              <a:rPr lang="ru-RU" altLang="ru-RU" dirty="0"/>
              <a:t>связывание пользователь-субъект).</a:t>
            </a:r>
          </a:p>
          <a:p>
            <a:r>
              <a:rPr lang="en-US" altLang="ru-RU" dirty="0"/>
              <a:t>FIA_SOS (</a:t>
            </a:r>
            <a:r>
              <a:rPr lang="ru-RU" altLang="ru-RU" dirty="0"/>
              <a:t>Спецификация секретов).</a:t>
            </a:r>
          </a:p>
        </p:txBody>
      </p:sp>
    </p:spTree>
    <p:extLst>
      <p:ext uri="{BB962C8B-B14F-4D97-AF65-F5344CB8AC3E}">
        <p14:creationId xmlns:p14="http://schemas.microsoft.com/office/powerpoint/2010/main" val="72031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/>
              <a:t>Компоненты семейства </a:t>
            </a:r>
            <a:r>
              <a:rPr lang="en-US" altLang="ru-RU"/>
              <a:t>FIA_UID </a:t>
            </a:r>
            <a:endParaRPr lang="ru-RU" alt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Выбор момента времени идентификации (до или после совершения некоторого действия с помощью ФБО). Два элемента.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Идентификация до любых действий пользователя. Один элемент.</a:t>
            </a:r>
          </a:p>
        </p:txBody>
      </p:sp>
    </p:spTree>
    <p:extLst>
      <p:ext uri="{BB962C8B-B14F-4D97-AF65-F5344CB8AC3E}">
        <p14:creationId xmlns:p14="http://schemas.microsoft.com/office/powerpoint/2010/main" val="89319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Классы функциональных требований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9144000" cy="62372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FDP (</a:t>
            </a:r>
            <a:r>
              <a:rPr lang="ru-RU" altLang="ru-RU" dirty="0"/>
              <a:t>Защита данных пользователя).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FDP_ACC</a:t>
            </a:r>
            <a:r>
              <a:rPr lang="ru-RU" altLang="ru-RU" dirty="0"/>
              <a:t> (Политика управления доступом).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FDP_IFC</a:t>
            </a:r>
            <a:r>
              <a:rPr lang="ru-RU" altLang="ru-RU" dirty="0"/>
              <a:t> (Политика управления информационными потоками).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FDP_ACF</a:t>
            </a:r>
            <a:r>
              <a:rPr lang="ru-RU" altLang="ru-RU" dirty="0"/>
              <a:t> (Функции управления доступом).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FDP_IFF</a:t>
            </a:r>
            <a:r>
              <a:rPr lang="ru-RU" altLang="ru-RU" dirty="0"/>
              <a:t> (Функции управления информационными потоками).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FDP_ROL</a:t>
            </a:r>
            <a:r>
              <a:rPr lang="ru-RU" altLang="ru-RU" dirty="0"/>
              <a:t> (Откат).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FDP_RIP</a:t>
            </a:r>
            <a:r>
              <a:rPr lang="ru-RU" altLang="ru-RU" dirty="0"/>
              <a:t> (Защита остаточной информации).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FDP_DAU</a:t>
            </a:r>
            <a:r>
              <a:rPr lang="ru-RU" altLang="ru-RU" dirty="0"/>
              <a:t> (Аутентификация данных).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ru-RU" altLang="ru-RU" dirty="0"/>
              <a:t>И др. (всего 14).</a:t>
            </a:r>
          </a:p>
        </p:txBody>
      </p:sp>
    </p:spTree>
    <p:extLst>
      <p:ext uri="{BB962C8B-B14F-4D97-AF65-F5344CB8AC3E}">
        <p14:creationId xmlns:p14="http://schemas.microsoft.com/office/powerpoint/2010/main" val="120800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 sz="4000"/>
              <a:t>Классы функциональных требований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FPT (</a:t>
            </a:r>
            <a:r>
              <a:rPr lang="ru-RU" altLang="ru-RU" dirty="0"/>
              <a:t>Защита ФБО).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FPT_PHP </a:t>
            </a:r>
            <a:r>
              <a:rPr lang="ru-RU" altLang="ru-RU" dirty="0"/>
              <a:t>(Физическая защита ФБО).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FPT_AMT</a:t>
            </a:r>
            <a:r>
              <a:rPr lang="ru-RU" altLang="ru-RU" dirty="0"/>
              <a:t>(Тестирование базовой абстрактной машины).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FPT_TST</a:t>
            </a:r>
            <a:r>
              <a:rPr lang="ru-RU" altLang="ru-RU" dirty="0"/>
              <a:t> (Самотестирование ФБО).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FPT_SEP</a:t>
            </a:r>
            <a:r>
              <a:rPr lang="ru-RU" altLang="ru-RU" dirty="0"/>
              <a:t> (Разделение домена).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FPT_RVM</a:t>
            </a:r>
            <a:r>
              <a:rPr lang="ru-RU" altLang="ru-RU" dirty="0"/>
              <a:t> (Посредничество при обращениях).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FPT_FLS</a:t>
            </a:r>
            <a:r>
              <a:rPr lang="ru-RU" altLang="ru-RU" dirty="0"/>
              <a:t> (Безопасность при сбое).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FPT_RCV</a:t>
            </a:r>
            <a:r>
              <a:rPr lang="ru-RU" altLang="ru-RU" dirty="0"/>
              <a:t> (Надежное восстановление).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ru-RU" altLang="ru-RU" dirty="0"/>
              <a:t>И др. (всего 16).</a:t>
            </a:r>
          </a:p>
        </p:txBody>
      </p:sp>
    </p:spTree>
    <p:extLst>
      <p:ext uri="{BB962C8B-B14F-4D97-AF65-F5344CB8AC3E}">
        <p14:creationId xmlns:p14="http://schemas.microsoft.com/office/powerpoint/2010/main" val="2380778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sz="4000"/>
              <a:t>Классы функциональных требований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FMT (</a:t>
            </a:r>
            <a:r>
              <a:rPr lang="ru-RU" altLang="ru-RU" dirty="0"/>
              <a:t>Управление безопасностью).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FMT_MOF </a:t>
            </a:r>
            <a:r>
              <a:rPr lang="ru-RU" altLang="ru-RU" dirty="0"/>
              <a:t>(Управление отельными функциями ФБО).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FMT_MSA</a:t>
            </a:r>
            <a:r>
              <a:rPr lang="ru-RU" altLang="ru-RU" dirty="0"/>
              <a:t> (Управление атрибутами безопасности).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FMT_MTD</a:t>
            </a:r>
            <a:r>
              <a:rPr lang="ru-RU" altLang="ru-RU" dirty="0"/>
              <a:t> (Управление данными ФБО).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FMT_REV</a:t>
            </a:r>
            <a:r>
              <a:rPr lang="ru-RU" altLang="ru-RU" dirty="0"/>
              <a:t> (Отмена).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FMT_SAE</a:t>
            </a:r>
            <a:r>
              <a:rPr lang="ru-RU" altLang="ru-RU" dirty="0"/>
              <a:t> (Срок действия атрибута безопасности).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FMT_SMR</a:t>
            </a:r>
            <a:r>
              <a:rPr lang="ru-RU" altLang="ru-RU" dirty="0"/>
              <a:t> (Роль управления безопасностью).</a:t>
            </a:r>
          </a:p>
        </p:txBody>
      </p:sp>
    </p:spTree>
    <p:extLst>
      <p:ext uri="{BB962C8B-B14F-4D97-AF65-F5344CB8AC3E}">
        <p14:creationId xmlns:p14="http://schemas.microsoft.com/office/powerpoint/2010/main" val="293285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 altLang="ru-RU"/>
              <a:t>Общие критерии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Предназначены для использования в качестве основы при оценке характеристик безопасности продуктов и систем информационных технологий (ПИТ и СИТ) – объектов оценки (ОО, </a:t>
            </a:r>
            <a:r>
              <a:rPr lang="en-US" altLang="ru-RU" dirty="0"/>
              <a:t>Target of Evaluation).</a:t>
            </a:r>
            <a:endParaRPr lang="ru-RU" altLang="ru-RU" dirty="0"/>
          </a:p>
          <a:p>
            <a:r>
              <a:rPr lang="ru-RU" altLang="ru-RU" dirty="0"/>
              <a:t>Предоставляют общий набор требований к функциям безопасности (ФБ) ПИТ и СИТ и к мерам доверия, применяемых к ним во время оценки безопасности.</a:t>
            </a:r>
          </a:p>
          <a:p>
            <a:r>
              <a:rPr lang="ru-RU" altLang="ru-RU" dirty="0"/>
              <a:t>Адресованы потребителям, разработчикам и оценщикам ПИТ и СИТ.</a:t>
            </a:r>
          </a:p>
        </p:txBody>
      </p:sp>
    </p:spTree>
    <p:extLst>
      <p:ext uri="{BB962C8B-B14F-4D97-AF65-F5344CB8AC3E}">
        <p14:creationId xmlns:p14="http://schemas.microsoft.com/office/powerpoint/2010/main" val="220854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sz="4000"/>
              <a:t>Классы функциональных требований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FAU (</a:t>
            </a:r>
            <a:r>
              <a:rPr lang="ru-RU" altLang="ru-RU" dirty="0"/>
              <a:t>Аудит безопасности).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FAU_ARP </a:t>
            </a:r>
            <a:r>
              <a:rPr lang="ru-RU" altLang="ru-RU" dirty="0"/>
              <a:t>(Автоматическая реакция аудита безопасности).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FAU_GEN</a:t>
            </a:r>
            <a:r>
              <a:rPr lang="ru-RU" altLang="ru-RU" dirty="0"/>
              <a:t> (Генерация данных аудита безопасности).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FAU_SAA</a:t>
            </a:r>
            <a:r>
              <a:rPr lang="ru-RU" altLang="ru-RU" dirty="0"/>
              <a:t> (Анализ аудита безопасности).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FAU_SAR</a:t>
            </a:r>
            <a:r>
              <a:rPr lang="ru-RU" altLang="ru-RU" dirty="0"/>
              <a:t> (Просмотр аудита безопасности).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FAU_SEL (</a:t>
            </a:r>
            <a:r>
              <a:rPr lang="ru-RU" altLang="ru-RU" dirty="0"/>
              <a:t>Выбор событий аудита безопасности).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FAU_STG</a:t>
            </a:r>
            <a:r>
              <a:rPr lang="ru-RU" altLang="ru-RU" dirty="0"/>
              <a:t> (Хранение событий аудита безопасности).</a:t>
            </a:r>
          </a:p>
        </p:txBody>
      </p:sp>
    </p:spTree>
    <p:extLst>
      <p:ext uri="{BB962C8B-B14F-4D97-AF65-F5344CB8AC3E}">
        <p14:creationId xmlns:p14="http://schemas.microsoft.com/office/powerpoint/2010/main" val="40314981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sz="4000"/>
              <a:t>Классы функциональных требований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dirty="0"/>
              <a:t>FTA (</a:t>
            </a:r>
            <a:r>
              <a:rPr lang="ru-RU" altLang="ru-RU" dirty="0"/>
              <a:t>Доступ к ОО). Семейства:</a:t>
            </a:r>
          </a:p>
          <a:p>
            <a:r>
              <a:rPr lang="en-US" altLang="ru-RU" dirty="0"/>
              <a:t>FTA_LSA (</a:t>
            </a:r>
            <a:r>
              <a:rPr lang="ru-RU" altLang="ru-RU" dirty="0"/>
              <a:t>Ограничение области выбираемых атрибутов).</a:t>
            </a:r>
            <a:endParaRPr lang="en-US" altLang="ru-RU" dirty="0"/>
          </a:p>
          <a:p>
            <a:r>
              <a:rPr lang="en-US" altLang="ru-RU" dirty="0"/>
              <a:t>FTA_MCS</a:t>
            </a:r>
            <a:r>
              <a:rPr lang="ru-RU" altLang="ru-RU" dirty="0"/>
              <a:t> (Ограничение на параллельные сеансы).</a:t>
            </a:r>
            <a:endParaRPr lang="en-US" altLang="ru-RU" dirty="0"/>
          </a:p>
          <a:p>
            <a:r>
              <a:rPr lang="en-US" altLang="ru-RU" dirty="0"/>
              <a:t>FTA_SSL</a:t>
            </a:r>
            <a:r>
              <a:rPr lang="ru-RU" altLang="ru-RU" dirty="0"/>
              <a:t> (Блокирование сеанса).</a:t>
            </a:r>
            <a:endParaRPr lang="en-US" altLang="ru-RU" dirty="0"/>
          </a:p>
          <a:p>
            <a:r>
              <a:rPr lang="en-US" altLang="ru-RU" dirty="0"/>
              <a:t>FTA_TAB</a:t>
            </a:r>
            <a:r>
              <a:rPr lang="ru-RU" altLang="ru-RU" dirty="0"/>
              <a:t> (Предупреждение перед предоставлением доступа к ОО).</a:t>
            </a:r>
            <a:endParaRPr lang="en-US" altLang="ru-RU" dirty="0"/>
          </a:p>
          <a:p>
            <a:r>
              <a:rPr lang="en-US" altLang="ru-RU" dirty="0"/>
              <a:t>FTA_TAH</a:t>
            </a:r>
            <a:r>
              <a:rPr lang="ru-RU" altLang="ru-RU" dirty="0"/>
              <a:t> (История доступа к ОО).</a:t>
            </a:r>
            <a:endParaRPr lang="en-US" altLang="ru-RU" dirty="0"/>
          </a:p>
          <a:p>
            <a:r>
              <a:rPr lang="en-US" altLang="ru-RU" dirty="0"/>
              <a:t>FTA_TSE</a:t>
            </a:r>
            <a:r>
              <a:rPr lang="ru-RU" altLang="ru-RU" dirty="0"/>
              <a:t> (Открытие сеанса с ОО).</a:t>
            </a:r>
          </a:p>
        </p:txBody>
      </p:sp>
    </p:spTree>
    <p:extLst>
      <p:ext uri="{BB962C8B-B14F-4D97-AF65-F5344CB8AC3E}">
        <p14:creationId xmlns:p14="http://schemas.microsoft.com/office/powerpoint/2010/main" val="24730608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sz="4000"/>
              <a:t>Классы функциональных требований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dirty="0"/>
              <a:t>FPR (</a:t>
            </a:r>
            <a:r>
              <a:rPr lang="ru-RU" altLang="ru-RU" dirty="0"/>
              <a:t>Приватность). Семейства:</a:t>
            </a:r>
          </a:p>
          <a:p>
            <a:r>
              <a:rPr lang="en-US" altLang="ru-RU" dirty="0"/>
              <a:t>FPR_ANO </a:t>
            </a:r>
            <a:r>
              <a:rPr lang="ru-RU" altLang="ru-RU" dirty="0"/>
              <a:t>(Анонимность).</a:t>
            </a:r>
            <a:endParaRPr lang="en-US" altLang="ru-RU" dirty="0"/>
          </a:p>
          <a:p>
            <a:r>
              <a:rPr lang="en-US" altLang="ru-RU" dirty="0"/>
              <a:t>FPR_ASE</a:t>
            </a:r>
            <a:r>
              <a:rPr lang="ru-RU" altLang="ru-RU" dirty="0"/>
              <a:t> (</a:t>
            </a:r>
            <a:r>
              <a:rPr lang="ru-RU" altLang="ru-RU" dirty="0" err="1"/>
              <a:t>Псевдонимность</a:t>
            </a:r>
            <a:r>
              <a:rPr lang="ru-RU" altLang="ru-RU" dirty="0"/>
              <a:t>).</a:t>
            </a:r>
            <a:endParaRPr lang="en-US" altLang="ru-RU" dirty="0"/>
          </a:p>
          <a:p>
            <a:r>
              <a:rPr lang="en-US" altLang="ru-RU" dirty="0"/>
              <a:t>FPR_UNL</a:t>
            </a:r>
            <a:r>
              <a:rPr lang="ru-RU" altLang="ru-RU" dirty="0"/>
              <a:t> (Невозможность ассоциации).</a:t>
            </a:r>
            <a:endParaRPr lang="en-US" altLang="ru-RU" dirty="0"/>
          </a:p>
          <a:p>
            <a:r>
              <a:rPr lang="en-US" altLang="ru-RU" dirty="0"/>
              <a:t>FPR_UNO</a:t>
            </a:r>
            <a:r>
              <a:rPr lang="ru-RU" altLang="ru-RU" dirty="0"/>
              <a:t> (Скрытность).</a:t>
            </a:r>
          </a:p>
        </p:txBody>
      </p:sp>
    </p:spTree>
    <p:extLst>
      <p:ext uri="{BB962C8B-B14F-4D97-AF65-F5344CB8AC3E}">
        <p14:creationId xmlns:p14="http://schemas.microsoft.com/office/powerpoint/2010/main" val="21029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sz="4000"/>
              <a:t>Классы функциональных требований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dirty="0"/>
              <a:t>FRU (</a:t>
            </a:r>
            <a:r>
              <a:rPr lang="ru-RU" altLang="ru-RU" dirty="0"/>
              <a:t>Использование ресурсов). Семейства:</a:t>
            </a:r>
          </a:p>
          <a:p>
            <a:r>
              <a:rPr lang="en-US" altLang="ru-RU" dirty="0"/>
              <a:t>FRU_FLT </a:t>
            </a:r>
            <a:r>
              <a:rPr lang="ru-RU" altLang="ru-RU" dirty="0"/>
              <a:t>(Отказоустойчивость).</a:t>
            </a:r>
            <a:endParaRPr lang="en-US" altLang="ru-RU" dirty="0"/>
          </a:p>
          <a:p>
            <a:r>
              <a:rPr lang="en-US" altLang="ru-RU" dirty="0"/>
              <a:t>FRU_PRS</a:t>
            </a:r>
            <a:r>
              <a:rPr lang="ru-RU" altLang="ru-RU" dirty="0"/>
              <a:t> (Приоритет обслуживания).</a:t>
            </a:r>
            <a:endParaRPr lang="en-US" altLang="ru-RU" dirty="0"/>
          </a:p>
          <a:p>
            <a:r>
              <a:rPr lang="en-US" altLang="ru-RU" dirty="0"/>
              <a:t>FRU_RSA</a:t>
            </a:r>
            <a:r>
              <a:rPr lang="ru-RU" altLang="ru-RU" dirty="0"/>
              <a:t> (Распределение ресурсов).</a:t>
            </a:r>
            <a:endParaRPr lang="en-US" altLang="ru-RU" dirty="0"/>
          </a:p>
          <a:p>
            <a:pPr>
              <a:buFont typeface="Wingdings" pitchFamily="2" charset="2"/>
              <a:buNone/>
            </a:pPr>
            <a:r>
              <a:rPr lang="en-US" altLang="ru-RU" dirty="0"/>
              <a:t>FCS (</a:t>
            </a:r>
            <a:r>
              <a:rPr lang="ru-RU" altLang="ru-RU" dirty="0"/>
              <a:t>Криптографическая поддержка). Семейства:</a:t>
            </a:r>
          </a:p>
          <a:p>
            <a:r>
              <a:rPr lang="en-US" altLang="ru-RU" dirty="0"/>
              <a:t>FCS_CKM</a:t>
            </a:r>
            <a:r>
              <a:rPr lang="ru-RU" altLang="ru-RU" dirty="0"/>
              <a:t> (Управление криптографическими ключами).</a:t>
            </a:r>
            <a:endParaRPr lang="en-US" altLang="ru-RU" dirty="0"/>
          </a:p>
          <a:p>
            <a:r>
              <a:rPr lang="en-US" altLang="ru-RU" dirty="0"/>
              <a:t>FCS_COP</a:t>
            </a:r>
            <a:r>
              <a:rPr lang="ru-RU" altLang="ru-RU" dirty="0"/>
              <a:t> (Криптографические операции).</a:t>
            </a:r>
          </a:p>
        </p:txBody>
      </p:sp>
    </p:spTree>
    <p:extLst>
      <p:ext uri="{BB962C8B-B14F-4D97-AF65-F5344CB8AC3E}">
        <p14:creationId xmlns:p14="http://schemas.microsoft.com/office/powerpoint/2010/main" val="17586555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 sz="4000"/>
              <a:t>Классы функциональных требований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FCO (</a:t>
            </a:r>
            <a:r>
              <a:rPr lang="ru-RU" altLang="ru-RU" dirty="0"/>
              <a:t>Связь).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FCO_NRO </a:t>
            </a:r>
            <a:r>
              <a:rPr lang="ru-RU" altLang="ru-RU" dirty="0"/>
              <a:t>(</a:t>
            </a:r>
            <a:r>
              <a:rPr lang="ru-RU" altLang="ru-RU" dirty="0" err="1"/>
              <a:t>Неотказуемость</a:t>
            </a:r>
            <a:r>
              <a:rPr lang="ru-RU" altLang="ru-RU" dirty="0"/>
              <a:t> отправления).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FCO_NRR</a:t>
            </a:r>
            <a:r>
              <a:rPr lang="ru-RU" altLang="ru-RU" dirty="0"/>
              <a:t> (</a:t>
            </a:r>
            <a:r>
              <a:rPr lang="ru-RU" altLang="ru-RU" dirty="0" err="1"/>
              <a:t>Неотказуемость</a:t>
            </a:r>
            <a:r>
              <a:rPr lang="ru-RU" altLang="ru-RU" dirty="0"/>
              <a:t> получения).</a:t>
            </a:r>
            <a:endParaRPr lang="en-US" alt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FTP (</a:t>
            </a:r>
            <a:r>
              <a:rPr lang="ru-RU" altLang="ru-RU" dirty="0"/>
              <a:t>Доверенный маршрут/канал).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FTP_ITC</a:t>
            </a:r>
            <a:r>
              <a:rPr lang="ru-RU" altLang="ru-RU" dirty="0"/>
              <a:t> (Доверенный канал передачи между ФБО). Правила создания доверенного канала между ФБО и другими доверенными ПИТ.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FTP_TRP</a:t>
            </a:r>
            <a:r>
              <a:rPr lang="ru-RU" altLang="ru-RU" dirty="0"/>
              <a:t> (Доверенный маршрут). Требования установки и поддержания доверенной связи между пользователями и ФБО.</a:t>
            </a:r>
          </a:p>
        </p:txBody>
      </p:sp>
    </p:spTree>
    <p:extLst>
      <p:ext uri="{BB962C8B-B14F-4D97-AF65-F5344CB8AC3E}">
        <p14:creationId xmlns:p14="http://schemas.microsoft.com/office/powerpoint/2010/main" val="79291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Требования доверия к безопасности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Определяют меры, которые должны быть приняты на всех этапах жизненного цикла </a:t>
            </a:r>
            <a:r>
              <a:rPr lang="ru-RU" altLang="ru-RU" dirty="0" smtClean="0"/>
              <a:t>ПИТ </a:t>
            </a:r>
            <a:r>
              <a:rPr lang="ru-RU" altLang="ru-RU" dirty="0"/>
              <a:t>или СИТ для обеспечения уверенности в том, что они удовлетворяют предъявленным к ним функциональным требованиям.</a:t>
            </a:r>
          </a:p>
          <a:p>
            <a:r>
              <a:rPr lang="ru-RU" altLang="ru-RU" dirty="0"/>
              <a:t>Предполагается, что большее доверие следует из применения больших усилий при проведении оценки безопасности.</a:t>
            </a:r>
          </a:p>
          <a:p>
            <a:r>
              <a:rPr lang="ru-RU" altLang="ru-RU" dirty="0"/>
              <a:t>Семейства требований доверия линейно иерархические (т.е. компонент 2 требует больше, чем компонент 1).</a:t>
            </a:r>
          </a:p>
        </p:txBody>
      </p:sp>
    </p:spTree>
    <p:extLst>
      <p:ext uri="{BB962C8B-B14F-4D97-AF65-F5344CB8AC3E}">
        <p14:creationId xmlns:p14="http://schemas.microsoft.com/office/powerpoint/2010/main" val="370200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 sz="4000" dirty="0"/>
              <a:t>Требования доверия к безопасности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marL="609600" indent="-609600"/>
            <a:r>
              <a:rPr lang="ru-RU" altLang="ru-RU" dirty="0"/>
              <a:t>Каждый элемент требования доверия идентифицирован по принадлежности к одному из трех наборов элементов доверия: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Действия разработчика (добавление к номеру элемента буквы </a:t>
            </a:r>
            <a:r>
              <a:rPr lang="en-US" altLang="ru-RU" dirty="0"/>
              <a:t>D).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Преставления и содержания свидетельств (добавление к номеру элемента буквы </a:t>
            </a:r>
            <a:r>
              <a:rPr lang="en-US" altLang="ru-RU" dirty="0"/>
              <a:t>C).</a:t>
            </a:r>
            <a:endParaRPr lang="ru-RU" altLang="ru-RU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altLang="ru-RU" dirty="0"/>
              <a:t>Действия оценщика (добавление к номеру элемента буквы </a:t>
            </a:r>
            <a:r>
              <a:rPr lang="en-US" altLang="ru-RU" dirty="0"/>
              <a:t>E).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6645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r>
              <a:rPr lang="ru-RU" altLang="ru-RU"/>
              <a:t>Классы требований доверия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7610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dirty="0"/>
              <a:t>ADV (</a:t>
            </a:r>
            <a:r>
              <a:rPr lang="ru-RU" altLang="ru-RU" dirty="0"/>
              <a:t>Разработка). Семейства:</a:t>
            </a:r>
          </a:p>
          <a:p>
            <a:r>
              <a:rPr lang="en-US" altLang="ru-RU" dirty="0"/>
              <a:t>ADV_FSP </a:t>
            </a:r>
            <a:r>
              <a:rPr lang="ru-RU" altLang="ru-RU" dirty="0"/>
              <a:t>(Функциональная спецификация).</a:t>
            </a:r>
            <a:endParaRPr lang="en-US" altLang="ru-RU" dirty="0"/>
          </a:p>
          <a:p>
            <a:r>
              <a:rPr lang="en-US" altLang="ru-RU" dirty="0"/>
              <a:t>ADV_HLD</a:t>
            </a:r>
            <a:r>
              <a:rPr lang="ru-RU" altLang="ru-RU" dirty="0"/>
              <a:t> (Проект верхнего уровня).</a:t>
            </a:r>
            <a:endParaRPr lang="en-US" altLang="ru-RU" dirty="0"/>
          </a:p>
          <a:p>
            <a:r>
              <a:rPr lang="en-US" altLang="ru-RU" dirty="0"/>
              <a:t>ADV_IMP</a:t>
            </a:r>
            <a:r>
              <a:rPr lang="ru-RU" altLang="ru-RU" dirty="0"/>
              <a:t> (Представление реализации).</a:t>
            </a:r>
            <a:endParaRPr lang="en-US" altLang="ru-RU" dirty="0"/>
          </a:p>
          <a:p>
            <a:r>
              <a:rPr lang="en-US" altLang="ru-RU" dirty="0"/>
              <a:t>ADV_INT</a:t>
            </a:r>
            <a:r>
              <a:rPr lang="ru-RU" altLang="ru-RU" dirty="0"/>
              <a:t> (Внутренняя структура ФБО)</a:t>
            </a:r>
            <a:endParaRPr lang="en-US" altLang="ru-RU" dirty="0"/>
          </a:p>
          <a:p>
            <a:r>
              <a:rPr lang="en-US" altLang="ru-RU" dirty="0"/>
              <a:t>ADV_LLD</a:t>
            </a:r>
            <a:r>
              <a:rPr lang="ru-RU" altLang="ru-RU" dirty="0"/>
              <a:t> (Проект нижнего уровня).</a:t>
            </a:r>
            <a:endParaRPr lang="en-US" altLang="ru-RU" dirty="0"/>
          </a:p>
          <a:p>
            <a:r>
              <a:rPr lang="en-US" altLang="ru-RU" dirty="0"/>
              <a:t>ADV_RCR</a:t>
            </a:r>
            <a:r>
              <a:rPr lang="ru-RU" altLang="ru-RU" dirty="0"/>
              <a:t> (Соответствие представлений).</a:t>
            </a:r>
            <a:endParaRPr lang="en-US" altLang="ru-RU" dirty="0"/>
          </a:p>
          <a:p>
            <a:r>
              <a:rPr lang="en-US" altLang="ru-RU" dirty="0"/>
              <a:t>ADV_SPM</a:t>
            </a:r>
            <a:r>
              <a:rPr lang="ru-RU" altLang="ru-RU" dirty="0"/>
              <a:t> (Моделирование политики безопасности).</a:t>
            </a:r>
          </a:p>
        </p:txBody>
      </p:sp>
    </p:spTree>
    <p:extLst>
      <p:ext uri="{BB962C8B-B14F-4D97-AF65-F5344CB8AC3E}">
        <p14:creationId xmlns:p14="http://schemas.microsoft.com/office/powerpoint/2010/main" val="388891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836613"/>
          </a:xfrm>
        </p:spPr>
        <p:txBody>
          <a:bodyPr/>
          <a:lstStyle/>
          <a:p>
            <a:r>
              <a:rPr lang="ru-RU" altLang="ru-RU" sz="4000"/>
              <a:t>Компоненты семейства </a:t>
            </a:r>
            <a:r>
              <a:rPr lang="en-US" altLang="ru-RU" sz="4000"/>
              <a:t>ADV_FSP</a:t>
            </a:r>
            <a:endParaRPr lang="ru-RU" altLang="ru-RU" sz="400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dirty="0"/>
              <a:t>ADV_FSP</a:t>
            </a:r>
            <a:r>
              <a:rPr lang="ru-RU" altLang="ru-RU" dirty="0"/>
              <a:t>.1 (Неформальная функциональная спецификация). Семь элементов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dirty="0"/>
              <a:t>ADV_FSP</a:t>
            </a:r>
            <a:r>
              <a:rPr lang="ru-RU" altLang="ru-RU" dirty="0"/>
              <a:t>.2 (Полностью определенные внешние интерфейсы). Два дополнительных элемента.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dirty="0"/>
              <a:t>ADV_FSP</a:t>
            </a:r>
            <a:r>
              <a:rPr lang="ru-RU" altLang="ru-RU" dirty="0"/>
              <a:t>.3 (Полуформальная функциональная спецификация). Один дополнительный элемент.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ru-RU" dirty="0"/>
              <a:t>ADV_FSP</a:t>
            </a:r>
            <a:r>
              <a:rPr lang="ru-RU" altLang="ru-RU" dirty="0"/>
              <a:t>.4 (Формальная функциональная спецификация). Один дополнительный элемент</a:t>
            </a:r>
          </a:p>
        </p:txBody>
      </p:sp>
    </p:spTree>
    <p:extLst>
      <p:ext uri="{BB962C8B-B14F-4D97-AF65-F5344CB8AC3E}">
        <p14:creationId xmlns:p14="http://schemas.microsoft.com/office/powerpoint/2010/main" val="111649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Классы требований доверия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63093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altLang="ru-RU" dirty="0"/>
              <a:t>ALC (</a:t>
            </a:r>
            <a:r>
              <a:rPr lang="ru-RU" altLang="ru-RU" dirty="0"/>
              <a:t>Поддержка жизненного цикла, ЖЦ) Семейства:</a:t>
            </a:r>
          </a:p>
          <a:p>
            <a:r>
              <a:rPr lang="en-US" altLang="ru-RU" dirty="0"/>
              <a:t>ALC_DVS </a:t>
            </a:r>
            <a:r>
              <a:rPr lang="ru-RU" altLang="ru-RU" dirty="0"/>
              <a:t>(Безопасность разработки).</a:t>
            </a:r>
            <a:endParaRPr lang="en-US" altLang="ru-RU" dirty="0"/>
          </a:p>
          <a:p>
            <a:r>
              <a:rPr lang="en-US" altLang="ru-RU" dirty="0"/>
              <a:t>ALC_FLR</a:t>
            </a:r>
            <a:r>
              <a:rPr lang="ru-RU" altLang="ru-RU" dirty="0"/>
              <a:t> (Устранение недостатков).</a:t>
            </a:r>
            <a:endParaRPr lang="en-US" altLang="ru-RU" dirty="0"/>
          </a:p>
          <a:p>
            <a:r>
              <a:rPr lang="en-US" altLang="ru-RU" dirty="0"/>
              <a:t>ALC_LCD</a:t>
            </a:r>
            <a:r>
              <a:rPr lang="ru-RU" altLang="ru-RU" dirty="0"/>
              <a:t> (Определение ЖЦ).</a:t>
            </a:r>
            <a:endParaRPr lang="en-US" altLang="ru-RU" dirty="0"/>
          </a:p>
          <a:p>
            <a:r>
              <a:rPr lang="en-US" altLang="ru-RU" dirty="0"/>
              <a:t>ALC_TAT</a:t>
            </a:r>
            <a:r>
              <a:rPr lang="ru-RU" altLang="ru-RU" dirty="0"/>
              <a:t> (Инструментальные средства и методы).</a:t>
            </a:r>
            <a:endParaRPr lang="en-US" altLang="ru-RU" dirty="0"/>
          </a:p>
          <a:p>
            <a:pPr>
              <a:buFont typeface="Wingdings" pitchFamily="2" charset="2"/>
              <a:buNone/>
            </a:pPr>
            <a:r>
              <a:rPr lang="en-US" altLang="ru-RU" dirty="0"/>
              <a:t>ATE (</a:t>
            </a:r>
            <a:r>
              <a:rPr lang="ru-RU" altLang="ru-RU" dirty="0"/>
              <a:t>Тестирование). Семейства:</a:t>
            </a:r>
          </a:p>
          <a:p>
            <a:r>
              <a:rPr lang="en-US" altLang="ru-RU" dirty="0"/>
              <a:t>ATE_COV</a:t>
            </a:r>
            <a:r>
              <a:rPr lang="ru-RU" altLang="ru-RU" dirty="0"/>
              <a:t> (Покрытие).</a:t>
            </a:r>
            <a:endParaRPr lang="en-US" altLang="ru-RU" dirty="0"/>
          </a:p>
          <a:p>
            <a:r>
              <a:rPr lang="en-US" altLang="ru-RU" dirty="0"/>
              <a:t>ATE_DPT</a:t>
            </a:r>
            <a:r>
              <a:rPr lang="ru-RU" altLang="ru-RU" dirty="0"/>
              <a:t> (Глубина).</a:t>
            </a:r>
            <a:endParaRPr lang="en-US" altLang="ru-RU" dirty="0"/>
          </a:p>
          <a:p>
            <a:r>
              <a:rPr lang="en-US" altLang="ru-RU" dirty="0"/>
              <a:t>ATE_FUN</a:t>
            </a:r>
            <a:r>
              <a:rPr lang="ru-RU" altLang="ru-RU" dirty="0"/>
              <a:t> (Функциональное тестирование).</a:t>
            </a:r>
            <a:endParaRPr lang="en-US" altLang="ru-RU" dirty="0"/>
          </a:p>
          <a:p>
            <a:r>
              <a:rPr lang="en-US" altLang="ru-RU" dirty="0"/>
              <a:t>ATE_IND</a:t>
            </a:r>
            <a:r>
              <a:rPr lang="ru-RU" altLang="ru-RU" dirty="0"/>
              <a:t> (Независимое тестирование).</a:t>
            </a:r>
          </a:p>
        </p:txBody>
      </p:sp>
    </p:spTree>
    <p:extLst>
      <p:ext uri="{BB962C8B-B14F-4D97-AF65-F5344CB8AC3E}">
        <p14:creationId xmlns:p14="http://schemas.microsoft.com/office/powerpoint/2010/main" val="6698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>
            <a:normAutofit fontScale="90000"/>
          </a:bodyPr>
          <a:lstStyle/>
          <a:p>
            <a:r>
              <a:rPr lang="ru-RU" altLang="ru-RU" sz="4000"/>
              <a:t>Состав Общих критериев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9144000" cy="6237287"/>
          </a:xfrm>
        </p:spPr>
        <p:txBody>
          <a:bodyPr/>
          <a:lstStyle/>
          <a:p>
            <a:r>
              <a:rPr lang="ru-RU" altLang="ru-RU" dirty="0"/>
              <a:t>Часть 1. Введение и общая модель.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Содержит методологию оценки безопасности ИТ, определения видов требований безопасности и основных конструкций для их предъявления.</a:t>
            </a:r>
          </a:p>
          <a:p>
            <a:r>
              <a:rPr lang="ru-RU" altLang="ru-RU" dirty="0"/>
              <a:t>Часть 2. Функциональные требования безопасности.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Содержит универсальный систематизированный каталог требований с возможностью их детализации и расширения по определенным правилам.</a:t>
            </a:r>
          </a:p>
        </p:txBody>
      </p:sp>
    </p:spTree>
    <p:extLst>
      <p:ext uri="{BB962C8B-B14F-4D97-AF65-F5344CB8AC3E}">
        <p14:creationId xmlns:p14="http://schemas.microsoft.com/office/powerpoint/2010/main" val="18190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altLang="ru-RU"/>
              <a:t>Классы требований доверия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AVA (</a:t>
            </a:r>
            <a:r>
              <a:rPr lang="ru-RU" altLang="ru-RU" dirty="0"/>
              <a:t>Оценка уязвимостей).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AVA_CCA (</a:t>
            </a:r>
            <a:r>
              <a:rPr lang="ru-RU" altLang="ru-RU" dirty="0"/>
              <a:t>Анализ скрытых каналов).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AVA_MSU (</a:t>
            </a:r>
            <a:r>
              <a:rPr lang="ru-RU" altLang="ru-RU" dirty="0"/>
              <a:t>Неправильное применение)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AVA_SOF</a:t>
            </a:r>
            <a:r>
              <a:rPr lang="ru-RU" altLang="ru-RU" dirty="0"/>
              <a:t> (Стойкость функций безопасности). Стойкость (</a:t>
            </a:r>
            <a:r>
              <a:rPr lang="en-US" altLang="ru-RU" dirty="0"/>
              <a:t>strength) </a:t>
            </a:r>
            <a:r>
              <a:rPr lang="ru-RU" altLang="ru-RU" dirty="0"/>
              <a:t>отражает минимальные усилия для нарушения безопасного поведения ФБО.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AVA_VLA</a:t>
            </a:r>
            <a:r>
              <a:rPr lang="ru-RU" altLang="ru-RU" dirty="0"/>
              <a:t> (Анализ уязвимостей).</a:t>
            </a:r>
            <a:endParaRPr lang="en-US" alt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/>
              <a:t>ADO (</a:t>
            </a:r>
            <a:r>
              <a:rPr lang="ru-RU" altLang="ru-RU" dirty="0"/>
              <a:t>Поставка и эксплуатация).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/>
              <a:t>ADO_DEL (</a:t>
            </a:r>
            <a:r>
              <a:rPr lang="ru-RU" altLang="ru-RU" dirty="0"/>
              <a:t>Поставка).</a:t>
            </a:r>
            <a:endParaRPr lang="en-US" altLang="ru-RU" dirty="0"/>
          </a:p>
          <a:p>
            <a:pPr>
              <a:lnSpc>
                <a:spcPct val="90000"/>
              </a:lnSpc>
            </a:pPr>
            <a:r>
              <a:rPr lang="en-US" altLang="ru-RU" dirty="0"/>
              <a:t>ADO_IGS</a:t>
            </a:r>
            <a:r>
              <a:rPr lang="ru-RU" altLang="ru-RU" dirty="0"/>
              <a:t> (Установка, генерация и запуск).</a:t>
            </a:r>
          </a:p>
        </p:txBody>
      </p:sp>
    </p:spTree>
    <p:extLst>
      <p:ext uri="{BB962C8B-B14F-4D97-AF65-F5344CB8AC3E}">
        <p14:creationId xmlns:p14="http://schemas.microsoft.com/office/powerpoint/2010/main" val="114166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r>
              <a:rPr lang="ru-RU" altLang="ru-RU"/>
              <a:t>Уровни стойкости ФБО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r>
              <a:rPr lang="ru-RU" altLang="ru-RU" dirty="0"/>
              <a:t>Базовый (предоставляется адекватная </a:t>
            </a:r>
            <a:r>
              <a:rPr lang="ru-RU" altLang="ru-RU"/>
              <a:t>защита </a:t>
            </a:r>
            <a:r>
              <a:rPr lang="ru-RU" altLang="ru-RU" smtClean="0"/>
              <a:t>от </a:t>
            </a:r>
            <a:r>
              <a:rPr lang="ru-RU" altLang="ru-RU" dirty="0"/>
              <a:t>случайного нарушения безопасности с низким потенциалом нападения).</a:t>
            </a:r>
          </a:p>
          <a:p>
            <a:r>
              <a:rPr lang="ru-RU" altLang="ru-RU" dirty="0"/>
              <a:t>Средний (предоставляется адекватная защита от прямого нарушения безопасности с умеренным потенциалом нападения).</a:t>
            </a:r>
          </a:p>
          <a:p>
            <a:r>
              <a:rPr lang="ru-RU" altLang="ru-RU" dirty="0"/>
              <a:t>Высокий (предоставляется адекватная защита от тщательно спланированного и организованного нарушения безопасности).</a:t>
            </a:r>
          </a:p>
        </p:txBody>
      </p:sp>
    </p:spTree>
    <p:extLst>
      <p:ext uri="{BB962C8B-B14F-4D97-AF65-F5344CB8AC3E}">
        <p14:creationId xmlns:p14="http://schemas.microsoft.com/office/powerpoint/2010/main" val="275250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r>
              <a:rPr lang="ru-RU" altLang="ru-RU"/>
              <a:t>Классы требований доверия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dirty="0"/>
              <a:t>ACM (</a:t>
            </a:r>
            <a:r>
              <a:rPr lang="ru-RU" altLang="ru-RU" dirty="0"/>
              <a:t>Управление конфигурацией, УК). Семейства:</a:t>
            </a:r>
          </a:p>
          <a:p>
            <a:r>
              <a:rPr lang="en-US" altLang="ru-RU" dirty="0"/>
              <a:t>ACM_AUT </a:t>
            </a:r>
            <a:r>
              <a:rPr lang="ru-RU" altLang="ru-RU" dirty="0"/>
              <a:t>(Автоматизация УК)</a:t>
            </a:r>
            <a:endParaRPr lang="en-US" altLang="ru-RU" dirty="0"/>
          </a:p>
          <a:p>
            <a:r>
              <a:rPr lang="en-US" altLang="ru-RU" dirty="0"/>
              <a:t>ACM_CAP</a:t>
            </a:r>
            <a:r>
              <a:rPr lang="ru-RU" altLang="ru-RU" dirty="0"/>
              <a:t> (Возможности УК).</a:t>
            </a:r>
            <a:endParaRPr lang="en-US" altLang="ru-RU" dirty="0"/>
          </a:p>
          <a:p>
            <a:r>
              <a:rPr lang="en-US" altLang="ru-RU" dirty="0"/>
              <a:t>ACM_SCP</a:t>
            </a:r>
            <a:r>
              <a:rPr lang="ru-RU" altLang="ru-RU" dirty="0"/>
              <a:t> (Область УК).</a:t>
            </a:r>
            <a:endParaRPr lang="en-US" altLang="ru-RU" dirty="0"/>
          </a:p>
          <a:p>
            <a:pPr>
              <a:buFont typeface="Wingdings" pitchFamily="2" charset="2"/>
              <a:buNone/>
            </a:pPr>
            <a:r>
              <a:rPr lang="en-US" altLang="ru-RU" dirty="0"/>
              <a:t>AGD (</a:t>
            </a:r>
            <a:r>
              <a:rPr lang="ru-RU" altLang="ru-RU" dirty="0"/>
              <a:t>Руководства). Семейства:</a:t>
            </a:r>
          </a:p>
          <a:p>
            <a:r>
              <a:rPr lang="en-US" altLang="ru-RU" dirty="0"/>
              <a:t>AGD_ADM</a:t>
            </a:r>
            <a:r>
              <a:rPr lang="ru-RU" altLang="ru-RU" dirty="0"/>
              <a:t> (Руководство администратора).</a:t>
            </a:r>
            <a:endParaRPr lang="en-US" altLang="ru-RU" dirty="0"/>
          </a:p>
          <a:p>
            <a:r>
              <a:rPr lang="en-US" altLang="ru-RU" dirty="0"/>
              <a:t>AGD_USR</a:t>
            </a:r>
            <a:r>
              <a:rPr lang="ru-RU" altLang="ru-RU" dirty="0"/>
              <a:t> (Руководство пользователя).</a:t>
            </a:r>
          </a:p>
        </p:txBody>
      </p:sp>
    </p:spTree>
    <p:extLst>
      <p:ext uri="{BB962C8B-B14F-4D97-AF65-F5344CB8AC3E}">
        <p14:creationId xmlns:p14="http://schemas.microsoft.com/office/powerpoint/2010/main" val="4496286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908050"/>
          </a:xfrm>
        </p:spPr>
        <p:txBody>
          <a:bodyPr/>
          <a:lstStyle/>
          <a:p>
            <a:r>
              <a:rPr lang="ru-RU" altLang="ru-RU"/>
              <a:t>Классы требований доверия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ru-RU" dirty="0"/>
              <a:t>AMA (</a:t>
            </a:r>
            <a:r>
              <a:rPr lang="ru-RU" altLang="ru-RU" dirty="0"/>
              <a:t>Поддержка доверия). Семейства:</a:t>
            </a:r>
          </a:p>
          <a:p>
            <a:r>
              <a:rPr lang="en-US" altLang="ru-RU" dirty="0"/>
              <a:t>AMA_AMP </a:t>
            </a:r>
            <a:r>
              <a:rPr lang="ru-RU" altLang="ru-RU" dirty="0"/>
              <a:t>(План поддержки доверия).</a:t>
            </a:r>
            <a:endParaRPr lang="en-US" altLang="ru-RU" dirty="0"/>
          </a:p>
          <a:p>
            <a:r>
              <a:rPr lang="en-US" altLang="ru-RU" dirty="0"/>
              <a:t>AMA_CAT</a:t>
            </a:r>
            <a:r>
              <a:rPr lang="ru-RU" altLang="ru-RU" dirty="0"/>
              <a:t> (Отчет о категорировании компонентов ОО).</a:t>
            </a:r>
            <a:endParaRPr lang="en-US" altLang="ru-RU" dirty="0"/>
          </a:p>
          <a:p>
            <a:r>
              <a:rPr lang="en-US" altLang="ru-RU" dirty="0"/>
              <a:t>AMA_EVD</a:t>
            </a:r>
            <a:r>
              <a:rPr lang="ru-RU" altLang="ru-RU" dirty="0"/>
              <a:t> (Свидетельство поддержки доверия).</a:t>
            </a:r>
            <a:endParaRPr lang="en-US" altLang="ru-RU" dirty="0"/>
          </a:p>
          <a:p>
            <a:r>
              <a:rPr lang="en-US" altLang="ru-RU" dirty="0"/>
              <a:t>AMA_SIA</a:t>
            </a:r>
            <a:r>
              <a:rPr lang="ru-RU" altLang="ru-RU" dirty="0"/>
              <a:t> (Анализ влияния на безопасность).</a:t>
            </a:r>
          </a:p>
        </p:txBody>
      </p:sp>
    </p:spTree>
    <p:extLst>
      <p:ext uri="{BB962C8B-B14F-4D97-AF65-F5344CB8AC3E}">
        <p14:creationId xmlns:p14="http://schemas.microsoft.com/office/powerpoint/2010/main" val="5053350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476672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Классы требований доверия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673"/>
            <a:ext cx="9144000" cy="638132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>
                <a:effectLst/>
              </a:rPr>
              <a:t>APE (</a:t>
            </a:r>
            <a:r>
              <a:rPr lang="ru-RU" altLang="ru-RU" dirty="0">
                <a:effectLst/>
              </a:rPr>
              <a:t>Оценка профиля защиты, ПЗ).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>
                <a:effectLst/>
              </a:rPr>
              <a:t>APE_ENV</a:t>
            </a:r>
            <a:r>
              <a:rPr lang="ru-RU" altLang="ru-RU" dirty="0">
                <a:effectLst/>
              </a:rPr>
              <a:t> (Безопасность физической среды).</a:t>
            </a:r>
            <a:endParaRPr lang="en-US" altLang="ru-RU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altLang="ru-RU" dirty="0">
                <a:effectLst/>
              </a:rPr>
              <a:t>APE_OBJ</a:t>
            </a:r>
            <a:r>
              <a:rPr lang="ru-RU" altLang="ru-RU" dirty="0">
                <a:effectLst/>
              </a:rPr>
              <a:t> (Цели безопасности).</a:t>
            </a:r>
            <a:endParaRPr lang="en-US" altLang="ru-RU" dirty="0">
              <a:effectLst/>
            </a:endParaRPr>
          </a:p>
          <a:p>
            <a:pPr>
              <a:lnSpc>
                <a:spcPct val="90000"/>
              </a:lnSpc>
            </a:pPr>
            <a:r>
              <a:rPr lang="en-US" altLang="ru-RU" dirty="0">
                <a:effectLst/>
              </a:rPr>
              <a:t>APE_REQ</a:t>
            </a:r>
            <a:r>
              <a:rPr lang="ru-RU" altLang="ru-RU" dirty="0">
                <a:effectLst/>
              </a:rPr>
              <a:t> (Требования безопасности ОО).</a:t>
            </a:r>
            <a:endParaRPr lang="en-US" altLang="ru-RU" dirty="0">
              <a:effectLst/>
            </a:endParaRPr>
          </a:p>
          <a:p>
            <a:pPr>
              <a:lnSpc>
                <a:spcPct val="90000"/>
              </a:lnSpc>
            </a:pPr>
            <a:r>
              <a:rPr lang="ru-RU" altLang="ru-RU" dirty="0">
                <a:effectLst/>
              </a:rPr>
              <a:t>И др. (всего 6).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dirty="0">
                <a:effectLst/>
              </a:rPr>
              <a:t>ASE (</a:t>
            </a:r>
            <a:r>
              <a:rPr lang="ru-RU" altLang="ru-RU" dirty="0">
                <a:effectLst/>
              </a:rPr>
              <a:t>Оценка задания по безопасности). Семейства:</a:t>
            </a:r>
          </a:p>
          <a:p>
            <a:pPr>
              <a:lnSpc>
                <a:spcPct val="90000"/>
              </a:lnSpc>
            </a:pPr>
            <a:r>
              <a:rPr lang="en-US" altLang="ru-RU" dirty="0">
                <a:effectLst/>
              </a:rPr>
              <a:t>ASE_ENV.</a:t>
            </a:r>
          </a:p>
          <a:p>
            <a:pPr>
              <a:lnSpc>
                <a:spcPct val="90000"/>
              </a:lnSpc>
            </a:pPr>
            <a:r>
              <a:rPr lang="en-US" altLang="ru-RU" dirty="0">
                <a:effectLst/>
              </a:rPr>
              <a:t>ASE_OBJ.</a:t>
            </a:r>
          </a:p>
          <a:p>
            <a:pPr>
              <a:lnSpc>
                <a:spcPct val="90000"/>
              </a:lnSpc>
            </a:pPr>
            <a:r>
              <a:rPr lang="en-US" altLang="ru-RU" dirty="0">
                <a:effectLst/>
              </a:rPr>
              <a:t>ASE_PPC</a:t>
            </a:r>
            <a:r>
              <a:rPr lang="ru-RU" altLang="ru-RU" dirty="0">
                <a:effectLst/>
              </a:rPr>
              <a:t> (Требования ПЗ).</a:t>
            </a:r>
            <a:endParaRPr lang="en-US" altLang="ru-RU" dirty="0">
              <a:effectLst/>
            </a:endParaRPr>
          </a:p>
          <a:p>
            <a:pPr>
              <a:lnSpc>
                <a:spcPct val="90000"/>
              </a:lnSpc>
            </a:pPr>
            <a:r>
              <a:rPr lang="ru-RU" altLang="ru-RU" dirty="0">
                <a:effectLst/>
              </a:rPr>
              <a:t>И др. (всего 8</a:t>
            </a:r>
            <a:r>
              <a:rPr lang="ru-RU" altLang="ru-RU" dirty="0" smtClean="0">
                <a:effectLst/>
              </a:rPr>
              <a:t>).</a:t>
            </a:r>
            <a:endParaRPr lang="ru-RU" alt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5327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Классы требований доверия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>
                <a:effectLst/>
              </a:rPr>
              <a:t>Классы </a:t>
            </a:r>
            <a:r>
              <a:rPr lang="en-US" altLang="ru-RU" dirty="0" smtClean="0">
                <a:effectLst/>
              </a:rPr>
              <a:t>APE </a:t>
            </a:r>
            <a:r>
              <a:rPr lang="ru-RU" altLang="ru-RU" dirty="0" smtClean="0">
                <a:effectLst/>
              </a:rPr>
              <a:t>и</a:t>
            </a:r>
            <a:r>
              <a:rPr lang="en-US" altLang="ru-RU" dirty="0" smtClean="0">
                <a:effectLst/>
              </a:rPr>
              <a:t> ASE</a:t>
            </a:r>
            <a:r>
              <a:rPr lang="ru-RU" altLang="ru-RU" dirty="0" smtClean="0">
                <a:effectLst/>
              </a:rPr>
              <a:t> не используются при оценке ОО (используются для оценки полноты, непротиворечивости, реализуемости требований безопасности).</a:t>
            </a:r>
          </a:p>
        </p:txBody>
      </p:sp>
    </p:spTree>
    <p:extLst>
      <p:ext uri="{BB962C8B-B14F-4D97-AF65-F5344CB8AC3E}">
        <p14:creationId xmlns:p14="http://schemas.microsoft.com/office/powerpoint/2010/main" val="26337030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altLang="ru-RU"/>
              <a:t>Оценочные уровни доверия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Шкала требований, позволяющих с возрастающей степенью полноты и строгости провести оценку:</a:t>
            </a:r>
          </a:p>
          <a:p>
            <a:r>
              <a:rPr lang="ru-RU" altLang="ru-RU" dirty="0"/>
              <a:t>Проектной, тестовой и эксплуатационной документации.</a:t>
            </a:r>
          </a:p>
          <a:p>
            <a:r>
              <a:rPr lang="ru-RU" altLang="ru-RU" dirty="0"/>
              <a:t>Правильности функционирования комплекса средств безопасности.</a:t>
            </a:r>
          </a:p>
          <a:p>
            <a:r>
              <a:rPr lang="ru-RU" altLang="ru-RU" dirty="0"/>
              <a:t>Уязвимости ПИТ или СИТ.</a:t>
            </a:r>
          </a:p>
          <a:p>
            <a:r>
              <a:rPr lang="ru-RU" altLang="ru-RU" dirty="0"/>
              <a:t>Стойкости механизмов защиты.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и сделать заключение об уровне безопасности ОО.</a:t>
            </a:r>
          </a:p>
        </p:txBody>
      </p:sp>
    </p:spTree>
    <p:extLst>
      <p:ext uri="{BB962C8B-B14F-4D97-AF65-F5344CB8AC3E}">
        <p14:creationId xmlns:p14="http://schemas.microsoft.com/office/powerpoint/2010/main" val="12119197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altLang="ru-RU" sz="4000" dirty="0"/>
              <a:t>Оценочные уровни доверия (ОУД)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r>
              <a:rPr lang="ru-RU" altLang="ru-RU" dirty="0"/>
              <a:t>Состоят из комбинации компонентов требований доверия.</a:t>
            </a:r>
          </a:p>
          <a:p>
            <a:r>
              <a:rPr lang="ru-RU" altLang="ru-RU" dirty="0"/>
              <a:t>Возможно усиление (</a:t>
            </a:r>
            <a:r>
              <a:rPr lang="en-US" altLang="ru-RU" dirty="0"/>
              <a:t>augmentation)</a:t>
            </a:r>
            <a:r>
              <a:rPr lang="ru-RU" altLang="ru-RU" dirty="0"/>
              <a:t> ОУД путем добавления одного или нескольких компонентов доверия</a:t>
            </a:r>
            <a:r>
              <a:rPr lang="ru-RU" altLang="ru-RU" dirty="0" smtClean="0"/>
              <a:t>.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943441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r>
              <a:rPr lang="ru-RU" altLang="ru-RU"/>
              <a:t>Шкала ОУД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Функциональное тестирование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Структурное тестирование.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Систематическое тестирование и проверка.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Систематическое проектирование, тестирование и проверка.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Полуформальное проектирование и тестирование.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Полуформальная верификация проекта и тестирование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altLang="ru-RU" dirty="0"/>
              <a:t>Формальная верификация проекта и тестирование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3104856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r>
              <a:rPr lang="ru-RU" altLang="ru-RU"/>
              <a:t>Состав Общих критериев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r>
              <a:rPr lang="ru-RU" altLang="ru-RU" dirty="0"/>
              <a:t>Часть 3. Требования доверия к безопасности.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Содержит систематизированный каталог требований и шкалу оценочных уровней доверия (ОУД, </a:t>
            </a:r>
            <a:r>
              <a:rPr lang="en-US" altLang="ru-RU" dirty="0"/>
              <a:t>Evaluation Assurance Level).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9814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836613"/>
          </a:xfrm>
        </p:spPr>
        <p:txBody>
          <a:bodyPr/>
          <a:lstStyle/>
          <a:p>
            <a:r>
              <a:rPr lang="ru-RU" altLang="ru-RU"/>
              <a:t>Общие критерии (ОК)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Направлены на защиту информации от несанкционированного раскрытия (нарушения конфиденциальности), модификации (нарушения целостности) и потери возможности использования (нарушения доступности).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Сосредоточены на угрозах информации, возникающих в результате злоумышленных и случайных действий человека.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Возможно применение ОК и для некоторых угроз, не связанных с человеческим фактором.</a:t>
            </a:r>
          </a:p>
        </p:txBody>
      </p:sp>
    </p:spTree>
    <p:extLst>
      <p:ext uri="{BB962C8B-B14F-4D97-AF65-F5344CB8AC3E}">
        <p14:creationId xmlns:p14="http://schemas.microsoft.com/office/powerpoint/2010/main" val="20060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ru-RU" altLang="ru-RU"/>
              <a:t>Общие критерии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165850"/>
          </a:xfrm>
        </p:spPr>
        <p:txBody>
          <a:bodyPr/>
          <a:lstStyle/>
          <a:p>
            <a:r>
              <a:rPr lang="ru-RU" altLang="ru-RU" dirty="0"/>
              <a:t>Применимы к мерам безопасности ИТ, реализуемым аппаратными, программно-аппаратными и программными средствами.</a:t>
            </a:r>
          </a:p>
          <a:p>
            <a:r>
              <a:rPr lang="ru-RU" altLang="ru-RU" dirty="0"/>
              <a:t>Примеры ОО: операционные системы, вычислительные сети, распределенные системы и приложения.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410271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836613"/>
          </a:xfrm>
        </p:spPr>
        <p:txBody>
          <a:bodyPr/>
          <a:lstStyle/>
          <a:p>
            <a:r>
              <a:rPr lang="ru-RU" altLang="ru-RU"/>
              <a:t>Вне области действия ОК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dirty="0"/>
              <a:t>Административные (организационные) меры безопасности ИТ.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Специальные физические (инженерно-технические) аспекты безопасности ИТ (например, контроль ПЭМИН).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Организационно-правовая структура, в рамках которой ОК могут применяться органами оценки.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Процедуры использования результатов оценки при аттестации ПИТ и СИТ.</a:t>
            </a:r>
          </a:p>
          <a:p>
            <a:pPr>
              <a:lnSpc>
                <a:spcPct val="90000"/>
              </a:lnSpc>
            </a:pPr>
            <a:r>
              <a:rPr lang="ru-RU" altLang="ru-RU" dirty="0"/>
              <a:t>Оценка специфических качеств криптографических алгоритмов.</a:t>
            </a:r>
          </a:p>
        </p:txBody>
      </p:sp>
    </p:spTree>
    <p:extLst>
      <p:ext uri="{BB962C8B-B14F-4D97-AF65-F5344CB8AC3E}">
        <p14:creationId xmlns:p14="http://schemas.microsoft.com/office/powerpoint/2010/main" val="4876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836613"/>
          </a:xfrm>
        </p:spPr>
        <p:txBody>
          <a:bodyPr/>
          <a:lstStyle/>
          <a:p>
            <a:r>
              <a:rPr lang="ru-RU" altLang="ru-RU"/>
              <a:t>Объекты оценки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5175"/>
            <a:ext cx="5940152" cy="6092825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ПИТ – совокупность программных, программно-аппаратных и (или) аппаратных средств ИТ, предоставляющих определенные функциональные возможности и </a:t>
            </a:r>
            <a:r>
              <a:rPr lang="ru-RU" altLang="ru-RU" sz="3200" dirty="0" smtClean="0"/>
              <a:t>предназначенных </a:t>
            </a:r>
            <a:r>
              <a:rPr lang="ru-RU" altLang="ru-RU" sz="3200" dirty="0"/>
              <a:t>для непосредственного использования или включения в различные системы.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868144" y="765175"/>
            <a:ext cx="3275856" cy="6092825"/>
          </a:xfrm>
        </p:spPr>
        <p:txBody>
          <a:bodyPr>
            <a:normAutofit/>
          </a:bodyPr>
          <a:lstStyle/>
          <a:p>
            <a:r>
              <a:rPr lang="ru-RU" altLang="ru-RU" sz="3200" dirty="0"/>
              <a:t>СИТ – Специфическое воплощение ИТ с конкретным назначением и условиями эксплуатации.</a:t>
            </a:r>
          </a:p>
        </p:txBody>
      </p:sp>
    </p:spTree>
    <p:extLst>
      <p:ext uri="{BB962C8B-B14F-4D97-AF65-F5344CB8AC3E}">
        <p14:creationId xmlns:p14="http://schemas.microsoft.com/office/powerpoint/2010/main" val="112646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2250</Words>
  <Application>Microsoft Office PowerPoint</Application>
  <PresentationFormat>Экран (4:3)</PresentationFormat>
  <Paragraphs>269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Тема Office</vt:lpstr>
      <vt:lpstr>Лекция 9. Общие критерии оценки безопасности</vt:lpstr>
      <vt:lpstr>Общие критерии</vt:lpstr>
      <vt:lpstr>Общие критерии</vt:lpstr>
      <vt:lpstr>Состав Общих критериев</vt:lpstr>
      <vt:lpstr>Состав Общих критериев</vt:lpstr>
      <vt:lpstr>Общие критерии (ОК)</vt:lpstr>
      <vt:lpstr>Общие критерии</vt:lpstr>
      <vt:lpstr>Вне области действия ОК</vt:lpstr>
      <vt:lpstr>Объекты оценки</vt:lpstr>
      <vt:lpstr>Требования безопасности ОО</vt:lpstr>
      <vt:lpstr>Представление требований безопасности</vt:lpstr>
      <vt:lpstr>Представление требований безопасности</vt:lpstr>
      <vt:lpstr>Идентификация требований безопасности</vt:lpstr>
      <vt:lpstr>Компоненты требований</vt:lpstr>
      <vt:lpstr>Разрешенные действия над компонентами</vt:lpstr>
      <vt:lpstr>Структуры для объединения компонентов</vt:lpstr>
      <vt:lpstr>Структуры для объединения компонентов</vt:lpstr>
      <vt:lpstr>Структуры для объединения компонентов</vt:lpstr>
      <vt:lpstr>Формирование требований безопасности ОО</vt:lpstr>
      <vt:lpstr>Функциональные требования безопасности</vt:lpstr>
      <vt:lpstr>Интерфейсы ФБО</vt:lpstr>
      <vt:lpstr>Специфические типы данных ФБО</vt:lpstr>
      <vt:lpstr>Типы субъектов ОО</vt:lpstr>
      <vt:lpstr>Интерфейсы ОО</vt:lpstr>
      <vt:lpstr>Классы функциональных требований</vt:lpstr>
      <vt:lpstr>Компоненты семейства FIA_UID </vt:lpstr>
      <vt:lpstr>Классы функциональных требований</vt:lpstr>
      <vt:lpstr>Классы функциональных требований</vt:lpstr>
      <vt:lpstr>Классы функциональных требований</vt:lpstr>
      <vt:lpstr>Классы функциональных требований</vt:lpstr>
      <vt:lpstr>Классы функциональных требований</vt:lpstr>
      <vt:lpstr>Классы функциональных требований</vt:lpstr>
      <vt:lpstr>Классы функциональных требований</vt:lpstr>
      <vt:lpstr>Классы функциональных требований</vt:lpstr>
      <vt:lpstr>Требования доверия к безопасности</vt:lpstr>
      <vt:lpstr>Требования доверия к безопасности</vt:lpstr>
      <vt:lpstr>Классы требований доверия</vt:lpstr>
      <vt:lpstr>Компоненты семейства ADV_FSP</vt:lpstr>
      <vt:lpstr>Классы требований доверия</vt:lpstr>
      <vt:lpstr>Классы требований доверия</vt:lpstr>
      <vt:lpstr>Уровни стойкости ФБО</vt:lpstr>
      <vt:lpstr>Классы требований доверия</vt:lpstr>
      <vt:lpstr>Классы требований доверия</vt:lpstr>
      <vt:lpstr>Классы требований доверия</vt:lpstr>
      <vt:lpstr>Классы требований доверия</vt:lpstr>
      <vt:lpstr>Оценочные уровни доверия</vt:lpstr>
      <vt:lpstr>Оценочные уровни доверия (ОУД)</vt:lpstr>
      <vt:lpstr>Шкала ОУД</vt:lpstr>
    </vt:vector>
  </TitlesOfParts>
  <Company>НИУ "МЭИ"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9. Общие критерии оценки безопасности</dc:title>
  <dc:creator>Хорев</dc:creator>
  <cp:lastModifiedBy>Хорев</cp:lastModifiedBy>
  <cp:revision>7</cp:revision>
  <dcterms:created xsi:type="dcterms:W3CDTF">2015-12-01T09:22:22Z</dcterms:created>
  <dcterms:modified xsi:type="dcterms:W3CDTF">2016-06-08T07:47:26Z</dcterms:modified>
</cp:coreProperties>
</file>