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60" r:id="rId3"/>
    <p:sldId id="261" r:id="rId4"/>
    <p:sldId id="262" r:id="rId5"/>
    <p:sldId id="263" r:id="rId6"/>
    <p:sldId id="264" r:id="rId7"/>
    <p:sldId id="265" r:id="rId8"/>
    <p:sldId id="266" r:id="rId9"/>
    <p:sldId id="267" r:id="rId10"/>
    <p:sldId id="268" r:id="rId11"/>
    <p:sldId id="269" r:id="rId12"/>
    <p:sldId id="270" r:id="rId13"/>
    <p:sldId id="271" r:id="rId14"/>
    <p:sldId id="272" r:id="rId15"/>
    <p:sldId id="273" r:id="rId16"/>
    <p:sldId id="274" r:id="rId17"/>
    <p:sldId id="275" r:id="rId18"/>
    <p:sldId id="293" r:id="rId19"/>
    <p:sldId id="294" r:id="rId20"/>
    <p:sldId id="29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1517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553312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3913612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ru-RU" alt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ru-RU" alt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CE62B60A-E26A-4837-8AF8-306706CA57A8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8340268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757298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7136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47627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83178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4424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8008178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37512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555838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28A69A0-33DC-4A5E-9AE7-F2CA36347C43}" type="datetimeFigureOut">
              <a:rPr lang="ru-RU" smtClean="0"/>
              <a:t>15.12.2015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D5FB075-CBC2-46C6-BA61-95039177AD8C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965921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3568" y="476672"/>
            <a:ext cx="7772400" cy="1736725"/>
          </a:xfrm>
        </p:spPr>
        <p:txBody>
          <a:bodyPr>
            <a:normAutofit fontScale="90000"/>
          </a:bodyPr>
          <a:lstStyle/>
          <a:p>
            <a:r>
              <a:rPr lang="ru-RU" altLang="ru-RU" dirty="0"/>
              <a:t>Лекция </a:t>
            </a:r>
            <a:r>
              <a:rPr lang="en-US" altLang="ru-RU" dirty="0" smtClean="0"/>
              <a:t>2</a:t>
            </a:r>
            <a:r>
              <a:rPr lang="ru-RU" altLang="ru-RU" dirty="0" smtClean="0"/>
              <a:t>. Аутентификация пользователей компьютерных систем</a:t>
            </a:r>
            <a:endParaRPr lang="ru-RU" altLang="ru-RU" dirty="0"/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0" y="2565400"/>
            <a:ext cx="9144000" cy="4292600"/>
          </a:xfrm>
        </p:spPr>
        <p:txBody>
          <a:bodyPr/>
          <a:lstStyle/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>
                <a:solidFill>
                  <a:schemeClr val="tx1"/>
                </a:solidFill>
              </a:rPr>
              <a:t>Элементы, </a:t>
            </a:r>
            <a:r>
              <a:rPr lang="ru-RU" altLang="ru-RU" dirty="0" smtClean="0">
                <a:solidFill>
                  <a:schemeClr val="tx1"/>
                </a:solidFill>
              </a:rPr>
              <a:t>проблемы </a:t>
            </a:r>
            <a:r>
              <a:rPr lang="ru-RU" altLang="ru-RU" dirty="0">
                <a:solidFill>
                  <a:schemeClr val="tx1"/>
                </a:solidFill>
              </a:rPr>
              <a:t>создания и использования систем </a:t>
            </a:r>
            <a:r>
              <a:rPr lang="ru-RU" altLang="ru-RU" dirty="0" smtClean="0">
                <a:solidFill>
                  <a:schemeClr val="tx1"/>
                </a:solidFill>
              </a:rPr>
              <a:t>аутентификации.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>
                <a:solidFill>
                  <a:schemeClr val="tx1"/>
                </a:solidFill>
              </a:rPr>
              <a:t>Стратегии выбора и </a:t>
            </a:r>
            <a:r>
              <a:rPr lang="ru-RU" altLang="ru-RU" dirty="0" smtClean="0">
                <a:solidFill>
                  <a:schemeClr val="tx1"/>
                </a:solidFill>
              </a:rPr>
              <a:t>атаки </a:t>
            </a:r>
            <a:r>
              <a:rPr lang="ru-RU" altLang="ru-RU" dirty="0">
                <a:solidFill>
                  <a:schemeClr val="tx1"/>
                </a:solidFill>
              </a:rPr>
              <a:t>на системы аутентификации.</a:t>
            </a:r>
            <a:endParaRPr lang="ru-RU" altLang="ru-RU" dirty="0" smtClean="0">
              <a:solidFill>
                <a:schemeClr val="tx1"/>
              </a:solidFill>
            </a:endParaRPr>
          </a:p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>
                <a:solidFill>
                  <a:schemeClr val="tx1"/>
                </a:solidFill>
              </a:rPr>
              <a:t>Факторы аутентификации</a:t>
            </a:r>
            <a:r>
              <a:rPr lang="ru-RU" altLang="ru-RU" dirty="0" smtClean="0">
                <a:solidFill>
                  <a:schemeClr val="tx1"/>
                </a:solidFill>
              </a:rPr>
              <a:t>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r>
              <a:rPr lang="ru-RU" altLang="ru-RU" dirty="0">
                <a:solidFill>
                  <a:schemeClr val="tx1"/>
                </a:solidFill>
              </a:rPr>
              <a:t>Оценка распространенности и </a:t>
            </a:r>
            <a:r>
              <a:rPr lang="ru-RU" altLang="ru-RU" dirty="0" smtClean="0">
                <a:solidFill>
                  <a:schemeClr val="tx1"/>
                </a:solidFill>
              </a:rPr>
              <a:t>методы </a:t>
            </a:r>
            <a:r>
              <a:rPr lang="ru-RU" altLang="ru-RU" dirty="0">
                <a:solidFill>
                  <a:schemeClr val="tx1"/>
                </a:solidFill>
              </a:rPr>
              <a:t>защиты от атак на системы </a:t>
            </a:r>
            <a:r>
              <a:rPr lang="ru-RU" altLang="ru-RU" dirty="0" smtClean="0">
                <a:solidFill>
                  <a:schemeClr val="tx1"/>
                </a:solidFill>
              </a:rPr>
              <a:t>аутентификации.</a:t>
            </a:r>
          </a:p>
          <a:p>
            <a:pPr marL="609600" indent="-609600" algn="l">
              <a:buFont typeface="Wingdings" pitchFamily="2" charset="2"/>
              <a:buAutoNum type="arabicPeriod"/>
            </a:pPr>
            <a:endParaRPr lang="ru-RU" altLang="ru-RU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40370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 dirty="0"/>
              <a:t>Проблемы аутентификации в компьютерных системах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 typeface="Wingdings" pitchFamily="2" charset="2"/>
              <a:buAutoNum type="arabicPeriod" startAt="4"/>
            </a:pPr>
            <a:r>
              <a:rPr lang="ru-RU" altLang="ru-RU" dirty="0"/>
              <a:t>Необходимость (для упрощения администрирования) использования ограниченного количества индивидуальных полномочий.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Эволюция систем аутентификации происходит в результате реакции на выполняемые нарушителем атаки.</a:t>
            </a:r>
          </a:p>
        </p:txBody>
      </p:sp>
    </p:spTree>
    <p:extLst>
      <p:ext uri="{BB962C8B-B14F-4D97-AF65-F5344CB8AC3E}">
        <p14:creationId xmlns:p14="http://schemas.microsoft.com/office/powerpoint/2010/main" val="35072890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 dirty="0"/>
              <a:t>Стратегии выбора механизма аутентификации</a:t>
            </a:r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С использованием стандартов на обязательные или общепринятые средства защиты (закрепленные в  нормативных документах, базовые </a:t>
            </a:r>
            <a:r>
              <a:rPr lang="ru-RU" altLang="ru-RU" dirty="0" smtClean="0"/>
              <a:t>– фактически </a:t>
            </a:r>
            <a:r>
              <a:rPr lang="ru-RU" altLang="ru-RU" dirty="0"/>
              <a:t>обязательные – </a:t>
            </a:r>
            <a:r>
              <a:rPr lang="ru-RU" altLang="ru-RU" dirty="0" smtClean="0"/>
              <a:t>средства </a:t>
            </a:r>
            <a:r>
              <a:rPr lang="ru-RU" altLang="ru-RU" dirty="0"/>
              <a:t>типа межсетевых экранов).</a:t>
            </a:r>
          </a:p>
        </p:txBody>
      </p:sp>
    </p:spTree>
    <p:extLst>
      <p:ext uri="{BB962C8B-B14F-4D97-AF65-F5344CB8AC3E}">
        <p14:creationId xmlns:p14="http://schemas.microsoft.com/office/powerpoint/2010/main" val="10012003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 dirty="0"/>
              <a:t>Стратегии выбора механизма аутентификации</a:t>
            </a:r>
          </a:p>
        </p:txBody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0825" y="1600200"/>
            <a:ext cx="8893175" cy="5257800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2"/>
            </a:pPr>
            <a:r>
              <a:rPr lang="ru-RU" altLang="ru-RU" dirty="0"/>
              <a:t>На основе анализа рисков (поиск компромисса между стоимостью средств защиты и получаемым выигрышем в безопасности за счет снижения возможного ущерба от вероятных атак).</a:t>
            </a:r>
          </a:p>
          <a:p>
            <a:pPr marL="609600" indent="-609600">
              <a:buFont typeface="Wingdings" pitchFamily="2" charset="2"/>
              <a:buAutoNum type="arabicPeriod" startAt="2"/>
            </a:pPr>
            <a:r>
              <a:rPr lang="ru-RU" altLang="ru-RU" dirty="0" smtClean="0"/>
              <a:t>Превышение </a:t>
            </a:r>
            <a:r>
              <a:rPr lang="ru-RU" altLang="ru-RU" dirty="0"/>
              <a:t>уровня защиты, принятой в аналогичных системах (превращение себя в более труднодоступную для нарушителя цель).</a:t>
            </a:r>
          </a:p>
          <a:p>
            <a:pPr marL="609600" indent="-609600">
              <a:buFont typeface="Wingdings" pitchFamily="2" charset="2"/>
              <a:buAutoNum type="arabicPeriod" startAt="2"/>
            </a:pPr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6738594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dirty="0"/>
              <a:t>Объединение всех стратегий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altLang="ru-RU" dirty="0"/>
              <a:t>Избежание обвинений в халатности.</a:t>
            </a:r>
          </a:p>
          <a:p>
            <a:r>
              <a:rPr lang="ru-RU" altLang="ru-RU" dirty="0"/>
              <a:t>Защита от наиболее вероятных атак.</a:t>
            </a:r>
          </a:p>
          <a:p>
            <a:r>
              <a:rPr lang="ru-RU" altLang="ru-RU" dirty="0"/>
              <a:t>Выступление для нарушителя в качестве непредсказуемой цели.</a:t>
            </a:r>
          </a:p>
          <a:p>
            <a:endParaRPr lang="ru-RU" altLang="ru-RU" dirty="0"/>
          </a:p>
        </p:txBody>
      </p:sp>
    </p:spTree>
    <p:extLst>
      <p:ext uri="{BB962C8B-B14F-4D97-AF65-F5344CB8AC3E}">
        <p14:creationId xmlns:p14="http://schemas.microsoft.com/office/powerpoint/2010/main" val="1615696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 dirty="0"/>
              <a:t>Факторы выбора механизма аутентификации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altLang="ru-RU" dirty="0"/>
              <a:t>Учет среды использования компьютерной системы.</a:t>
            </a:r>
          </a:p>
          <a:p>
            <a:r>
              <a:rPr lang="ru-RU" altLang="ru-RU" dirty="0"/>
              <a:t>Учет структуры самой компьютерной системы.</a:t>
            </a:r>
          </a:p>
          <a:p>
            <a:r>
              <a:rPr lang="ru-RU" altLang="ru-RU" dirty="0"/>
              <a:t>Учет вероятности возможных атак.</a:t>
            </a:r>
          </a:p>
        </p:txBody>
      </p:sp>
    </p:spTree>
    <p:extLst>
      <p:ext uri="{BB962C8B-B14F-4D97-AF65-F5344CB8AC3E}">
        <p14:creationId xmlns:p14="http://schemas.microsoft.com/office/powerpoint/2010/main" val="6173733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4000" dirty="0"/>
              <a:t>Атаки на системы аутентификации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388" y="1628775"/>
            <a:ext cx="8964612" cy="4968875"/>
          </a:xfrm>
        </p:spPr>
        <p:txBody>
          <a:bodyPr/>
          <a:lstStyle/>
          <a:p>
            <a:r>
              <a:rPr lang="ru-RU" altLang="ru-RU" dirty="0"/>
              <a:t>Атаки на механизм аутентификации (использование уязвимостей в нем).</a:t>
            </a:r>
          </a:p>
          <a:p>
            <a:r>
              <a:rPr lang="ru-RU" altLang="ru-RU" dirty="0"/>
              <a:t>Атаки на проверяемое лицо (использование слабостей выбираемого аутентификатора, мошенничество, принуждение).</a:t>
            </a:r>
          </a:p>
          <a:p>
            <a:r>
              <a:rPr lang="ru-RU" altLang="ru-RU" dirty="0"/>
              <a:t>Атаки, основанные на активной разведке (перехват передаваемого аутентификатора).</a:t>
            </a:r>
          </a:p>
        </p:txBody>
      </p:sp>
    </p:spTree>
    <p:extLst>
      <p:ext uri="{BB962C8B-B14F-4D97-AF65-F5344CB8AC3E}">
        <p14:creationId xmlns:p14="http://schemas.microsoft.com/office/powerpoint/2010/main" val="9256229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386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0"/>
            <a:ext cx="8229600" cy="1139825"/>
          </a:xfrm>
        </p:spPr>
        <p:txBody>
          <a:bodyPr/>
          <a:lstStyle/>
          <a:p>
            <a:r>
              <a:rPr lang="ru-RU" altLang="ru-RU" sz="4000" dirty="0"/>
              <a:t>Атаки на механизм аутентификации</a:t>
            </a:r>
          </a:p>
        </p:txBody>
      </p:sp>
      <p:sp>
        <p:nvSpPr>
          <p:cNvPr id="40038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413"/>
            <a:ext cx="9144000" cy="5589587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ru-RU" altLang="ru-RU" dirty="0"/>
              <a:t>Использование ошибок в программе проверки аутентификатора.</a:t>
            </a:r>
          </a:p>
          <a:p>
            <a:pPr>
              <a:lnSpc>
                <a:spcPct val="90000"/>
              </a:lnSpc>
            </a:pPr>
            <a:r>
              <a:rPr lang="ru-RU" altLang="ru-RU" dirty="0"/>
              <a:t>Копирование файла паролей.</a:t>
            </a:r>
          </a:p>
          <a:p>
            <a:pPr>
              <a:lnSpc>
                <a:spcPct val="90000"/>
              </a:lnSpc>
            </a:pPr>
            <a:r>
              <a:rPr lang="ru-RU" altLang="ru-RU" dirty="0"/>
              <a:t>Использование ошибок в программе редактирования файла паролей.</a:t>
            </a:r>
          </a:p>
          <a:p>
            <a:pPr>
              <a:lnSpc>
                <a:spcPct val="90000"/>
              </a:lnSpc>
              <a:buFont typeface="Wingdings" pitchFamily="2" charset="2"/>
              <a:buNone/>
            </a:pPr>
            <a:r>
              <a:rPr lang="ru-RU" altLang="ru-RU" u="sng" dirty="0"/>
              <a:t>Проблема.</a:t>
            </a:r>
            <a:r>
              <a:rPr lang="ru-RU" altLang="ru-RU" dirty="0"/>
              <a:t> невозможность абсолютной защиты файла паролей от несанкционированного чтения. </a:t>
            </a:r>
            <a:r>
              <a:rPr lang="ru-RU" altLang="ru-RU" u="sng" dirty="0"/>
              <a:t>Решение:</a:t>
            </a:r>
            <a:r>
              <a:rPr lang="ru-RU" altLang="ru-RU" dirty="0"/>
              <a:t> хеширование паролей (возможная уязвимость – нестойкая функция хеширования).</a:t>
            </a:r>
            <a:endParaRPr lang="ru-RU" altLang="ru-RU" u="sng" dirty="0"/>
          </a:p>
        </p:txBody>
      </p:sp>
    </p:spTree>
    <p:extLst>
      <p:ext uri="{BB962C8B-B14F-4D97-AF65-F5344CB8AC3E}">
        <p14:creationId xmlns:p14="http://schemas.microsoft.com/office/powerpoint/2010/main" val="33619995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141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1139825"/>
          </a:xfrm>
        </p:spPr>
        <p:txBody>
          <a:bodyPr/>
          <a:lstStyle/>
          <a:p>
            <a:r>
              <a:rPr lang="ru-RU" altLang="ru-RU" dirty="0"/>
              <a:t>Атаки на проверяемое лицо</a:t>
            </a:r>
          </a:p>
        </p:txBody>
      </p:sp>
      <p:sp>
        <p:nvSpPr>
          <p:cNvPr id="401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388" y="1052513"/>
            <a:ext cx="8964612" cy="5805487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Угадывание (подбор) пароля (по словарю или полным перебором).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Защита: </a:t>
            </a:r>
          </a:p>
          <a:p>
            <a:pPr marL="609600" indent="-609600"/>
            <a:r>
              <a:rPr lang="ru-RU" altLang="ru-RU" dirty="0"/>
              <a:t>усложнение паролей;</a:t>
            </a:r>
          </a:p>
          <a:p>
            <a:pPr marL="609600" indent="-609600"/>
            <a:r>
              <a:rPr lang="ru-RU" altLang="ru-RU" dirty="0"/>
              <a:t>аудит попыток входа (уязвимость – излишняя полнота информации в записях аудита);</a:t>
            </a:r>
          </a:p>
          <a:p>
            <a:pPr marL="609600" indent="-609600"/>
            <a:r>
              <a:rPr lang="ru-RU" altLang="ru-RU" dirty="0"/>
              <a:t>отдельная регистрация неудачных попыток для каждой учетной записи с ограничением числа таких попыток.</a:t>
            </a:r>
          </a:p>
        </p:txBody>
      </p:sp>
    </p:spTree>
    <p:extLst>
      <p:ext uri="{BB962C8B-B14F-4D97-AF65-F5344CB8AC3E}">
        <p14:creationId xmlns:p14="http://schemas.microsoft.com/office/powerpoint/2010/main" val="30291026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268413"/>
          </a:xfrm>
        </p:spPr>
        <p:txBody>
          <a:bodyPr>
            <a:normAutofit fontScale="90000"/>
          </a:bodyPr>
          <a:lstStyle/>
          <a:p>
            <a:pPr algn="ctr"/>
            <a:r>
              <a:rPr altLang="ru-RU" sz="4000" dirty="0" err="1" smtClean="0"/>
              <a:t>Противодействие</a:t>
            </a:r>
            <a:r>
              <a:rPr altLang="ru-RU" sz="4000" smtClean="0"/>
              <a:t> попыткам подбора паролей 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1268413"/>
            <a:ext cx="8532812" cy="5589587"/>
          </a:xfrm>
        </p:spPr>
        <p:txBody>
          <a:bodyPr/>
          <a:lstStyle/>
          <a:p>
            <a:r>
              <a:rPr altLang="ru-RU" dirty="0" err="1" smtClean="0"/>
              <a:t>автоматическ</a:t>
            </a:r>
            <a:r>
              <a:rPr lang="ru-RU" altLang="ru-RU" dirty="0" err="1" smtClean="0"/>
              <a:t>ое</a:t>
            </a:r>
            <a:r>
              <a:rPr altLang="ru-RU" dirty="0" smtClean="0"/>
              <a:t> </a:t>
            </a:r>
            <a:r>
              <a:rPr altLang="ru-RU" dirty="0" err="1" smtClean="0"/>
              <a:t>обнуление</a:t>
            </a:r>
            <a:r>
              <a:rPr altLang="ru-RU" dirty="0" smtClean="0"/>
              <a:t> </a:t>
            </a:r>
            <a:r>
              <a:rPr lang="ru-RU" altLang="ru-RU" dirty="0"/>
              <a:t>счетчика попыток входа в систему </a:t>
            </a:r>
            <a:r>
              <a:rPr altLang="ru-RU" dirty="0" err="1" smtClean="0"/>
              <a:t>через</a:t>
            </a:r>
            <a:r>
              <a:rPr altLang="ru-RU" dirty="0" smtClean="0"/>
              <a:t> </a:t>
            </a:r>
            <a:r>
              <a:rPr altLang="ru-RU" dirty="0" err="1" smtClean="0"/>
              <a:t>заданный</a:t>
            </a:r>
            <a:r>
              <a:rPr altLang="ru-RU" dirty="0" smtClean="0"/>
              <a:t> </a:t>
            </a:r>
            <a:r>
              <a:rPr altLang="ru-RU" dirty="0" err="1" smtClean="0"/>
              <a:t>промежуток</a:t>
            </a:r>
            <a:r>
              <a:rPr altLang="ru-RU" dirty="0" smtClean="0"/>
              <a:t> </a:t>
            </a:r>
            <a:r>
              <a:rPr altLang="ru-RU" dirty="0" err="1" smtClean="0"/>
              <a:t>времени</a:t>
            </a:r>
            <a:r>
              <a:rPr altLang="ru-RU" dirty="0" smtClean="0"/>
              <a:t>;</a:t>
            </a:r>
            <a:endParaRPr altLang="ru-RU" dirty="0" smtClean="0"/>
          </a:p>
          <a:p>
            <a:r>
              <a:rPr altLang="ru-RU" dirty="0" err="1" smtClean="0"/>
              <a:t>скрытие</a:t>
            </a:r>
            <a:r>
              <a:rPr altLang="ru-RU" dirty="0" smtClean="0"/>
              <a:t> </a:t>
            </a:r>
            <a:r>
              <a:rPr altLang="ru-RU" dirty="0" err="1" smtClean="0"/>
              <a:t>имени</a:t>
            </a:r>
            <a:r>
              <a:rPr altLang="ru-RU" dirty="0" smtClean="0"/>
              <a:t> </a:t>
            </a:r>
            <a:r>
              <a:rPr altLang="ru-RU" dirty="0" err="1" smtClean="0"/>
              <a:t>последнего</a:t>
            </a:r>
            <a:r>
              <a:rPr altLang="ru-RU" dirty="0" smtClean="0"/>
              <a:t> </a:t>
            </a:r>
            <a:r>
              <a:rPr altLang="ru-RU" dirty="0" err="1" smtClean="0"/>
              <a:t>работавшего</a:t>
            </a:r>
            <a:r>
              <a:rPr altLang="ru-RU" dirty="0" smtClean="0"/>
              <a:t> </a:t>
            </a:r>
            <a:r>
              <a:rPr altLang="ru-RU" dirty="0" err="1" smtClean="0"/>
              <a:t>пользователя</a:t>
            </a:r>
            <a:r>
              <a:rPr altLang="ru-RU" dirty="0" smtClean="0"/>
              <a:t> (</a:t>
            </a:r>
            <a:r>
              <a:rPr altLang="ru-RU" dirty="0" err="1" smtClean="0"/>
              <a:t>знание</a:t>
            </a:r>
            <a:r>
              <a:rPr altLang="ru-RU" dirty="0" smtClean="0"/>
              <a:t> </a:t>
            </a:r>
            <a:r>
              <a:rPr altLang="ru-RU" dirty="0" err="1" smtClean="0"/>
              <a:t>имени</a:t>
            </a:r>
            <a:r>
              <a:rPr altLang="ru-RU" dirty="0" smtClean="0"/>
              <a:t> </a:t>
            </a:r>
            <a:r>
              <a:rPr altLang="ru-RU" dirty="0" err="1" smtClean="0"/>
              <a:t>может</a:t>
            </a:r>
            <a:r>
              <a:rPr altLang="ru-RU" dirty="0" smtClean="0"/>
              <a:t> </a:t>
            </a:r>
            <a:r>
              <a:rPr altLang="ru-RU" dirty="0" err="1" smtClean="0"/>
              <a:t>помочь</a:t>
            </a:r>
            <a:r>
              <a:rPr altLang="ru-RU" dirty="0" smtClean="0"/>
              <a:t> </a:t>
            </a:r>
            <a:r>
              <a:rPr altLang="ru-RU" dirty="0" err="1" smtClean="0"/>
              <a:t>нарушителю</a:t>
            </a:r>
            <a:r>
              <a:rPr altLang="ru-RU" dirty="0" smtClean="0"/>
              <a:t> </a:t>
            </a:r>
            <a:r>
              <a:rPr altLang="ru-RU" dirty="0" err="1" smtClean="0"/>
              <a:t>подобрать</a:t>
            </a:r>
            <a:r>
              <a:rPr altLang="ru-RU" dirty="0" smtClean="0"/>
              <a:t> </a:t>
            </a:r>
            <a:r>
              <a:rPr altLang="ru-RU" dirty="0" err="1" smtClean="0"/>
              <a:t>или</a:t>
            </a:r>
            <a:r>
              <a:rPr altLang="ru-RU" dirty="0" smtClean="0"/>
              <a:t> </a:t>
            </a:r>
            <a:r>
              <a:rPr altLang="ru-RU" dirty="0" err="1" smtClean="0"/>
              <a:t>угадать</a:t>
            </a:r>
            <a:r>
              <a:rPr altLang="ru-RU" dirty="0" smtClean="0"/>
              <a:t> </a:t>
            </a:r>
            <a:r>
              <a:rPr altLang="ru-RU" dirty="0" err="1" smtClean="0"/>
              <a:t>его</a:t>
            </a:r>
            <a:r>
              <a:rPr altLang="ru-RU" dirty="0" smtClean="0"/>
              <a:t> </a:t>
            </a:r>
            <a:r>
              <a:rPr altLang="ru-RU" dirty="0" err="1" smtClean="0"/>
              <a:t>пароль</a:t>
            </a:r>
            <a:r>
              <a:rPr altLang="ru-RU" dirty="0" smtClean="0"/>
              <a:t>).</a:t>
            </a:r>
            <a:endParaRPr altLang="ru-RU" dirty="0" smtClean="0"/>
          </a:p>
        </p:txBody>
      </p:sp>
    </p:spTree>
    <p:extLst>
      <p:ext uri="{BB962C8B-B14F-4D97-AF65-F5344CB8AC3E}">
        <p14:creationId xmlns:p14="http://schemas.microsoft.com/office/powerpoint/2010/main" val="2086324233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0"/>
            <a:ext cx="8604250" cy="1268413"/>
          </a:xfrm>
        </p:spPr>
        <p:txBody>
          <a:bodyPr/>
          <a:lstStyle/>
          <a:p>
            <a:pPr algn="ctr"/>
            <a:r>
              <a:rPr altLang="ru-RU" sz="4000" smtClean="0"/>
              <a:t>Реакция на попытки подбора паролей </a:t>
            </a:r>
          </a:p>
        </p:txBody>
      </p:sp>
      <p:sp>
        <p:nvSpPr>
          <p:cNvPr id="28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1268413"/>
            <a:ext cx="8532812" cy="5589587"/>
          </a:xfrm>
        </p:spPr>
        <p:txBody>
          <a:bodyPr/>
          <a:lstStyle/>
          <a:p>
            <a:r>
              <a:rPr altLang="ru-RU" smtClean="0"/>
              <a:t>блокировка учетной записи, под которой осуществляется попытка входа, при превышении максимально возможного количества попыток (на заданное время или до «ручного» снятия блокировки администратором);</a:t>
            </a:r>
          </a:p>
          <a:p>
            <a:r>
              <a:rPr altLang="ru-RU" smtClean="0"/>
              <a:t>нарастающее увеличение временной задержки перед предоставлением пользователю следующей попытки входа.</a:t>
            </a:r>
          </a:p>
        </p:txBody>
      </p:sp>
    </p:spTree>
    <p:extLst>
      <p:ext uri="{BB962C8B-B14F-4D97-AF65-F5344CB8AC3E}">
        <p14:creationId xmlns:p14="http://schemas.microsoft.com/office/powerpoint/2010/main" val="5146495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 dirty="0"/>
              <a:t>Способы доказательства подлинности людей и сообщений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484784"/>
            <a:ext cx="9144000" cy="5373216"/>
          </a:xfrm>
        </p:spPr>
        <p:txBody>
          <a:bodyPr>
            <a:noAutofit/>
          </a:bodyPr>
          <a:lstStyle/>
          <a:p>
            <a:r>
              <a:rPr lang="ru-RU" altLang="ru-RU" dirty="0"/>
              <a:t>С участием человека (охрана + запоминаемые пароли или трудно подделываемые печати).</a:t>
            </a:r>
          </a:p>
          <a:p>
            <a:r>
              <a:rPr lang="ru-RU" altLang="ru-RU" dirty="0"/>
              <a:t>Без участия человека (замки и ключи), но эти средства действуют на основе собственной логики независимо от намерений людей (доступ разрешен любому, имеющему дубликат ключа).</a:t>
            </a:r>
          </a:p>
          <a:p>
            <a:pPr>
              <a:buFont typeface="Wingdings" pitchFamily="2" charset="2"/>
              <a:buNone/>
            </a:pPr>
            <a:r>
              <a:rPr lang="ru-RU" altLang="ru-RU" dirty="0"/>
              <a:t>В открытых компьютерных сетях типа Интернета возможна только автоматическая аутентификация.</a:t>
            </a:r>
          </a:p>
        </p:txBody>
      </p:sp>
    </p:spTree>
    <p:extLst>
      <p:ext uri="{BB962C8B-B14F-4D97-AF65-F5344CB8AC3E}">
        <p14:creationId xmlns:p14="http://schemas.microsoft.com/office/powerpoint/2010/main" val="4062377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539750" y="0"/>
            <a:ext cx="8604250" cy="1268413"/>
          </a:xfrm>
        </p:spPr>
        <p:txBody>
          <a:bodyPr/>
          <a:lstStyle/>
          <a:p>
            <a:pPr algn="ctr"/>
            <a:r>
              <a:rPr altLang="ru-RU" sz="4000" smtClean="0"/>
              <a:t>Реакция на попытки подбора паролей</a:t>
            </a:r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11188" y="1196975"/>
            <a:ext cx="8532812" cy="5661025"/>
          </a:xfrm>
        </p:spPr>
        <p:txBody>
          <a:bodyPr/>
          <a:lstStyle/>
          <a:p>
            <a:pPr marL="0" indent="0">
              <a:buFont typeface="Arial" charset="0"/>
              <a:buNone/>
            </a:pPr>
            <a:r>
              <a:rPr altLang="ru-RU" smtClean="0"/>
              <a:t>Блокировка учетной записи до «ручного» снятия ее администратором менее целесообразна, поскольку позволит нарушителю намеренно заблокировать работу в КС легального пользователя (реализовать угрозу нарушения доступности информации).</a:t>
            </a:r>
          </a:p>
        </p:txBody>
      </p:sp>
    </p:spTree>
    <p:extLst>
      <p:ext uri="{BB962C8B-B14F-4D97-AF65-F5344CB8AC3E}">
        <p14:creationId xmlns:p14="http://schemas.microsoft.com/office/powerpoint/2010/main" val="216394415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243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1139825"/>
          </a:xfrm>
        </p:spPr>
        <p:txBody>
          <a:bodyPr/>
          <a:lstStyle/>
          <a:p>
            <a:r>
              <a:rPr lang="ru-RU" altLang="ru-RU"/>
              <a:t>Атаки на проверяемое лицо</a:t>
            </a:r>
          </a:p>
        </p:txBody>
      </p:sp>
      <p:sp>
        <p:nvSpPr>
          <p:cNvPr id="402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125538"/>
            <a:ext cx="9144000" cy="5732462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2"/>
            </a:pPr>
            <a:r>
              <a:rPr lang="ru-RU" altLang="ru-RU" dirty="0"/>
              <a:t>Социальная инженерия.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Зашита:</a:t>
            </a:r>
          </a:p>
          <a:p>
            <a:pPr marL="609600" indent="-609600"/>
            <a:r>
              <a:rPr lang="ru-RU" altLang="ru-RU" dirty="0"/>
              <a:t>известность паролей только самим пользователям (запрет их сообщения любому лицу);</a:t>
            </a:r>
          </a:p>
          <a:p>
            <a:pPr marL="609600" indent="-609600"/>
            <a:r>
              <a:rPr lang="ru-RU" altLang="ru-RU" dirty="0"/>
              <a:t>правила изменения паролей (личное присутствие пользователя);</a:t>
            </a:r>
          </a:p>
          <a:p>
            <a:pPr marL="609600" indent="-609600"/>
            <a:r>
              <a:rPr lang="ru-RU" altLang="ru-RU" dirty="0"/>
              <a:t>специальный режим входа в систему по принуждению (для выигрыша во времени).</a:t>
            </a:r>
          </a:p>
        </p:txBody>
      </p:sp>
    </p:spTree>
    <p:extLst>
      <p:ext uri="{BB962C8B-B14F-4D97-AF65-F5344CB8AC3E}">
        <p14:creationId xmlns:p14="http://schemas.microsoft.com/office/powerpoint/2010/main" val="3031443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45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 dirty="0"/>
              <a:t>Атаки, основанные на активной разведке (</a:t>
            </a:r>
            <a:r>
              <a:rPr lang="en-US" altLang="ru-RU" sz="4000" dirty="0"/>
              <a:t>sniffing)</a:t>
            </a:r>
            <a:endParaRPr lang="ru-RU" altLang="ru-RU" sz="4000" dirty="0"/>
          </a:p>
        </p:txBody>
      </p:sp>
      <p:sp>
        <p:nvSpPr>
          <p:cNvPr id="4034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068888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Подглядывание при вводе пароля.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Защита:</a:t>
            </a:r>
          </a:p>
          <a:p>
            <a:pPr marL="609600" indent="-609600"/>
            <a:r>
              <a:rPr lang="ru-RU" altLang="ru-RU" dirty="0"/>
              <a:t>подавление «эха»;</a:t>
            </a:r>
          </a:p>
          <a:p>
            <a:pPr marL="609600" indent="-609600"/>
            <a:r>
              <a:rPr lang="ru-RU" altLang="ru-RU" dirty="0"/>
              <a:t>затемнение отображаемых при вводе символов пароля;</a:t>
            </a:r>
          </a:p>
          <a:p>
            <a:pPr marL="609600" indent="-609600"/>
            <a:r>
              <a:rPr lang="ru-RU" altLang="ru-RU" dirty="0"/>
              <a:t>затемнение с изменением длины пароля.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Остается возможность отслеживания нажатия клавиш на клавиатуре.</a:t>
            </a:r>
          </a:p>
        </p:txBody>
      </p:sp>
    </p:spTree>
    <p:extLst>
      <p:ext uri="{BB962C8B-B14F-4D97-AF65-F5344CB8AC3E}">
        <p14:creationId xmlns:p14="http://schemas.microsoft.com/office/powerpoint/2010/main" val="19534466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4482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 dirty="0"/>
              <a:t>Атаки, основанные на активной разведке</a:t>
            </a:r>
          </a:p>
        </p:txBody>
      </p:sp>
      <p:sp>
        <p:nvSpPr>
          <p:cNvPr id="404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2"/>
            </a:pPr>
            <a:r>
              <a:rPr lang="ru-RU" altLang="ru-RU" dirty="0"/>
              <a:t>Внедрение программных закладок для копирования данных из буфера клавиатуры, извлечение паролей из проходящего через узел сети трафика.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Защита:</a:t>
            </a:r>
          </a:p>
          <a:p>
            <a:pPr marL="609600" indent="-609600"/>
            <a:r>
              <a:rPr lang="ru-RU" altLang="ru-RU" dirty="0"/>
              <a:t>аппаратная защита системной памяти;</a:t>
            </a:r>
          </a:p>
          <a:p>
            <a:pPr marL="609600" indent="-609600"/>
            <a:r>
              <a:rPr lang="ru-RU" altLang="ru-RU" dirty="0"/>
              <a:t>регулярная смена паролей.</a:t>
            </a:r>
          </a:p>
        </p:txBody>
      </p:sp>
    </p:spTree>
    <p:extLst>
      <p:ext uri="{BB962C8B-B14F-4D97-AF65-F5344CB8AC3E}">
        <p14:creationId xmlns:p14="http://schemas.microsoft.com/office/powerpoint/2010/main" val="3170281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550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/>
              <a:t>Атаки, основанные на активной разведке</a:t>
            </a:r>
          </a:p>
        </p:txBody>
      </p:sp>
      <p:sp>
        <p:nvSpPr>
          <p:cNvPr id="4055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068888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3"/>
            </a:pPr>
            <a:r>
              <a:rPr lang="ru-RU" altLang="ru-RU"/>
              <a:t>Внедрение программной закладки, имитирующей приглашение ко вводу пароля.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/>
              <a:t>Защита:</a:t>
            </a:r>
          </a:p>
          <a:p>
            <a:pPr marL="609600" indent="-609600"/>
            <a:r>
              <a:rPr lang="ru-RU" altLang="ru-RU"/>
              <a:t>применение специальной комбинации клавиш для начала взаимодействия с системой аутентификации и обеспечения защищенного канала для такого взаимодействия.</a:t>
            </a:r>
          </a:p>
        </p:txBody>
      </p:sp>
    </p:spTree>
    <p:extLst>
      <p:ext uri="{BB962C8B-B14F-4D97-AF65-F5344CB8AC3E}">
        <p14:creationId xmlns:p14="http://schemas.microsoft.com/office/powerpoint/2010/main" val="2356153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6530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/>
              <a:t>Атаки, основанные на активной разведке</a:t>
            </a:r>
          </a:p>
        </p:txBody>
      </p:sp>
      <p:sp>
        <p:nvSpPr>
          <p:cNvPr id="4065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8964613" cy="5068888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4"/>
            </a:pPr>
            <a:r>
              <a:rPr lang="ru-RU" altLang="ru-RU"/>
              <a:t>Перехват по методу Ван Эка (использование ПЭМИН от монитора и других устройств при отображении или передаче паролей).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/>
              <a:t>Защита:</a:t>
            </a:r>
          </a:p>
          <a:p>
            <a:pPr marL="609600" indent="-609600"/>
            <a:r>
              <a:rPr lang="ru-RU" altLang="ru-RU"/>
              <a:t>затемнение символов пароля на экране;</a:t>
            </a:r>
          </a:p>
          <a:p>
            <a:pPr marL="609600" indent="-609600"/>
            <a:r>
              <a:rPr lang="ru-RU" altLang="ru-RU"/>
              <a:t>локальное экранирование.</a:t>
            </a:r>
          </a:p>
        </p:txBody>
      </p:sp>
    </p:spTree>
    <p:extLst>
      <p:ext uri="{BB962C8B-B14F-4D97-AF65-F5344CB8AC3E}">
        <p14:creationId xmlns:p14="http://schemas.microsoft.com/office/powerpoint/2010/main" val="25551915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755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1139825"/>
          </a:xfrm>
        </p:spPr>
        <p:txBody>
          <a:bodyPr>
            <a:normAutofit fontScale="90000"/>
          </a:bodyPr>
          <a:lstStyle/>
          <a:p>
            <a:r>
              <a:rPr lang="ru-RU" altLang="ru-RU" dirty="0"/>
              <a:t>Факторы </a:t>
            </a:r>
            <a:r>
              <a:rPr lang="ru-RU" altLang="ru-RU" dirty="0" smtClean="0"/>
              <a:t>(способы) аутентификации</a:t>
            </a:r>
            <a:endParaRPr lang="ru-RU" altLang="ru-RU" dirty="0"/>
          </a:p>
        </p:txBody>
      </p:sp>
      <p:sp>
        <p:nvSpPr>
          <p:cNvPr id="40755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196975"/>
            <a:ext cx="8893175" cy="5661025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Владение секретом (паролем, </a:t>
            </a:r>
            <a:r>
              <a:rPr lang="en-US" altLang="ru-RU" dirty="0"/>
              <a:t>PIN-</a:t>
            </a:r>
            <a:r>
              <a:rPr lang="ru-RU" altLang="ru-RU" dirty="0"/>
              <a:t>кодом, алгоритмом выработки ответа на случайный запрос).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u="sng" dirty="0"/>
              <a:t>Достоинства</a:t>
            </a:r>
            <a:r>
              <a:rPr lang="ru-RU" altLang="ru-RU" dirty="0"/>
              <a:t>: простота реализации, удобство для мобильных пользователей.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u="sng" dirty="0"/>
              <a:t>Недостатки</a:t>
            </a:r>
            <a:r>
              <a:rPr lang="ru-RU" altLang="ru-RU" dirty="0"/>
              <a:t>: эффективность определяется секретностью, развитые методы атак, возможность нарушения правил выбора и изменения секрета (человеческий фактор).</a:t>
            </a:r>
            <a:endParaRPr lang="ru-RU" altLang="ru-RU" u="sng" dirty="0"/>
          </a:p>
        </p:txBody>
      </p:sp>
    </p:spTree>
    <p:extLst>
      <p:ext uri="{BB962C8B-B14F-4D97-AF65-F5344CB8AC3E}">
        <p14:creationId xmlns:p14="http://schemas.microsoft.com/office/powerpoint/2010/main" val="2996927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857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1"/>
            <a:ext cx="8229600" cy="980728"/>
          </a:xfrm>
        </p:spPr>
        <p:txBody>
          <a:bodyPr/>
          <a:lstStyle/>
          <a:p>
            <a:r>
              <a:rPr lang="ru-RU" altLang="ru-RU" dirty="0"/>
              <a:t>Факторы аутентификации</a:t>
            </a:r>
          </a:p>
        </p:txBody>
      </p:sp>
      <p:sp>
        <p:nvSpPr>
          <p:cNvPr id="40857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052513"/>
            <a:ext cx="9144000" cy="5805487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2"/>
            </a:pPr>
            <a:r>
              <a:rPr lang="ru-RU" altLang="ru-RU" dirty="0"/>
              <a:t>Владение материальным объектом (устройством аутентификации – смарт-картой, </a:t>
            </a:r>
            <a:r>
              <a:rPr lang="en-US" altLang="ru-RU" dirty="0"/>
              <a:t>USB-</a:t>
            </a:r>
            <a:r>
              <a:rPr lang="ru-RU" altLang="ru-RU" dirty="0"/>
              <a:t>ключом и т.п.).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u="sng" dirty="0"/>
              <a:t>Достоинства</a:t>
            </a:r>
            <a:r>
              <a:rPr lang="ru-RU" altLang="ru-RU" dirty="0"/>
              <a:t>: сложность обхода нарушителем, простота обнаружения хищения, сложность разделения с другим лицом.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u="sng" dirty="0"/>
              <a:t>Недостатки</a:t>
            </a:r>
            <a:r>
              <a:rPr lang="ru-RU" altLang="ru-RU" dirty="0"/>
              <a:t>: более высокая стоимость реализации, риск потери или отказа устройства, сложность обеспечения переносимости.</a:t>
            </a:r>
            <a:endParaRPr lang="ru-RU" altLang="ru-RU" u="sng" dirty="0"/>
          </a:p>
        </p:txBody>
      </p:sp>
    </p:spTree>
    <p:extLst>
      <p:ext uri="{BB962C8B-B14F-4D97-AF65-F5344CB8AC3E}">
        <p14:creationId xmlns:p14="http://schemas.microsoft.com/office/powerpoint/2010/main" val="4319552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0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0"/>
            <a:ext cx="8229600" cy="1139825"/>
          </a:xfrm>
        </p:spPr>
        <p:txBody>
          <a:bodyPr/>
          <a:lstStyle/>
          <a:p>
            <a:r>
              <a:rPr lang="ru-RU" altLang="ru-RU" dirty="0"/>
              <a:t>Факторы аутентификации</a:t>
            </a:r>
          </a:p>
        </p:txBody>
      </p:sp>
      <p:sp>
        <p:nvSpPr>
          <p:cNvPr id="409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79388" y="1125538"/>
            <a:ext cx="8964612" cy="5732462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3"/>
            </a:pPr>
            <a:r>
              <a:rPr lang="ru-RU" altLang="ru-RU" dirty="0"/>
              <a:t>Владение уникальными физическими особенностями (биометрия).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u="sng" dirty="0"/>
              <a:t>Достоинства</a:t>
            </a:r>
            <a:r>
              <a:rPr lang="ru-RU" altLang="ru-RU" dirty="0"/>
              <a:t>: простота аутентификации для проверяемого лица (в том числе мобильных пользователей).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u="sng" dirty="0"/>
              <a:t>Недостатки</a:t>
            </a:r>
            <a:r>
              <a:rPr lang="ru-RU" altLang="ru-RU" dirty="0"/>
              <a:t>: стоимость дополнительного оборудования, риск разглашения персональных данных, невозможность смены аутентификатора, возможность его физического повреждения, возможность отказа легальному пользователю.</a:t>
            </a:r>
            <a:endParaRPr lang="ru-RU" altLang="ru-RU" u="sng" dirty="0"/>
          </a:p>
        </p:txBody>
      </p:sp>
    </p:spTree>
    <p:extLst>
      <p:ext uri="{BB962C8B-B14F-4D97-AF65-F5344CB8AC3E}">
        <p14:creationId xmlns:p14="http://schemas.microsoft.com/office/powerpoint/2010/main" val="27974244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062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8964613" cy="1139825"/>
          </a:xfrm>
        </p:spPr>
        <p:txBody>
          <a:bodyPr/>
          <a:lstStyle/>
          <a:p>
            <a:r>
              <a:rPr lang="ru-RU" altLang="ru-RU"/>
              <a:t>Выбор способа аутентификации</a:t>
            </a:r>
          </a:p>
        </p:txBody>
      </p:sp>
      <p:sp>
        <p:nvSpPr>
          <p:cNvPr id="41062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052513"/>
            <a:ext cx="9144000" cy="5805487"/>
          </a:xfrm>
        </p:spPr>
        <p:txBody>
          <a:bodyPr/>
          <a:lstStyle/>
          <a:p>
            <a:r>
              <a:rPr lang="ru-RU" altLang="ru-RU" dirty="0"/>
              <a:t>Определяется соотношением рисков и допустимых затрат в каждом конкретном случае.</a:t>
            </a:r>
          </a:p>
          <a:p>
            <a:r>
              <a:rPr lang="ru-RU" altLang="ru-RU" dirty="0"/>
              <a:t>При двух или трехфакторной аутентификации достоинства одного фактора могут блокировать недостатки другого </a:t>
            </a:r>
            <a:r>
              <a:rPr lang="ru-RU" altLang="ru-RU" dirty="0" smtClean="0"/>
              <a:t>(смарт-карты </a:t>
            </a:r>
            <a:r>
              <a:rPr lang="ru-RU" altLang="ru-RU" dirty="0"/>
              <a:t>и </a:t>
            </a:r>
            <a:r>
              <a:rPr lang="en-US" altLang="ru-RU" dirty="0"/>
              <a:t>PIN-</a:t>
            </a:r>
            <a:r>
              <a:rPr lang="ru-RU" altLang="ru-RU" dirty="0"/>
              <a:t>коды).</a:t>
            </a:r>
          </a:p>
          <a:p>
            <a:r>
              <a:rPr lang="ru-RU" altLang="ru-RU" dirty="0"/>
              <a:t>Общий недостаток – проблема однозначного связывания аутентификатора с проверяемым лицом.</a:t>
            </a:r>
          </a:p>
        </p:txBody>
      </p:sp>
    </p:spTree>
    <p:extLst>
      <p:ext uri="{BB962C8B-B14F-4D97-AF65-F5344CB8AC3E}">
        <p14:creationId xmlns:p14="http://schemas.microsoft.com/office/powerpoint/2010/main" val="21521916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4000" dirty="0"/>
              <a:t>Элементы систем аутентификации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4997450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Проверяемое лицо (конкретные человек или группа).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Характеристика, отличающая проверяемое лицо от других (аутентификатор).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Владелец (администратор), полагающийся на средства аутентификации для авторизации (разграничения полномочий) проверяемых лиц.</a:t>
            </a:r>
          </a:p>
        </p:txBody>
      </p:sp>
    </p:spTree>
    <p:extLst>
      <p:ext uri="{BB962C8B-B14F-4D97-AF65-F5344CB8AC3E}">
        <p14:creationId xmlns:p14="http://schemas.microsoft.com/office/powerpoint/2010/main" val="13978102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165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77813"/>
            <a:ext cx="9144000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 dirty="0"/>
              <a:t>Оценка распространенности атак на системы аутентификации</a:t>
            </a:r>
          </a:p>
        </p:txBody>
      </p:sp>
      <p:sp>
        <p:nvSpPr>
          <p:cNvPr id="41165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250825" y="1600200"/>
            <a:ext cx="8642350" cy="4924425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Простейшая атака (подбор пароля в интерактивном режиме, разглашение пароля пользователем, изменение пароля под влиянием обмана, подглядывание при вводе пароля).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Не требуются нестандартное программное обеспечение (ПО) или дополнительные устройства.</a:t>
            </a:r>
          </a:p>
        </p:txBody>
      </p:sp>
    </p:spTree>
    <p:extLst>
      <p:ext uri="{BB962C8B-B14F-4D97-AF65-F5344CB8AC3E}">
        <p14:creationId xmlns:p14="http://schemas.microsoft.com/office/powerpoint/2010/main" val="23540749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67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77813"/>
            <a:ext cx="8964613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Оценка распространенности атак на системы аутентификации</a:t>
            </a:r>
          </a:p>
        </p:txBody>
      </p:sp>
      <p:sp>
        <p:nvSpPr>
          <p:cNvPr id="4126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2"/>
            </a:pPr>
            <a:r>
              <a:rPr lang="ru-RU" altLang="ru-RU" dirty="0"/>
              <a:t>Обычная атака (внедрение программной закладки для копирования или перехвата пароля, просмотр системных журналов, имитация приглашения ко вводу пароля).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Требуется специальное ПО и активные действия по его внедрению.</a:t>
            </a:r>
          </a:p>
        </p:txBody>
      </p:sp>
    </p:spTree>
    <p:extLst>
      <p:ext uri="{BB962C8B-B14F-4D97-AF65-F5344CB8AC3E}">
        <p14:creationId xmlns:p14="http://schemas.microsoft.com/office/powerpoint/2010/main" val="42348677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369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1417638"/>
          </a:xfrm>
        </p:spPr>
        <p:txBody>
          <a:bodyPr/>
          <a:lstStyle/>
          <a:p>
            <a:r>
              <a:rPr lang="ru-RU" altLang="ru-RU" sz="4000"/>
              <a:t>Оценка распространенности атак на системы аутентификации</a:t>
            </a:r>
          </a:p>
        </p:txBody>
      </p:sp>
      <p:sp>
        <p:nvSpPr>
          <p:cNvPr id="413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3"/>
            </a:pPr>
            <a:r>
              <a:rPr lang="ru-RU" altLang="ru-RU"/>
              <a:t>Физическая (непосредственная) атака (моральное или физическое воздействие на пользователя, вскрытие системного блока, перехват ПЭМИН).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/>
              <a:t>Требуется физическое присутствие нарушителя в месте атаки, дополнительные действия с аппаратурой компьютерной системы (КС). Как правило, остаются материальные свидетельства атаки.</a:t>
            </a:r>
          </a:p>
        </p:txBody>
      </p:sp>
    </p:spTree>
    <p:extLst>
      <p:ext uri="{BB962C8B-B14F-4D97-AF65-F5344CB8AC3E}">
        <p14:creationId xmlns:p14="http://schemas.microsoft.com/office/powerpoint/2010/main" val="13249538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4722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8964613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Оценка распространенности атак на системы аутентификации</a:t>
            </a:r>
          </a:p>
        </p:txBody>
      </p:sp>
      <p:sp>
        <p:nvSpPr>
          <p:cNvPr id="414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412875"/>
            <a:ext cx="9144000" cy="5445125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4"/>
            </a:pPr>
            <a:r>
              <a:rPr lang="ru-RU" altLang="ru-RU" dirty="0"/>
              <a:t>Сложная атака (внедрение специально разработанных для атаки программных закладок).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Требуются значительные усилия со стороны нарушителя.</a:t>
            </a:r>
          </a:p>
        </p:txBody>
      </p:sp>
    </p:spTree>
    <p:extLst>
      <p:ext uri="{BB962C8B-B14F-4D97-AF65-F5344CB8AC3E}">
        <p14:creationId xmlns:p14="http://schemas.microsoft.com/office/powerpoint/2010/main" val="10727872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746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/>
              <a:t>Оценка распространенности атак на системы аутентификации</a:t>
            </a:r>
          </a:p>
        </p:txBody>
      </p:sp>
      <p:sp>
        <p:nvSpPr>
          <p:cNvPr id="415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5"/>
            </a:pPr>
            <a:r>
              <a:rPr lang="ru-RU" altLang="ru-RU" dirty="0"/>
              <a:t>Новая атака (разработка и внедрение программных закладок, использующих ранее неизвестные уязвимости в КС).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Требуются привлечение нарушителем значительных ресурсов и большой группы лиц, наличие запаса времени для подготовки атаки.</a:t>
            </a:r>
          </a:p>
          <a:p>
            <a:pPr marL="609600" indent="-609600">
              <a:buFont typeface="Wingdings" pitchFamily="2" charset="2"/>
              <a:buNone/>
            </a:pPr>
            <a:r>
              <a:rPr lang="ru-RU" altLang="ru-RU" dirty="0"/>
              <a:t>Точные методы оценки вероятности атак не существуют.</a:t>
            </a:r>
          </a:p>
        </p:txBody>
      </p:sp>
    </p:spTree>
    <p:extLst>
      <p:ext uri="{BB962C8B-B14F-4D97-AF65-F5344CB8AC3E}">
        <p14:creationId xmlns:p14="http://schemas.microsoft.com/office/powerpoint/2010/main" val="13733026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6770" name="Rectangle 2"/>
          <p:cNvSpPr>
            <a:spLocks noGrp="1" noChangeArrowheads="1"/>
          </p:cNvSpPr>
          <p:nvPr>
            <p:ph type="title"/>
          </p:nvPr>
        </p:nvSpPr>
        <p:spPr>
          <a:xfrm>
            <a:off x="179388" y="277813"/>
            <a:ext cx="8964612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Методы защиты от атак на системы аутентификации</a:t>
            </a:r>
          </a:p>
        </p:txBody>
      </p:sp>
      <p:sp>
        <p:nvSpPr>
          <p:cNvPr id="4167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600200"/>
            <a:ext cx="9144000" cy="5257800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Тщательное проектирование ПО механизма аутентификации.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Стойкое хеширование паролей.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Адекватная реакция на ввод неправильного пароля.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Ограничение попыток входа.</a:t>
            </a:r>
          </a:p>
          <a:p>
            <a:pPr marL="609600" indent="-609600">
              <a:buFont typeface="Wingdings" pitchFamily="2" charset="2"/>
              <a:buAutoNum type="arabicPeriod"/>
            </a:pPr>
            <a:r>
              <a:rPr lang="ru-RU" altLang="ru-RU" dirty="0"/>
              <a:t>Определение и контроль выполнения правил выбора и изменения паролей.</a:t>
            </a:r>
          </a:p>
        </p:txBody>
      </p:sp>
    </p:spTree>
    <p:extLst>
      <p:ext uri="{BB962C8B-B14F-4D97-AF65-F5344CB8AC3E}">
        <p14:creationId xmlns:p14="http://schemas.microsoft.com/office/powerpoint/2010/main" val="10225199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779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8964613" cy="1139825"/>
          </a:xfrm>
        </p:spPr>
        <p:txBody>
          <a:bodyPr>
            <a:normAutofit fontScale="90000"/>
          </a:bodyPr>
          <a:lstStyle/>
          <a:p>
            <a:r>
              <a:rPr lang="ru-RU" altLang="ru-RU" sz="4000"/>
              <a:t>Методы защиты от атак на системы аутентификации</a:t>
            </a:r>
          </a:p>
        </p:txBody>
      </p:sp>
      <p:sp>
        <p:nvSpPr>
          <p:cNvPr id="417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413"/>
            <a:ext cx="9144000" cy="5589587"/>
          </a:xfrm>
        </p:spPr>
        <p:txBody>
          <a:bodyPr/>
          <a:lstStyle/>
          <a:p>
            <a:pPr marL="609600" indent="-609600">
              <a:buFont typeface="Wingdings" pitchFamily="2" charset="2"/>
              <a:buAutoNum type="arabicPeriod" startAt="6"/>
            </a:pPr>
            <a:r>
              <a:rPr lang="ru-RU" altLang="ru-RU" dirty="0"/>
              <a:t>Определение правил для неразглашения паролей пользователями.</a:t>
            </a:r>
          </a:p>
          <a:p>
            <a:pPr marL="609600" indent="-609600">
              <a:buFont typeface="Wingdings" pitchFamily="2" charset="2"/>
              <a:buAutoNum type="arabicPeriod" startAt="6"/>
            </a:pPr>
            <a:r>
              <a:rPr lang="ru-RU" altLang="ru-RU" dirty="0"/>
              <a:t>Применение режима входа под принуждением.</a:t>
            </a:r>
          </a:p>
          <a:p>
            <a:pPr marL="609600" indent="-609600">
              <a:buFont typeface="Wingdings" pitchFamily="2" charset="2"/>
              <a:buAutoNum type="arabicPeriod" startAt="6"/>
            </a:pPr>
            <a:r>
              <a:rPr lang="ru-RU" altLang="ru-RU" dirty="0"/>
              <a:t>Создание фиктивных ресурсов для работы под принуждением.</a:t>
            </a:r>
          </a:p>
          <a:p>
            <a:pPr marL="609600" indent="-609600">
              <a:buFont typeface="Wingdings" pitchFamily="2" charset="2"/>
              <a:buAutoNum type="arabicPeriod" startAt="6"/>
            </a:pPr>
            <a:r>
              <a:rPr lang="ru-RU" altLang="ru-RU" dirty="0"/>
              <a:t>Затемнение символов вводимого пароля.</a:t>
            </a:r>
          </a:p>
          <a:p>
            <a:pPr marL="609600" indent="-609600">
              <a:buFont typeface="Wingdings" pitchFamily="2" charset="2"/>
              <a:buAutoNum type="arabicPeriod" startAt="6"/>
            </a:pPr>
            <a:r>
              <a:rPr lang="ru-RU" altLang="ru-RU" dirty="0"/>
              <a:t>Аппаратная защита системной памяти.</a:t>
            </a:r>
          </a:p>
          <a:p>
            <a:pPr marL="609600" indent="-609600">
              <a:buFont typeface="Wingdings" pitchFamily="2" charset="2"/>
              <a:buAutoNum type="arabicPeriod" startAt="6"/>
            </a:pPr>
            <a:r>
              <a:rPr lang="ru-RU" altLang="ru-RU" dirty="0"/>
              <a:t>Регулярная смена паролей.</a:t>
            </a:r>
          </a:p>
        </p:txBody>
      </p:sp>
    </p:spTree>
    <p:extLst>
      <p:ext uri="{BB962C8B-B14F-4D97-AF65-F5344CB8AC3E}">
        <p14:creationId xmlns:p14="http://schemas.microsoft.com/office/powerpoint/2010/main" val="10302975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818" name="Rectangle 2"/>
          <p:cNvSpPr>
            <a:spLocks noGrp="1" noChangeArrowheads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sz="4000"/>
              <a:t>Методы защиты от атак на системы аутентификации</a:t>
            </a:r>
          </a:p>
        </p:txBody>
      </p:sp>
      <p:sp>
        <p:nvSpPr>
          <p:cNvPr id="418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buFont typeface="Wingdings" pitchFamily="2" charset="2"/>
              <a:buAutoNum type="arabicPeriod" startAt="12"/>
            </a:pPr>
            <a:r>
              <a:rPr lang="ru-RU" altLang="ru-RU"/>
              <a:t>Использование специальной комбинации клавиш для начала взаимодействия с системой аутентификации.</a:t>
            </a:r>
          </a:p>
        </p:txBody>
      </p:sp>
    </p:spTree>
    <p:extLst>
      <p:ext uri="{BB962C8B-B14F-4D97-AF65-F5344CB8AC3E}">
        <p14:creationId xmlns:p14="http://schemas.microsoft.com/office/powerpoint/2010/main" val="283458508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ru-RU" altLang="ru-RU" sz="4000" dirty="0"/>
              <a:t>Элементы систем аутентификации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609600" indent="-609600">
              <a:lnSpc>
                <a:spcPct val="90000"/>
              </a:lnSpc>
              <a:buFont typeface="Wingdings" pitchFamily="2" charset="2"/>
              <a:buAutoNum type="arabicPeriod" startAt="4"/>
            </a:pPr>
            <a:r>
              <a:rPr lang="ru-RU" altLang="ru-RU" dirty="0"/>
              <a:t>Механизм аутентификации (набор методов и средств), используемый для проверки наличия отличительной характеристики.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 startAt="4"/>
            </a:pPr>
            <a:r>
              <a:rPr lang="ru-RU" altLang="ru-RU" dirty="0"/>
              <a:t>Механизм управления доступом, наделяющий или лишающий проверяемое лицо набором привилегий по результатам аутентификации.</a:t>
            </a:r>
          </a:p>
        </p:txBody>
      </p:sp>
    </p:spTree>
    <p:extLst>
      <p:ext uri="{BB962C8B-B14F-4D97-AF65-F5344CB8AC3E}">
        <p14:creationId xmlns:p14="http://schemas.microsoft.com/office/powerpoint/2010/main" val="20567493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"/>
            <a:ext cx="8229600" cy="908720"/>
          </a:xfrm>
        </p:spPr>
        <p:txBody>
          <a:bodyPr/>
          <a:lstStyle/>
          <a:p>
            <a:r>
              <a:rPr lang="ru-RU" altLang="ru-RU" sz="4000" dirty="0"/>
              <a:t>Примеры систем аутентификации</a:t>
            </a:r>
          </a:p>
        </p:txBody>
      </p:sp>
      <p:graphicFrame>
        <p:nvGraphicFramePr>
          <p:cNvPr id="10276" name="Group 3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5049418"/>
              </p:ext>
            </p:extLst>
          </p:nvPr>
        </p:nvGraphicFramePr>
        <p:xfrm>
          <a:off x="-3" y="908717"/>
          <a:ext cx="9144002" cy="5941140"/>
        </p:xfrm>
        <a:graphic>
          <a:graphicData uri="http://schemas.openxmlformats.org/drawingml/2006/table">
            <a:tbl>
              <a:tblPr/>
              <a:tblGrid>
                <a:gridCol w="3851923"/>
                <a:gridCol w="5292079"/>
              </a:tblGrid>
              <a:tr h="101794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Элемент системы аутентификации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Процесс входа в компьютерную систему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3755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Проверяемое лицо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Пользователь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0714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Аутентификатор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Секретный пароль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8730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Владелец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Организация, которой принадлежит КС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1794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Механизм аутентификации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Программа проверки пароля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17942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Механизм управления доступом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Процессы регистрации  и управления доступом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0003283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"/>
            <a:ext cx="8229600" cy="908720"/>
          </a:xfrm>
        </p:spPr>
        <p:txBody>
          <a:bodyPr/>
          <a:lstStyle/>
          <a:p>
            <a:r>
              <a:rPr lang="ru-RU" altLang="ru-RU" sz="4000" dirty="0"/>
              <a:t>Примеры систем аутентификации</a:t>
            </a:r>
          </a:p>
        </p:txBody>
      </p:sp>
      <p:graphicFrame>
        <p:nvGraphicFramePr>
          <p:cNvPr id="12335" name="Group 4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48738928"/>
              </p:ext>
            </p:extLst>
          </p:nvPr>
        </p:nvGraphicFramePr>
        <p:xfrm>
          <a:off x="-3" y="908718"/>
          <a:ext cx="9144002" cy="5965312"/>
        </p:xfrm>
        <a:graphic>
          <a:graphicData uri="http://schemas.openxmlformats.org/drawingml/2006/table">
            <a:tbl>
              <a:tblPr/>
              <a:tblGrid>
                <a:gridCol w="4572001"/>
                <a:gridCol w="4572001"/>
              </a:tblGrid>
              <a:tr h="106279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Элемент системы аутентификации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Банкомат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6279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Проверяемое лицо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Владелец банковского счета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49949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Аутентификатор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Карта + </a:t>
                      </a:r>
                      <a:r>
                        <a:rPr kumimoji="0" lang="en-US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PIN-</a:t>
                      </a: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код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4816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Владелец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Банк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6279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Механизм аутентификации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Программа проверки карты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62793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Механизм управления доступом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Разрешение на получение денег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529967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468313" y="1"/>
            <a:ext cx="8229600" cy="836712"/>
          </a:xfrm>
        </p:spPr>
        <p:txBody>
          <a:bodyPr/>
          <a:lstStyle/>
          <a:p>
            <a:r>
              <a:rPr lang="ru-RU" altLang="ru-RU" sz="4000" dirty="0"/>
              <a:t>Примеры систем аутентификации</a:t>
            </a:r>
          </a:p>
        </p:txBody>
      </p:sp>
      <p:graphicFrame>
        <p:nvGraphicFramePr>
          <p:cNvPr id="14394" name="Group 58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66609087"/>
              </p:ext>
            </p:extLst>
          </p:nvPr>
        </p:nvGraphicFramePr>
        <p:xfrm>
          <a:off x="0" y="836712"/>
          <a:ext cx="9144000" cy="6056840"/>
        </p:xfrm>
        <a:graphic>
          <a:graphicData uri="http://schemas.openxmlformats.org/drawingml/2006/table">
            <a:tbl>
              <a:tblPr/>
              <a:tblGrid>
                <a:gridCol w="4319765"/>
                <a:gridCol w="4824235"/>
              </a:tblGrid>
              <a:tr h="105969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Элемент системы аутентификации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Web-</a:t>
                      </a: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сервер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5969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Проверяемое лицо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Владелец (пользователь) сервера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5969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Аутентификатор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Сертификат открытого ключа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2284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Владелец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Удостоверяющий центр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5969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Механизм аутентификации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Программа проверки сертификата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59690"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Механизм управления доступом</a:t>
                      </a:r>
                    </a:p>
                  </a:txBody>
                  <a:tcPr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>
                        <a:spcBef>
                          <a:spcPct val="20000"/>
                        </a:spcBef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defRPr sz="28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1pPr>
                      <a:lvl2pPr>
                        <a:spcBef>
                          <a:spcPct val="20000"/>
                        </a:spcBef>
                        <a:buClr>
                          <a:schemeClr val="tx2"/>
                        </a:buClr>
                        <a:buSzPct val="50000"/>
                        <a:buFont typeface="Wingdings" pitchFamily="2" charset="2"/>
                        <a:defRPr sz="24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2pPr>
                      <a:lvl3pPr>
                        <a:spcBef>
                          <a:spcPct val="20000"/>
                        </a:spcBef>
                        <a:buClr>
                          <a:schemeClr val="accent2"/>
                        </a:buClr>
                        <a:defRPr sz="2000"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3pPr>
                      <a:lvl4pPr>
                        <a:spcBef>
                          <a:spcPct val="20000"/>
                        </a:spcBef>
                        <a:buClr>
                          <a:schemeClr val="folHlink"/>
                        </a:buClr>
                        <a:buSzPct val="50000"/>
                        <a:buFont typeface="Wingdings" pitchFamily="2" charset="2"/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4pPr>
                      <a:lvl5pPr>
                        <a:spcBef>
                          <a:spcPct val="20000"/>
                        </a:spcBef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5pPr>
                      <a:lvl6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6pPr>
                      <a:lvl7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7pPr>
                      <a:lvl8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8pPr>
                      <a:lvl9pPr fontAlgn="base"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defRPr>
                          <a:solidFill>
                            <a:schemeClr val="tx1"/>
                          </a:solidFill>
                          <a:effectLst>
                            <a:outerShdw blurRad="38100" dist="38100" dir="2700000" algn="tl">
                              <a:srgbClr val="000000"/>
                            </a:outerShdw>
                          </a:effectLst>
                          <a:latin typeface="Arial" charset="0"/>
                        </a:defRPr>
                      </a:lvl9pPr>
                    </a:lstStyle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Разрешение доступа к </a:t>
                      </a:r>
                      <a:r>
                        <a:rPr kumimoji="0" lang="en-US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Web-</a:t>
                      </a:r>
                      <a:r>
                        <a:rPr kumimoji="0" lang="ru-RU" altLang="ru-RU" sz="3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странице</a:t>
                      </a:r>
                    </a:p>
                  </a:txBody>
                  <a:tcPr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37133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8" name="Rectangle 4"/>
          <p:cNvSpPr>
            <a:spLocks noGrp="1" noChangeArrowheads="1"/>
          </p:cNvSpPr>
          <p:nvPr>
            <p:ph type="title"/>
          </p:nvPr>
        </p:nvSpPr>
        <p:spPr>
          <a:xfrm>
            <a:off x="467544" y="116632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altLang="ru-RU" sz="4000" dirty="0"/>
              <a:t>Цель защиты и реальный процесс аутентификации</a:t>
            </a:r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body" sz="half" idx="1"/>
          </p:nvPr>
        </p:nvSpPr>
        <p:spPr>
          <a:xfrm>
            <a:off x="0" y="1268760"/>
            <a:ext cx="4139952" cy="5589240"/>
          </a:xfrm>
        </p:spPr>
        <p:txBody>
          <a:bodyPr>
            <a:normAutofit/>
          </a:bodyPr>
          <a:lstStyle/>
          <a:p>
            <a:r>
              <a:rPr lang="ru-RU" altLang="ru-RU" sz="3200" dirty="0"/>
              <a:t>предоставление доступа к ресурсам компьютерной системы только авторизованным пользователям</a:t>
            </a:r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body" sz="half" idx="2"/>
          </p:nvPr>
        </p:nvSpPr>
        <p:spPr>
          <a:xfrm>
            <a:off x="4139953" y="1268760"/>
            <a:ext cx="5004048" cy="5589240"/>
          </a:xfrm>
        </p:spPr>
        <p:txBody>
          <a:bodyPr>
            <a:normAutofit/>
          </a:bodyPr>
          <a:lstStyle/>
          <a:p>
            <a:r>
              <a:rPr lang="ru-RU" altLang="ru-RU" sz="3200" dirty="0"/>
              <a:t>необходимость доверия всем, обладающим правильным аутентификатором</a:t>
            </a:r>
          </a:p>
          <a:p>
            <a:r>
              <a:rPr lang="ru-RU" altLang="ru-RU" sz="3200" dirty="0"/>
              <a:t>невозможность назначения индивидуальных прав доступа к любому ресурсу</a:t>
            </a:r>
          </a:p>
        </p:txBody>
      </p:sp>
    </p:spTree>
    <p:extLst>
      <p:ext uri="{BB962C8B-B14F-4D97-AF65-F5344CB8AC3E}">
        <p14:creationId xmlns:p14="http://schemas.microsoft.com/office/powerpoint/2010/main" val="27527854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altLang="ru-RU" sz="4000" dirty="0"/>
              <a:t>Проблемы аутентификации в компьютерных системах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0" y="1268760"/>
            <a:ext cx="9144000" cy="5589240"/>
          </a:xfrm>
        </p:spPr>
        <p:txBody>
          <a:bodyPr/>
          <a:lstStyle/>
          <a:p>
            <a:pPr marL="609600" indent="-6096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dirty="0"/>
              <a:t>Отдельная реализация механизмов аутентификации и управления доступом к объектам.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dirty="0"/>
              <a:t>Особенность аутентификации при удаленном доступе.</a:t>
            </a:r>
          </a:p>
          <a:p>
            <a:pPr marL="609600" indent="-609600">
              <a:lnSpc>
                <a:spcPct val="90000"/>
              </a:lnSpc>
              <a:buFont typeface="Wingdings" pitchFamily="2" charset="2"/>
              <a:buAutoNum type="arabicPeriod"/>
            </a:pPr>
            <a:r>
              <a:rPr lang="ru-RU" altLang="ru-RU" dirty="0"/>
              <a:t>Невозможность реализации в реальных системах принципа минимальных привилегий с расширением их при необходимости уже после авторизации пользователя (пользователь может совершать неразрешенные действия).</a:t>
            </a:r>
          </a:p>
        </p:txBody>
      </p:sp>
    </p:spTree>
    <p:extLst>
      <p:ext uri="{BB962C8B-B14F-4D97-AF65-F5344CB8AC3E}">
        <p14:creationId xmlns:p14="http://schemas.microsoft.com/office/powerpoint/2010/main" val="10209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151</TotalTime>
  <Words>1422</Words>
  <Application>Microsoft Office PowerPoint</Application>
  <PresentationFormat>Экран (4:3)</PresentationFormat>
  <Paragraphs>176</Paragraphs>
  <Slides>37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37</vt:i4>
      </vt:variant>
    </vt:vector>
  </HeadingPairs>
  <TitlesOfParts>
    <vt:vector size="38" baseType="lpstr">
      <vt:lpstr>Тема Office</vt:lpstr>
      <vt:lpstr>Лекция 2. Аутентификация пользователей компьютерных систем</vt:lpstr>
      <vt:lpstr>Способы доказательства подлинности людей и сообщений</vt:lpstr>
      <vt:lpstr>Элементы систем аутентификации</vt:lpstr>
      <vt:lpstr>Элементы систем аутентификации</vt:lpstr>
      <vt:lpstr>Примеры систем аутентификации</vt:lpstr>
      <vt:lpstr>Примеры систем аутентификации</vt:lpstr>
      <vt:lpstr>Примеры систем аутентификации</vt:lpstr>
      <vt:lpstr>Цель защиты и реальный процесс аутентификации</vt:lpstr>
      <vt:lpstr>Проблемы аутентификации в компьютерных системах</vt:lpstr>
      <vt:lpstr>Проблемы аутентификации в компьютерных системах</vt:lpstr>
      <vt:lpstr>Стратегии выбора механизма аутентификации</vt:lpstr>
      <vt:lpstr>Стратегии выбора механизма аутентификации</vt:lpstr>
      <vt:lpstr>Объединение всех стратегий</vt:lpstr>
      <vt:lpstr>Факторы выбора механизма аутентификации</vt:lpstr>
      <vt:lpstr>Атаки на системы аутентификации</vt:lpstr>
      <vt:lpstr>Атаки на механизм аутентификации</vt:lpstr>
      <vt:lpstr>Атаки на проверяемое лицо</vt:lpstr>
      <vt:lpstr>Противодействие попыткам подбора паролей </vt:lpstr>
      <vt:lpstr>Реакция на попытки подбора паролей </vt:lpstr>
      <vt:lpstr>Реакция на попытки подбора паролей</vt:lpstr>
      <vt:lpstr>Атаки на проверяемое лицо</vt:lpstr>
      <vt:lpstr>Атаки, основанные на активной разведке (sniffing)</vt:lpstr>
      <vt:lpstr>Атаки, основанные на активной разведке</vt:lpstr>
      <vt:lpstr>Атаки, основанные на активной разведке</vt:lpstr>
      <vt:lpstr>Атаки, основанные на активной разведке</vt:lpstr>
      <vt:lpstr>Факторы (способы) аутентификации</vt:lpstr>
      <vt:lpstr>Факторы аутентификации</vt:lpstr>
      <vt:lpstr>Факторы аутентификации</vt:lpstr>
      <vt:lpstr>Выбор способа аутентификации</vt:lpstr>
      <vt:lpstr>Оценка распространенности атак на системы аутентификации</vt:lpstr>
      <vt:lpstr>Оценка распространенности атак на системы аутентификации</vt:lpstr>
      <vt:lpstr>Оценка распространенности атак на системы аутентификации</vt:lpstr>
      <vt:lpstr>Оценка распространенности атак на системы аутентификации</vt:lpstr>
      <vt:lpstr>Оценка распространенности атак на системы аутентификации</vt:lpstr>
      <vt:lpstr>Методы защиты от атак на системы аутентификации</vt:lpstr>
      <vt:lpstr>Методы защиты от атак на системы аутентификации</vt:lpstr>
      <vt:lpstr>Методы защиты от атак на системы аутентификации</vt:lpstr>
    </vt:vector>
  </TitlesOfParts>
  <Company>НИУ "МЭИ"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Теоретические основы защиты информации от несанкционированного доступа</dc:title>
  <dc:creator>Хорев</dc:creator>
  <cp:lastModifiedBy>Хорев</cp:lastModifiedBy>
  <cp:revision>30</cp:revision>
  <dcterms:created xsi:type="dcterms:W3CDTF">2015-12-02T08:16:23Z</dcterms:created>
  <dcterms:modified xsi:type="dcterms:W3CDTF">2015-12-15T08:25:09Z</dcterms:modified>
</cp:coreProperties>
</file>

<file path=docProps/thumbnail.jpeg>
</file>