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8"/>
  </p:notes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300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301" r:id="rId29"/>
    <p:sldId id="292" r:id="rId30"/>
    <p:sldId id="302" r:id="rId31"/>
    <p:sldId id="293" r:id="rId32"/>
    <p:sldId id="294" r:id="rId33"/>
    <p:sldId id="296" r:id="rId34"/>
    <p:sldId id="297" r:id="rId35"/>
    <p:sldId id="298" r:id="rId36"/>
    <p:sldId id="299" r:id="rId37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09.11.2015 13:13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09.11.2015 13:13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09.11.2015 13:13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09.11.2015 13:13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09.11.2015 13:13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09.11.2015 13:13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smtClean="0"/>
              <a:t>11</a:t>
            </a:r>
            <a:r>
              <a:rPr lang="ru-RU" smtClean="0"/>
              <a:t>. </a:t>
            </a:r>
            <a:r>
              <a:rPr lang="ru-RU" altLang="ru-RU" dirty="0"/>
              <a:t>Протоколы электронного голосования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123728" y="1752600"/>
            <a:ext cx="6639272" cy="4772744"/>
          </a:xfrm>
        </p:spPr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Простые протоколы электронного голосования</a:t>
            </a:r>
            <a:r>
              <a:rPr lang="ru-RU" sz="3200" dirty="0" smtClean="0"/>
              <a:t>. </a:t>
            </a:r>
            <a:r>
              <a:rPr lang="ru-RU" altLang="ru-RU" sz="3200" dirty="0"/>
              <a:t>Голосование со слепыми </a:t>
            </a:r>
            <a:r>
              <a:rPr lang="ru-RU" altLang="ru-RU" sz="3200" dirty="0" smtClean="0"/>
              <a:t>подписями.</a:t>
            </a:r>
            <a:endParaRPr lang="ru-RU" sz="3200" dirty="0"/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Голосование с центральной избирательной комиссией.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Голосование без центральной избирательной комиссии.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08906"/>
          </a:xfrm>
        </p:spPr>
        <p:txBody>
          <a:bodyPr/>
          <a:lstStyle/>
          <a:p>
            <a:r>
              <a:rPr lang="ru-RU" altLang="ru-RU" sz="4000" dirty="0"/>
              <a:t>Голосование со слепыми подписями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b="1" dirty="0"/>
              <a:t>Проблемы </a:t>
            </a:r>
            <a:r>
              <a:rPr lang="ru-RU" altLang="ru-RU" sz="3200" dirty="0"/>
              <a:t>– если шаг 6 </a:t>
            </a:r>
            <a:r>
              <a:rPr lang="ru-RU" altLang="ru-RU" sz="3200" dirty="0" smtClean="0"/>
              <a:t>не анонимен, </a:t>
            </a:r>
            <a:r>
              <a:rPr lang="ru-RU" altLang="ru-RU" sz="3200" dirty="0"/>
              <a:t>то ЦИК может записать все номера присланных на шаге 2 сообщений и узнать, кто как голосовал (требуется, чтобы процессы проверки и подсчета присланных бюллетеней были отделены друг от друга).</a:t>
            </a:r>
          </a:p>
          <a:p>
            <a:r>
              <a:rPr lang="ru-RU" altLang="ru-RU" sz="3200" dirty="0"/>
              <a:t>ЦИК может создавать и присылать себе ложные бюллетени (избиратель не сможет доказать факт подмены ЦИК его бюллетеня).</a:t>
            </a:r>
          </a:p>
        </p:txBody>
      </p:sp>
    </p:spTree>
    <p:extLst>
      <p:ext uri="{BB962C8B-B14F-4D97-AF65-F5344CB8AC3E}">
        <p14:creationId xmlns:p14="http://schemas.microsoft.com/office/powerpoint/2010/main" val="38165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836613"/>
          </a:xfrm>
        </p:spPr>
        <p:txBody>
          <a:bodyPr/>
          <a:lstStyle/>
          <a:p>
            <a:r>
              <a:rPr lang="ru-RU" altLang="ru-RU" dirty="0"/>
              <a:t>Голосование с двумя ЦИК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ЦИК разделяется на ЦУР (центр управления регистрацией, занимающийся проверкой избирателей) и собственно ЦИК, занимающуюся подсчетом голосов.</a:t>
            </a:r>
          </a:p>
          <a:p>
            <a:r>
              <a:rPr lang="ru-RU" altLang="ru-RU" sz="3200" dirty="0"/>
              <a:t>Ни одна из частей ЦИК не может подделать результаты голосования.</a:t>
            </a:r>
          </a:p>
          <a:p>
            <a:r>
              <a:rPr lang="ru-RU" altLang="ru-RU" sz="3200" dirty="0"/>
              <a:t>Протокол незащищен от сговора ЦУР и ЦИК.</a:t>
            </a:r>
          </a:p>
        </p:txBody>
      </p:sp>
    </p:spTree>
    <p:extLst>
      <p:ext uri="{BB962C8B-B14F-4D97-AF65-F5344CB8AC3E}">
        <p14:creationId xmlns:p14="http://schemas.microsoft.com/office/powerpoint/2010/main" val="138524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981075"/>
          </a:xfrm>
        </p:spPr>
        <p:txBody>
          <a:bodyPr/>
          <a:lstStyle/>
          <a:p>
            <a:r>
              <a:rPr lang="ru-RU" altLang="ru-RU" dirty="0"/>
              <a:t>Голосование с двумя ЦИК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(ЦУР): запрос регистрационного номера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-&gt;A: </a:t>
            </a:r>
            <a:r>
              <a:rPr lang="ru-RU" altLang="ru-RU" sz="3200" dirty="0"/>
              <a:t>случайный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(</a:t>
            </a:r>
            <a:r>
              <a:rPr lang="en-US" altLang="ru-RU" sz="3200" dirty="0"/>
              <a:t>C</a:t>
            </a:r>
            <a:r>
              <a:rPr lang="en-US" altLang="ru-RU" sz="3200" baseline="-25000" dirty="0"/>
              <a:t>1</a:t>
            </a:r>
            <a:r>
              <a:rPr lang="ru-RU" altLang="ru-RU" sz="3200" dirty="0"/>
              <a:t> ведет список выданных регистрационных номеров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N</a:t>
            </a:r>
            <a:r>
              <a:rPr lang="ru-RU" altLang="ru-RU" sz="3200" dirty="0"/>
              <a:t> и список их получателей</a:t>
            </a:r>
            <a:r>
              <a:rPr lang="en-US" altLang="ru-RU" sz="3200" dirty="0"/>
              <a:t> L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-&gt;C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 (</a:t>
            </a:r>
            <a:r>
              <a:rPr lang="ru-RU" altLang="ru-RU" sz="3200" dirty="0"/>
              <a:t>ЦИК)</a:t>
            </a:r>
            <a:r>
              <a:rPr lang="en-US" altLang="ru-RU" sz="3200" dirty="0"/>
              <a:t>: L</a:t>
            </a:r>
            <a:r>
              <a:rPr lang="en-US" altLang="ru-RU" sz="3200" baseline="-25000" dirty="0"/>
              <a:t>N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случайный идентификатор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создает сообщение </a:t>
            </a:r>
            <a:r>
              <a:rPr lang="en-US" altLang="ru-RU" sz="3200" dirty="0"/>
              <a:t>&lt;I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/>
              <a:t>&gt;.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</a:t>
            </a:r>
            <a:r>
              <a:rPr lang="en-US" altLang="ru-RU" sz="3200" baseline="-25000" dirty="0"/>
              <a:t>2</a:t>
            </a:r>
            <a:r>
              <a:rPr lang="ru-RU" altLang="ru-RU" sz="3200" dirty="0"/>
              <a:t>: </a:t>
            </a:r>
            <a:r>
              <a:rPr lang="en-US" altLang="ru-RU" sz="3200" dirty="0" smtClean="0"/>
              <a:t>I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ru-RU" altLang="ru-RU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002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Голосование с двумя ЦИК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altLang="ru-RU" sz="3200" dirty="0"/>
              <a:t>C</a:t>
            </a:r>
            <a:r>
              <a:rPr lang="en-US" altLang="ru-RU" sz="3200" baseline="-25000" dirty="0"/>
              <a:t>2</a:t>
            </a:r>
            <a:r>
              <a:rPr lang="ru-RU" altLang="ru-RU" sz="3200" dirty="0"/>
              <a:t>: проверяет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по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N</a:t>
            </a:r>
            <a:r>
              <a:rPr lang="ru-RU" altLang="ru-RU" sz="3200" dirty="0"/>
              <a:t>, удаляет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из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N</a:t>
            </a:r>
            <a:r>
              <a:rPr lang="ru-RU" altLang="ru-RU" sz="3200" dirty="0"/>
              <a:t>, добавляет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к списку голосов с определенным результатом, учитывает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dirty="0" smtClean="0"/>
              <a:t>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altLang="ru-RU" sz="3200" dirty="0"/>
              <a:t>C</a:t>
            </a:r>
            <a:r>
              <a:rPr lang="en-US" altLang="ru-RU" sz="3200" baseline="-25000" dirty="0"/>
              <a:t>2</a:t>
            </a:r>
            <a:r>
              <a:rPr lang="ru-RU" altLang="ru-RU" sz="3200" dirty="0"/>
              <a:t>: по окончании голосования публикует списки с идентификаторами бюллетеней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95670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229600" cy="908050"/>
          </a:xfrm>
        </p:spPr>
        <p:txBody>
          <a:bodyPr/>
          <a:lstStyle/>
          <a:p>
            <a:r>
              <a:rPr lang="ru-RU" altLang="ru-RU" dirty="0"/>
              <a:t>Голосование с двумя ЦИК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/>
            <a:r>
              <a:rPr lang="en-US" altLang="ru-RU" sz="3200" dirty="0" smtClean="0"/>
              <a:t>A </a:t>
            </a:r>
            <a:r>
              <a:rPr lang="ru-RU" altLang="ru-RU" sz="3200" dirty="0"/>
              <a:t>сможет найти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в списке и убедиться в учете его голоса.</a:t>
            </a:r>
          </a:p>
          <a:p>
            <a:pPr marL="609600" indent="-609600"/>
            <a:r>
              <a:rPr lang="ru-RU" altLang="ru-RU" sz="3200" dirty="0"/>
              <a:t>Все сообщения шифруются и подписываются для защиты от маскарада и перехвата.</a:t>
            </a:r>
          </a:p>
          <a:p>
            <a:pPr marL="609600" indent="-609600"/>
            <a:r>
              <a:rPr lang="ru-RU" altLang="ru-RU" sz="3200" dirty="0"/>
              <a:t>ЦИК не может изменить бюллетени, т.к. </a:t>
            </a:r>
            <a:r>
              <a:rPr lang="en-US" altLang="ru-RU" sz="3200" dirty="0"/>
              <a:t>A </a:t>
            </a:r>
            <a:r>
              <a:rPr lang="ru-RU" altLang="ru-RU" sz="3200" dirty="0"/>
              <a:t>будет искать в списках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с определенным результатом голосования</a:t>
            </a:r>
            <a:r>
              <a:rPr lang="ru-RU" altLang="ru-RU" sz="3200" dirty="0" smtClean="0"/>
              <a:t>.</a:t>
            </a:r>
          </a:p>
          <a:p>
            <a:pPr marL="609600" indent="-609600"/>
            <a:r>
              <a:rPr lang="ru-RU" altLang="ru-RU" sz="3200" dirty="0"/>
              <a:t>ЦИК не может создавать новые бюллетени, т.к. ЦУР знает, сколько избирателей и с какими номерами было зарегистрировано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54614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Голосование с двумя ЦИК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 smtClean="0"/>
              <a:t>Не </a:t>
            </a:r>
            <a:r>
              <a:rPr lang="ru-RU" altLang="ru-RU" sz="3200" dirty="0"/>
              <a:t>имеющий права голоса может угадать регистрационный номер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(для минимизации угрозы множество возможных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должно быть намного больше реальных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ЦУР должен быть доверенным посредником (может регистрировать ложных избирателей или регистрировать их «двойников»). Возможна публикация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без соответствующих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(если число проголосовавших больше, чем зарегистрировавшихся, то возможен обман, но если наоборот, то возможно, что не все зарегистрировавшиеся затем проголосовали).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9251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229600" cy="981075"/>
          </a:xfrm>
        </p:spPr>
        <p:txBody>
          <a:bodyPr/>
          <a:lstStyle/>
          <a:p>
            <a:r>
              <a:rPr lang="ru-RU" altLang="ru-RU" dirty="0"/>
              <a:t>Голосование с одной ЦИК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Для того, чтобы избежать опасности сговора ЦУР и ЦИК, возможны следующие изменения протокола: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ЦУР и ЦИК являются одним участником.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Для распределения регистрационных номеров среди избирателей используется протокол анонимного распределения ключей.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ЦИК не может узнать, какой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получил </a:t>
            </a:r>
            <a:r>
              <a:rPr lang="en-US" altLang="ru-RU" sz="3200" dirty="0"/>
              <a:t>A</a:t>
            </a:r>
            <a:r>
              <a:rPr lang="ru-RU" altLang="ru-RU" sz="3200" dirty="0"/>
              <a:t>,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не может связать</a:t>
            </a:r>
            <a:r>
              <a:rPr lang="ru-RU" altLang="ru-RU" sz="3200" baseline="-25000" dirty="0"/>
              <a:t>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с полученными бюллетенями.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6415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229600" cy="908050"/>
          </a:xfrm>
        </p:spPr>
        <p:txBody>
          <a:bodyPr/>
          <a:lstStyle/>
          <a:p>
            <a:r>
              <a:rPr lang="ru-RU" altLang="ru-RU" dirty="0"/>
              <a:t>Голосование с одной ЦИК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ЦИК должна быть доверенным посредником и не выдавать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не имеющим права голоса (эта проблема может быть решена с помощью слепых подписей).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37893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52513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Не удовлетворяет требованию 7, но удовлетворяет двум дополнительным требованиям: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Избиратель может изменить свой голос, проголосовав повторно в течение заданного периода </a:t>
            </a:r>
            <a:r>
              <a:rPr lang="ru-RU" altLang="ru-RU" sz="3200" dirty="0" smtClean="0"/>
              <a:t>времени.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Избиратель сам может исправить ситуацию, когда его голос неправильно подсчитан, не раскрывая своего бюллетеня.</a:t>
            </a:r>
          </a:p>
        </p:txBody>
      </p:sp>
    </p:spTree>
    <p:extLst>
      <p:ext uri="{BB962C8B-B14F-4D97-AF65-F5344CB8AC3E}">
        <p14:creationId xmlns:p14="http://schemas.microsoft.com/office/powerpoint/2010/main" val="289527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101" y="116632"/>
            <a:ext cx="8964612" cy="935881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C: </a:t>
            </a:r>
            <a:r>
              <a:rPr lang="ru-RU" altLang="ru-RU" sz="3200" dirty="0"/>
              <a:t>публикует список избирателей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A-&gt;C: </a:t>
            </a:r>
            <a:r>
              <a:rPr lang="ru-RU" altLang="ru-RU" sz="3200" dirty="0"/>
              <a:t>в течение определенного времени о желании голосовать.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C: </a:t>
            </a:r>
            <a:r>
              <a:rPr lang="ru-RU" altLang="ru-RU" sz="3200" dirty="0"/>
              <a:t>публикует список голосующих избирателей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с помощью протокола анонимного распределения ключей получает идентификатор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генерирует пару асимметричных ключей </a:t>
            </a:r>
            <a:r>
              <a:rPr lang="en-US" altLang="ru-RU" sz="3200" dirty="0"/>
              <a:t>PK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SK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, создает </a:t>
            </a:r>
            <a:r>
              <a:rPr lang="ru-RU" altLang="ru-RU" sz="3200" dirty="0" smtClean="0"/>
              <a:t>зашифрованное сообщение </a:t>
            </a:r>
            <a:r>
              <a:rPr lang="en-US" altLang="ru-RU" sz="3200" dirty="0"/>
              <a:t>&lt;I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E</a:t>
            </a:r>
            <a:r>
              <a:rPr lang="en-US" altLang="ru-RU" sz="3200" baseline="-25000" dirty="0" smtClean="0"/>
              <a:t>PKA</a:t>
            </a:r>
            <a:r>
              <a:rPr lang="en-US" altLang="ru-RU" sz="3200" dirty="0" smtClean="0"/>
              <a:t>(I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/>
              <a:t>)&gt;.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A-&gt;C: I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)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4465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Требования к протоколам электронного голосования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Голосуют только имеющие право голоса.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Каждый голосует не более одного раза.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Сохраняется тайна голосования конкретного лица.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Невозможно проголосовать за другое лицо (самое сложное требование).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Невозможно изменить выбор избирателя.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Каждый может проверить, что его голос учтен.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Каждый знает, кто голосовал, а кто нет (для некоторых схем голосования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2038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81075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C: </a:t>
            </a:r>
            <a:r>
              <a:rPr lang="ru-RU" altLang="ru-RU" sz="3200" dirty="0"/>
              <a:t>подтверждает получение бюллетеня и публикует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A-&gt;C: I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SK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C: </a:t>
            </a:r>
            <a:r>
              <a:rPr lang="ru-RU" altLang="ru-RU" sz="3200" dirty="0"/>
              <a:t>расшифровывает бюллетень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и учитывает его.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C: </a:t>
            </a:r>
            <a:r>
              <a:rPr lang="ru-RU" altLang="ru-RU" sz="3200" dirty="0"/>
              <a:t>в конце голосования публикует список 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en-US" altLang="ru-RU" sz="3200" dirty="0" smtClean="0"/>
              <a:t>E</a:t>
            </a:r>
            <a:r>
              <a:rPr lang="en-US" altLang="ru-RU" sz="3200" baseline="-25000" dirty="0" smtClean="0"/>
              <a:t>PKA</a:t>
            </a:r>
            <a:r>
              <a:rPr lang="en-US" altLang="ru-RU" sz="3200" dirty="0" smtClean="0"/>
              <a:t>(I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 для каждого возможного </a:t>
            </a:r>
            <a:r>
              <a:rPr lang="ru-RU" altLang="ru-RU" sz="3200" dirty="0" smtClean="0"/>
              <a:t>результата.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проверяет правильность учета своего голоса.</a:t>
            </a:r>
          </a:p>
        </p:txBody>
      </p:sp>
    </p:spTree>
    <p:extLst>
      <p:ext uri="{BB962C8B-B14F-4D97-AF65-F5344CB8AC3E}">
        <p14:creationId xmlns:p14="http://schemas.microsoft.com/office/powerpoint/2010/main" val="14410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35881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11"/>
            </a:pPr>
            <a:r>
              <a:rPr lang="en-US" altLang="ru-RU" sz="3200" dirty="0"/>
              <a:t>A-&gt;C: I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,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(если голос </a:t>
            </a:r>
            <a:r>
              <a:rPr lang="en-US" altLang="ru-RU" sz="3200" dirty="0"/>
              <a:t>A</a:t>
            </a:r>
            <a:r>
              <a:rPr lang="ru-RU" altLang="ru-RU" sz="3200" dirty="0"/>
              <a:t> подсчитан неправильно).</a:t>
            </a:r>
          </a:p>
          <a:p>
            <a:pPr marL="609600" indent="-609600">
              <a:buFont typeface="Wingdings" pitchFamily="2" charset="2"/>
              <a:buAutoNum type="arabicPeriod" startAt="11"/>
            </a:pPr>
            <a:r>
              <a:rPr lang="en-US" altLang="ru-RU" sz="3200" dirty="0"/>
              <a:t>A-&gt;C: I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)</a:t>
            </a:r>
            <a:r>
              <a:rPr lang="ru-RU" altLang="ru-RU" sz="3200" dirty="0"/>
              <a:t>,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(если </a:t>
            </a:r>
            <a:r>
              <a:rPr lang="en-US" altLang="ru-RU" sz="3200" dirty="0"/>
              <a:t>A</a:t>
            </a:r>
            <a:r>
              <a:rPr lang="ru-RU" altLang="ru-RU" sz="3200" dirty="0"/>
              <a:t> хочет изменить свой голос).</a:t>
            </a:r>
          </a:p>
          <a:p>
            <a:pPr marL="609600" indent="-609600"/>
            <a:r>
              <a:rPr lang="ru-RU" altLang="ru-RU" sz="3200" dirty="0"/>
              <a:t>Другой вариант этого протокола вместо анонимного распределения ключей использует слепые подписи.</a:t>
            </a:r>
          </a:p>
          <a:p>
            <a:pPr marL="609600" indent="-609600"/>
            <a:r>
              <a:rPr lang="ru-RU" altLang="ru-RU" sz="3200" dirty="0"/>
              <a:t>Шаги 1-3 уменьшают возможности ЦИК по добавлению ложных бюллетеней (предварительный этап протокола).</a:t>
            </a:r>
          </a:p>
        </p:txBody>
      </p:sp>
    </p:spTree>
    <p:extLst>
      <p:ext uri="{BB962C8B-B14F-4D97-AF65-F5344CB8AC3E}">
        <p14:creationId xmlns:p14="http://schemas.microsoft.com/office/powerpoint/2010/main" val="105575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На шаге 4 два избирателя могут получить один и тот же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(для минимизации угрозы множество возможных идентификаторов должно быть намного больше множества избирателей).</a:t>
            </a:r>
          </a:p>
          <a:p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присылают бюллетени с </a:t>
            </a:r>
            <a:r>
              <a:rPr lang="ru-RU" altLang="ru-RU" sz="3200" dirty="0" smtClean="0"/>
              <a:t>одним </a:t>
            </a:r>
            <a:r>
              <a:rPr lang="en-US" altLang="ru-RU" sz="3200" dirty="0" smtClean="0"/>
              <a:t>I</a:t>
            </a:r>
            <a:r>
              <a:rPr lang="en-US" altLang="ru-RU" sz="3200" baseline="-25000" dirty="0" smtClean="0"/>
              <a:t>A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генерирует новый </a:t>
            </a:r>
            <a:r>
              <a:rPr lang="en-US" altLang="ru-RU" sz="3200" dirty="0"/>
              <a:t>I</a:t>
            </a:r>
            <a:r>
              <a:rPr lang="ru-RU" altLang="ru-RU" sz="3200" dirty="0"/>
              <a:t>, выбирает одного из избирателей (например, </a:t>
            </a:r>
            <a:r>
              <a:rPr lang="en-US" altLang="ru-RU" sz="3200" dirty="0"/>
              <a:t>B) </a:t>
            </a:r>
            <a:r>
              <a:rPr lang="ru-RU" altLang="ru-RU" sz="3200" dirty="0"/>
              <a:t>и публикует 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en-US" altLang="ru-RU" sz="3200" dirty="0" smtClean="0"/>
              <a:t>I</a:t>
            </a:r>
            <a:r>
              <a:rPr lang="ru-RU" altLang="ru-RU" sz="3200" dirty="0"/>
              <a:t>,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(I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baseline="-25000" dirty="0" smtClean="0"/>
              <a:t>B</a:t>
            </a:r>
            <a:r>
              <a:rPr lang="en-US" altLang="ru-RU" sz="3200" dirty="0"/>
              <a:t>), </a:t>
            </a:r>
            <a:r>
              <a:rPr lang="ru-RU" altLang="ru-RU" sz="3200" dirty="0"/>
              <a:t>чтобы </a:t>
            </a:r>
            <a:r>
              <a:rPr lang="en-US" altLang="ru-RU" sz="3200" dirty="0"/>
              <a:t>B </a:t>
            </a:r>
            <a:r>
              <a:rPr lang="ru-RU" altLang="ru-RU" sz="3200" dirty="0"/>
              <a:t>узнал о коллизии и выслал свой бюллетень снова.</a:t>
            </a:r>
          </a:p>
        </p:txBody>
      </p:sp>
    </p:spTree>
    <p:extLst>
      <p:ext uri="{BB962C8B-B14F-4D97-AF65-F5344CB8AC3E}">
        <p14:creationId xmlns:p14="http://schemas.microsoft.com/office/powerpoint/2010/main" val="117318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908050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Шаг 6 дает возможность </a:t>
            </a:r>
            <a:r>
              <a:rPr lang="en-US" altLang="ru-RU" sz="3200" dirty="0"/>
              <a:t>A </a:t>
            </a:r>
            <a:r>
              <a:rPr lang="ru-RU" altLang="ru-RU" sz="3200" dirty="0"/>
              <a:t>проверить, что ЦИК получил его бюллетень в правильном виде. Если его бюллетень посчитан неправильно, то </a:t>
            </a:r>
            <a:r>
              <a:rPr lang="en-US" altLang="ru-RU" sz="3200" dirty="0"/>
              <a:t>A </a:t>
            </a:r>
            <a:r>
              <a:rPr lang="ru-RU" altLang="ru-RU" sz="3200" dirty="0"/>
              <a:t>может доказать это шагом 11.</a:t>
            </a:r>
          </a:p>
          <a:p>
            <a:r>
              <a:rPr lang="ru-RU" altLang="ru-RU" sz="3200" b="1" dirty="0"/>
              <a:t>Проблемы. </a:t>
            </a:r>
            <a:r>
              <a:rPr lang="ru-RU" altLang="ru-RU" sz="3200" dirty="0"/>
              <a:t>ЦИК может фабриковать голоса людей из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, которые не проголосовали фактически.</a:t>
            </a:r>
          </a:p>
          <a:p>
            <a:r>
              <a:rPr lang="ru-RU" altLang="ru-RU" sz="3200" dirty="0">
                <a:cs typeface="Arial" charset="0"/>
              </a:rPr>
              <a:t>Сложность протокола анонимного распределения идентификаторов (возможно разделение избирателей по округам).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76245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36613"/>
          </a:xfrm>
        </p:spPr>
        <p:txBody>
          <a:bodyPr/>
          <a:lstStyle/>
          <a:p>
            <a:r>
              <a:rPr lang="ru-RU" altLang="ru-RU" sz="4000" dirty="0"/>
              <a:t>Протокол голосования с одной ЦИК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ЦИК может не получить и не подсчитать какой-либо бюллетень (неразрешимая проблема).</a:t>
            </a:r>
          </a:p>
        </p:txBody>
      </p:sp>
    </p:spTree>
    <p:extLst>
      <p:ext uri="{BB962C8B-B14F-4D97-AF65-F5344CB8AC3E}">
        <p14:creationId xmlns:p14="http://schemas.microsoft.com/office/powerpoint/2010/main" val="305454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dirty="0"/>
              <a:t>Протокол голосования без ЦИК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A, B, 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голосуют «да-нет» по какому-то вопросу, имеют пары асимметричных ключей, открытые ключи известны </a:t>
            </a:r>
            <a:r>
              <a:rPr lang="ru-RU" altLang="ru-RU" sz="3200" dirty="0" smtClean="0"/>
              <a:t>всем участникам.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</a:t>
            </a:r>
            <a:r>
              <a:rPr lang="ru-RU" altLang="ru-RU" sz="3200" dirty="0"/>
              <a:t>: генерирует случайную строку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добавляет ее к своему бюллетеню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, </a:t>
            </a:r>
            <a:r>
              <a:rPr lang="en-US" altLang="ru-RU" sz="3200" dirty="0"/>
              <a:t>T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U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(T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V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(U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</a:t>
            </a:r>
            <a:r>
              <a:rPr lang="ru-RU" altLang="ru-RU" sz="3200" dirty="0"/>
              <a:t>генерирует, сохраняет и добавляет новые случайные строки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A</a:t>
            </a:r>
            <a:r>
              <a:rPr lang="en-US" altLang="ru-RU" sz="3200" baseline="30000" dirty="0" err="1"/>
              <a:t>i</a:t>
            </a:r>
            <a:r>
              <a:rPr lang="en-US" altLang="ru-RU" sz="3200" dirty="0">
                <a:cs typeface="Arial" charset="0"/>
              </a:rPr>
              <a:t>, </a:t>
            </a:r>
            <a:r>
              <a:rPr lang="ru-RU" altLang="ru-RU" sz="3200" dirty="0">
                <a:cs typeface="Arial" charset="0"/>
              </a:rPr>
              <a:t>вычисляет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(V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ru-RU" altLang="ru-RU" sz="3200" baseline="30000" dirty="0">
                <a:cs typeface="Arial" charset="0"/>
              </a:rPr>
              <a:t>1</a:t>
            </a:r>
            <a:r>
              <a:rPr lang="en-US" altLang="ru-RU" sz="3200" dirty="0"/>
              <a:t>)</a:t>
            </a:r>
            <a:r>
              <a:rPr lang="ru-RU" altLang="ru-RU" sz="3200" dirty="0"/>
              <a:t>, </a:t>
            </a:r>
            <a:r>
              <a:rPr lang="en-US" altLang="ru-RU" sz="3200" dirty="0"/>
              <a:t>T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), U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(T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3</a:t>
            </a:r>
            <a:r>
              <a:rPr lang="en-US" altLang="ru-RU" sz="3200" dirty="0"/>
              <a:t>), V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 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(U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4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77690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6632"/>
            <a:ext cx="8229600" cy="1023193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/>
            <a:r>
              <a:rPr lang="ru-RU" altLang="ru-RU" sz="3200" dirty="0"/>
              <a:t>Сообщение каждого участника выглядит так: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))))|| R</a:t>
            </a:r>
            <a:r>
              <a:rPr lang="en-US" altLang="ru-RU" sz="3200" baseline="-25000" dirty="0"/>
              <a:t>A</a:t>
            </a:r>
            <a:r>
              <a:rPr lang="ru-RU" altLang="ru-RU" sz="3200" baseline="30000" dirty="0">
                <a:cs typeface="Arial" charset="0"/>
              </a:rPr>
              <a:t>1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3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4</a:t>
            </a:r>
            <a:r>
              <a:rPr lang="en-US" altLang="ru-RU" sz="3200" dirty="0"/>
              <a:t>).</a:t>
            </a:r>
          </a:p>
          <a:p>
            <a:pPr marL="609600" indent="-609600"/>
            <a:r>
              <a:rPr lang="ru-RU" altLang="ru-RU" sz="3200" dirty="0"/>
              <a:t>Каждый участник сохраняет все промежуточные результаты для подтверждения учета его бюллетеня.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sz="3200" dirty="0"/>
              <a:t>Каждый участник-</a:t>
            </a:r>
            <a:r>
              <a:rPr lang="en-US" altLang="ru-RU" sz="3200" dirty="0"/>
              <a:t>&gt;A: V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 </a:t>
            </a:r>
            <a:r>
              <a:rPr lang="en-US" altLang="ru-RU" sz="3200" dirty="0" smtClean="0"/>
              <a:t>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4177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голосования без ЦИК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28592"/>
          </a:xfrm>
        </p:spPr>
        <p:txBody>
          <a:bodyPr>
            <a:normAutofit/>
          </a:bodyPr>
          <a:lstStyle/>
          <a:p>
            <a:pPr marL="609600" indent="-609600">
              <a:buFont typeface="+mj-lt"/>
              <a:buAutoNum type="arabicPeriod" startAt="3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удаляет из них случайные строки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4</a:t>
            </a:r>
            <a:r>
              <a:rPr lang="ru-RU" altLang="ru-RU" sz="3200" dirty="0"/>
              <a:t>, перетасовывает получившиеся сообщения вида: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))))||R</a:t>
            </a:r>
            <a:r>
              <a:rPr lang="en-US" altLang="ru-RU" sz="3200" baseline="-25000" dirty="0"/>
              <a:t>A</a:t>
            </a:r>
            <a:r>
              <a:rPr lang="ru-RU" altLang="ru-RU" sz="3200" baseline="30000" dirty="0">
                <a:cs typeface="Arial" charset="0"/>
              </a:rPr>
              <a:t>1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||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||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3</a:t>
            </a:r>
            <a:r>
              <a:rPr lang="en-US" altLang="ru-RU" sz="3200" dirty="0"/>
              <a:t>)</a:t>
            </a:r>
            <a:r>
              <a:rPr lang="ru-RU" altLang="ru-RU" sz="3200" dirty="0" smtClean="0"/>
              <a:t>.</a:t>
            </a:r>
          </a:p>
          <a:p>
            <a:pPr marL="609600" indent="-609600">
              <a:buFont typeface="+mj-lt"/>
              <a:buAutoNum type="arabicPeriod" startAt="4"/>
            </a:pPr>
            <a:r>
              <a:rPr lang="en-US" altLang="ru-RU" sz="3200" dirty="0"/>
              <a:t>A-&gt;B: </a:t>
            </a:r>
            <a:r>
              <a:rPr lang="ru-RU" altLang="ru-RU" sz="3200" dirty="0"/>
              <a:t>все </a:t>
            </a:r>
            <a:r>
              <a:rPr lang="en-US" altLang="ru-RU" sz="3200" dirty="0"/>
              <a:t>U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>
                <a:cs typeface="Arial" charset="0"/>
              </a:rPr>
              <a:t>′.</a:t>
            </a:r>
            <a:endParaRPr lang="ru-RU" altLang="ru-RU" sz="3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3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836613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buFont typeface="+mj-lt"/>
              <a:buAutoNum type="arabicPeriod" startAt="5"/>
            </a:pPr>
            <a:r>
              <a:rPr lang="en-US" altLang="ru-RU" sz="3200" dirty="0" smtClean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U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, 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удаляет случайные строки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3</a:t>
            </a:r>
            <a:r>
              <a:rPr lang="ru-RU" altLang="ru-RU" sz="3200" dirty="0"/>
              <a:t>, перетасовывает получившиеся сообщения вида: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))))||R</a:t>
            </a:r>
            <a:r>
              <a:rPr lang="en-US" altLang="ru-RU" sz="3200" baseline="-25000" dirty="0"/>
              <a:t>A</a:t>
            </a:r>
            <a:r>
              <a:rPr lang="ru-RU" altLang="ru-RU" sz="3200" baseline="30000" dirty="0">
                <a:cs typeface="Arial" charset="0"/>
              </a:rPr>
              <a:t>1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||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B-&gt;C: </a:t>
            </a:r>
            <a:r>
              <a:rPr lang="ru-RU" altLang="ru-RU" sz="3200" dirty="0"/>
              <a:t>все </a:t>
            </a:r>
            <a:r>
              <a:rPr lang="en-US" altLang="ru-RU" sz="3200" dirty="0"/>
              <a:t>T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>
                <a:cs typeface="Arial" charset="0"/>
              </a:rPr>
              <a:t>′.</a:t>
            </a:r>
            <a:endParaRPr lang="ru-RU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1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голосования без ЦИК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5589240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7"/>
            </a:pPr>
            <a:r>
              <a:rPr lang="en-US" altLang="ru-RU" sz="3200" dirty="0">
                <a:cs typeface="Arial" charset="0"/>
              </a:rPr>
              <a:t>C: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T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C</a:t>
            </a:r>
            <a:r>
              <a:rPr lang="ru-RU" altLang="ru-RU" sz="3200" dirty="0"/>
              <a:t>, 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удаляет случайные строки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2</a:t>
            </a:r>
            <a:r>
              <a:rPr lang="ru-RU" altLang="ru-RU" sz="3200" dirty="0"/>
              <a:t>, перетасовывает получившиеся сообщения вида: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))))|| R</a:t>
            </a:r>
            <a:r>
              <a:rPr lang="en-US" altLang="ru-RU" sz="3200" baseline="-25000" dirty="0"/>
              <a:t>A</a:t>
            </a:r>
            <a:r>
              <a:rPr lang="ru-RU" altLang="ru-RU" sz="3200" baseline="30000" dirty="0">
                <a:cs typeface="Arial" charset="0"/>
              </a:rPr>
              <a:t>1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514350" indent="-514350">
              <a:buFont typeface="+mj-lt"/>
              <a:buAutoNum type="arabicPeriod" startAt="8"/>
            </a:pPr>
            <a:r>
              <a:rPr lang="en-US" altLang="ru-RU" sz="3200" dirty="0"/>
              <a:t>C-&gt;D: </a:t>
            </a:r>
            <a:r>
              <a:rPr lang="ru-RU" altLang="ru-RU" sz="3200" dirty="0"/>
              <a:t>все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′.</a:t>
            </a:r>
            <a:endParaRPr lang="ru-RU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9"/>
            </a:pPr>
            <a:r>
              <a:rPr lang="en-US" altLang="ru-RU" sz="3200" dirty="0">
                <a:cs typeface="Arial" charset="0"/>
              </a:rPr>
              <a:t>D: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D</a:t>
            </a:r>
            <a:r>
              <a:rPr lang="ru-RU" altLang="ru-RU" sz="3200" dirty="0"/>
              <a:t>, 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удаляет случайные строки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1</a:t>
            </a:r>
            <a:r>
              <a:rPr lang="ru-RU" altLang="ru-RU" sz="3200" dirty="0"/>
              <a:t>, перетасовывает получившиеся сообщения вида: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)))).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6808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836613"/>
          </a:xfrm>
        </p:spPr>
        <p:txBody>
          <a:bodyPr/>
          <a:lstStyle/>
          <a:p>
            <a:r>
              <a:rPr lang="ru-RU" altLang="ru-RU" dirty="0"/>
              <a:t>Простой протокол №1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</a:t>
            </a:r>
            <a:r>
              <a:rPr lang="ru-RU" altLang="ru-RU" sz="3200" dirty="0"/>
              <a:t>: шифрует свой голос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открытым ключом центральной избирательной комиссии (ЦИК) </a:t>
            </a:r>
            <a:r>
              <a:rPr lang="en-US" altLang="ru-RU" sz="3200" dirty="0"/>
              <a:t>C 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</a:t>
            </a:r>
            <a:r>
              <a:rPr lang="en-US" altLang="ru-RU" sz="3200" dirty="0" smtClean="0"/>
              <a:t>:</a:t>
            </a:r>
            <a:r>
              <a:rPr lang="ru-RU" altLang="ru-RU" sz="3200" dirty="0" smtClean="0"/>
              <a:t> расшифровывает </a:t>
            </a:r>
            <a:r>
              <a:rPr lang="ru-RU" altLang="ru-RU" sz="3200" dirty="0"/>
              <a:t>и учитывает голос </a:t>
            </a:r>
            <a:r>
              <a:rPr lang="en-US" altLang="ru-RU" sz="3200" dirty="0"/>
              <a:t>A 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Нельзя проверить подлинность бюллетеней, однократность голосования. Нельзя изменить бюллетень, но можно голосовать повторно.</a:t>
            </a:r>
          </a:p>
        </p:txBody>
      </p:sp>
    </p:spTree>
    <p:extLst>
      <p:ext uri="{BB962C8B-B14F-4D97-AF65-F5344CB8AC3E}">
        <p14:creationId xmlns:p14="http://schemas.microsoft.com/office/powerpoint/2010/main" val="24245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en-US" altLang="ru-RU" sz="3200" dirty="0" smtClean="0"/>
              <a:t>D-</a:t>
            </a:r>
            <a:r>
              <a:rPr lang="en-US" altLang="ru-RU" sz="3200" dirty="0"/>
              <a:t>&gt;A: </a:t>
            </a:r>
            <a:r>
              <a:rPr lang="ru-RU" altLang="ru-RU" sz="3200" dirty="0"/>
              <a:t>все 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.</a:t>
            </a:r>
            <a:endParaRPr lang="ru-RU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1"/>
            </a:pPr>
            <a:r>
              <a:rPr lang="en-US" altLang="ru-RU" sz="3200" dirty="0">
                <a:cs typeface="Arial" charset="0"/>
              </a:rPr>
              <a:t>A: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A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подписывает получившиеся сообщения вида</a:t>
            </a:r>
            <a:r>
              <a:rPr lang="ru-RU" altLang="ru-RU" sz="3200" dirty="0" smtClean="0"/>
              <a:t>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)))</a:t>
            </a:r>
            <a:r>
              <a:rPr lang="ru-RU" altLang="ru-RU" sz="3200" dirty="0" smtClean="0"/>
              <a:t>)</a:t>
            </a:r>
            <a:r>
              <a:rPr lang="en-US" altLang="ru-RU" sz="3200" dirty="0" smtClean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 startAt="12"/>
            </a:pPr>
            <a:r>
              <a:rPr lang="en-US" altLang="ru-RU" sz="3200" dirty="0"/>
              <a:t>A-&gt;B(C,D): </a:t>
            </a:r>
            <a:r>
              <a:rPr lang="ru-RU" altLang="ru-RU" sz="3200" dirty="0"/>
              <a:t>все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)))</a:t>
            </a:r>
            <a:r>
              <a:rPr lang="ru-RU" altLang="ru-RU" sz="3200" dirty="0" smtClean="0"/>
              <a:t>)</a:t>
            </a:r>
            <a:r>
              <a:rPr lang="en-US" altLang="ru-RU" sz="3200" dirty="0" smtClean="0"/>
              <a:t>.</a:t>
            </a:r>
            <a:endParaRPr lang="ru-RU" altLang="ru-RU" sz="3200" dirty="0" smtClean="0"/>
          </a:p>
          <a:p>
            <a:pPr marL="609600" indent="-609600">
              <a:buFont typeface="Wingdings" pitchFamily="2" charset="2"/>
              <a:buAutoNum type="arabicPeriod" startAt="12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и удаляет подпись </a:t>
            </a:r>
            <a:r>
              <a:rPr lang="en-US" altLang="ru-RU" sz="3200" dirty="0"/>
              <a:t>A</a:t>
            </a:r>
            <a:r>
              <a:rPr lang="ru-RU" altLang="ru-RU" sz="3200" dirty="0"/>
              <a:t>, расшифровывает </a:t>
            </a:r>
            <a:r>
              <a:rPr lang="ru-RU" altLang="ru-RU" sz="3200" dirty="0" smtClean="0"/>
              <a:t>сообщения с </a:t>
            </a:r>
            <a:r>
              <a:rPr lang="ru-RU" altLang="ru-RU" sz="3200" dirty="0"/>
              <a:t>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, </a:t>
            </a:r>
            <a:r>
              <a:rPr lang="ru-RU" altLang="ru-RU" sz="3200" dirty="0"/>
              <a:t>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подписывает получившиеся сообщения вида: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))).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9333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 startAt="14"/>
            </a:pPr>
            <a:r>
              <a:rPr lang="en-US" altLang="ru-RU" sz="3200" dirty="0" smtClean="0"/>
              <a:t>B-</a:t>
            </a:r>
            <a:r>
              <a:rPr lang="en-US" altLang="ru-RU" sz="3200" dirty="0"/>
              <a:t>&gt;C(A,D): </a:t>
            </a:r>
            <a:r>
              <a:rPr lang="ru-RU" altLang="ru-RU" sz="3200" dirty="0"/>
              <a:t>все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))).</a:t>
            </a:r>
            <a:endParaRPr lang="ru-RU" altLang="ru-RU" sz="32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5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и удаляет подпись </a:t>
            </a:r>
            <a:r>
              <a:rPr lang="en-US" altLang="ru-RU" sz="3200" dirty="0"/>
              <a:t>B</a:t>
            </a:r>
            <a:r>
              <a:rPr lang="ru-RU" altLang="ru-RU" sz="3200" dirty="0"/>
              <a:t>, расшифровывает </a:t>
            </a:r>
            <a:r>
              <a:rPr lang="ru-RU" altLang="ru-RU" sz="3200" dirty="0" smtClean="0"/>
              <a:t>сообщения с </a:t>
            </a:r>
            <a:r>
              <a:rPr lang="ru-RU" altLang="ru-RU" sz="3200" dirty="0"/>
              <a:t>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C</a:t>
            </a:r>
            <a:r>
              <a:rPr lang="en-US" altLang="ru-RU" sz="3200" dirty="0"/>
              <a:t>, </a:t>
            </a:r>
            <a:r>
              <a:rPr lang="ru-RU" altLang="ru-RU" sz="3200" dirty="0"/>
              <a:t>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подписывает получившиеся сообщения вида: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3200" dirty="0"/>
              <a:t>E</a:t>
            </a:r>
            <a:r>
              <a:rPr lang="en-US" altLang="ru-RU" sz="3200" baseline="-25000" dirty="0"/>
              <a:t>SKC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+mj-lt"/>
              <a:buAutoNum type="arabicPeriod" startAt="16"/>
            </a:pPr>
            <a:r>
              <a:rPr lang="en-US" altLang="ru-RU" sz="3200" dirty="0"/>
              <a:t>C-&gt;D(A,B): </a:t>
            </a:r>
            <a:r>
              <a:rPr lang="ru-RU" altLang="ru-RU" sz="3200" dirty="0"/>
              <a:t>все</a:t>
            </a:r>
            <a:r>
              <a:rPr lang="en-US" altLang="ru-RU" sz="3200" dirty="0"/>
              <a:t> E</a:t>
            </a:r>
            <a:r>
              <a:rPr lang="en-US" altLang="ru-RU" sz="3200" baseline="-25000" dirty="0"/>
              <a:t>SKC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 startAt="16"/>
            </a:pPr>
            <a:r>
              <a:rPr lang="en-US" altLang="ru-RU" sz="3200" dirty="0"/>
              <a:t>D: </a:t>
            </a:r>
            <a:r>
              <a:rPr lang="ru-RU" altLang="ru-RU" sz="3200" dirty="0"/>
              <a:t>проверяет и удаляет подпись </a:t>
            </a:r>
            <a:r>
              <a:rPr lang="en-US" altLang="ru-RU" sz="3200" dirty="0"/>
              <a:t>C</a:t>
            </a:r>
            <a:r>
              <a:rPr lang="ru-RU" altLang="ru-RU" sz="3200" dirty="0"/>
              <a:t>, расшифровывает 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D</a:t>
            </a:r>
            <a:r>
              <a:rPr lang="en-US" altLang="ru-RU" sz="3200" dirty="0"/>
              <a:t>, </a:t>
            </a:r>
            <a:r>
              <a:rPr lang="ru-RU" altLang="ru-RU" sz="3200" dirty="0"/>
              <a:t>проверяет наличие своего бюллетеня</a:t>
            </a:r>
            <a:r>
              <a:rPr lang="en-US" altLang="ru-RU" sz="3200" dirty="0"/>
              <a:t> </a:t>
            </a:r>
            <a:r>
              <a:rPr lang="ru-RU" altLang="ru-RU" sz="3200" dirty="0"/>
              <a:t>и подписывает получившиеся сообщения вида</a:t>
            </a:r>
            <a:r>
              <a:rPr lang="en-US" altLang="ru-RU" sz="3200" dirty="0"/>
              <a:t> E</a:t>
            </a:r>
            <a:r>
              <a:rPr lang="en-US" altLang="ru-RU" sz="3200" baseline="-25000" dirty="0"/>
              <a:t>SKD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5033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18"/>
            </a:pPr>
            <a:r>
              <a:rPr lang="en-US" altLang="ru-RU" sz="3200" dirty="0"/>
              <a:t>D-&gt;A(B,C): </a:t>
            </a:r>
            <a:r>
              <a:rPr lang="ru-RU" altLang="ru-RU" sz="3200" dirty="0"/>
              <a:t>все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SKD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||R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18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проверяет и удаляет подпись </a:t>
            </a:r>
            <a:r>
              <a:rPr lang="en-US" altLang="ru-RU" sz="3200" dirty="0"/>
              <a:t>D</a:t>
            </a:r>
            <a:r>
              <a:rPr lang="ru-RU" altLang="ru-RU" sz="3200" dirty="0"/>
              <a:t>, проверяет наличие своего бюллетеня (по своей случайной строке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)</a:t>
            </a:r>
            <a:r>
              <a:rPr lang="en-US" altLang="ru-RU" sz="3200" dirty="0"/>
              <a:t>, </a:t>
            </a:r>
            <a:r>
              <a:rPr lang="ru-RU" altLang="ru-RU" sz="3200" dirty="0"/>
              <a:t>удаляет случайные строки из каждого бюллетеня, учитывает все бюллетени и подводит итоги голосования.</a:t>
            </a:r>
          </a:p>
          <a:p>
            <a:pPr marL="609600" indent="-609600"/>
            <a:r>
              <a:rPr lang="ru-RU" altLang="ru-RU" sz="3200" dirty="0"/>
              <a:t>Это протокол с арбитражем без судьи: если кто-то попытается обмануть, то это будет обнаружено другими участниками.</a:t>
            </a:r>
          </a:p>
        </p:txBody>
      </p:sp>
    </p:spTree>
    <p:extLst>
      <p:ext uri="{BB962C8B-B14F-4D97-AF65-F5344CB8AC3E}">
        <p14:creationId xmlns:p14="http://schemas.microsoft.com/office/powerpoint/2010/main" val="215355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836613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Если кто-то добавит бюллетень, то </a:t>
            </a:r>
            <a:r>
              <a:rPr lang="en-US" altLang="ru-RU" sz="3200" dirty="0"/>
              <a:t>A </a:t>
            </a:r>
            <a:r>
              <a:rPr lang="ru-RU" altLang="ru-RU" sz="3200" dirty="0"/>
              <a:t>обнаружит это на шаге 3. 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сам попытается добавить бюллетень, то </a:t>
            </a:r>
            <a:r>
              <a:rPr lang="en-US" altLang="ru-RU" sz="3200" dirty="0"/>
              <a:t>B </a:t>
            </a:r>
            <a:r>
              <a:rPr lang="ru-RU" altLang="ru-RU" sz="3200" dirty="0"/>
              <a:t>обнаружит это на шаге 5.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При замене бюллетене на втором этапе протокола (шаги 11-18) это будет обнаружено при проверке подписи избирателем.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При замене бюллетене на первом этапе протокола (шаги 3-10) это будет обнаружено на шагах 5, 7 или 9. Замена бюллетеня </a:t>
            </a:r>
            <a:r>
              <a:rPr lang="en-US" altLang="ru-RU" sz="3200" dirty="0"/>
              <a:t>A </a:t>
            </a:r>
            <a:r>
              <a:rPr lang="ru-RU" altLang="ru-RU" sz="3200" dirty="0"/>
              <a:t>будет обнаружена на втором этапе протокола на шаге 11.</a:t>
            </a:r>
          </a:p>
        </p:txBody>
      </p:sp>
    </p:spTree>
    <p:extLst>
      <p:ext uri="{BB962C8B-B14F-4D97-AF65-F5344CB8AC3E}">
        <p14:creationId xmlns:p14="http://schemas.microsoft.com/office/powerpoint/2010/main" val="422350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4624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Попытке узнать, кто как голосовал, препятствуют перетасовка бюллетеней и удаление случайных строк на первом этапе (иначе повторное шифрование открытым ключом тасующего позволит нивелировать эффект тасования). После завершения протокола конфиденциальность бюллетеней также сохранится.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Из-за начальной случайной строки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даже одинаковые бюллетени шифруются по-разному. Значение бюллетеня остается неизвестным до этапа 17.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39465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Протокол голосования без ЦИК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200" b="1" dirty="0"/>
              <a:t>Проблемы:</a:t>
            </a:r>
          </a:p>
          <a:p>
            <a:r>
              <a:rPr lang="ru-RU" altLang="ru-RU" sz="3200" dirty="0"/>
              <a:t>Необходимость в большом объеме сложных </a:t>
            </a:r>
            <a:r>
              <a:rPr lang="ru-RU" altLang="ru-RU" sz="3200" dirty="0" smtClean="0"/>
              <a:t>вычислений.</a:t>
            </a:r>
            <a:endParaRPr lang="ru-RU" altLang="ru-RU" sz="3200" dirty="0"/>
          </a:p>
          <a:p>
            <a:r>
              <a:rPr lang="en-US" altLang="ru-RU" sz="3200" dirty="0"/>
              <a:t>D </a:t>
            </a:r>
            <a:r>
              <a:rPr lang="ru-RU" altLang="ru-RU" sz="3200" dirty="0"/>
              <a:t>узнает результаты раньше других участников (имеет преимущество).</a:t>
            </a:r>
          </a:p>
          <a:p>
            <a:r>
              <a:rPr lang="en-US" altLang="ru-RU" sz="3200" dirty="0"/>
              <a:t>A </a:t>
            </a:r>
            <a:r>
              <a:rPr lang="ru-RU" altLang="ru-RU" sz="3200" dirty="0"/>
              <a:t>может скопировать бюллетень другого участника, что может стать проблемой, например, при трех участниках (</a:t>
            </a:r>
            <a:r>
              <a:rPr lang="en-US" altLang="ru-RU" sz="3200" dirty="0"/>
              <a:t>A </a:t>
            </a:r>
            <a:r>
              <a:rPr lang="ru-RU" altLang="ru-RU" sz="3200" dirty="0"/>
              <a:t>копирует бюллетень </a:t>
            </a:r>
            <a:r>
              <a:rPr lang="en-US" altLang="ru-RU" sz="3200" dirty="0"/>
              <a:t>C </a:t>
            </a:r>
            <a:r>
              <a:rPr lang="ru-RU" altLang="ru-RU" sz="3200" dirty="0"/>
              <a:t>и будет знать, что результат голосования соответствует голосу </a:t>
            </a:r>
            <a:r>
              <a:rPr lang="en-US" altLang="ru-RU" sz="3200" dirty="0"/>
              <a:t>C).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6943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908050"/>
          </a:xfrm>
        </p:spPr>
        <p:txBody>
          <a:bodyPr/>
          <a:lstStyle/>
          <a:p>
            <a:r>
              <a:rPr lang="ru-RU" altLang="ru-RU" dirty="0"/>
              <a:t>Простой протокол №2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5589240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подписывает </a:t>
            </a:r>
            <a:r>
              <a:rPr lang="ru-RU" altLang="ru-RU" sz="3200" dirty="0" smtClean="0"/>
              <a:t>бюллетень </a:t>
            </a:r>
            <a:r>
              <a:rPr lang="ru-RU" altLang="ru-RU" sz="3200" dirty="0"/>
              <a:t>своим закрытым ключом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</a:t>
            </a:r>
            <a:r>
              <a:rPr lang="ru-RU" altLang="ru-RU" sz="3200" dirty="0"/>
              <a:t>шифрует его открытым ключом </a:t>
            </a:r>
            <a:r>
              <a:rPr lang="en-US" altLang="ru-RU" sz="3200" dirty="0"/>
              <a:t>C 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C: </a:t>
            </a:r>
            <a:r>
              <a:rPr lang="ru-RU" altLang="ru-RU" sz="3200" dirty="0"/>
              <a:t>расшифровывает бюллетень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и подпись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SKC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)),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 </a:t>
            </a:r>
            <a:r>
              <a:rPr lang="ru-RU" altLang="ru-RU" sz="3200" dirty="0"/>
              <a:t>и учитывает голос </a:t>
            </a:r>
            <a:r>
              <a:rPr lang="en-US" altLang="ru-RU" sz="3200" dirty="0"/>
              <a:t>A.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Протокол удовлетворяет требованиям 1 и 2. Невозможно изменение бюллетеней. Нет тайны голосования. Необходимо отделить голосующего от его бюллетеня.</a:t>
            </a:r>
          </a:p>
        </p:txBody>
      </p:sp>
    </p:spTree>
    <p:extLst>
      <p:ext uri="{BB962C8B-B14F-4D97-AF65-F5344CB8AC3E}">
        <p14:creationId xmlns:p14="http://schemas.microsoft.com/office/powerpoint/2010/main" val="209103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908050"/>
          </a:xfrm>
        </p:spPr>
        <p:txBody>
          <a:bodyPr/>
          <a:lstStyle/>
          <a:p>
            <a:r>
              <a:rPr lang="ru-RU" altLang="ru-RU" sz="4000" dirty="0"/>
              <a:t>Голосование со слепыми подписями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10 наборов сообщений (каждый набор содержит столько сообщений, сколько возможно результатов голосования – 2, 3 или больше, а каждое сообщение – уникальный номер) </a:t>
            </a:r>
            <a:r>
              <a:rPr lang="en-US" altLang="ru-RU" sz="3200" dirty="0"/>
              <a:t>&lt;M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,M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,…&gt; (</a:t>
            </a:r>
            <a:r>
              <a:rPr lang="en-US" altLang="ru-RU" sz="3200" dirty="0" err="1"/>
              <a:t>i</a:t>
            </a:r>
            <a:r>
              <a:rPr lang="en-US" altLang="ru-RU" sz="3200" dirty="0"/>
              <a:t> </a:t>
            </a:r>
            <a:r>
              <a:rPr lang="ru-RU" altLang="ru-RU" sz="3200" dirty="0"/>
              <a:t>меняется от 1 до 10), маскирует все сообщения с помощью слепого множителя.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</a:t>
            </a:r>
            <a:r>
              <a:rPr lang="ru-RU" altLang="ru-RU" sz="3200" dirty="0"/>
              <a:t>все сообщения и маскирующие множители для 9 наборов.</a:t>
            </a:r>
          </a:p>
        </p:txBody>
      </p:sp>
    </p:spTree>
    <p:extLst>
      <p:ext uri="{BB962C8B-B14F-4D97-AF65-F5344CB8AC3E}">
        <p14:creationId xmlns:p14="http://schemas.microsoft.com/office/powerpoint/2010/main" val="9322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81075"/>
          </a:xfrm>
        </p:spPr>
        <p:txBody>
          <a:bodyPr/>
          <a:lstStyle/>
          <a:p>
            <a:r>
              <a:rPr lang="ru-RU" altLang="ru-RU" sz="4000" dirty="0"/>
              <a:t>Голосование со слепыми подписями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по базе избирателей, что </a:t>
            </a:r>
            <a:r>
              <a:rPr lang="en-US" altLang="ru-RU" sz="3200" dirty="0"/>
              <a:t>A </a:t>
            </a:r>
            <a:r>
              <a:rPr lang="ru-RU" altLang="ru-RU" sz="3200" dirty="0"/>
              <a:t>ранее не присылал для подписи свои бюллетени, открывает для проверки 9 наборов, подписывает все сообщения 10-го набора 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C</a:t>
            </a:r>
            <a:r>
              <a:rPr lang="ru-RU" altLang="ru-RU" sz="3200" dirty="0"/>
              <a:t>, сохраняет в базе имя избирателя </a:t>
            </a:r>
            <a:r>
              <a:rPr lang="en-US" altLang="ru-RU" sz="3200" dirty="0"/>
              <a:t>A.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/>
              <a:t>C-&gt;A: </a:t>
            </a:r>
            <a:r>
              <a:rPr lang="ru-RU" altLang="ru-RU" sz="3200" dirty="0"/>
              <a:t>подписанные сообщения одного набора.</a:t>
            </a:r>
          </a:p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/>
              <a:t>A: </a:t>
            </a:r>
            <a:r>
              <a:rPr lang="ru-RU" altLang="ru-RU" sz="3200" dirty="0"/>
              <a:t>удаляет слепой множитель из подписанных сообщений, выбирает одно из них и шифрует открытым ключом </a:t>
            </a:r>
            <a:r>
              <a:rPr lang="en-US" altLang="ru-RU" sz="3200" dirty="0"/>
              <a:t>C.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912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08906"/>
          </a:xfrm>
        </p:spPr>
        <p:txBody>
          <a:bodyPr/>
          <a:lstStyle/>
          <a:p>
            <a:r>
              <a:rPr lang="ru-RU" altLang="ru-RU" sz="4000" dirty="0"/>
              <a:t>Голосование со слепыми подписями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A-&gt;C: E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||S</a:t>
            </a:r>
            <a:r>
              <a:rPr lang="en-US" altLang="ru-RU" sz="3200" baseline="-25000" dirty="0"/>
              <a:t>C</a:t>
            </a:r>
            <a:r>
              <a:rPr lang="en-US" altLang="ru-RU" sz="3200" dirty="0"/>
              <a:t>) (S</a:t>
            </a:r>
            <a:r>
              <a:rPr lang="en-US" altLang="ru-RU" sz="3200" baseline="-25000" dirty="0"/>
              <a:t>C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SKC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C: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и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C</a:t>
            </a:r>
            <a:r>
              <a:rPr lang="ru-RU" altLang="ru-RU" sz="3200" dirty="0"/>
              <a:t>, проверяет свою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C</a:t>
            </a:r>
            <a:r>
              <a:rPr lang="en-US" altLang="ru-RU" sz="3200" dirty="0"/>
              <a:t>), </a:t>
            </a:r>
            <a:r>
              <a:rPr lang="ru-RU" altLang="ru-RU" sz="3200" dirty="0"/>
              <a:t>проверяет по базе бюллетеней уникальность номера полученного сообщения, сохраняет этот номер в базе и учитывает голос </a:t>
            </a:r>
            <a:r>
              <a:rPr lang="en-US" altLang="ru-RU" sz="3200" dirty="0" smtClean="0"/>
              <a:t>A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C: </a:t>
            </a:r>
            <a:r>
              <a:rPr lang="ru-RU" altLang="ru-RU" sz="3200" dirty="0"/>
              <a:t>публикует результаты голосования вместе с каждым номером и соответствующим ему бюллетенем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3923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Голосование со слепыми подписями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Слепая подпись обеспечивает единственность бюллетеня избирателя.</a:t>
            </a:r>
          </a:p>
          <a:p>
            <a:r>
              <a:rPr lang="ru-RU" altLang="ru-RU" sz="3200" dirty="0"/>
              <a:t>Уникальные номера не дают возможности повторной отправки бюллетеня.</a:t>
            </a:r>
          </a:p>
          <a:p>
            <a:r>
              <a:rPr lang="ru-RU" altLang="ru-RU" sz="3200" dirty="0"/>
              <a:t>Получение нескольких подписанных ЦИК наборов бюллетеней также невозможно.</a:t>
            </a:r>
          </a:p>
          <a:p>
            <a:r>
              <a:rPr lang="ru-RU" altLang="ru-RU" sz="3200" dirty="0"/>
              <a:t>Невозможно создание собственных бюллетеней, подписанных ЦИК, и изменение чужих бюллетеней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32919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Голосование со слепыми подписями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Механизм разделения и выбора (шаги 2 и 3) обеспечивает уникальность бюллетеней.</a:t>
            </a:r>
          </a:p>
          <a:p>
            <a:r>
              <a:rPr lang="ru-RU" altLang="ru-RU" sz="3200" dirty="0" smtClean="0"/>
              <a:t>ЦИК </a:t>
            </a:r>
            <a:r>
              <a:rPr lang="ru-RU" altLang="ru-RU" sz="3200" dirty="0"/>
              <a:t>не может узнать, как голосовал конкретный избиратель (слепая подпись не позволяет связать имя избирателя и номер его учитываемого бюллетеня).</a:t>
            </a:r>
          </a:p>
          <a:p>
            <a:r>
              <a:rPr lang="ru-RU" altLang="ru-RU" sz="3200" dirty="0"/>
              <a:t>Публикация номеров учтенных бюллетеней убеждает избирателя в правильности учета его голоса.</a:t>
            </a:r>
          </a:p>
        </p:txBody>
      </p:sp>
    </p:spTree>
    <p:extLst>
      <p:ext uri="{BB962C8B-B14F-4D97-AF65-F5344CB8AC3E}">
        <p14:creationId xmlns:p14="http://schemas.microsoft.com/office/powerpoint/2010/main" val="119155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2052</Words>
  <Application>Microsoft Office PowerPoint</Application>
  <PresentationFormat>Экран (4:3)</PresentationFormat>
  <Paragraphs>156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AcademicPresentation1</vt:lpstr>
      <vt:lpstr>Лекция 11. Протоколы электронного голосования</vt:lpstr>
      <vt:lpstr>Требования к протоколам электронного голосования</vt:lpstr>
      <vt:lpstr>Простой протокол №1</vt:lpstr>
      <vt:lpstr>Простой протокол №2</vt:lpstr>
      <vt:lpstr>Голосование со слепыми подписями</vt:lpstr>
      <vt:lpstr>Голосование со слепыми подписями</vt:lpstr>
      <vt:lpstr>Голосование со слепыми подписями</vt:lpstr>
      <vt:lpstr>Голосование со слепыми подписями</vt:lpstr>
      <vt:lpstr>Голосование со слепыми подписями</vt:lpstr>
      <vt:lpstr>Голосование со слепыми подписями</vt:lpstr>
      <vt:lpstr>Голосование с двумя ЦИК</vt:lpstr>
      <vt:lpstr>Голосование с двумя ЦИК</vt:lpstr>
      <vt:lpstr>Голосование с двумя ЦИК</vt:lpstr>
      <vt:lpstr>Голосование с двумя ЦИК</vt:lpstr>
      <vt:lpstr>Голосование с двумя ЦИК</vt:lpstr>
      <vt:lpstr>Голосование с одной ЦИК</vt:lpstr>
      <vt:lpstr>Голосование с одной ЦИК</vt:lpstr>
      <vt:lpstr>Протокол голосования с одной ЦИК</vt:lpstr>
      <vt:lpstr>Протокол голосования с одной ЦИК</vt:lpstr>
      <vt:lpstr>Протокол голосования с одной ЦИК</vt:lpstr>
      <vt:lpstr>Протокол голосования с одной ЦИК</vt:lpstr>
      <vt:lpstr>Протокол голосования с одной ЦИК</vt:lpstr>
      <vt:lpstr>Протокол голосования с одной ЦИК</vt:lpstr>
      <vt:lpstr>Протокол голосования с одной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  <vt:lpstr>Протокол голосования без ЦИК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2015-11-09T10:13:35Z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