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40"/>
  </p:notesMasterIdLst>
  <p:sldIdLst>
    <p:sldId id="267" r:id="rId3"/>
    <p:sldId id="269" r:id="rId4"/>
    <p:sldId id="270" r:id="rId5"/>
    <p:sldId id="271" r:id="rId6"/>
    <p:sldId id="272" r:id="rId7"/>
    <p:sldId id="273" r:id="rId8"/>
    <p:sldId id="297" r:id="rId9"/>
    <p:sldId id="274" r:id="rId10"/>
    <p:sldId id="275" r:id="rId11"/>
    <p:sldId id="296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98" r:id="rId20"/>
    <p:sldId id="299" r:id="rId21"/>
    <p:sldId id="300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301" r:id="rId35"/>
    <p:sldId id="302" r:id="rId36"/>
    <p:sldId id="303" r:id="rId37"/>
    <p:sldId id="304" r:id="rId38"/>
    <p:sldId id="295" r:id="rId39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80" d="100"/>
          <a:sy n="80" d="100"/>
        </p:scale>
        <p:origin x="-1092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212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14:41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14:41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14:41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14:41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14:41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14:41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14:41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14:41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14:41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14:41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14:41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14:41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1026368"/>
          </a:xfrm>
        </p:spPr>
        <p:txBody>
          <a:bodyPr>
            <a:norm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1</a:t>
            </a:r>
            <a:r>
              <a:rPr lang="en-US" dirty="0" smtClean="0"/>
              <a:t>3</a:t>
            </a:r>
            <a:r>
              <a:rPr lang="ru-RU" dirty="0" smtClean="0"/>
              <a:t>. </a:t>
            </a:r>
            <a:r>
              <a:rPr lang="ru-RU" altLang="ru-RU" dirty="0" smtClean="0"/>
              <a:t>Применение </a:t>
            </a:r>
            <a:r>
              <a:rPr lang="en-US" altLang="ru-RU" dirty="0" smtClean="0"/>
              <a:t>PKI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339752" y="1752600"/>
            <a:ext cx="6423248" cy="477274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Сертификация без удостоверяющих центров. Сертификаты в протоколе </a:t>
            </a:r>
            <a:r>
              <a:rPr lang="en-US" altLang="ru-RU" sz="3200" dirty="0"/>
              <a:t>Kerberos.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Отзыв сертификатов.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Распространение сертификатов и </a:t>
            </a:r>
            <a:r>
              <a:rPr lang="en-US" altLang="ru-RU" sz="3200" dirty="0"/>
              <a:t>CRL.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Достоинства метода </a:t>
            </a:r>
            <a:r>
              <a:rPr lang="en-US" altLang="ru-RU" dirty="0" err="1"/>
              <a:t>PKInit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268760"/>
            <a:ext cx="9144000" cy="5589240"/>
          </a:xfrm>
        </p:spPr>
        <p:txBody>
          <a:bodyPr>
            <a:noAutofit/>
          </a:bodyPr>
          <a:lstStyle/>
          <a:p>
            <a:r>
              <a:rPr lang="ru-RU" sz="3200" dirty="0" smtClean="0"/>
              <a:t>В любом случае исключается </a:t>
            </a:r>
            <a:r>
              <a:rPr lang="ru-RU" sz="3200" dirty="0"/>
              <a:t>необходимость в коллективно используемом </a:t>
            </a:r>
            <a:r>
              <a:rPr lang="ru-RU" sz="3200" dirty="0" smtClean="0"/>
              <a:t>секрете - многоразовом пароле.</a:t>
            </a:r>
          </a:p>
          <a:p>
            <a:r>
              <a:rPr lang="ru-RU" sz="3200" dirty="0" smtClean="0"/>
              <a:t>Смарт-карта с закрытым ключом </a:t>
            </a:r>
            <a:r>
              <a:rPr lang="ru-RU" sz="3200" dirty="0"/>
              <a:t>и сертификат открытого ключа </a:t>
            </a:r>
            <a:r>
              <a:rPr lang="ru-RU" sz="3200" dirty="0" smtClean="0"/>
              <a:t>пользователя не </a:t>
            </a:r>
            <a:r>
              <a:rPr lang="ru-RU" sz="3200" dirty="0"/>
              <a:t>используются до </a:t>
            </a:r>
            <a:r>
              <a:rPr lang="ru-RU" sz="3200" dirty="0" smtClean="0"/>
              <a:t>его следующей </a:t>
            </a:r>
            <a:r>
              <a:rPr lang="ru-RU" sz="3200" dirty="0" smtClean="0"/>
              <a:t>авторизации </a:t>
            </a:r>
            <a:r>
              <a:rPr lang="ru-RU" sz="3200" dirty="0" smtClean="0"/>
              <a:t>в </a:t>
            </a:r>
            <a:r>
              <a:rPr lang="ru-RU" sz="3200" dirty="0"/>
              <a:t>системе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Двухфакторная аутентификация </a:t>
            </a:r>
            <a:r>
              <a:rPr lang="ru-RU" sz="3200" dirty="0"/>
              <a:t>пользователя на этапе предаутентификации протокола </a:t>
            </a:r>
            <a:r>
              <a:rPr lang="ru-RU" sz="3200" dirty="0" err="1"/>
              <a:t>Kerberos</a:t>
            </a:r>
            <a:r>
              <a:rPr lang="ru-RU" sz="3200" dirty="0"/>
              <a:t> – пользователь должен иметь </a:t>
            </a:r>
            <a:r>
              <a:rPr lang="ru-RU" sz="3200" dirty="0" smtClean="0"/>
              <a:t>смарт-карту </a:t>
            </a:r>
            <a:r>
              <a:rPr lang="ru-RU" sz="3200" dirty="0"/>
              <a:t>(с хранящимися в памяти карты сертификатом и закрытым ключом</a:t>
            </a:r>
            <a:r>
              <a:rPr lang="ru-RU" sz="3200" dirty="0" smtClean="0"/>
              <a:t>) </a:t>
            </a:r>
            <a:r>
              <a:rPr lang="ru-RU" sz="3200" dirty="0"/>
              <a:t>и знать ее </a:t>
            </a:r>
            <a:r>
              <a:rPr lang="ru-RU" sz="3200" dirty="0" smtClean="0"/>
              <a:t>PIN-код.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4393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Причины отзыва сертификатов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Потеря личного ключа его владельцем.</a:t>
            </a:r>
          </a:p>
          <a:p>
            <a:r>
              <a:rPr lang="ru-RU" altLang="ru-RU" sz="3200" dirty="0"/>
              <a:t>Компрометация личного ключа.</a:t>
            </a:r>
          </a:p>
          <a:p>
            <a:r>
              <a:rPr lang="ru-RU" altLang="ru-RU" sz="3200" dirty="0"/>
              <a:t>Увольнение владельца сертификата из организации и др.</a:t>
            </a:r>
          </a:p>
        </p:txBody>
      </p:sp>
    </p:spTree>
    <p:extLst>
      <p:ext uri="{BB962C8B-B14F-4D97-AF65-F5344CB8AC3E}">
        <p14:creationId xmlns:p14="http://schemas.microsoft.com/office/powerpoint/2010/main" val="18472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sz="4000"/>
              <a:t>Стратегии отзыва сертификатов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Ведение списка отозванных сертификатов </a:t>
            </a:r>
            <a:r>
              <a:rPr lang="en-US" altLang="ru-RU" sz="3200" dirty="0"/>
              <a:t>(Certificate Revocation List, CRL)</a:t>
            </a:r>
            <a:r>
              <a:rPr lang="ru-RU" altLang="ru-RU" sz="3200" dirty="0"/>
              <a:t> в удостоверяющем центре и его регулярная доставка конечным пользователям.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Интерактивный отзыв.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Периодическое </a:t>
            </a:r>
            <a:r>
              <a:rPr lang="ru-RU" altLang="ru-RU" sz="3200" dirty="0" err="1"/>
              <a:t>сертифицирование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558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Использование списка отозванных сертификатов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Отозванный сертификат остается в </a:t>
            </a:r>
            <a:r>
              <a:rPr lang="en-US" altLang="ru-RU" sz="3200" dirty="0"/>
              <a:t>CRL </a:t>
            </a:r>
            <a:r>
              <a:rPr lang="ru-RU" altLang="ru-RU" sz="3200" dirty="0"/>
              <a:t>до окончания срока своего действия.</a:t>
            </a:r>
          </a:p>
          <a:p>
            <a:r>
              <a:rPr lang="ru-RU" altLang="ru-RU" sz="3200" dirty="0"/>
              <a:t>Преимущество – возможность автономной проверки сертификата.</a:t>
            </a:r>
          </a:p>
          <a:p>
            <a:r>
              <a:rPr lang="ru-RU" altLang="ru-RU" sz="3200" dirty="0"/>
              <a:t>Недостатки:</a:t>
            </a:r>
          </a:p>
          <a:p>
            <a:pPr lvl="1"/>
            <a:r>
              <a:rPr lang="ru-RU" altLang="ru-RU" sz="3200" dirty="0"/>
              <a:t>возможность использования личного ключа до выпуска или получения очередного обновления </a:t>
            </a:r>
            <a:r>
              <a:rPr lang="en-US" altLang="ru-RU" sz="3200" dirty="0"/>
              <a:t>CRL</a:t>
            </a:r>
            <a:r>
              <a:rPr lang="ru-RU" altLang="ru-RU" sz="3200" dirty="0"/>
              <a:t>;</a:t>
            </a:r>
          </a:p>
          <a:p>
            <a:pPr lvl="1"/>
            <a:r>
              <a:rPr lang="ru-RU" altLang="ru-RU" sz="3200" dirty="0"/>
              <a:t>необходимость тесного сотрудничества между УЦ и производителями ПО.</a:t>
            </a:r>
          </a:p>
        </p:txBody>
      </p:sp>
    </p:spTree>
    <p:extLst>
      <p:ext uri="{BB962C8B-B14F-4D97-AF65-F5344CB8AC3E}">
        <p14:creationId xmlns:p14="http://schemas.microsoft.com/office/powerpoint/2010/main" val="157587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/>
          <a:lstStyle/>
          <a:p>
            <a:r>
              <a:rPr lang="ru-RU" altLang="ru-RU" dirty="0"/>
              <a:t>Формат </a:t>
            </a:r>
            <a:r>
              <a:rPr lang="en-US" altLang="ru-RU" dirty="0"/>
              <a:t>CRL</a:t>
            </a:r>
            <a:endParaRPr lang="ru-RU" altLang="ru-RU" dirty="0"/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идентификатор алгоритма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под списком;</a:t>
            </a:r>
          </a:p>
          <a:p>
            <a:r>
              <a:rPr lang="ru-RU" altLang="ru-RU" sz="3200" dirty="0"/>
              <a:t>имя выпустившего список УЦ;</a:t>
            </a:r>
          </a:p>
          <a:p>
            <a:r>
              <a:rPr lang="ru-RU" altLang="ru-RU" sz="3200" dirty="0"/>
              <a:t>даты выпуска и следующего обновления;</a:t>
            </a:r>
          </a:p>
          <a:p>
            <a:r>
              <a:rPr lang="ru-RU" altLang="ru-RU" sz="3200" dirty="0"/>
              <a:t>номер версии (начиная с версии 2);</a:t>
            </a:r>
          </a:p>
          <a:p>
            <a:r>
              <a:rPr lang="ru-RU" altLang="ru-RU" sz="3200" dirty="0"/>
              <a:t>идентификатор ключа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;</a:t>
            </a:r>
          </a:p>
          <a:p>
            <a:r>
              <a:rPr lang="ru-RU" altLang="ru-RU" sz="3200" dirty="0"/>
              <a:t>серийный номер;</a:t>
            </a:r>
          </a:p>
          <a:p>
            <a:r>
              <a:rPr lang="ru-RU" altLang="ru-RU" sz="3200" dirty="0"/>
              <a:t>атрибуты пункта распространения </a:t>
            </a:r>
            <a:r>
              <a:rPr lang="en-US" altLang="ru-RU" sz="3200" dirty="0"/>
              <a:t>CRL</a:t>
            </a:r>
            <a:r>
              <a:rPr lang="ru-RU" altLang="ru-RU" sz="3200" dirty="0"/>
              <a:t>;</a:t>
            </a:r>
          </a:p>
          <a:p>
            <a:r>
              <a:rPr lang="ru-RU" altLang="ru-RU" sz="3200" dirty="0"/>
              <a:t>признак разностного списка;</a:t>
            </a:r>
          </a:p>
          <a:p>
            <a:r>
              <a:rPr lang="ru-RU" altLang="ru-RU" sz="3200" dirty="0"/>
              <a:t>отозванные сертификаты;</a:t>
            </a:r>
          </a:p>
          <a:p>
            <a:r>
              <a:rPr lang="ru-RU" altLang="ru-RU" sz="3200" dirty="0"/>
              <a:t>подпись издателя </a:t>
            </a:r>
            <a:r>
              <a:rPr lang="en-US" altLang="ru-RU" sz="3200" dirty="0"/>
              <a:t>CRL.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34421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 dirty="0"/>
              <a:t>Пункт распространения </a:t>
            </a:r>
            <a:r>
              <a:rPr lang="en-US" altLang="ru-RU" dirty="0"/>
              <a:t>CRL</a:t>
            </a:r>
            <a:endParaRPr lang="ru-RU" altLang="ru-RU" dirty="0"/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может содержать сертификаты только конечных пользователей или только УЦ;</a:t>
            </a:r>
          </a:p>
          <a:p>
            <a:r>
              <a:rPr lang="ru-RU" altLang="ru-RU" sz="3200" dirty="0"/>
              <a:t>используется при </a:t>
            </a:r>
            <a:r>
              <a:rPr lang="ru-RU" altLang="ru-RU" sz="3200" dirty="0" smtClean="0"/>
              <a:t>очень </a:t>
            </a:r>
            <a:r>
              <a:rPr lang="ru-RU" altLang="ru-RU" sz="3200" dirty="0"/>
              <a:t>большом размере </a:t>
            </a:r>
            <a:r>
              <a:rPr lang="en-US" altLang="ru-RU" sz="3200" dirty="0"/>
              <a:t>CRL;</a:t>
            </a:r>
            <a:endParaRPr lang="ru-RU" altLang="ru-RU" sz="3200" dirty="0"/>
          </a:p>
          <a:p>
            <a:r>
              <a:rPr lang="ru-RU" altLang="ru-RU" sz="3200" dirty="0"/>
              <a:t>может указывать на косвенный </a:t>
            </a:r>
            <a:r>
              <a:rPr lang="en-US" altLang="ru-RU" sz="3200" dirty="0"/>
              <a:t>CRL, </a:t>
            </a:r>
            <a:r>
              <a:rPr lang="ru-RU" altLang="ru-RU" sz="3200" dirty="0"/>
              <a:t>поддерживаемый не УЦ, а третьей стороной, получающей от УЦ информацию об отзыве сертификатов;</a:t>
            </a:r>
          </a:p>
          <a:p>
            <a:r>
              <a:rPr lang="ru-RU" altLang="ru-RU" sz="3200" dirty="0"/>
              <a:t>для идентификации могут использоваться доменные имена, </a:t>
            </a:r>
            <a:r>
              <a:rPr lang="en-US" altLang="ru-RU" sz="3200" dirty="0"/>
              <a:t>IP-</a:t>
            </a:r>
            <a:r>
              <a:rPr lang="ru-RU" altLang="ru-RU" sz="3200" dirty="0"/>
              <a:t>адреса, имена файлов на </a:t>
            </a:r>
            <a:r>
              <a:rPr lang="en-US" altLang="ru-RU" sz="3200" dirty="0"/>
              <a:t>Web-</a:t>
            </a:r>
            <a:r>
              <a:rPr lang="ru-RU" altLang="ru-RU" sz="3200" dirty="0"/>
              <a:t>серверах.</a:t>
            </a:r>
          </a:p>
        </p:txBody>
      </p:sp>
    </p:spTree>
    <p:extLst>
      <p:ext uri="{BB962C8B-B14F-4D97-AF65-F5344CB8AC3E}">
        <p14:creationId xmlns:p14="http://schemas.microsoft.com/office/powerpoint/2010/main" val="235991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Базовый и разностный </a:t>
            </a:r>
            <a:r>
              <a:rPr lang="en-US" altLang="ru-RU"/>
              <a:t>CRL</a:t>
            </a:r>
            <a:endParaRPr lang="ru-RU" altLang="ru-RU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Базовый (</a:t>
            </a:r>
            <a:r>
              <a:rPr lang="en-US" altLang="ru-RU" sz="3200" dirty="0"/>
              <a:t>base) CRL </a:t>
            </a:r>
            <a:r>
              <a:rPr lang="ru-RU" altLang="ru-RU" sz="3200" dirty="0"/>
              <a:t>содержит все отозванные сертификаты.</a:t>
            </a:r>
          </a:p>
          <a:p>
            <a:r>
              <a:rPr lang="ru-RU" altLang="ru-RU" sz="3200" dirty="0"/>
              <a:t>Разностный (</a:t>
            </a:r>
            <a:r>
              <a:rPr lang="en-US" altLang="ru-RU" sz="3200" dirty="0"/>
              <a:t>delta) CRL </a:t>
            </a:r>
            <a:r>
              <a:rPr lang="ru-RU" altLang="ru-RU" sz="3200" dirty="0"/>
              <a:t>содержит только изменения, произошедшие с момента выпуска последнего </a:t>
            </a:r>
            <a:r>
              <a:rPr lang="en-US" altLang="ru-RU" sz="3200" dirty="0"/>
              <a:t>CRL.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/>
              <a:t>Разностные </a:t>
            </a:r>
            <a:r>
              <a:rPr lang="en-US" altLang="ru-RU" sz="3200" dirty="0"/>
              <a:t>CRL </a:t>
            </a:r>
            <a:r>
              <a:rPr lang="ru-RU" altLang="ru-RU" sz="3200" dirty="0"/>
              <a:t>обрабатываются быстрее базовых в приложениях, хранящих информацию об отозванных сертификатах не в виде </a:t>
            </a:r>
            <a:r>
              <a:rPr lang="en-US" altLang="ru-RU" sz="3200" dirty="0"/>
              <a:t>CRL</a:t>
            </a:r>
            <a:r>
              <a:rPr lang="ru-RU" altLang="ru-RU" sz="3200" dirty="0"/>
              <a:t>, а в формате базы данных.</a:t>
            </a:r>
          </a:p>
        </p:txBody>
      </p:sp>
    </p:spTree>
    <p:extLst>
      <p:ext uri="{BB962C8B-B14F-4D97-AF65-F5344CB8AC3E}">
        <p14:creationId xmlns:p14="http://schemas.microsoft.com/office/powerpoint/2010/main" val="289156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Информация об отозванном сертификате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серийный номер отозванного сертификата;</a:t>
            </a:r>
          </a:p>
          <a:p>
            <a:r>
              <a:rPr lang="ru-RU" altLang="ru-RU" sz="3200" dirty="0"/>
              <a:t>дата отзыва;</a:t>
            </a:r>
          </a:p>
          <a:p>
            <a:r>
              <a:rPr lang="ru-RU" altLang="ru-RU" sz="3200" dirty="0"/>
              <a:t>код причины отзыва (начиная с версии 2);</a:t>
            </a:r>
          </a:p>
          <a:p>
            <a:r>
              <a:rPr lang="ru-RU" altLang="ru-RU" sz="3200" dirty="0"/>
              <a:t>код временного приостановления сертификата;</a:t>
            </a:r>
          </a:p>
          <a:p>
            <a:r>
              <a:rPr lang="ru-RU" altLang="ru-RU" sz="3200" dirty="0"/>
              <a:t>дата признания сертификата недействительным;</a:t>
            </a:r>
          </a:p>
          <a:p>
            <a:r>
              <a:rPr lang="ru-RU" altLang="ru-RU" sz="3200" dirty="0"/>
              <a:t>имя издателя сертификата, связанного с косвенным </a:t>
            </a:r>
            <a:r>
              <a:rPr lang="en-US" altLang="ru-RU" sz="3200" dirty="0"/>
              <a:t>CRL.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414896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Коды </a:t>
            </a:r>
            <a:r>
              <a:rPr lang="ru-RU" altLang="ru-RU" dirty="0"/>
              <a:t>причины </a:t>
            </a:r>
            <a:r>
              <a:rPr lang="ru-RU" altLang="ru-RU" dirty="0" smtClean="0"/>
              <a:t>отзыва сертификатов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3200" dirty="0"/>
              <a:t>Компрометация </a:t>
            </a:r>
            <a:r>
              <a:rPr lang="ru-RU" sz="3200" dirty="0" smtClean="0"/>
              <a:t>ключа.</a:t>
            </a:r>
            <a:endParaRPr lang="ru-RU" sz="3200" dirty="0"/>
          </a:p>
          <a:p>
            <a:r>
              <a:rPr lang="ru-RU" sz="3200" dirty="0"/>
              <a:t>Компрометация </a:t>
            </a:r>
            <a:r>
              <a:rPr lang="ru-RU" sz="3200" dirty="0" smtClean="0"/>
              <a:t>УЦ.</a:t>
            </a:r>
            <a:endParaRPr lang="ru-RU" sz="3200" dirty="0"/>
          </a:p>
          <a:p>
            <a:r>
              <a:rPr lang="ru-RU" sz="3200" dirty="0"/>
              <a:t>Изменение </a:t>
            </a:r>
            <a:r>
              <a:rPr lang="ru-RU" sz="3200" dirty="0" smtClean="0"/>
              <a:t>принадлежности.</a:t>
            </a:r>
            <a:endParaRPr lang="ru-RU" sz="3200" dirty="0"/>
          </a:p>
          <a:p>
            <a:r>
              <a:rPr lang="ru-RU" sz="3200" dirty="0"/>
              <a:t>Сертификат </a:t>
            </a:r>
            <a:r>
              <a:rPr lang="ru-RU" sz="3200" dirty="0" smtClean="0"/>
              <a:t>заменен.</a:t>
            </a:r>
            <a:endParaRPr lang="ru-RU" sz="3200" dirty="0"/>
          </a:p>
          <a:p>
            <a:r>
              <a:rPr lang="ru-RU" sz="3200" dirty="0"/>
              <a:t>Прекращение </a:t>
            </a:r>
            <a:r>
              <a:rPr lang="ru-RU" sz="3200" dirty="0" smtClean="0"/>
              <a:t>действия.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4457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Период </a:t>
            </a:r>
            <a:r>
              <a:rPr lang="ru-RU" dirty="0"/>
              <a:t>публикации </a:t>
            </a:r>
            <a:r>
              <a:rPr lang="ru-RU" dirty="0" smtClean="0"/>
              <a:t>и срок </a:t>
            </a:r>
            <a:r>
              <a:rPr lang="ru-RU" dirty="0"/>
              <a:t>действия </a:t>
            </a:r>
            <a:r>
              <a:rPr lang="ru-RU" dirty="0" smtClean="0"/>
              <a:t>CRL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dirty="0" smtClean="0"/>
              <a:t>Срок </a:t>
            </a:r>
            <a:r>
              <a:rPr lang="ru-RU" dirty="0"/>
              <a:t>действия </a:t>
            </a:r>
            <a:r>
              <a:rPr lang="ru-RU" dirty="0" smtClean="0"/>
              <a:t>CRL – </a:t>
            </a:r>
            <a:r>
              <a:rPr lang="ru-RU" dirty="0"/>
              <a:t>это период времени, в течение которого </a:t>
            </a:r>
            <a:r>
              <a:rPr lang="ru-RU" dirty="0" smtClean="0"/>
              <a:t>списки </a:t>
            </a:r>
            <a:r>
              <a:rPr lang="ru-RU" dirty="0"/>
              <a:t>являются официальными </a:t>
            </a:r>
            <a:r>
              <a:rPr lang="ru-RU" dirty="0" smtClean="0"/>
              <a:t>для </a:t>
            </a:r>
            <a:r>
              <a:rPr lang="ru-RU" dirty="0"/>
              <a:t>проверяющего </a:t>
            </a:r>
            <a:r>
              <a:rPr lang="ru-RU" dirty="0" smtClean="0"/>
              <a:t>сертификат ПО. </a:t>
            </a:r>
            <a:r>
              <a:rPr lang="ru-RU" dirty="0"/>
              <a:t>Пока </a:t>
            </a:r>
            <a:r>
              <a:rPr lang="ru-RU" dirty="0" smtClean="0"/>
              <a:t>это ПО </a:t>
            </a:r>
            <a:r>
              <a:rPr lang="ru-RU" dirty="0"/>
              <a:t>хранит действительный список CRL в локальном кэше, у него нет необходимости запрашивать другой </a:t>
            </a:r>
            <a:r>
              <a:rPr lang="ru-RU" dirty="0" smtClean="0"/>
              <a:t>CRL в УЦ, который </a:t>
            </a:r>
            <a:r>
              <a:rPr lang="ru-RU" dirty="0"/>
              <a:t>их публикует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Период публикации – период времени до публикации обновленного </a:t>
            </a:r>
            <a:r>
              <a:rPr lang="ru-RU" dirty="0" smtClean="0">
                <a:solidFill>
                  <a:prstClr val="black"/>
                </a:solidFill>
              </a:rPr>
              <a:t>CRL.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6466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Личная сертификация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3600" dirty="0"/>
              <a:t>Личная сертификация – сертификация без создания инфраструктуры открытых ключей.</a:t>
            </a:r>
          </a:p>
          <a:p>
            <a:r>
              <a:rPr lang="ru-RU" altLang="ru-RU" sz="3600" dirty="0"/>
              <a:t>Сертификация на основе репутации.</a:t>
            </a:r>
          </a:p>
          <a:p>
            <a:r>
              <a:rPr lang="ru-RU" altLang="ru-RU" sz="3600" dirty="0"/>
              <a:t>Сертификация на основе сети доверия.</a:t>
            </a:r>
          </a:p>
        </p:txBody>
      </p:sp>
    </p:spTree>
    <p:extLst>
      <p:ext uri="{BB962C8B-B14F-4D97-AF65-F5344CB8AC3E}">
        <p14:creationId xmlns:p14="http://schemas.microsoft.com/office/powerpoint/2010/main" val="180247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4F271C"/>
                </a:solidFill>
              </a:rPr>
              <a:t>Период публикации и срок действия CRL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FEB80A"/>
              </a:buClr>
            </a:pPr>
            <a:r>
              <a:rPr lang="ru-RU" dirty="0">
                <a:solidFill>
                  <a:prstClr val="black"/>
                </a:solidFill>
              </a:rPr>
              <a:t>Период публикации CRL определяется администратором УЦ. Однако срок действия CRL больше, чем период публикации, что позволяет совершать репликацию </a:t>
            </a:r>
            <a:r>
              <a:rPr lang="en-US" dirty="0">
                <a:solidFill>
                  <a:prstClr val="black"/>
                </a:solidFill>
              </a:rPr>
              <a:t>CRL</a:t>
            </a:r>
            <a:r>
              <a:rPr lang="ru-RU" dirty="0">
                <a:solidFill>
                  <a:prstClr val="black"/>
                </a:solidFill>
              </a:rPr>
              <a:t> до истечение его срока действия. </a:t>
            </a:r>
            <a:endParaRPr lang="ru-RU" dirty="0" smtClean="0">
              <a:solidFill>
                <a:prstClr val="black"/>
              </a:solidFill>
            </a:endParaRPr>
          </a:p>
          <a:p>
            <a:pPr lvl="0">
              <a:buClr>
                <a:srgbClr val="FEB80A"/>
              </a:buClr>
            </a:pPr>
            <a:r>
              <a:rPr lang="ru-RU" dirty="0" smtClean="0">
                <a:solidFill>
                  <a:prstClr val="black"/>
                </a:solidFill>
              </a:rPr>
              <a:t>Уменьшение периода публикации увеличивает безопасность, но снижает производительность КС.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02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Интерактивный отзыв сертификатов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Достоинство – получение абсолютно точной </a:t>
            </a:r>
            <a:r>
              <a:rPr lang="ru-RU" altLang="ru-RU" sz="3200" dirty="0" smtClean="0"/>
              <a:t>и актуальной информации </a:t>
            </a:r>
            <a:r>
              <a:rPr lang="ru-RU" altLang="ru-RU" sz="3200" dirty="0"/>
              <a:t>о статусе отзыва сертификата.</a:t>
            </a:r>
          </a:p>
          <a:p>
            <a:r>
              <a:rPr lang="ru-RU" altLang="ru-RU" sz="3200" dirty="0"/>
              <a:t>Недостаток – возможность невыполнения транзакции при соединении с УЦ.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/>
              <a:t>Не все УЦ поддерживают верификацию сертификатов в реальном времени, а предоставляют только последнюю версию </a:t>
            </a:r>
            <a:r>
              <a:rPr lang="en-US" altLang="ru-RU" sz="3200" dirty="0"/>
              <a:t>CRL (</a:t>
            </a:r>
            <a:r>
              <a:rPr lang="ru-RU" altLang="ru-RU" sz="3200" dirty="0"/>
              <a:t>с </a:t>
            </a:r>
            <a:r>
              <a:rPr lang="en-US" altLang="ru-RU" sz="3200" dirty="0"/>
              <a:t>CRL </a:t>
            </a:r>
            <a:r>
              <a:rPr lang="ru-RU" altLang="ru-RU" sz="3200" dirty="0"/>
              <a:t>могут работать не все приложения).</a:t>
            </a:r>
          </a:p>
        </p:txBody>
      </p:sp>
    </p:spTree>
    <p:extLst>
      <p:ext uri="{BB962C8B-B14F-4D97-AF65-F5344CB8AC3E}">
        <p14:creationId xmlns:p14="http://schemas.microsoft.com/office/powerpoint/2010/main" val="39979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Периодическое сертифицирование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Выпуск краткосрочных сертификатов, заменяемых в дальнейшем по требованию их владельцев.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/>
              <a:t>Достоинство – при компрометации личного ключа пользователь может сообщить об этом в УЦ и нарушитель не сумеет обновить прежний сертификат владельца, который получит новый сертификат под другим именем.</a:t>
            </a:r>
          </a:p>
        </p:txBody>
      </p:sp>
    </p:spTree>
    <p:extLst>
      <p:ext uri="{BB962C8B-B14F-4D97-AF65-F5344CB8AC3E}">
        <p14:creationId xmlns:p14="http://schemas.microsoft.com/office/powerpoint/2010/main" val="252402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Распространение сертификатов и </a:t>
            </a:r>
            <a:r>
              <a:rPr lang="en-US" altLang="ru-RU" sz="4000"/>
              <a:t>CRL</a:t>
            </a:r>
            <a:endParaRPr lang="ru-RU" altLang="ru-RU" sz="4000"/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/>
              <a:t>Производится с помощью операционных протоколов, целью которых является обеспечение высокого уровня доступности данных, созданных УЦ и используемых конечными пользователями. В качестве таких протоколов могут быть использованы любые протоколы общего назначения, занимающиеся распространением данных  в информационных системах.</a:t>
            </a:r>
          </a:p>
        </p:txBody>
      </p:sp>
    </p:spTree>
    <p:extLst>
      <p:ext uri="{BB962C8B-B14F-4D97-AF65-F5344CB8AC3E}">
        <p14:creationId xmlns:p14="http://schemas.microsoft.com/office/powerpoint/2010/main" val="391626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Операционные протоколы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ru-RU" sz="3200" dirty="0"/>
              <a:t>HTTP (</a:t>
            </a:r>
            <a:r>
              <a:rPr lang="ru-RU" altLang="ru-RU" sz="3200" dirty="0"/>
              <a:t>сертификаты и </a:t>
            </a:r>
            <a:r>
              <a:rPr lang="en-US" altLang="ru-RU" sz="3200" dirty="0"/>
              <a:t>CRL </a:t>
            </a:r>
            <a:r>
              <a:rPr lang="ru-RU" altLang="ru-RU" sz="3200" dirty="0"/>
              <a:t>хранятся на </a:t>
            </a:r>
            <a:r>
              <a:rPr lang="en-US" altLang="ru-RU" sz="3200" dirty="0"/>
              <a:t>Web-</a:t>
            </a:r>
            <a:r>
              <a:rPr lang="ru-RU" altLang="ru-RU" sz="3200" dirty="0"/>
              <a:t>сервере в виде доступных для загрузки файлов).</a:t>
            </a:r>
          </a:p>
          <a:p>
            <a:pPr>
              <a:lnSpc>
                <a:spcPct val="90000"/>
              </a:lnSpc>
            </a:pPr>
            <a:r>
              <a:rPr lang="en-US" altLang="ru-RU" sz="3200" dirty="0"/>
              <a:t>FTP (</a:t>
            </a:r>
            <a:r>
              <a:rPr lang="ru-RU" altLang="ru-RU" sz="3200" dirty="0"/>
              <a:t>сертификаты и </a:t>
            </a:r>
            <a:r>
              <a:rPr lang="en-US" altLang="ru-RU" sz="3200" dirty="0"/>
              <a:t>CRL </a:t>
            </a:r>
            <a:r>
              <a:rPr lang="ru-RU" altLang="ru-RU" sz="3200" dirty="0"/>
              <a:t>хранятся на </a:t>
            </a:r>
            <a:r>
              <a:rPr lang="en-US" altLang="ru-RU" sz="3200" dirty="0"/>
              <a:t>FTP-</a:t>
            </a:r>
            <a:r>
              <a:rPr lang="ru-RU" altLang="ru-RU" sz="3200" dirty="0"/>
              <a:t>сервере в виде доступных для загрузки файлов).</a:t>
            </a:r>
          </a:p>
          <a:p>
            <a:pPr>
              <a:lnSpc>
                <a:spcPct val="90000"/>
              </a:lnSpc>
            </a:pPr>
            <a:r>
              <a:rPr lang="en-US" altLang="ru-RU" sz="3200" dirty="0"/>
              <a:t>SMTP </a:t>
            </a:r>
            <a:r>
              <a:rPr lang="ru-RU" altLang="ru-RU" sz="3200" dirty="0"/>
              <a:t>и </a:t>
            </a:r>
            <a:r>
              <a:rPr lang="en-US" altLang="ru-RU" sz="3200" dirty="0"/>
              <a:t>POP3 (</a:t>
            </a:r>
            <a:r>
              <a:rPr lang="ru-RU" altLang="ru-RU" sz="3200" dirty="0"/>
              <a:t>сертификаты и </a:t>
            </a:r>
            <a:r>
              <a:rPr lang="en-US" altLang="ru-RU" sz="3200" dirty="0"/>
              <a:t>CRL </a:t>
            </a:r>
            <a:r>
              <a:rPr lang="ru-RU" altLang="ru-RU" sz="3200" dirty="0"/>
              <a:t> рассылаются в виде сообщений электронной почты </a:t>
            </a:r>
            <a:r>
              <a:rPr lang="en-US" altLang="ru-RU" sz="3200" dirty="0"/>
              <a:t>S</a:t>
            </a:r>
            <a:r>
              <a:rPr lang="ru-RU" altLang="ru-RU" sz="3200" dirty="0"/>
              <a:t>/</a:t>
            </a:r>
            <a:r>
              <a:rPr lang="en-US" altLang="ru-RU" sz="3200" dirty="0"/>
              <a:t>MIME).</a:t>
            </a:r>
            <a:endParaRPr lang="ru-RU" altLang="ru-RU" sz="3200" dirty="0"/>
          </a:p>
          <a:p>
            <a:pPr>
              <a:lnSpc>
                <a:spcPct val="90000"/>
              </a:lnSpc>
            </a:pPr>
            <a:r>
              <a:rPr lang="en-US" altLang="ru-RU" sz="3200" dirty="0"/>
              <a:t>LDAP (</a:t>
            </a:r>
            <a:r>
              <a:rPr lang="ru-RU" altLang="ru-RU" sz="3200" dirty="0"/>
              <a:t>сертификаты и </a:t>
            </a:r>
            <a:r>
              <a:rPr lang="en-US" altLang="ru-RU" sz="3200" dirty="0"/>
              <a:t>CRL </a:t>
            </a:r>
            <a:r>
              <a:rPr lang="ru-RU" altLang="ru-RU" sz="3200" dirty="0"/>
              <a:t>хранятся на </a:t>
            </a:r>
            <a:r>
              <a:rPr lang="en-US" altLang="ru-RU" sz="3200" dirty="0"/>
              <a:t>LDAP-</a:t>
            </a:r>
            <a:r>
              <a:rPr lang="ru-RU" altLang="ru-RU" sz="3200" dirty="0"/>
              <a:t>сервере в виде доступных для загрузки элементов каталога).</a:t>
            </a:r>
          </a:p>
        </p:txBody>
      </p:sp>
    </p:spTree>
    <p:extLst>
      <p:ext uri="{BB962C8B-B14F-4D97-AF65-F5344CB8AC3E}">
        <p14:creationId xmlns:p14="http://schemas.microsoft.com/office/powerpoint/2010/main" val="143004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 dirty="0"/>
              <a:t>Использование </a:t>
            </a:r>
            <a:r>
              <a:rPr lang="en-US" altLang="ru-RU" dirty="0"/>
              <a:t>HTTP</a:t>
            </a:r>
            <a:endParaRPr lang="ru-RU" altLang="ru-RU" dirty="0"/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Сертификаты и списки отзыва размещаются на </a:t>
            </a:r>
            <a:r>
              <a:rPr lang="en-US" altLang="ru-RU" sz="3200" dirty="0"/>
              <a:t>Web</a:t>
            </a:r>
            <a:r>
              <a:rPr lang="ru-RU" altLang="ru-RU" sz="3200" dirty="0"/>
              <a:t>-сервере</a:t>
            </a:r>
            <a:r>
              <a:rPr lang="en-US" altLang="ru-RU" sz="3200" dirty="0"/>
              <a:t> </a:t>
            </a:r>
            <a:r>
              <a:rPr lang="ru-RU" altLang="ru-RU" sz="3200" dirty="0"/>
              <a:t>в  виде файлов.</a:t>
            </a:r>
            <a:r>
              <a:rPr lang="en-US" altLang="ru-RU" sz="3200" dirty="0"/>
              <a:t> </a:t>
            </a:r>
            <a:r>
              <a:rPr lang="ru-RU" altLang="ru-RU" sz="3200" dirty="0"/>
              <a:t>Файл может быть загружен с клиентского хоста через </a:t>
            </a:r>
            <a:r>
              <a:rPr lang="en-US" altLang="ru-RU" sz="3200" dirty="0"/>
              <a:t>web</a:t>
            </a:r>
            <a:r>
              <a:rPr lang="ru-RU" altLang="ru-RU" sz="3200" dirty="0"/>
              <a:t>-интерфейс. Безопасность передачи данных осуществляется с помощью протоколов </a:t>
            </a:r>
            <a:r>
              <a:rPr lang="en-US" altLang="ru-RU" sz="3200" dirty="0"/>
              <a:t>SSL/TLS.</a:t>
            </a:r>
            <a:r>
              <a:rPr lang="ru-RU" altLang="ru-RU" sz="3200" dirty="0"/>
              <a:t> По сравнению с </a:t>
            </a:r>
            <a:r>
              <a:rPr lang="en-US" altLang="ru-RU" sz="3200" dirty="0"/>
              <a:t>FTP </a:t>
            </a:r>
            <a:r>
              <a:rPr lang="ru-RU" altLang="ru-RU" sz="3200" dirty="0"/>
              <a:t>данный протокол является предпочтительным, так как поддерживает переадресацию и масштабирование (путем создания виртуальных </a:t>
            </a:r>
            <a:r>
              <a:rPr lang="en-US" altLang="ru-RU" sz="3200" dirty="0"/>
              <a:t>web-</a:t>
            </a:r>
            <a:r>
              <a:rPr lang="ru-RU" altLang="ru-RU" sz="3200" dirty="0"/>
              <a:t>серверов).</a:t>
            </a:r>
          </a:p>
        </p:txBody>
      </p:sp>
    </p:spTree>
    <p:extLst>
      <p:ext uri="{BB962C8B-B14F-4D97-AF65-F5344CB8AC3E}">
        <p14:creationId xmlns:p14="http://schemas.microsoft.com/office/powerpoint/2010/main" val="378731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/>
              <a:t>Использование </a:t>
            </a:r>
            <a:r>
              <a:rPr lang="en-US" altLang="ru-RU"/>
              <a:t>FTP</a:t>
            </a:r>
            <a:endParaRPr lang="ru-RU" altLang="ru-RU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Сертификаты и списки отзыва размещаются на файловом сервере в произвольном формате и могут быть получены в любой момент с использованием </a:t>
            </a:r>
            <a:r>
              <a:rPr lang="en-US" altLang="ru-RU" sz="3200" dirty="0"/>
              <a:t>ftp-</a:t>
            </a:r>
            <a:r>
              <a:rPr lang="ru-RU" altLang="ru-RU" sz="3200" dirty="0"/>
              <a:t>команд.</a:t>
            </a:r>
            <a:r>
              <a:rPr lang="en-US" altLang="ru-RU" sz="3200" dirty="0"/>
              <a:t> </a:t>
            </a:r>
            <a:r>
              <a:rPr lang="ru-RU" altLang="ru-RU" sz="3200" dirty="0"/>
              <a:t>Аутентификация доступа производится по имени и паролю. Распространение данных с помощью </a:t>
            </a:r>
            <a:r>
              <a:rPr lang="en-US" altLang="ru-RU" sz="3200" dirty="0"/>
              <a:t>FTP </a:t>
            </a:r>
            <a:r>
              <a:rPr lang="ru-RU" altLang="ru-RU" sz="3200" dirty="0"/>
              <a:t>имеет наибольший уровень ограничений, так как протокол </a:t>
            </a:r>
            <a:r>
              <a:rPr lang="en-US" altLang="ru-RU" sz="3200" dirty="0"/>
              <a:t>FTP </a:t>
            </a:r>
            <a:r>
              <a:rPr lang="ru-RU" altLang="ru-RU" sz="3200" dirty="0"/>
              <a:t>поддерживает только парольную аутентификацию, не поддерживая переадресации и масштабирования.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219001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Использование электронной почты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Распространение сертификатов и списков отзыва предполагает создание соответствующего типа содержимого </a:t>
            </a:r>
            <a:r>
              <a:rPr lang="en-US" altLang="ru-RU" sz="3200" dirty="0"/>
              <a:t>MIME-</a:t>
            </a:r>
            <a:r>
              <a:rPr lang="ru-RU" altLang="ru-RU" sz="3200" dirty="0"/>
              <a:t>сообщения. </a:t>
            </a:r>
            <a:endParaRPr lang="ru-RU" altLang="ru-RU" sz="3200" dirty="0" smtClean="0"/>
          </a:p>
          <a:p>
            <a:pPr>
              <a:buFont typeface="Wingdings" pitchFamily="2" charset="2"/>
              <a:buNone/>
            </a:pPr>
            <a:r>
              <a:rPr lang="ru-RU" altLang="ru-RU" sz="3200" dirty="0" smtClean="0"/>
              <a:t>Существенным </a:t>
            </a:r>
            <a:r>
              <a:rPr lang="ru-RU" altLang="ru-RU" sz="3200" dirty="0"/>
              <a:t>ограничением всех  рассмотренных протоколов является невозможность получения с сервера сгруппированных данных.</a:t>
            </a:r>
          </a:p>
        </p:txBody>
      </p:sp>
    </p:spTree>
    <p:extLst>
      <p:ext uri="{BB962C8B-B14F-4D97-AF65-F5344CB8AC3E}">
        <p14:creationId xmlns:p14="http://schemas.microsoft.com/office/powerpoint/2010/main" val="321340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/>
              <a:t>Использование </a:t>
            </a:r>
            <a:r>
              <a:rPr lang="en-US" altLang="ru-RU"/>
              <a:t>LDAP</a:t>
            </a:r>
            <a:endParaRPr lang="ru-RU" altLang="ru-RU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Наиболее </a:t>
            </a:r>
            <a:r>
              <a:rPr lang="ru-RU" altLang="ru-RU" sz="3200" dirty="0" smtClean="0"/>
              <a:t>удачным </a:t>
            </a:r>
            <a:r>
              <a:rPr lang="ru-RU" altLang="ru-RU" sz="3200" dirty="0"/>
              <a:t>для применения в </a:t>
            </a:r>
            <a:r>
              <a:rPr lang="en-US" altLang="ru-RU" sz="3200" dirty="0"/>
              <a:t>PKI </a:t>
            </a:r>
            <a:r>
              <a:rPr lang="ru-RU" altLang="ru-RU" sz="3200" dirty="0"/>
              <a:t>является протокол </a:t>
            </a:r>
            <a:r>
              <a:rPr lang="en-US" altLang="ru-RU" sz="3200" dirty="0" smtClean="0"/>
              <a:t>LDAP</a:t>
            </a:r>
            <a:r>
              <a:rPr lang="ru-RU" altLang="ru-RU" sz="3200" dirty="0" smtClean="0"/>
              <a:t> </a:t>
            </a:r>
            <a:r>
              <a:rPr lang="en-US" altLang="ru-RU" sz="3200" dirty="0"/>
              <a:t>(Lightweight Directory Access Protocol</a:t>
            </a:r>
            <a:r>
              <a:rPr lang="en-US" altLang="ru-RU" sz="3200" dirty="0" smtClean="0"/>
              <a:t>)</a:t>
            </a:r>
            <a:r>
              <a:rPr lang="ru-RU" altLang="ru-RU" sz="3200" dirty="0" smtClean="0"/>
              <a:t> – облегченная версия </a:t>
            </a:r>
            <a:r>
              <a:rPr lang="ru-RU" altLang="ru-RU" sz="3200" dirty="0"/>
              <a:t>протокола  доступа к объектам сетевого каталога</a:t>
            </a:r>
            <a:r>
              <a:rPr lang="en-US" altLang="ru-RU" sz="3200" dirty="0"/>
              <a:t> DAP</a:t>
            </a:r>
            <a:r>
              <a:rPr lang="ru-RU" altLang="ru-RU" sz="3200" dirty="0"/>
              <a:t>, обслуживающего каталоги </a:t>
            </a:r>
            <a:r>
              <a:rPr lang="en-US" altLang="ru-RU" sz="3200" dirty="0"/>
              <a:t>X.500.</a:t>
            </a:r>
            <a:r>
              <a:rPr lang="ru-RU" altLang="ru-RU" sz="3200" dirty="0"/>
              <a:t> Стандарт </a:t>
            </a:r>
            <a:r>
              <a:rPr lang="en-US" altLang="ru-RU" sz="3200" dirty="0"/>
              <a:t>X.500 </a:t>
            </a:r>
            <a:r>
              <a:rPr lang="ru-RU" altLang="ru-RU" sz="3200" dirty="0" smtClean="0"/>
              <a:t>предназначен для создания </a:t>
            </a:r>
            <a:r>
              <a:rPr lang="ru-RU" altLang="ru-RU" sz="3200" dirty="0"/>
              <a:t>универсального сетевого каталога, объединяющего в себе информацию об объектах различных гетерогенных сетей и систем. Единственное, что </a:t>
            </a:r>
            <a:r>
              <a:rPr lang="ru-RU" altLang="ru-RU" sz="3200" dirty="0" smtClean="0"/>
              <a:t>объединяет </a:t>
            </a:r>
            <a:r>
              <a:rPr lang="ru-RU" altLang="ru-RU" sz="3200" dirty="0"/>
              <a:t>такие объекты, – это их физическая локализация и организационная структура. </a:t>
            </a:r>
          </a:p>
        </p:txBody>
      </p:sp>
    </p:spTree>
    <p:extLst>
      <p:ext uri="{BB962C8B-B14F-4D97-AF65-F5344CB8AC3E}">
        <p14:creationId xmlns:p14="http://schemas.microsoft.com/office/powerpoint/2010/main" val="33547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759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Система именования </a:t>
            </a:r>
            <a:r>
              <a:rPr lang="en-US" altLang="ru-RU" dirty="0"/>
              <a:t>X</a:t>
            </a:r>
            <a:r>
              <a:rPr lang="ru-RU" altLang="ru-RU" dirty="0" smtClean="0"/>
              <a:t>.500 (</a:t>
            </a:r>
            <a:r>
              <a:rPr lang="en-US" altLang="ru-RU" dirty="0" smtClean="0"/>
              <a:t>DN, Distinguished Name, </a:t>
            </a:r>
            <a:r>
              <a:rPr lang="ru-RU" altLang="ru-RU" dirty="0" smtClean="0"/>
              <a:t>уникальное имя)</a:t>
            </a:r>
            <a:endParaRPr lang="ru-RU" altLang="ru-RU" dirty="0"/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Включает следующий набор </a:t>
            </a:r>
            <a:r>
              <a:rPr lang="ru-RU" altLang="ru-RU" sz="3200" dirty="0" smtClean="0"/>
              <a:t>полей (</a:t>
            </a:r>
            <a:r>
              <a:rPr lang="en-US" altLang="ru-RU" sz="3200" dirty="0" smtClean="0"/>
              <a:t>Relative DN, </a:t>
            </a:r>
            <a:r>
              <a:rPr lang="ru-RU" altLang="ru-RU" sz="3200" dirty="0" smtClean="0"/>
              <a:t>относительных уникальных имен)</a:t>
            </a:r>
            <a:r>
              <a:rPr lang="en-US" altLang="ru-RU" sz="3200" dirty="0" smtClean="0"/>
              <a:t>:</a:t>
            </a:r>
            <a:endParaRPr lang="ru-RU" altLang="ru-RU" sz="3200" dirty="0"/>
          </a:p>
          <a:p>
            <a:r>
              <a:rPr lang="en-US" altLang="ru-RU" sz="3200" dirty="0"/>
              <a:t>c=country</a:t>
            </a:r>
            <a:r>
              <a:rPr lang="ru-RU" altLang="ru-RU" sz="3200" dirty="0"/>
              <a:t> (код страны)</a:t>
            </a:r>
            <a:r>
              <a:rPr lang="en-US" altLang="ru-RU" sz="3200" dirty="0"/>
              <a:t>,</a:t>
            </a:r>
            <a:endParaRPr lang="ru-RU" altLang="ru-RU" sz="3200" dirty="0"/>
          </a:p>
          <a:p>
            <a:r>
              <a:rPr lang="en-US" altLang="ru-RU" sz="3200" dirty="0"/>
              <a:t>s=</a:t>
            </a:r>
            <a:r>
              <a:rPr lang="en-US" altLang="ru-RU" sz="3200" dirty="0" err="1"/>
              <a:t>state_or_province</a:t>
            </a:r>
            <a:r>
              <a:rPr lang="ru-RU" altLang="ru-RU" sz="3200" dirty="0"/>
              <a:t> (регион)</a:t>
            </a:r>
            <a:r>
              <a:rPr lang="en-US" altLang="ru-RU" sz="3200" dirty="0"/>
              <a:t>,</a:t>
            </a:r>
            <a:endParaRPr lang="ru-RU" altLang="ru-RU" sz="3200" dirty="0"/>
          </a:p>
          <a:p>
            <a:r>
              <a:rPr lang="en-US" altLang="ru-RU" sz="3200" dirty="0"/>
              <a:t>l=location</a:t>
            </a:r>
            <a:r>
              <a:rPr lang="ru-RU" altLang="ru-RU" sz="3200" dirty="0"/>
              <a:t> (населенный пункт)</a:t>
            </a:r>
            <a:r>
              <a:rPr lang="en-US" altLang="ru-RU" sz="3200" dirty="0"/>
              <a:t>,</a:t>
            </a:r>
            <a:endParaRPr lang="ru-RU" altLang="ru-RU" sz="3200" dirty="0"/>
          </a:p>
          <a:p>
            <a:r>
              <a:rPr lang="en-US" altLang="ru-RU" sz="3200" dirty="0"/>
              <a:t>o=organization</a:t>
            </a:r>
            <a:r>
              <a:rPr lang="ru-RU" altLang="ru-RU" sz="3200" dirty="0"/>
              <a:t> (организация)</a:t>
            </a:r>
            <a:r>
              <a:rPr lang="en-US" altLang="ru-RU" sz="3200" dirty="0"/>
              <a:t>,</a:t>
            </a:r>
            <a:endParaRPr lang="ru-RU" altLang="ru-RU" sz="3200" dirty="0"/>
          </a:p>
          <a:p>
            <a:r>
              <a:rPr lang="en-US" altLang="ru-RU" sz="3200" dirty="0" err="1"/>
              <a:t>ou</a:t>
            </a:r>
            <a:r>
              <a:rPr lang="en-US" altLang="ru-RU" sz="3200" dirty="0"/>
              <a:t>=</a:t>
            </a:r>
            <a:r>
              <a:rPr lang="en-US" altLang="ru-RU" sz="3200" dirty="0" err="1"/>
              <a:t>organization_unit</a:t>
            </a:r>
            <a:r>
              <a:rPr lang="ru-RU" altLang="ru-RU" sz="3200" dirty="0"/>
              <a:t> (подразделение)</a:t>
            </a:r>
            <a:r>
              <a:rPr lang="en-US" altLang="ru-RU" sz="3200" dirty="0"/>
              <a:t>,</a:t>
            </a:r>
            <a:endParaRPr lang="ru-RU" altLang="ru-RU" sz="3200" dirty="0"/>
          </a:p>
          <a:p>
            <a:r>
              <a:rPr lang="en-US" altLang="ru-RU" sz="3200" dirty="0" err="1"/>
              <a:t>cn</a:t>
            </a:r>
            <a:r>
              <a:rPr lang="en-US" altLang="ru-RU" sz="3200" dirty="0"/>
              <a:t>=</a:t>
            </a:r>
            <a:r>
              <a:rPr lang="en-US" altLang="ru-RU" sz="3200" dirty="0" err="1"/>
              <a:t>common_name</a:t>
            </a:r>
            <a:r>
              <a:rPr lang="ru-RU" altLang="ru-RU" sz="3200" dirty="0"/>
              <a:t> (имя субъекта).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/>
              <a:t>Пример: </a:t>
            </a:r>
            <a:r>
              <a:rPr lang="en-US" altLang="ru-RU" sz="3200" dirty="0"/>
              <a:t>c=ru, s=Moscow, l=Moscow, </a:t>
            </a:r>
            <a:r>
              <a:rPr lang="en-US" altLang="ru-RU" sz="3200" dirty="0" smtClean="0"/>
              <a:t>o=MPEI, </a:t>
            </a:r>
            <a:r>
              <a:rPr lang="en-US" altLang="ru-RU" sz="3200" dirty="0" err="1" smtClean="0"/>
              <a:t>ou</a:t>
            </a:r>
            <a:r>
              <a:rPr lang="en-US" altLang="ru-RU" sz="3200" dirty="0" smtClean="0"/>
              <a:t>=</a:t>
            </a:r>
            <a:r>
              <a:rPr lang="en-US" altLang="ru-RU" sz="3200" dirty="0" err="1" smtClean="0"/>
              <a:t>appmat</a:t>
            </a:r>
            <a:r>
              <a:rPr lang="en-US" altLang="ru-RU" sz="3200" dirty="0" smtClean="0"/>
              <a:t>, </a:t>
            </a:r>
            <a:r>
              <a:rPr lang="en-US" altLang="ru-RU" sz="3200" dirty="0" err="1"/>
              <a:t>cn</a:t>
            </a:r>
            <a:r>
              <a:rPr lang="en-US" altLang="ru-RU" sz="3200" dirty="0"/>
              <a:t>=Ivanov.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90805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/>
              <a:t>Сертификация на основе репутации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Открытый ключ помещается в самоподписанный сертификат владельца.</a:t>
            </a:r>
          </a:p>
          <a:p>
            <a:r>
              <a:rPr lang="ru-RU" altLang="ru-RU" sz="3200" dirty="0"/>
              <a:t>Сертификат публикуется (например, в Интернет-форуме) и может быть проверен с помощью содержащегося в нем открытого ключа.</a:t>
            </a:r>
          </a:p>
          <a:p>
            <a:r>
              <a:rPr lang="ru-RU" altLang="ru-RU" sz="3200" dirty="0"/>
              <a:t>Сертификат используется для проверки сообщений, созданных и подписанных от имени его владельца.</a:t>
            </a:r>
          </a:p>
        </p:txBody>
      </p:sp>
    </p:spTree>
    <p:extLst>
      <p:ext uri="{BB962C8B-B14F-4D97-AF65-F5344CB8AC3E}">
        <p14:creationId xmlns:p14="http://schemas.microsoft.com/office/powerpoint/2010/main" val="360736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9144000" cy="836613"/>
          </a:xfrm>
        </p:spPr>
        <p:txBody>
          <a:bodyPr/>
          <a:lstStyle/>
          <a:p>
            <a:r>
              <a:rPr lang="ru-RU" altLang="ru-RU" dirty="0"/>
              <a:t>Структура каталога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Формируется в соответствии со структурой имени, позволяя быстро находить требуемую информацию путем спуска вниз по иерархии подкаталогов, соответствующих компонентам имени.</a:t>
            </a:r>
          </a:p>
        </p:txBody>
      </p:sp>
    </p:spTree>
    <p:extLst>
      <p:ext uri="{BB962C8B-B14F-4D97-AF65-F5344CB8AC3E}">
        <p14:creationId xmlns:p14="http://schemas.microsoft.com/office/powerpoint/2010/main" val="27257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 dirty="0"/>
              <a:t>Система каталогов </a:t>
            </a:r>
            <a:r>
              <a:rPr lang="en-US" altLang="ru-RU" dirty="0"/>
              <a:t>X.500</a:t>
            </a:r>
            <a:endParaRPr lang="ru-RU" altLang="ru-RU" dirty="0"/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Имеет распределенную клиент-серверную архитектуру. Агент сетевого </a:t>
            </a:r>
            <a:r>
              <a:rPr lang="ru-RU" altLang="ru-RU" sz="3200" dirty="0" smtClean="0"/>
              <a:t>каталога на </a:t>
            </a:r>
            <a:r>
              <a:rPr lang="ru-RU" altLang="ru-RU" sz="3200" dirty="0"/>
              <a:t>клиенте</a:t>
            </a:r>
            <a:r>
              <a:rPr lang="en-US" altLang="ru-RU" sz="3200" dirty="0"/>
              <a:t> </a:t>
            </a:r>
            <a:r>
              <a:rPr lang="en-US" altLang="ru-RU" sz="3200" dirty="0" smtClean="0"/>
              <a:t>Directory </a:t>
            </a:r>
            <a:r>
              <a:rPr lang="en-US" altLang="ru-RU" sz="3200" dirty="0"/>
              <a:t>User </a:t>
            </a:r>
            <a:r>
              <a:rPr lang="en-US" altLang="ru-RU" sz="3200" dirty="0" smtClean="0"/>
              <a:t>Agent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(</a:t>
            </a:r>
            <a:r>
              <a:rPr lang="en-US" altLang="ru-RU" sz="3200" dirty="0" smtClean="0"/>
              <a:t>DUA) </a:t>
            </a:r>
            <a:r>
              <a:rPr lang="ru-RU" altLang="ru-RU" sz="3200" dirty="0"/>
              <a:t>формирует запросы к серверной части, представленной в виде агентов </a:t>
            </a:r>
            <a:r>
              <a:rPr lang="en-US" altLang="ru-RU" sz="3200" dirty="0" smtClean="0"/>
              <a:t>Directory </a:t>
            </a:r>
            <a:r>
              <a:rPr lang="en-US" altLang="ru-RU" sz="3200" dirty="0"/>
              <a:t>System </a:t>
            </a:r>
            <a:r>
              <a:rPr lang="en-US" altLang="ru-RU" sz="3200" dirty="0" smtClean="0"/>
              <a:t>Agents</a:t>
            </a:r>
            <a:r>
              <a:rPr lang="ru-RU" altLang="ru-RU" sz="3200" dirty="0" smtClean="0"/>
              <a:t> (</a:t>
            </a:r>
            <a:r>
              <a:rPr lang="en-US" altLang="ru-RU" sz="3200" dirty="0" smtClean="0"/>
              <a:t>DSA</a:t>
            </a:r>
            <a:r>
              <a:rPr lang="ru-RU" altLang="ru-RU" sz="3200" dirty="0"/>
              <a:t>) с помощью протокола </a:t>
            </a:r>
            <a:r>
              <a:rPr lang="en-US" altLang="ru-RU" sz="3200" dirty="0"/>
              <a:t>DAP</a:t>
            </a:r>
            <a:r>
              <a:rPr lang="ru-RU" altLang="ru-RU" sz="3200" dirty="0"/>
              <a:t>. Если запрос не может быть разрешен в пространстве имен одного </a:t>
            </a:r>
            <a:r>
              <a:rPr lang="en-US" altLang="ru-RU" sz="3200" dirty="0"/>
              <a:t>DSA, </a:t>
            </a:r>
            <a:r>
              <a:rPr lang="ru-RU" altLang="ru-RU" sz="3200" dirty="0"/>
              <a:t>он переадресуется другому </a:t>
            </a:r>
            <a:r>
              <a:rPr lang="en-US" altLang="ru-RU" sz="3200" dirty="0"/>
              <a:t>DSA </a:t>
            </a:r>
            <a:r>
              <a:rPr lang="ru-RU" altLang="ru-RU" sz="3200" dirty="0"/>
              <a:t>с использованием протокола обмена </a:t>
            </a:r>
            <a:r>
              <a:rPr lang="en-US" altLang="ru-RU" sz="3200" dirty="0" smtClean="0"/>
              <a:t>DSP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(</a:t>
            </a:r>
            <a:r>
              <a:rPr lang="en-US" altLang="ru-RU" sz="3200" dirty="0"/>
              <a:t>Directory System Protocol).</a:t>
            </a:r>
            <a:r>
              <a:rPr lang="ru-RU" altLang="ru-RU" sz="3200" dirty="0" smtClean="0"/>
              <a:t> </a:t>
            </a:r>
            <a:r>
              <a:rPr lang="en-US" altLang="ru-RU" sz="3200" dirty="0"/>
              <a:t>“</a:t>
            </a:r>
            <a:r>
              <a:rPr lang="ru-RU" altLang="ru-RU" sz="3200" dirty="0"/>
              <a:t>Теневое</a:t>
            </a:r>
            <a:r>
              <a:rPr lang="en-US" altLang="ru-RU" sz="3200" dirty="0"/>
              <a:t>” </a:t>
            </a:r>
            <a:r>
              <a:rPr lang="ru-RU" altLang="ru-RU" sz="3200" dirty="0"/>
              <a:t>копирование данных между </a:t>
            </a:r>
            <a:r>
              <a:rPr lang="ru-RU" altLang="ru-RU" sz="3200" dirty="0" smtClean="0"/>
              <a:t>серверами осуществляется </a:t>
            </a:r>
            <a:r>
              <a:rPr lang="ru-RU" altLang="ru-RU" sz="3200" dirty="0"/>
              <a:t>по протоколу </a:t>
            </a:r>
            <a:r>
              <a:rPr lang="en-US" altLang="ru-RU" sz="3200" dirty="0" smtClean="0"/>
              <a:t>DISP</a:t>
            </a:r>
            <a:r>
              <a:rPr lang="ru-RU" altLang="ru-RU" sz="3200" dirty="0" smtClean="0"/>
              <a:t> </a:t>
            </a:r>
            <a:r>
              <a:rPr lang="en-US" altLang="ru-RU" sz="3200" dirty="0"/>
              <a:t>(Directory Information Shadowing Protocol)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50012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dirty="0"/>
              <a:t>Расширения </a:t>
            </a:r>
            <a:r>
              <a:rPr lang="en-US" altLang="ru-RU" dirty="0"/>
              <a:t>LDAP </a:t>
            </a:r>
            <a:r>
              <a:rPr lang="ru-RU" altLang="ru-RU" dirty="0"/>
              <a:t>для </a:t>
            </a:r>
            <a:r>
              <a:rPr lang="en-US" altLang="ru-RU" dirty="0"/>
              <a:t>PKI</a:t>
            </a:r>
            <a:endParaRPr lang="ru-RU" altLang="ru-RU" dirty="0"/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Добавление в схему каталога новых </a:t>
            </a:r>
            <a:r>
              <a:rPr lang="ru-RU" altLang="ru-RU" sz="3200" dirty="0" smtClean="0"/>
              <a:t>объектов:  </a:t>
            </a:r>
            <a:r>
              <a:rPr lang="en-US" altLang="ru-RU" sz="3200" dirty="0" err="1"/>
              <a:t>pkiUser</a:t>
            </a:r>
            <a:r>
              <a:rPr lang="en-US" altLang="ru-RU" sz="3200" dirty="0"/>
              <a:t> </a:t>
            </a:r>
            <a:r>
              <a:rPr lang="ru-RU" altLang="ru-RU" sz="3200" dirty="0"/>
              <a:t>(содержит информацию о владельце </a:t>
            </a:r>
            <a:r>
              <a:rPr lang="ru-RU" altLang="ru-RU" sz="3200" dirty="0" smtClean="0"/>
              <a:t>сертификата)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err="1"/>
              <a:t>pkiCA</a:t>
            </a:r>
            <a:r>
              <a:rPr lang="ru-RU" altLang="ru-RU" sz="3200" dirty="0"/>
              <a:t> (информация об УЦ</a:t>
            </a:r>
            <a:r>
              <a:rPr lang="ru-RU" altLang="ru-RU" sz="3200" dirty="0" smtClean="0"/>
              <a:t>)</a:t>
            </a:r>
            <a:r>
              <a:rPr lang="en-US" altLang="ru-RU" sz="3200" dirty="0" smtClean="0"/>
              <a:t> </a:t>
            </a:r>
            <a:r>
              <a:rPr lang="ru-RU" altLang="ru-RU" sz="3200" dirty="0" smtClean="0"/>
              <a:t>и </a:t>
            </a:r>
            <a:r>
              <a:rPr lang="en-US" altLang="ru-RU" sz="3200" dirty="0" err="1" smtClean="0"/>
              <a:t>cRLDistributionPoint</a:t>
            </a:r>
            <a:r>
              <a:rPr lang="en-US" altLang="ru-RU" sz="3200" dirty="0" smtClean="0"/>
              <a:t> (</a:t>
            </a:r>
            <a:r>
              <a:rPr lang="ru-RU" altLang="ru-RU" sz="3200" dirty="0" smtClean="0"/>
              <a:t>информация о точке распространения </a:t>
            </a:r>
            <a:r>
              <a:rPr lang="en-US" altLang="ru-RU" sz="3200" dirty="0" smtClean="0"/>
              <a:t>CRL)</a:t>
            </a:r>
            <a:r>
              <a:rPr lang="ru-RU" altLang="ru-RU" sz="3200" dirty="0" smtClean="0"/>
              <a:t>. </a:t>
            </a:r>
            <a:r>
              <a:rPr lang="ru-RU" altLang="ru-RU" sz="3200" dirty="0"/>
              <a:t>Объект </a:t>
            </a:r>
            <a:r>
              <a:rPr lang="en-US" altLang="ru-RU" sz="3200" dirty="0" err="1"/>
              <a:t>pkiUser</a:t>
            </a:r>
            <a:r>
              <a:rPr lang="en-US" altLang="ru-RU" sz="3200" dirty="0"/>
              <a:t> </a:t>
            </a:r>
            <a:r>
              <a:rPr lang="ru-RU" altLang="ru-RU" sz="3200" dirty="0"/>
              <a:t>в качестве атрибутов может содержать только сертификаты конечных </a:t>
            </a:r>
            <a:r>
              <a:rPr lang="ru-RU" altLang="ru-RU" sz="3200" dirty="0" smtClean="0"/>
              <a:t>пользователей</a:t>
            </a:r>
            <a:r>
              <a:rPr lang="en-US" altLang="ru-RU" sz="3200" dirty="0" smtClean="0"/>
              <a:t> (</a:t>
            </a:r>
            <a:r>
              <a:rPr lang="en-US" altLang="ru-RU" sz="3200" dirty="0" err="1" smtClean="0"/>
              <a:t>userCertificate</a:t>
            </a:r>
            <a:r>
              <a:rPr lang="en-US" altLang="ru-RU" sz="3200" dirty="0" smtClean="0"/>
              <a:t>)</a:t>
            </a:r>
            <a:r>
              <a:rPr lang="ru-RU" altLang="ru-RU" sz="3200" dirty="0" smtClean="0"/>
              <a:t>. 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299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4F271C"/>
                </a:solidFill>
              </a:rPr>
              <a:t>Расширения </a:t>
            </a:r>
            <a:r>
              <a:rPr lang="en-US" altLang="ru-RU" dirty="0">
                <a:solidFill>
                  <a:srgbClr val="4F271C"/>
                </a:solidFill>
              </a:rPr>
              <a:t>LDAP </a:t>
            </a:r>
            <a:r>
              <a:rPr lang="ru-RU" altLang="ru-RU" dirty="0">
                <a:solidFill>
                  <a:srgbClr val="4F271C"/>
                </a:solidFill>
              </a:rPr>
              <a:t>для </a:t>
            </a:r>
            <a:r>
              <a:rPr lang="en-US" altLang="ru-RU" dirty="0">
                <a:solidFill>
                  <a:srgbClr val="4F271C"/>
                </a:solidFill>
              </a:rPr>
              <a:t>PKI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pPr lvl="0">
              <a:buClr>
                <a:srgbClr val="FEB80A"/>
              </a:buClr>
              <a:buNone/>
            </a:pPr>
            <a:r>
              <a:rPr lang="ru-RU" altLang="ru-RU" sz="3200" dirty="0">
                <a:solidFill>
                  <a:prstClr val="black"/>
                </a:solidFill>
              </a:rPr>
              <a:t>Структура объекта </a:t>
            </a:r>
            <a:r>
              <a:rPr lang="en-US" altLang="ru-RU" sz="3200" dirty="0" err="1">
                <a:solidFill>
                  <a:prstClr val="black"/>
                </a:solidFill>
              </a:rPr>
              <a:t>pkiCA</a:t>
            </a:r>
            <a:r>
              <a:rPr lang="en-US" altLang="ru-RU" sz="3200" dirty="0">
                <a:solidFill>
                  <a:prstClr val="black"/>
                </a:solidFill>
              </a:rPr>
              <a:t> </a:t>
            </a:r>
            <a:r>
              <a:rPr lang="ru-RU" altLang="ru-RU" sz="3200" dirty="0">
                <a:solidFill>
                  <a:prstClr val="black"/>
                </a:solidFill>
              </a:rPr>
              <a:t>может включать следующий набор атрибутов</a:t>
            </a:r>
            <a:r>
              <a:rPr lang="en-US" altLang="ru-RU" sz="3200" dirty="0">
                <a:solidFill>
                  <a:prstClr val="black"/>
                </a:solidFill>
              </a:rPr>
              <a:t>:</a:t>
            </a:r>
          </a:p>
          <a:p>
            <a:pPr lvl="0">
              <a:buClr>
                <a:prstClr val="black"/>
              </a:buClr>
            </a:pPr>
            <a:r>
              <a:rPr lang="ru-RU" altLang="ru-RU" sz="3200" dirty="0">
                <a:solidFill>
                  <a:prstClr val="black"/>
                </a:solidFill>
              </a:rPr>
              <a:t>сертификат </a:t>
            </a:r>
            <a:r>
              <a:rPr lang="ru-RU" altLang="ru-RU" sz="3200" dirty="0" smtClean="0">
                <a:solidFill>
                  <a:prstClr val="black"/>
                </a:solidFill>
              </a:rPr>
              <a:t>УЦ</a:t>
            </a:r>
            <a:r>
              <a:rPr lang="en-US" altLang="ru-RU" sz="3200" dirty="0" smtClean="0">
                <a:solidFill>
                  <a:prstClr val="black"/>
                </a:solidFill>
              </a:rPr>
              <a:t> (</a:t>
            </a:r>
            <a:r>
              <a:rPr lang="en-US" altLang="ru-RU" sz="3200" dirty="0" err="1" smtClean="0">
                <a:solidFill>
                  <a:prstClr val="black"/>
                </a:solidFill>
              </a:rPr>
              <a:t>cACertificate</a:t>
            </a:r>
            <a:r>
              <a:rPr lang="en-US" altLang="ru-RU" sz="3200" dirty="0" smtClean="0">
                <a:solidFill>
                  <a:prstClr val="black"/>
                </a:solidFill>
              </a:rPr>
              <a:t>)</a:t>
            </a:r>
            <a:r>
              <a:rPr lang="ru-RU" altLang="ru-RU" sz="3200" dirty="0" smtClean="0">
                <a:solidFill>
                  <a:prstClr val="black"/>
                </a:solidFill>
              </a:rPr>
              <a:t>;</a:t>
            </a:r>
            <a:endParaRPr lang="ru-RU" altLang="ru-RU" sz="3200" dirty="0">
              <a:solidFill>
                <a:prstClr val="black"/>
              </a:solidFill>
            </a:endParaRPr>
          </a:p>
          <a:p>
            <a:pPr lvl="0">
              <a:buClr>
                <a:prstClr val="black"/>
              </a:buClr>
            </a:pPr>
            <a:r>
              <a:rPr lang="ru-RU" altLang="ru-RU" sz="3200" dirty="0">
                <a:solidFill>
                  <a:prstClr val="black"/>
                </a:solidFill>
              </a:rPr>
              <a:t>текущий список отозванных </a:t>
            </a:r>
            <a:r>
              <a:rPr lang="ru-RU" altLang="ru-RU" sz="3200" dirty="0" smtClean="0">
                <a:solidFill>
                  <a:prstClr val="black"/>
                </a:solidFill>
              </a:rPr>
              <a:t>сертификатов</a:t>
            </a:r>
            <a:r>
              <a:rPr lang="en-US" altLang="ru-RU" sz="3200" dirty="0" smtClean="0">
                <a:solidFill>
                  <a:prstClr val="black"/>
                </a:solidFill>
              </a:rPr>
              <a:t> (</a:t>
            </a:r>
            <a:r>
              <a:rPr lang="en-US" altLang="ru-RU" sz="3200" dirty="0" err="1" smtClean="0">
                <a:solidFill>
                  <a:prstClr val="black"/>
                </a:solidFill>
              </a:rPr>
              <a:t>certificateRevocationList</a:t>
            </a:r>
            <a:r>
              <a:rPr lang="en-US" altLang="ru-RU" sz="3200" dirty="0" smtClean="0">
                <a:solidFill>
                  <a:prstClr val="black"/>
                </a:solidFill>
              </a:rPr>
              <a:t>)</a:t>
            </a:r>
            <a:r>
              <a:rPr lang="ru-RU" altLang="ru-RU" sz="3200" dirty="0" smtClean="0">
                <a:solidFill>
                  <a:prstClr val="black"/>
                </a:solidFill>
              </a:rPr>
              <a:t>;</a:t>
            </a:r>
            <a:endParaRPr lang="ru-RU" altLang="ru-RU" sz="3200" dirty="0">
              <a:solidFill>
                <a:prstClr val="black"/>
              </a:solidFill>
            </a:endParaRPr>
          </a:p>
          <a:p>
            <a:pPr lvl="0">
              <a:buClr>
                <a:prstClr val="black"/>
              </a:buClr>
            </a:pPr>
            <a:r>
              <a:rPr lang="ru-RU" altLang="ru-RU" sz="3200" dirty="0">
                <a:solidFill>
                  <a:prstClr val="black"/>
                </a:solidFill>
              </a:rPr>
              <a:t>текущий </a:t>
            </a:r>
            <a:r>
              <a:rPr lang="en-US" altLang="ru-RU" sz="3200" dirty="0">
                <a:solidFill>
                  <a:prstClr val="black"/>
                </a:solidFill>
              </a:rPr>
              <a:t>CRL </a:t>
            </a:r>
            <a:r>
              <a:rPr lang="ru-RU" altLang="ru-RU" sz="3200" dirty="0">
                <a:solidFill>
                  <a:prstClr val="black"/>
                </a:solidFill>
              </a:rPr>
              <a:t>для </a:t>
            </a:r>
            <a:r>
              <a:rPr lang="ru-RU" altLang="ru-RU" sz="3200" dirty="0" smtClean="0">
                <a:solidFill>
                  <a:prstClr val="black"/>
                </a:solidFill>
              </a:rPr>
              <a:t>УЦ</a:t>
            </a:r>
            <a:r>
              <a:rPr lang="en-US" altLang="ru-RU" sz="3200" dirty="0" smtClean="0">
                <a:solidFill>
                  <a:prstClr val="black"/>
                </a:solidFill>
              </a:rPr>
              <a:t> (</a:t>
            </a:r>
            <a:r>
              <a:rPr lang="en-US" altLang="ru-RU" sz="3200" dirty="0" err="1" smtClean="0">
                <a:solidFill>
                  <a:prstClr val="black"/>
                </a:solidFill>
              </a:rPr>
              <a:t>authorityRevocationList</a:t>
            </a:r>
            <a:r>
              <a:rPr lang="en-US" altLang="ru-RU" sz="3200" dirty="0" smtClean="0">
                <a:solidFill>
                  <a:prstClr val="black"/>
                </a:solidFill>
              </a:rPr>
              <a:t>);</a:t>
            </a:r>
          </a:p>
          <a:p>
            <a:pPr lvl="0">
              <a:buClr>
                <a:prstClr val="black"/>
              </a:buClr>
            </a:pPr>
            <a:r>
              <a:rPr lang="ru-RU" altLang="ru-RU" sz="3200" dirty="0">
                <a:solidFill>
                  <a:prstClr val="black"/>
                </a:solidFill>
              </a:rPr>
              <a:t>п</a:t>
            </a:r>
            <a:r>
              <a:rPr lang="ru-RU" altLang="ru-RU" sz="3200" dirty="0" smtClean="0">
                <a:solidFill>
                  <a:prstClr val="black"/>
                </a:solidFill>
              </a:rPr>
              <a:t>ара кросс-сертификатов УЦ (</a:t>
            </a:r>
            <a:r>
              <a:rPr lang="en-US" altLang="ru-RU" sz="3200" dirty="0" err="1" smtClean="0">
                <a:solidFill>
                  <a:prstClr val="black"/>
                </a:solidFill>
              </a:rPr>
              <a:t>crossCertificationPair</a:t>
            </a:r>
            <a:r>
              <a:rPr lang="en-US" altLang="ru-RU" sz="3200" dirty="0" smtClean="0">
                <a:solidFill>
                  <a:prstClr val="black"/>
                </a:solidFill>
              </a:rPr>
              <a:t>).</a:t>
            </a:r>
            <a:endParaRPr lang="ru-RU" altLang="ru-RU" sz="3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33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4F271C"/>
                </a:solidFill>
              </a:rPr>
              <a:t>Расширения </a:t>
            </a:r>
            <a:r>
              <a:rPr lang="en-US" altLang="ru-RU" dirty="0">
                <a:solidFill>
                  <a:srgbClr val="4F271C"/>
                </a:solidFill>
              </a:rPr>
              <a:t>LDAP </a:t>
            </a:r>
            <a:r>
              <a:rPr lang="ru-RU" altLang="ru-RU" dirty="0">
                <a:solidFill>
                  <a:srgbClr val="4F271C"/>
                </a:solidFill>
              </a:rPr>
              <a:t>для </a:t>
            </a:r>
            <a:r>
              <a:rPr lang="en-US" altLang="ru-RU" dirty="0">
                <a:solidFill>
                  <a:srgbClr val="4F271C"/>
                </a:solidFill>
              </a:rPr>
              <a:t>PKI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51125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Атрибуты объекта </a:t>
            </a:r>
            <a:r>
              <a:rPr lang="en-US" altLang="ru-RU" sz="3200" dirty="0" err="1" smtClean="0">
                <a:solidFill>
                  <a:prstClr val="black"/>
                </a:solidFill>
              </a:rPr>
              <a:t>cRLDistributionPoint</a:t>
            </a:r>
            <a:r>
              <a:rPr lang="ru-RU" altLang="ru-RU" sz="3200" dirty="0" smtClean="0">
                <a:solidFill>
                  <a:prstClr val="black"/>
                </a:solidFill>
              </a:rPr>
              <a:t>:</a:t>
            </a:r>
          </a:p>
          <a:p>
            <a:pPr lvl="0">
              <a:buClr>
                <a:prstClr val="black"/>
              </a:buClr>
            </a:pPr>
            <a:r>
              <a:rPr lang="ru-RU" altLang="ru-RU" sz="3200" dirty="0">
                <a:solidFill>
                  <a:prstClr val="black"/>
                </a:solidFill>
              </a:rPr>
              <a:t>текущий список отозванных сертификатов</a:t>
            </a:r>
            <a:r>
              <a:rPr lang="en-US" altLang="ru-RU" sz="3200" dirty="0">
                <a:solidFill>
                  <a:prstClr val="black"/>
                </a:solidFill>
              </a:rPr>
              <a:t> (</a:t>
            </a:r>
            <a:r>
              <a:rPr lang="en-US" altLang="ru-RU" sz="3200" dirty="0" err="1">
                <a:solidFill>
                  <a:prstClr val="black"/>
                </a:solidFill>
              </a:rPr>
              <a:t>certificateRevocationList</a:t>
            </a:r>
            <a:r>
              <a:rPr lang="en-US" altLang="ru-RU" sz="3200" dirty="0">
                <a:solidFill>
                  <a:prstClr val="black"/>
                </a:solidFill>
              </a:rPr>
              <a:t>)</a:t>
            </a:r>
            <a:r>
              <a:rPr lang="ru-RU" altLang="ru-RU" sz="3200" dirty="0">
                <a:solidFill>
                  <a:prstClr val="black"/>
                </a:solidFill>
              </a:rPr>
              <a:t>;</a:t>
            </a:r>
          </a:p>
          <a:p>
            <a:pPr lvl="0">
              <a:buClr>
                <a:prstClr val="black"/>
              </a:buClr>
            </a:pPr>
            <a:r>
              <a:rPr lang="ru-RU" altLang="ru-RU" sz="3200" dirty="0">
                <a:solidFill>
                  <a:prstClr val="black"/>
                </a:solidFill>
              </a:rPr>
              <a:t>текущий </a:t>
            </a:r>
            <a:r>
              <a:rPr lang="en-US" altLang="ru-RU" sz="3200" dirty="0">
                <a:solidFill>
                  <a:prstClr val="black"/>
                </a:solidFill>
              </a:rPr>
              <a:t>CRL </a:t>
            </a:r>
            <a:r>
              <a:rPr lang="ru-RU" altLang="ru-RU" sz="3200" dirty="0">
                <a:solidFill>
                  <a:prstClr val="black"/>
                </a:solidFill>
              </a:rPr>
              <a:t>для УЦ</a:t>
            </a:r>
            <a:r>
              <a:rPr lang="en-US" altLang="ru-RU" sz="3200" dirty="0">
                <a:solidFill>
                  <a:prstClr val="black"/>
                </a:solidFill>
              </a:rPr>
              <a:t> (</a:t>
            </a:r>
            <a:r>
              <a:rPr lang="en-US" altLang="ru-RU" sz="3200" dirty="0" err="1">
                <a:solidFill>
                  <a:prstClr val="black"/>
                </a:solidFill>
              </a:rPr>
              <a:t>authorityRevocationList</a:t>
            </a:r>
            <a:r>
              <a:rPr lang="en-US" altLang="ru-RU" sz="3200" dirty="0">
                <a:solidFill>
                  <a:prstClr val="black"/>
                </a:solidFill>
              </a:rPr>
              <a:t>);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ru-RU" dirty="0"/>
              <a:t>р</a:t>
            </a:r>
            <a:r>
              <a:rPr lang="ru-RU" dirty="0" smtClean="0"/>
              <a:t>азностный </a:t>
            </a:r>
            <a:r>
              <a:rPr lang="en-US" dirty="0" smtClean="0"/>
              <a:t>CRL (</a:t>
            </a:r>
            <a:r>
              <a:rPr lang="en-US" dirty="0" err="1" smtClean="0"/>
              <a:t>deltaRevocationList</a:t>
            </a:r>
            <a:r>
              <a:rPr lang="en-US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53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LDAP </a:t>
            </a:r>
            <a:r>
              <a:rPr lang="ru-RU" dirty="0" smtClean="0"/>
              <a:t>и </a:t>
            </a:r>
            <a:r>
              <a:rPr lang="en-US" dirty="0" smtClean="0"/>
              <a:t>XML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Структура каталога </a:t>
            </a:r>
            <a:r>
              <a:rPr lang="en-US" sz="3200" dirty="0" smtClean="0"/>
              <a:t>LDAP</a:t>
            </a:r>
            <a:r>
              <a:rPr lang="ru-RU" sz="3200" dirty="0" smtClean="0"/>
              <a:t> напоминает </a:t>
            </a:r>
            <a:r>
              <a:rPr lang="en-US" sz="3200" dirty="0" smtClean="0"/>
              <a:t>XML, </a:t>
            </a:r>
            <a:r>
              <a:rPr lang="ru-RU" sz="3200" dirty="0" smtClean="0"/>
              <a:t>в котором объект представляет собой комбинацию имя атрибута: его значение. Есть возможность определения новых атрибутов, поэтому в каталоге </a:t>
            </a:r>
            <a:r>
              <a:rPr lang="en-US" sz="3200" dirty="0" smtClean="0"/>
              <a:t>LDAP </a:t>
            </a:r>
            <a:r>
              <a:rPr lang="ru-RU" sz="3200" dirty="0" smtClean="0"/>
              <a:t>можно сохранить любую текстовую или бинарную информацию, что обеспечивает большую гибкость. Недостаток – длительность поиска по значению атрибута.</a:t>
            </a:r>
          </a:p>
        </p:txBody>
      </p:sp>
    </p:spTree>
    <p:extLst>
      <p:ext uri="{BB962C8B-B14F-4D97-AF65-F5344CB8AC3E}">
        <p14:creationId xmlns:p14="http://schemas.microsoft.com/office/powerpoint/2010/main" val="16054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F271C"/>
                </a:solidFill>
              </a:rPr>
              <a:t>LDAP </a:t>
            </a:r>
            <a:r>
              <a:rPr lang="ru-RU" dirty="0">
                <a:solidFill>
                  <a:srgbClr val="4F271C"/>
                </a:solidFill>
              </a:rPr>
              <a:t>и </a:t>
            </a:r>
            <a:r>
              <a:rPr lang="en-US" dirty="0">
                <a:solidFill>
                  <a:srgbClr val="4F271C"/>
                </a:solidFill>
              </a:rPr>
              <a:t>XML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FEB80A"/>
              </a:buClr>
            </a:pPr>
            <a:r>
              <a:rPr lang="ru-RU" sz="3200" dirty="0">
                <a:solidFill>
                  <a:prstClr val="black"/>
                </a:solidFill>
              </a:rPr>
              <a:t>Атрибуты объектов определяются в описании класса </a:t>
            </a:r>
            <a:r>
              <a:rPr lang="ru-RU" sz="3200" dirty="0" smtClean="0">
                <a:solidFill>
                  <a:prstClr val="black"/>
                </a:solidFill>
              </a:rPr>
              <a:t>объектов, которые объединяются в схемы. В схеме определяются обязательные и необязательные атрибуты, тип значений атрибутов и правила их сравнения при поиске.</a:t>
            </a:r>
            <a:endParaRPr lang="ru-RU" sz="3200" dirty="0">
              <a:solidFill>
                <a:prstClr val="black"/>
              </a:soli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058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Проблемы использования сетевых каталогов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Аутентификация доступа к элементам данных. В стандартной спецификации </a:t>
            </a:r>
            <a:r>
              <a:rPr lang="en-US" altLang="ru-RU" sz="3200" dirty="0"/>
              <a:t>LDAP </a:t>
            </a:r>
            <a:r>
              <a:rPr lang="ru-RU" altLang="ru-RU" sz="3200" dirty="0"/>
              <a:t>поддерживает базовую аутентификацию с использованием имени и пароля. Для усиления аутентификации может быть использован комбинированный протокол доступа к объектам каталога </a:t>
            </a:r>
            <a:r>
              <a:rPr lang="en-US" altLang="ru-RU" sz="3200" dirty="0"/>
              <a:t>SSL-LDAP</a:t>
            </a:r>
            <a:r>
              <a:rPr lang="ru-RU" altLang="ru-RU" sz="3200" dirty="0"/>
              <a:t>, реализующий аутентификацию средствами </a:t>
            </a:r>
            <a:r>
              <a:rPr lang="ru-RU" altLang="ru-RU" sz="3200" dirty="0" smtClean="0"/>
              <a:t>протокола </a:t>
            </a:r>
            <a:r>
              <a:rPr lang="en-US" altLang="ru-RU" sz="3200" dirty="0"/>
              <a:t>SSL</a:t>
            </a:r>
            <a:r>
              <a:rPr lang="en-US" altLang="ru-RU" sz="3200" dirty="0" smtClean="0"/>
              <a:t>.</a:t>
            </a:r>
            <a:r>
              <a:rPr lang="ru-RU" altLang="ru-RU" sz="3200" dirty="0" smtClean="0"/>
              <a:t> Необходимость использования </a:t>
            </a:r>
            <a:r>
              <a:rPr lang="en-US" altLang="ru-RU" sz="3200" dirty="0" smtClean="0">
                <a:solidFill>
                  <a:prstClr val="black"/>
                </a:solidFill>
              </a:rPr>
              <a:t>SSL</a:t>
            </a:r>
            <a:r>
              <a:rPr lang="ru-RU" altLang="ru-RU" sz="3200" dirty="0" smtClean="0">
                <a:solidFill>
                  <a:prstClr val="black"/>
                </a:solidFill>
              </a:rPr>
              <a:t> указывается в настройках сервера </a:t>
            </a:r>
            <a:r>
              <a:rPr lang="en-US" altLang="ru-RU" sz="3200" dirty="0" smtClean="0">
                <a:solidFill>
                  <a:prstClr val="black"/>
                </a:solidFill>
              </a:rPr>
              <a:t>LDAP.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 smtClean="0">
                <a:solidFill>
                  <a:prstClr val="black"/>
                </a:solidFill>
              </a:rPr>
              <a:t>Существует открытая версия </a:t>
            </a:r>
            <a:r>
              <a:rPr lang="en-US" altLang="ru-RU" sz="3200" dirty="0" smtClean="0">
                <a:solidFill>
                  <a:prstClr val="black"/>
                </a:solidFill>
              </a:rPr>
              <a:t>LDAP – </a:t>
            </a:r>
            <a:r>
              <a:rPr lang="en-US" altLang="ru-RU" sz="3200" dirty="0" err="1" smtClean="0">
                <a:solidFill>
                  <a:prstClr val="black"/>
                </a:solidFill>
              </a:rPr>
              <a:t>OpenLDAP</a:t>
            </a:r>
            <a:r>
              <a:rPr lang="en-US" altLang="ru-RU" sz="3200" smtClean="0">
                <a:solidFill>
                  <a:prstClr val="black"/>
                </a:solidFill>
              </a:rPr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28757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/>
              <a:t>Сертификация на основе репутации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При попытке создания и публикации ложного сертификата от имени другого лица:</a:t>
            </a:r>
          </a:p>
          <a:p>
            <a:r>
              <a:rPr lang="ru-RU" altLang="ru-RU" sz="3200" dirty="0"/>
              <a:t>владелец отзывает ложный сертификат в сообщении, подписанном его личным ключом;</a:t>
            </a:r>
          </a:p>
          <a:p>
            <a:r>
              <a:rPr lang="ru-RU" altLang="ru-RU" sz="3200" dirty="0"/>
              <a:t>любой может проверить подлинность сообщения с отзывом при помощи первоначального сертификата.</a:t>
            </a:r>
          </a:p>
        </p:txBody>
      </p:sp>
    </p:spTree>
    <p:extLst>
      <p:ext uri="{BB962C8B-B14F-4D97-AF65-F5344CB8AC3E}">
        <p14:creationId xmlns:p14="http://schemas.microsoft.com/office/powerpoint/2010/main" val="196739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Сертификация на основе сети доверия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Аутентификация открытого ключа производится путем проверки его сертификата с помощью способа, не вызывающего сомнения: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сертификат получен непосредственно от его владельца;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сертификат получен по электронной почте и заверен подписью уже известного лица и т.д.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Фактически также строится цепочка сертификации, но возможны и несколько подписей под одним сертификатом.</a:t>
            </a:r>
          </a:p>
        </p:txBody>
      </p:sp>
    </p:spTree>
    <p:extLst>
      <p:ext uri="{BB962C8B-B14F-4D97-AF65-F5344CB8AC3E}">
        <p14:creationId xmlns:p14="http://schemas.microsoft.com/office/powerpoint/2010/main" val="338439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r>
              <a:rPr lang="ru-RU" altLang="ru-RU" sz="4000"/>
              <a:t>Сертификаты в протоколе </a:t>
            </a:r>
            <a:r>
              <a:rPr lang="en-US" altLang="ru-RU" sz="4000"/>
              <a:t>Kerberos</a:t>
            </a:r>
            <a:endParaRPr lang="ru-RU" altLang="ru-RU" sz="4000"/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Метод </a:t>
            </a:r>
            <a:r>
              <a:rPr lang="en-US" altLang="ru-RU" sz="3200" dirty="0" err="1"/>
              <a:t>PKInit</a:t>
            </a:r>
            <a:r>
              <a:rPr lang="en-US" altLang="ru-RU" sz="3200" dirty="0"/>
              <a:t> </a:t>
            </a:r>
            <a:r>
              <a:rPr lang="ru-RU" altLang="ru-RU" sz="3200" dirty="0" smtClean="0"/>
              <a:t>(</a:t>
            </a:r>
            <a:r>
              <a:rPr lang="en-US" altLang="ru-RU" sz="3200" dirty="0"/>
              <a:t>Public Key </a:t>
            </a:r>
            <a:r>
              <a:rPr lang="en-US" altLang="ru-RU" sz="3200" dirty="0" smtClean="0"/>
              <a:t>Initialization</a:t>
            </a:r>
            <a:r>
              <a:rPr lang="ru-RU" altLang="ru-RU" sz="3200" dirty="0" smtClean="0"/>
              <a:t>,</a:t>
            </a:r>
            <a:r>
              <a:rPr lang="en-US" altLang="ru-RU" sz="3200" dirty="0" smtClean="0"/>
              <a:t> </a:t>
            </a:r>
            <a:r>
              <a:rPr lang="ru-RU" altLang="ru-RU" sz="3200" dirty="0" smtClean="0"/>
              <a:t>инициализация </a:t>
            </a:r>
            <a:r>
              <a:rPr lang="ru-RU" altLang="ru-RU" sz="3200" dirty="0"/>
              <a:t>открытого ключа) – используется</a:t>
            </a:r>
          </a:p>
          <a:p>
            <a:r>
              <a:rPr lang="ru-RU" altLang="ru-RU" sz="3200" dirty="0"/>
              <a:t>в протоколе </a:t>
            </a:r>
            <a:r>
              <a:rPr lang="en-US" altLang="ru-RU" sz="3200" dirty="0"/>
              <a:t>Kerberos </a:t>
            </a:r>
            <a:r>
              <a:rPr lang="ru-RU" altLang="ru-RU" sz="3200" dirty="0"/>
              <a:t>в процедуре предаутентификации,</a:t>
            </a:r>
          </a:p>
          <a:p>
            <a:r>
              <a:rPr lang="ru-RU" altLang="ru-RU" sz="3200" dirty="0"/>
              <a:t>для коллективной генерации секретного ключа в криптосистеме </a:t>
            </a:r>
            <a:r>
              <a:rPr lang="ru-RU" altLang="ru-RU" sz="3200" dirty="0" err="1"/>
              <a:t>Диффи</a:t>
            </a:r>
            <a:r>
              <a:rPr lang="ru-RU" altLang="ru-RU" sz="3200" dirty="0">
                <a:cs typeface="Arial" charset="0"/>
              </a:rPr>
              <a:t>–</a:t>
            </a:r>
            <a:r>
              <a:rPr lang="ru-RU" altLang="ru-RU" sz="3200" dirty="0" err="1"/>
              <a:t>Хеллмана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209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Предаутентификация в </a:t>
            </a:r>
            <a:r>
              <a:rPr lang="en-US" dirty="0" smtClean="0"/>
              <a:t>Kerberos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108504" cy="5445224"/>
          </a:xfrm>
        </p:spPr>
        <p:txBody>
          <a:bodyPr>
            <a:noAutofit/>
          </a:bodyPr>
          <a:lstStyle/>
          <a:p>
            <a:r>
              <a:rPr lang="ru-RU" sz="3200" dirty="0" smtClean="0"/>
              <a:t>Угроза подбора </a:t>
            </a:r>
            <a:r>
              <a:rPr lang="ru-RU" sz="3200" dirty="0"/>
              <a:t>пароля пользователя путем отправки нарушителем от его имени запросов на доступ к </a:t>
            </a:r>
            <a:r>
              <a:rPr lang="ru-RU" sz="3200" dirty="0" smtClean="0"/>
              <a:t>серверу </a:t>
            </a:r>
            <a:r>
              <a:rPr lang="ru-RU" sz="3200" dirty="0"/>
              <a:t>и получения </a:t>
            </a:r>
            <a:r>
              <a:rPr lang="ru-RU" sz="3200" dirty="0" smtClean="0"/>
              <a:t>мандатов.</a:t>
            </a:r>
          </a:p>
          <a:p>
            <a:r>
              <a:rPr lang="ru-RU" sz="3200" dirty="0" smtClean="0"/>
              <a:t>Блок предаутентификации содержит </a:t>
            </a:r>
            <a:r>
              <a:rPr lang="ru-RU" sz="3200" dirty="0"/>
              <a:t>случайное значение, номер версии и метку даты-времени, </a:t>
            </a:r>
            <a:r>
              <a:rPr lang="ru-RU" sz="3200" dirty="0" smtClean="0"/>
              <a:t>зашифрованные </a:t>
            </a:r>
            <a:r>
              <a:rPr lang="ru-RU" sz="3200" dirty="0"/>
              <a:t>с помощью </a:t>
            </a:r>
            <a:r>
              <a:rPr lang="ru-RU" sz="3200" dirty="0" smtClean="0"/>
              <a:t>пароля пользователя. </a:t>
            </a:r>
            <a:r>
              <a:rPr lang="ru-RU" sz="3200" dirty="0"/>
              <a:t>Сервер аутентификации AS </a:t>
            </a:r>
            <a:r>
              <a:rPr lang="ru-RU" sz="3200" dirty="0" smtClean="0"/>
              <a:t>расшифровывает </a:t>
            </a:r>
            <a:r>
              <a:rPr lang="ru-RU" sz="3200" dirty="0"/>
              <a:t>блок и не отправляет </a:t>
            </a:r>
            <a:r>
              <a:rPr lang="ru-RU" sz="3200" dirty="0" smtClean="0"/>
              <a:t>начальный мандат, </a:t>
            </a:r>
            <a:r>
              <a:rPr lang="ru-RU" sz="3200" dirty="0"/>
              <a:t>если метка даты-времени в блоке </a:t>
            </a:r>
            <a:r>
              <a:rPr lang="ru-RU" sz="3200" dirty="0" smtClean="0"/>
              <a:t>предаутентификации </a:t>
            </a:r>
            <a:r>
              <a:rPr lang="ru-RU" sz="3200" dirty="0"/>
              <a:t>не попадает в </a:t>
            </a:r>
            <a:r>
              <a:rPr lang="ru-RU" sz="3200" dirty="0" smtClean="0"/>
              <a:t>допустимый интервал времени.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6678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r>
              <a:rPr lang="ru-RU" altLang="ru-RU" dirty="0"/>
              <a:t>Метод </a:t>
            </a:r>
            <a:r>
              <a:rPr lang="en-US" altLang="ru-RU" dirty="0" err="1"/>
              <a:t>PKInit</a:t>
            </a:r>
            <a:endParaRPr lang="ru-RU" altLang="ru-RU" dirty="0"/>
          </a:p>
        </p:txBody>
      </p:sp>
      <p:sp>
        <p:nvSpPr>
          <p:cNvPr id="443395" name="Text Box 3"/>
          <p:cNvSpPr txBox="1">
            <a:spLocks noChangeArrowheads="1"/>
          </p:cNvSpPr>
          <p:nvPr/>
        </p:nvSpPr>
        <p:spPr bwMode="auto">
          <a:xfrm>
            <a:off x="539750" y="14128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443396" name="Text Box 4"/>
          <p:cNvSpPr txBox="1">
            <a:spLocks noChangeArrowheads="1"/>
          </p:cNvSpPr>
          <p:nvPr/>
        </p:nvSpPr>
        <p:spPr bwMode="auto">
          <a:xfrm>
            <a:off x="0" y="1125538"/>
            <a:ext cx="4572000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ru-RU" sz="2800" i="1" dirty="0" smtClean="0"/>
          </a:p>
          <a:p>
            <a:r>
              <a:rPr lang="ru-RU" altLang="ru-RU" sz="2800" i="1" dirty="0" smtClean="0"/>
              <a:t>Рабочая</a:t>
            </a:r>
            <a:r>
              <a:rPr lang="en-US" altLang="ru-RU" sz="2800" i="1" dirty="0" smtClean="0"/>
              <a:t> </a:t>
            </a:r>
            <a:r>
              <a:rPr lang="ru-RU" altLang="ru-RU" sz="2800" i="1" dirty="0" smtClean="0"/>
              <a:t>станция</a:t>
            </a:r>
            <a:endParaRPr lang="en-US" altLang="ru-RU" sz="2800" i="1" dirty="0"/>
          </a:p>
          <a:p>
            <a:r>
              <a:rPr lang="ru-RU" altLang="ru-RU" sz="2800" i="1" dirty="0"/>
              <a:t>пользователя</a:t>
            </a:r>
            <a:r>
              <a:rPr lang="ru-RU" altLang="ru-RU" sz="2800" dirty="0"/>
              <a:t> </a:t>
            </a:r>
            <a:r>
              <a:rPr lang="en-US" altLang="ru-RU" sz="2800" dirty="0"/>
              <a:t>U</a:t>
            </a:r>
            <a:endParaRPr lang="ru-RU" altLang="ru-RU" sz="2800" dirty="0"/>
          </a:p>
          <a:p>
            <a:pPr>
              <a:buFontTx/>
              <a:buAutoNum type="arabicParenR"/>
            </a:pPr>
            <a:r>
              <a:rPr lang="en-US" altLang="ru-RU" sz="2800" dirty="0"/>
              <a:t>E</a:t>
            </a:r>
            <a:r>
              <a:rPr lang="en-US" altLang="ru-RU" sz="2800" b="1" baseline="-25000" dirty="0"/>
              <a:t>SKU</a:t>
            </a:r>
            <a:r>
              <a:rPr lang="en-US" altLang="ru-RU" sz="2800" dirty="0"/>
              <a:t>(</a:t>
            </a:r>
            <a:r>
              <a:rPr lang="ru-RU" altLang="ru-RU" sz="2800" dirty="0"/>
              <a:t>отметка</a:t>
            </a:r>
            <a:br>
              <a:rPr lang="ru-RU" altLang="ru-RU" sz="2800" dirty="0"/>
            </a:br>
            <a:r>
              <a:rPr lang="ru-RU" altLang="ru-RU" sz="2800" dirty="0"/>
              <a:t>времени, </a:t>
            </a:r>
            <a:r>
              <a:rPr lang="ru-RU" altLang="ru-RU" sz="2800" dirty="0" smtClean="0"/>
              <a:t>запрос</a:t>
            </a:r>
            <a:r>
              <a:rPr lang="en-US" altLang="ru-RU" sz="2800" dirty="0" smtClean="0"/>
              <a:t> TGT</a:t>
            </a:r>
            <a:r>
              <a:rPr lang="en-US" altLang="ru-RU" sz="2800" dirty="0"/>
              <a:t>, </a:t>
            </a:r>
            <a:r>
              <a:rPr lang="ru-RU" altLang="ru-RU" sz="2800" dirty="0" smtClean="0"/>
              <a:t>сертификат</a:t>
            </a:r>
            <a:r>
              <a:rPr lang="en-US" altLang="ru-RU" sz="2800" dirty="0" smtClean="0"/>
              <a:t> PKU</a:t>
            </a:r>
            <a:r>
              <a:rPr lang="en-US" altLang="ru-RU" sz="2800" dirty="0"/>
              <a:t>)</a:t>
            </a:r>
            <a:endParaRPr lang="ru-RU" altLang="ru-RU" sz="2800" dirty="0"/>
          </a:p>
          <a:p>
            <a:pPr>
              <a:buFontTx/>
              <a:buAutoNum type="arabicParenR" startAt="6"/>
            </a:pPr>
            <a:r>
              <a:rPr lang="ru-RU" altLang="ru-RU" sz="2800" dirty="0"/>
              <a:t>проверка </a:t>
            </a:r>
            <a:r>
              <a:rPr lang="ru-RU" altLang="ru-RU" sz="2800" dirty="0" smtClean="0"/>
              <a:t>ЭП</a:t>
            </a:r>
            <a:endParaRPr lang="ru-RU" altLang="ru-RU" sz="2800" dirty="0"/>
          </a:p>
          <a:p>
            <a:pPr>
              <a:buFontTx/>
              <a:buAutoNum type="arabicParenR" startAt="6"/>
            </a:pPr>
            <a:r>
              <a:rPr lang="en-US" altLang="ru-RU" sz="2800" dirty="0"/>
              <a:t>K=D</a:t>
            </a:r>
            <a:r>
              <a:rPr lang="en-US" altLang="ru-RU" sz="2800" b="1" baseline="-25000" dirty="0"/>
              <a:t>SKU</a:t>
            </a:r>
            <a:r>
              <a:rPr lang="en-US" altLang="ru-RU" sz="2800" dirty="0"/>
              <a:t>(E</a:t>
            </a:r>
            <a:r>
              <a:rPr lang="en-US" altLang="ru-RU" sz="2800" b="1" baseline="-25000" dirty="0"/>
              <a:t>PKU</a:t>
            </a:r>
            <a:r>
              <a:rPr lang="en-US" altLang="ru-RU" sz="2800" dirty="0"/>
              <a:t>(K))</a:t>
            </a:r>
            <a:br>
              <a:rPr lang="en-US" altLang="ru-RU" sz="2800" dirty="0"/>
            </a:br>
            <a:r>
              <a:rPr lang="ru-RU" altLang="ru-RU" sz="2800" dirty="0"/>
              <a:t>Сеансовый ключ </a:t>
            </a:r>
            <a:r>
              <a:rPr lang="en-US" altLang="ru-RU" sz="2800" dirty="0"/>
              <a:t>K </a:t>
            </a:r>
            <a:endParaRPr lang="ru-RU" altLang="ru-RU" sz="2800" dirty="0"/>
          </a:p>
          <a:p>
            <a:r>
              <a:rPr lang="ru-RU" altLang="ru-RU" sz="2800" dirty="0"/>
              <a:t>вместе с </a:t>
            </a:r>
            <a:r>
              <a:rPr lang="en-US" altLang="ru-RU" sz="2800" dirty="0"/>
              <a:t>TGT </a:t>
            </a:r>
            <a:r>
              <a:rPr lang="ru-RU" altLang="ru-RU" sz="2800" dirty="0"/>
              <a:t>может</a:t>
            </a:r>
          </a:p>
          <a:p>
            <a:r>
              <a:rPr lang="ru-RU" altLang="ru-RU" sz="2800" dirty="0"/>
              <a:t>теперь использоваться</a:t>
            </a:r>
          </a:p>
          <a:p>
            <a:r>
              <a:rPr lang="ru-RU" altLang="ru-RU" sz="2800" dirty="0"/>
              <a:t>для аутентификации </a:t>
            </a:r>
            <a:r>
              <a:rPr lang="en-US" altLang="ru-RU" sz="2800" dirty="0"/>
              <a:t>U</a:t>
            </a:r>
          </a:p>
          <a:p>
            <a:r>
              <a:rPr lang="ru-RU" altLang="ru-RU" sz="2800" dirty="0"/>
              <a:t>перед другими </a:t>
            </a:r>
            <a:r>
              <a:rPr lang="ru-RU" altLang="ru-RU" sz="2800" dirty="0" smtClean="0"/>
              <a:t>серверами</a:t>
            </a:r>
            <a:endParaRPr lang="ru-RU" altLang="ru-RU" sz="2800" dirty="0"/>
          </a:p>
        </p:txBody>
      </p:sp>
      <p:sp>
        <p:nvSpPr>
          <p:cNvPr id="443397" name="Text Box 5"/>
          <p:cNvSpPr txBox="1">
            <a:spLocks noChangeArrowheads="1"/>
          </p:cNvSpPr>
          <p:nvPr/>
        </p:nvSpPr>
        <p:spPr bwMode="auto">
          <a:xfrm>
            <a:off x="6054287" y="1323925"/>
            <a:ext cx="296427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i="1" dirty="0"/>
              <a:t>Центр</a:t>
            </a:r>
            <a:br>
              <a:rPr lang="ru-RU" altLang="ru-RU" sz="2800" i="1" dirty="0"/>
            </a:br>
            <a:r>
              <a:rPr lang="ru-RU" altLang="ru-RU" sz="2800" i="1" dirty="0"/>
              <a:t>распространения</a:t>
            </a:r>
            <a:br>
              <a:rPr lang="ru-RU" altLang="ru-RU" sz="2800" i="1" dirty="0"/>
            </a:br>
            <a:r>
              <a:rPr lang="ru-RU" altLang="ru-RU" sz="2800" i="1" dirty="0"/>
              <a:t>ключей</a:t>
            </a:r>
            <a:r>
              <a:rPr lang="ru-RU" altLang="ru-RU" sz="2800" dirty="0"/>
              <a:t> (</a:t>
            </a:r>
            <a:r>
              <a:rPr lang="en-US" altLang="ru-RU" sz="2800" dirty="0"/>
              <a:t>KDC)</a:t>
            </a:r>
            <a:endParaRPr lang="ru-RU" altLang="ru-RU" sz="2800" dirty="0"/>
          </a:p>
        </p:txBody>
      </p:sp>
      <p:sp>
        <p:nvSpPr>
          <p:cNvPr id="443398" name="Line 6"/>
          <p:cNvSpPr>
            <a:spLocks noChangeShapeType="1"/>
          </p:cNvSpPr>
          <p:nvPr/>
        </p:nvSpPr>
        <p:spPr bwMode="auto">
          <a:xfrm>
            <a:off x="2983578" y="1341438"/>
            <a:ext cx="300602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3399" name="Text Box 7"/>
          <p:cNvSpPr txBox="1">
            <a:spLocks noChangeArrowheads="1"/>
          </p:cNvSpPr>
          <p:nvPr/>
        </p:nvSpPr>
        <p:spPr bwMode="auto">
          <a:xfrm>
            <a:off x="3040026" y="1341438"/>
            <a:ext cx="2853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2) Запрос </a:t>
            </a:r>
            <a:r>
              <a:rPr lang="en-US" altLang="ru-RU" sz="2800" dirty="0"/>
              <a:t>TGT, </a:t>
            </a:r>
            <a:r>
              <a:rPr lang="ru-RU" altLang="ru-RU" sz="2800" dirty="0" smtClean="0"/>
              <a:t>ЭП</a:t>
            </a:r>
            <a:endParaRPr lang="ru-RU" altLang="ru-RU" sz="2800" dirty="0"/>
          </a:p>
        </p:txBody>
      </p:sp>
      <p:sp>
        <p:nvSpPr>
          <p:cNvPr id="443400" name="Text Box 8"/>
          <p:cNvSpPr txBox="1">
            <a:spLocks noChangeArrowheads="1"/>
          </p:cNvSpPr>
          <p:nvPr/>
        </p:nvSpPr>
        <p:spPr bwMode="auto">
          <a:xfrm>
            <a:off x="5942590" y="2708920"/>
            <a:ext cx="3187668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3) проверка </a:t>
            </a:r>
            <a:r>
              <a:rPr lang="ru-RU" altLang="ru-RU" sz="2800" dirty="0" smtClean="0"/>
              <a:t>ЭП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/>
              <a:t>и сертификата</a:t>
            </a:r>
            <a:br>
              <a:rPr lang="ru-RU" altLang="ru-RU" sz="2800" dirty="0"/>
            </a:br>
            <a:r>
              <a:rPr lang="en-US" altLang="ru-RU" sz="2800" dirty="0"/>
              <a:t>PKU</a:t>
            </a:r>
            <a:endParaRPr lang="ru-RU" altLang="ru-RU" sz="2800" dirty="0"/>
          </a:p>
          <a:p>
            <a:r>
              <a:rPr lang="ru-RU" altLang="ru-RU" sz="2800" dirty="0"/>
              <a:t>4) генерация </a:t>
            </a:r>
            <a:r>
              <a:rPr lang="en-US" altLang="ru-RU" sz="2800" dirty="0"/>
              <a:t>TGT</a:t>
            </a:r>
            <a:endParaRPr lang="ru-RU" altLang="ru-RU" sz="2800" dirty="0"/>
          </a:p>
          <a:p>
            <a:r>
              <a:rPr lang="ru-RU" altLang="ru-RU" sz="2800" dirty="0"/>
              <a:t>и сеансового </a:t>
            </a:r>
          </a:p>
          <a:p>
            <a:r>
              <a:rPr lang="ru-RU" altLang="ru-RU" sz="2800" dirty="0"/>
              <a:t>ключа </a:t>
            </a:r>
            <a:r>
              <a:rPr lang="en-US" altLang="ru-RU" sz="2800" dirty="0"/>
              <a:t>K </a:t>
            </a:r>
            <a:r>
              <a:rPr lang="ru-RU" altLang="ru-RU" sz="2800" dirty="0"/>
              <a:t>для связи</a:t>
            </a:r>
          </a:p>
          <a:p>
            <a:r>
              <a:rPr lang="ru-RU" altLang="ru-RU" sz="2800" dirty="0"/>
              <a:t>с другим сервером,</a:t>
            </a:r>
          </a:p>
          <a:p>
            <a:r>
              <a:rPr lang="en-US" altLang="ru-RU" sz="2800" dirty="0"/>
              <a:t>E</a:t>
            </a:r>
            <a:r>
              <a:rPr lang="en-US" altLang="ru-RU" sz="2800" b="1" baseline="-25000" dirty="0"/>
              <a:t>PKU</a:t>
            </a:r>
            <a:r>
              <a:rPr lang="en-US" altLang="ru-RU" sz="2800" dirty="0"/>
              <a:t>(K), E</a:t>
            </a:r>
            <a:r>
              <a:rPr lang="en-US" altLang="ru-RU" sz="2800" b="1" baseline="-25000" dirty="0"/>
              <a:t>SKKDC</a:t>
            </a:r>
            <a:r>
              <a:rPr lang="en-US" altLang="ru-RU" sz="2800" dirty="0"/>
              <a:t>(TGT,</a:t>
            </a:r>
          </a:p>
          <a:p>
            <a:r>
              <a:rPr lang="en-US" altLang="ru-RU" sz="2800" dirty="0"/>
              <a:t>E</a:t>
            </a:r>
            <a:r>
              <a:rPr lang="en-US" altLang="ru-RU" sz="2800" b="1" baseline="-25000" dirty="0"/>
              <a:t>PKU</a:t>
            </a:r>
            <a:r>
              <a:rPr lang="en-US" altLang="ru-RU" sz="2800" dirty="0"/>
              <a:t>(K))</a:t>
            </a:r>
            <a:endParaRPr lang="ru-RU" altLang="ru-RU" sz="2800" dirty="0"/>
          </a:p>
        </p:txBody>
      </p:sp>
      <p:sp>
        <p:nvSpPr>
          <p:cNvPr id="443401" name="Line 9"/>
          <p:cNvSpPr>
            <a:spLocks noChangeShapeType="1"/>
          </p:cNvSpPr>
          <p:nvPr/>
        </p:nvSpPr>
        <p:spPr bwMode="auto">
          <a:xfrm flipH="1">
            <a:off x="3055015" y="2133600"/>
            <a:ext cx="293458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3402" name="Text Box 10"/>
          <p:cNvSpPr txBox="1">
            <a:spLocks noChangeArrowheads="1"/>
          </p:cNvSpPr>
          <p:nvPr/>
        </p:nvSpPr>
        <p:spPr bwMode="auto">
          <a:xfrm>
            <a:off x="2934402" y="2266950"/>
            <a:ext cx="27053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5) </a:t>
            </a:r>
            <a:r>
              <a:rPr lang="ru-RU" altLang="ru-RU" sz="2800" dirty="0"/>
              <a:t>ответ </a:t>
            </a:r>
            <a:r>
              <a:rPr lang="en-US" altLang="ru-RU" sz="2800" dirty="0"/>
              <a:t>KDC, </a:t>
            </a:r>
            <a:r>
              <a:rPr lang="ru-RU" altLang="ru-RU" sz="2800" dirty="0" smtClean="0"/>
              <a:t>ЭП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117002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dirty="0"/>
              <a:t>Достоинства метода </a:t>
            </a:r>
            <a:r>
              <a:rPr lang="en-US" altLang="ru-RU" dirty="0" err="1"/>
              <a:t>PKInit</a:t>
            </a:r>
            <a:endParaRPr lang="ru-RU" altLang="ru-RU" dirty="0"/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Возможность исключения </a:t>
            </a:r>
            <a:r>
              <a:rPr lang="en-US" altLang="ru-RU" sz="3200" dirty="0"/>
              <a:t>KDC </a:t>
            </a:r>
            <a:r>
              <a:rPr lang="ru-RU" altLang="ru-RU" sz="3200" dirty="0"/>
              <a:t>из процесса аутентификации пользователя, полностью полагаясь на сертификат его открытого ключа с возложением ответственности за достоверность аутентификации на удостоверяющий центр.</a:t>
            </a:r>
          </a:p>
          <a:p>
            <a:r>
              <a:rPr lang="ru-RU" altLang="ru-RU" sz="3200" dirty="0"/>
              <a:t>В ОС </a:t>
            </a:r>
            <a:r>
              <a:rPr lang="en-US" altLang="ru-RU" sz="3200" dirty="0"/>
              <a:t>Windows 2000 </a:t>
            </a:r>
            <a:r>
              <a:rPr lang="ru-RU" altLang="ru-RU" sz="3200" dirty="0"/>
              <a:t>и старше </a:t>
            </a:r>
            <a:r>
              <a:rPr lang="en-US" altLang="ru-RU" sz="3200" dirty="0" err="1"/>
              <a:t>PKInit</a:t>
            </a:r>
            <a:r>
              <a:rPr lang="en-US" altLang="ru-RU" sz="3200" dirty="0"/>
              <a:t> </a:t>
            </a:r>
            <a:r>
              <a:rPr lang="ru-RU" altLang="ru-RU" sz="3200" dirty="0"/>
              <a:t>используется для интеграции </a:t>
            </a:r>
            <a:r>
              <a:rPr lang="en-US" altLang="ru-RU" sz="3200" dirty="0"/>
              <a:t>PKI </a:t>
            </a:r>
            <a:r>
              <a:rPr lang="ru-RU" altLang="ru-RU" sz="3200" dirty="0"/>
              <a:t>в среду аутентификации на основе протокола </a:t>
            </a:r>
            <a:r>
              <a:rPr lang="en-US" altLang="ru-RU" sz="3200" dirty="0"/>
              <a:t>Kerberos (TGT </a:t>
            </a:r>
            <a:r>
              <a:rPr lang="ru-RU" altLang="ru-RU" sz="3200" dirty="0"/>
              <a:t>содержит идентификаторы безопасности</a:t>
            </a:r>
            <a:r>
              <a:rPr lang="en-US" altLang="ru-RU" sz="3200" dirty="0"/>
              <a:t> </a:t>
            </a:r>
            <a:r>
              <a:rPr lang="en-US" altLang="ru-RU" sz="3200" dirty="0">
                <a:cs typeface="Arial" charset="0"/>
              </a:rPr>
              <a:t>–</a:t>
            </a:r>
            <a:r>
              <a:rPr lang="en-US" altLang="ru-RU" sz="3200" dirty="0"/>
              <a:t> SID – </a:t>
            </a:r>
            <a:r>
              <a:rPr lang="ru-RU" altLang="ru-RU" sz="3200" dirty="0"/>
              <a:t>пользователя и групп).</a:t>
            </a:r>
          </a:p>
        </p:txBody>
      </p:sp>
    </p:spTree>
    <p:extLst>
      <p:ext uri="{BB962C8B-B14F-4D97-AF65-F5344CB8AC3E}">
        <p14:creationId xmlns:p14="http://schemas.microsoft.com/office/powerpoint/2010/main" val="409091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1723</Words>
  <Application>Microsoft Office PowerPoint</Application>
  <PresentationFormat>Экран (4:3)</PresentationFormat>
  <Paragraphs>168</Paragraphs>
  <Slides>37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AcademicPresentation1</vt:lpstr>
      <vt:lpstr>Лекция 13. Применение PKI</vt:lpstr>
      <vt:lpstr>Личная сертификация</vt:lpstr>
      <vt:lpstr>Сертификация на основе репутации</vt:lpstr>
      <vt:lpstr>Сертификация на основе репутации</vt:lpstr>
      <vt:lpstr>Сертификация на основе сети доверия</vt:lpstr>
      <vt:lpstr>Сертификаты в протоколе Kerberos</vt:lpstr>
      <vt:lpstr>Предаутентификация в Kerberos</vt:lpstr>
      <vt:lpstr>Метод PKInit</vt:lpstr>
      <vt:lpstr>Достоинства метода PKInit</vt:lpstr>
      <vt:lpstr>Достоинства метода PKInit</vt:lpstr>
      <vt:lpstr>Причины отзыва сертификатов</vt:lpstr>
      <vt:lpstr>Стратегии отзыва сертификатов</vt:lpstr>
      <vt:lpstr>Использование списка отозванных сертификатов</vt:lpstr>
      <vt:lpstr>Формат CRL</vt:lpstr>
      <vt:lpstr>Пункт распространения CRL</vt:lpstr>
      <vt:lpstr>Базовый и разностный CRL</vt:lpstr>
      <vt:lpstr>Информация об отозванном сертификате</vt:lpstr>
      <vt:lpstr>Коды причины отзыва сертификатов</vt:lpstr>
      <vt:lpstr>Период публикации и срок действия CRL</vt:lpstr>
      <vt:lpstr>Период публикации и срок действия CRL</vt:lpstr>
      <vt:lpstr>Интерактивный отзыв сертификатов</vt:lpstr>
      <vt:lpstr>Периодическое сертифицирование</vt:lpstr>
      <vt:lpstr>Распространение сертификатов и CRL</vt:lpstr>
      <vt:lpstr>Операционные протоколы</vt:lpstr>
      <vt:lpstr>Использование HTTP</vt:lpstr>
      <vt:lpstr>Использование FTP</vt:lpstr>
      <vt:lpstr>Использование электронной почты</vt:lpstr>
      <vt:lpstr>Использование LDAP</vt:lpstr>
      <vt:lpstr>Система именования X.500 (DN, Distinguished Name, уникальное имя)</vt:lpstr>
      <vt:lpstr>Структура каталога</vt:lpstr>
      <vt:lpstr>Система каталогов X.500</vt:lpstr>
      <vt:lpstr>Расширения LDAP для PKI</vt:lpstr>
      <vt:lpstr>Расширения LDAP для PKI</vt:lpstr>
      <vt:lpstr>Расширения LDAP для PKI</vt:lpstr>
      <vt:lpstr>LDAP и XML</vt:lpstr>
      <vt:lpstr>LDAP и XML</vt:lpstr>
      <vt:lpstr>Проблемы использования сетевых каталогов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2016-06-08T12:14:03Z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