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7"/>
  </p:notes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300" r:id="rId30"/>
    <p:sldId id="294" r:id="rId31"/>
    <p:sldId id="295" r:id="rId32"/>
    <p:sldId id="296" r:id="rId33"/>
    <p:sldId id="297" r:id="rId34"/>
    <p:sldId id="298" r:id="rId35"/>
    <p:sldId id="299" r:id="rId36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14:32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14:32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14:32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14:32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dirty="0"/>
              <a:t>8</a:t>
            </a:r>
            <a:r>
              <a:rPr lang="ru-RU" smtClean="0"/>
              <a:t>. </a:t>
            </a:r>
            <a:r>
              <a:rPr lang="ru-RU" dirty="0"/>
              <a:t>Протоколы электронной почты и предсказания бита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123728" y="1752600"/>
            <a:ext cx="6639272" cy="4772744"/>
          </a:xfrm>
        </p:spPr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Электронная почта с подтверждением.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Одновременное подписание контракта.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Предсказание </a:t>
            </a:r>
            <a:r>
              <a:rPr lang="ru-RU" sz="3200" dirty="0" smtClean="0"/>
              <a:t>бита.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одновременного обмена секретами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B: </a:t>
            </a:r>
            <a:r>
              <a:rPr lang="ru-RU" altLang="ru-RU" sz="3200" dirty="0"/>
              <a:t>расшифровывают оставшиеся половины сообщений друг друга, расшифровывают сеансовые ключи друг друга, с помощью которых смогут расшифровать секретные сообщения друг </a:t>
            </a:r>
            <a:r>
              <a:rPr lang="ru-RU" altLang="ru-RU" sz="3200" dirty="0" smtClean="0"/>
              <a:t>друга.</a:t>
            </a:r>
            <a:endParaRPr lang="ru-RU" altLang="ru-RU" sz="3200" dirty="0"/>
          </a:p>
          <a:p>
            <a:pPr marL="609600" indent="-609600"/>
            <a:r>
              <a:rPr lang="ru-RU" altLang="ru-RU" sz="3200" dirty="0"/>
              <a:t>Это протокол не гарантирует «качество» передаваемых секретов (их реальную секретность).</a:t>
            </a:r>
          </a:p>
        </p:txBody>
      </p:sp>
    </p:spTree>
    <p:extLst>
      <p:ext uri="{BB962C8B-B14F-4D97-AF65-F5344CB8AC3E}">
        <p14:creationId xmlns:p14="http://schemas.microsoft.com/office/powerpoint/2010/main" val="258359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22899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с помощью посредника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подписывает копию контракта </a:t>
            </a:r>
            <a:r>
              <a:rPr lang="en-US" altLang="ru-RU" sz="3200" dirty="0"/>
              <a:t>M 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(M).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</a:t>
            </a:r>
            <a:r>
              <a:rPr lang="en-US" altLang="ru-RU" sz="3200" dirty="0" smtClean="0"/>
              <a:t>&gt;</a:t>
            </a:r>
            <a:r>
              <a:rPr lang="ru-RU" altLang="ru-RU" sz="3200" dirty="0" smtClean="0"/>
              <a:t>посредник </a:t>
            </a:r>
            <a:r>
              <a:rPr lang="en-US" altLang="ru-RU" sz="3200" dirty="0" smtClean="0"/>
              <a:t>S</a:t>
            </a:r>
            <a:r>
              <a:rPr lang="en-US" altLang="ru-RU" sz="3200" dirty="0"/>
              <a:t>: M, 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подписывает копию контракта </a:t>
            </a:r>
            <a:r>
              <a:rPr lang="en-US" altLang="ru-RU" sz="3200" dirty="0"/>
              <a:t>M S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(M).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B-&gt;S: M, S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S-&gt;A: </a:t>
            </a:r>
            <a:r>
              <a:rPr lang="ru-RU" altLang="ru-RU" sz="3200" dirty="0"/>
              <a:t>сообщение о подписании контракта </a:t>
            </a:r>
            <a:r>
              <a:rPr lang="en-US" altLang="ru-RU" sz="3200" dirty="0"/>
              <a:t>B.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S-&gt;B: </a:t>
            </a:r>
            <a:r>
              <a:rPr lang="ru-RU" altLang="ru-RU" sz="3200" dirty="0"/>
              <a:t>сообщение о подписании контракта </a:t>
            </a:r>
            <a:r>
              <a:rPr lang="en-US" altLang="ru-RU" sz="3200" dirty="0"/>
              <a:t>A.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94639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с помощью посредника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A-&gt;B: </a:t>
            </a:r>
            <a:r>
              <a:rPr lang="ru-RU" altLang="ru-RU" sz="3200" dirty="0"/>
              <a:t>две копии </a:t>
            </a:r>
            <a:r>
              <a:rPr lang="en-US" altLang="ru-RU" sz="3200" dirty="0"/>
              <a:t>M||S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B: </a:t>
            </a:r>
            <a:r>
              <a:rPr lang="ru-RU" altLang="ru-RU" sz="3200" dirty="0"/>
              <a:t>подписывает обе копии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(M||S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 </a:t>
            </a:r>
            <a:r>
              <a:rPr lang="ru-RU" altLang="ru-RU" sz="3200" dirty="0"/>
              <a:t>и одну из них сохраняет для себя.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B-&gt;A: 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(M||S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A-&gt;S: </a:t>
            </a:r>
            <a:r>
              <a:rPr lang="ru-RU" altLang="ru-RU" sz="3200" dirty="0"/>
              <a:t>сообщение о том, что у него есть копия </a:t>
            </a:r>
            <a:r>
              <a:rPr lang="en-US" altLang="ru-RU" sz="3200" dirty="0"/>
              <a:t>M, </a:t>
            </a:r>
            <a:r>
              <a:rPr lang="ru-RU" altLang="ru-RU" sz="3200" dirty="0"/>
              <a:t>подписанная обеими сторонами.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B-&gt;S: </a:t>
            </a:r>
            <a:r>
              <a:rPr lang="ru-RU" altLang="ru-RU" sz="3200" dirty="0"/>
              <a:t>сообщение о том, что у него есть копия </a:t>
            </a:r>
            <a:r>
              <a:rPr lang="en-US" altLang="ru-RU" sz="3200" dirty="0"/>
              <a:t>M, </a:t>
            </a:r>
            <a:r>
              <a:rPr lang="ru-RU" altLang="ru-RU" sz="3200" dirty="0"/>
              <a:t>подписанная обеими сторонами.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S: </a:t>
            </a:r>
            <a:r>
              <a:rPr lang="ru-RU" altLang="ru-RU" sz="3200" dirty="0"/>
              <a:t>уничтожает обе копии контракта с подписями </a:t>
            </a:r>
            <a:r>
              <a:rPr lang="ru-RU" altLang="ru-RU" dirty="0"/>
              <a:t>одной из сторон.</a:t>
            </a:r>
          </a:p>
        </p:txBody>
      </p:sp>
    </p:spTree>
    <p:extLst>
      <p:ext uri="{BB962C8B-B14F-4D97-AF65-F5344CB8AC3E}">
        <p14:creationId xmlns:p14="http://schemas.microsoft.com/office/powerpoint/2010/main" val="19632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с помощью посредника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Посредник защищает каждую из сторон от мошенничества со стороны другого участника.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Если </a:t>
            </a:r>
            <a:r>
              <a:rPr lang="en-US" altLang="ru-RU" sz="3200" dirty="0"/>
              <a:t>B </a:t>
            </a:r>
            <a:r>
              <a:rPr lang="ru-RU" altLang="ru-RU" sz="3200" dirty="0"/>
              <a:t>откажется от подписания контракта на шаге 8, то </a:t>
            </a:r>
            <a:r>
              <a:rPr lang="en-US" altLang="ru-RU" sz="3200" dirty="0"/>
              <a:t>A </a:t>
            </a:r>
            <a:r>
              <a:rPr lang="ru-RU" altLang="ru-RU" sz="3200" dirty="0"/>
              <a:t>сможет обратиться к </a:t>
            </a:r>
            <a:r>
              <a:rPr lang="en-US" altLang="ru-RU" sz="3200" dirty="0"/>
              <a:t>S </a:t>
            </a:r>
            <a:r>
              <a:rPr lang="ru-RU" altLang="ru-RU" sz="3200" dirty="0"/>
              <a:t>за копией контракта с подписью </a:t>
            </a:r>
            <a:r>
              <a:rPr lang="en-US" altLang="ru-RU" sz="3200" dirty="0"/>
              <a:t>B.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Шаги 5 и 6 убеждают стороны, что другой участник подписал контракт.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Если </a:t>
            </a:r>
            <a:r>
              <a:rPr lang="en-US" altLang="ru-RU" sz="3200" dirty="0"/>
              <a:t>S </a:t>
            </a:r>
            <a:r>
              <a:rPr lang="ru-RU" altLang="ru-RU" sz="3200" dirty="0"/>
              <a:t>не получит </a:t>
            </a:r>
            <a:r>
              <a:rPr lang="ru-RU" altLang="ru-RU" sz="3200" dirty="0" smtClean="0"/>
              <a:t>обе </a:t>
            </a:r>
            <a:r>
              <a:rPr lang="ru-RU" altLang="ru-RU" sz="3200" dirty="0"/>
              <a:t>копии контракта на шагах 2 и 4, то он уничтожит имеющуюся у него копию.</a:t>
            </a:r>
          </a:p>
        </p:txBody>
      </p:sp>
    </p:spTree>
    <p:extLst>
      <p:ext uri="{BB962C8B-B14F-4D97-AF65-F5344CB8AC3E}">
        <p14:creationId xmlns:p14="http://schemas.microsoft.com/office/powerpoint/2010/main" val="2042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178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подписывает копию контракта </a:t>
            </a:r>
            <a:r>
              <a:rPr lang="en-US" altLang="ru-RU" sz="3200" dirty="0"/>
              <a:t>M 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(M).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подписывает копию контракта </a:t>
            </a:r>
            <a:r>
              <a:rPr lang="en-US" altLang="ru-RU" sz="3200" dirty="0"/>
              <a:t>M S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(M).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</a:t>
            </a:r>
            <a:r>
              <a:rPr lang="ru-RU" altLang="ru-RU" sz="3200" dirty="0"/>
              <a:t>первый байт своей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</a:t>
            </a:r>
            <a:r>
              <a:rPr lang="ru-RU" altLang="ru-RU" sz="3200" dirty="0"/>
              <a:t>первый байт своей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Шаги 3 и 4 повторяются до тех пор, пока обе подписи не будут переданы полностью.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Это аналог последовательного (буква за буквой) рукописного подписания контракта при личной встрече.</a:t>
            </a:r>
            <a:endParaRPr lang="ru-RU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9198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r>
              <a:rPr lang="ru-RU" altLang="ru-RU" sz="3200" dirty="0"/>
              <a:t>Каждый переданный байт подписи – это акт доброй воли участника протокола.</a:t>
            </a:r>
          </a:p>
          <a:p>
            <a:r>
              <a:rPr lang="ru-RU" altLang="ru-RU" sz="3200" dirty="0"/>
              <a:t>Но на каком шаге выполнения протокола стороны окажутся связанными взаимными обязательствами? Чем дольше выполняется протокол, тем больше оснований у судьи посчитать, что контракт вступил в силу.</a:t>
            </a:r>
          </a:p>
          <a:p>
            <a:r>
              <a:rPr lang="ru-RU" altLang="ru-RU" sz="3200" dirty="0"/>
              <a:t>Реальный протокол использует ту же идею последовательных </a:t>
            </a:r>
            <a:r>
              <a:rPr lang="ru-RU" altLang="ru-RU" sz="3200" dirty="0" smtClean="0"/>
              <a:t>итераций.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67147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случайных сеансовых ключей 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случайных сеансовых ключей (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</a:t>
            </a:r>
            <a:r>
              <a:rPr lang="ru-RU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создает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сообщений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i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A</a:t>
            </a:r>
            <a:r>
              <a:rPr lang="en-US" altLang="ru-RU" sz="3200" baseline="30000" dirty="0" err="1"/>
              <a:t>i</a:t>
            </a:r>
            <a:r>
              <a:rPr lang="ru-RU" altLang="ru-RU" sz="3200" dirty="0"/>
              <a:t>, в каждое из которых входит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A </a:t>
            </a:r>
            <a:r>
              <a:rPr lang="ru-RU" altLang="ru-RU" sz="3200" dirty="0"/>
              <a:t>под контрактом </a:t>
            </a:r>
            <a:r>
              <a:rPr lang="en-US" altLang="ru-RU" sz="3200" dirty="0"/>
              <a:t>M </a:t>
            </a:r>
            <a:r>
              <a:rPr lang="ru-RU" altLang="ru-RU" sz="3200" dirty="0"/>
              <a:t>и отметка времени </a:t>
            </a:r>
            <a:r>
              <a:rPr lang="en-US" altLang="ru-RU" sz="3200" dirty="0"/>
              <a:t>TS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создает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сообщений </a:t>
            </a:r>
            <a:r>
              <a:rPr lang="en-US" altLang="ru-RU" sz="3200" dirty="0" err="1"/>
              <a:t>L</a:t>
            </a:r>
            <a:r>
              <a:rPr lang="en-US" altLang="ru-RU" sz="3200" baseline="-25000" dirty="0" err="1"/>
              <a:t>B</a:t>
            </a:r>
            <a:r>
              <a:rPr lang="en-US" altLang="ru-RU" sz="3200" baseline="30000" dirty="0" err="1"/>
              <a:t>i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B</a:t>
            </a:r>
            <a:r>
              <a:rPr lang="en-US" altLang="ru-RU" sz="3200" baseline="30000" dirty="0" err="1"/>
              <a:t>i</a:t>
            </a:r>
            <a:r>
              <a:rPr lang="en-US" altLang="ru-RU" sz="3200" baseline="30000" dirty="0"/>
              <a:t> </a:t>
            </a:r>
            <a:r>
              <a:rPr lang="ru-RU" altLang="ru-RU" sz="3200" dirty="0"/>
              <a:t>, в каждое из которых входит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B </a:t>
            </a:r>
            <a:r>
              <a:rPr lang="ru-RU" altLang="ru-RU" sz="3200" dirty="0"/>
              <a:t>под контрактом </a:t>
            </a:r>
            <a:r>
              <a:rPr lang="en-US" altLang="ru-RU" sz="3200" dirty="0"/>
              <a:t>M </a:t>
            </a:r>
            <a:r>
              <a:rPr lang="ru-RU" altLang="ru-RU" sz="3200" dirty="0"/>
              <a:t>и отметка времени </a:t>
            </a:r>
            <a:r>
              <a:rPr lang="en-US" altLang="ru-RU" sz="3200" dirty="0"/>
              <a:t>TS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7865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3200" dirty="0"/>
              <a:t>Контракт будет считаться подписанным, когда обе стороны смогут предъявить обе половины одной пары сообщений </a:t>
            </a:r>
            <a:r>
              <a:rPr lang="en-US" altLang="ru-RU" sz="3200" dirty="0"/>
              <a:t>L</a:t>
            </a:r>
            <a:r>
              <a:rPr lang="en-US" altLang="ru-RU" sz="3200" baseline="30000" dirty="0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err="1" smtClean="0"/>
              <a:t>R</a:t>
            </a:r>
            <a:r>
              <a:rPr lang="en-US" altLang="ru-RU" sz="3200" baseline="30000" dirty="0" err="1" smtClean="0"/>
              <a:t>i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/>
              <a:t>A: </a:t>
            </a:r>
            <a:r>
              <a:rPr lang="ru-RU" altLang="ru-RU" sz="3200" dirty="0"/>
              <a:t>шифрует</a:t>
            </a:r>
            <a:r>
              <a:rPr lang="en-US" altLang="ru-RU" sz="3200" dirty="0"/>
              <a:t> </a:t>
            </a:r>
            <a:r>
              <a:rPr lang="ru-RU" altLang="ru-RU" sz="3200" dirty="0"/>
              <a:t>пары сообщений </a:t>
            </a:r>
            <a:r>
              <a:rPr lang="ru-RU" altLang="ru-RU" sz="3200" dirty="0">
                <a:cs typeface="Arial" charset="0"/>
              </a:rPr>
              <a:t>на каждом из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 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KAi1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i</a:t>
            </a:r>
            <a:r>
              <a:rPr lang="en-US" altLang="ru-RU" sz="3200" dirty="0">
                <a:cs typeface="Arial" charset="0"/>
              </a:rPr>
              <a:t>), 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KAi2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A</a:t>
            </a:r>
            <a:r>
              <a:rPr lang="en-US" altLang="ru-RU" sz="3200" baseline="30000" dirty="0" err="1"/>
              <a:t>i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/>
              <a:t>шифрует</a:t>
            </a:r>
            <a:r>
              <a:rPr lang="en-US" altLang="ru-RU" sz="3200" dirty="0"/>
              <a:t> </a:t>
            </a:r>
            <a:r>
              <a:rPr lang="ru-RU" altLang="ru-RU" sz="3200" dirty="0"/>
              <a:t>пары сообщений </a:t>
            </a:r>
            <a:r>
              <a:rPr lang="ru-RU" altLang="ru-RU" sz="3200" dirty="0">
                <a:cs typeface="Arial" charset="0"/>
              </a:rPr>
              <a:t>на каждом из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 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KBi1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L</a:t>
            </a:r>
            <a:r>
              <a:rPr lang="en-US" altLang="ru-RU" sz="3200" baseline="-25000" dirty="0" err="1"/>
              <a:t>B</a:t>
            </a:r>
            <a:r>
              <a:rPr lang="en-US" altLang="ru-RU" sz="3200" baseline="30000" dirty="0" err="1"/>
              <a:t>i</a:t>
            </a:r>
            <a:r>
              <a:rPr lang="en-US" altLang="ru-RU" sz="3200" dirty="0">
                <a:cs typeface="Arial" charset="0"/>
              </a:rPr>
              <a:t>), 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KBi2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B</a:t>
            </a:r>
            <a:r>
              <a:rPr lang="en-US" altLang="ru-RU" sz="3200" baseline="30000" dirty="0" err="1"/>
              <a:t>i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>
                <a:cs typeface="Arial" charset="0"/>
              </a:rPr>
              <a:t>A-&gt;B: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</a:t>
            </a:r>
            <a:r>
              <a:rPr lang="en-US" altLang="ru-RU" sz="3200" dirty="0"/>
              <a:t>(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,C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>
                <a:cs typeface="Arial" charset="0"/>
              </a:rPr>
              <a:t>B-&gt;A: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</a:t>
            </a:r>
            <a:r>
              <a:rPr lang="en-US" altLang="ru-RU" sz="3200" dirty="0"/>
              <a:t>(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,C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).</a:t>
            </a:r>
            <a:endParaRPr lang="ru-RU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/>
              <a:t>A-&gt;B: </a:t>
            </a:r>
            <a:r>
              <a:rPr lang="ru-RU" altLang="ru-RU" sz="3200" dirty="0"/>
              <a:t>независимо от номера пары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ru-RU" altLang="ru-RU" sz="3200" dirty="0"/>
              <a:t> или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729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10"/>
            </a:pPr>
            <a:r>
              <a:rPr lang="en-US" altLang="ru-RU" sz="3200" dirty="0"/>
              <a:t>B-&gt;A: </a:t>
            </a:r>
            <a:r>
              <a:rPr lang="ru-RU" altLang="ru-RU" sz="3200" dirty="0"/>
              <a:t>независимо от номера пары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или</a:t>
            </a:r>
            <a:r>
              <a:rPr lang="en-US" altLang="ru-RU" sz="3200" dirty="0"/>
              <a:t> 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 </a:t>
            </a:r>
            <a:r>
              <a:rPr lang="ru-RU" altLang="ru-RU" sz="3200" dirty="0"/>
              <a:t>(протокол рассеянной передачи – ключи пересылаются по одному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по очереди или сначала </a:t>
            </a:r>
            <a:r>
              <a:rPr lang="en-US" altLang="ru-RU" sz="3200" dirty="0"/>
              <a:t>A </a:t>
            </a:r>
            <a:r>
              <a:rPr lang="ru-RU" altLang="ru-RU" sz="3200" dirty="0"/>
              <a:t>посылает все свои ключи, а затем </a:t>
            </a:r>
            <a:r>
              <a:rPr lang="en-US" altLang="ru-RU" sz="3200" dirty="0"/>
              <a:t>B </a:t>
            </a:r>
            <a:r>
              <a:rPr lang="ru-RU" altLang="ru-RU" sz="3200" dirty="0"/>
              <a:t>свои).</a:t>
            </a:r>
          </a:p>
          <a:p>
            <a:pPr marL="609600" indent="-609600">
              <a:buFont typeface="Wingdings" pitchFamily="2" charset="2"/>
              <a:buAutoNum type="arabicPeriod" startAt="10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те половины сообщений </a:t>
            </a:r>
            <a:r>
              <a:rPr lang="en-US" altLang="ru-RU" sz="3200" dirty="0"/>
              <a:t>B, </a:t>
            </a:r>
            <a:r>
              <a:rPr lang="ru-RU" altLang="ru-RU" sz="3200" dirty="0"/>
              <a:t>которые может, и убеждается в их правильности </a:t>
            </a:r>
            <a:r>
              <a:rPr lang="en-US" altLang="ru-RU" sz="3200" dirty="0" err="1"/>
              <a:t>L</a:t>
            </a:r>
            <a:r>
              <a:rPr lang="en-US" altLang="ru-RU" sz="3200" baseline="-25000" dirty="0" err="1"/>
              <a:t>B</a:t>
            </a:r>
            <a:r>
              <a:rPr lang="en-US" altLang="ru-RU" sz="3200" baseline="30000" dirty="0" err="1"/>
              <a:t>i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>
                <a:cs typeface="Arial" charset="0"/>
              </a:rPr>
              <a:t>KBi1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) </a:t>
            </a:r>
            <a:r>
              <a:rPr lang="ru-RU" altLang="ru-RU" sz="3200" dirty="0">
                <a:cs typeface="Arial" charset="0"/>
              </a:rPr>
              <a:t>или </a:t>
            </a:r>
            <a:r>
              <a:rPr lang="en-US" altLang="ru-RU" sz="3200" dirty="0" err="1">
                <a:cs typeface="Arial" charset="0"/>
              </a:rPr>
              <a:t>R</a:t>
            </a:r>
            <a:r>
              <a:rPr lang="en-US" altLang="ru-RU" sz="3200" baseline="-25000" dirty="0" err="1"/>
              <a:t>B</a:t>
            </a:r>
            <a:r>
              <a:rPr lang="en-US" altLang="ru-RU" sz="3200" baseline="30000" dirty="0" err="1"/>
              <a:t>i</a:t>
            </a:r>
            <a:r>
              <a:rPr lang="ru-RU" altLang="ru-RU" sz="3200" dirty="0"/>
              <a:t>=</a:t>
            </a:r>
            <a:r>
              <a:rPr lang="en-US" altLang="ru-RU" sz="3200" dirty="0" err="1"/>
              <a:t>D</a:t>
            </a:r>
            <a:r>
              <a:rPr lang="en-US" altLang="ru-RU" sz="3200" baseline="-25000" dirty="0" err="1">
                <a:cs typeface="Arial" charset="0"/>
              </a:rPr>
              <a:t>KBi</a:t>
            </a:r>
            <a:r>
              <a:rPr lang="ru-RU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ru-RU" altLang="ru-RU" sz="3200" dirty="0"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67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2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те половины сообщений </a:t>
            </a:r>
            <a:r>
              <a:rPr lang="en-US" altLang="ru-RU" sz="3200" dirty="0"/>
              <a:t>A, </a:t>
            </a:r>
            <a:r>
              <a:rPr lang="ru-RU" altLang="ru-RU" sz="3200" dirty="0"/>
              <a:t>которые может, и убеждается в их правильности </a:t>
            </a:r>
            <a:r>
              <a:rPr lang="en-US" altLang="ru-RU" sz="3200" dirty="0"/>
              <a:t>L</a:t>
            </a:r>
            <a:r>
              <a:rPr lang="en-US" altLang="ru-RU" sz="3200" baseline="-25000" dirty="0"/>
              <a:t>A</a:t>
            </a:r>
            <a:r>
              <a:rPr lang="en-US" altLang="ru-RU" sz="3200" baseline="30000" dirty="0"/>
              <a:t>i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>
                <a:cs typeface="Arial" charset="0"/>
              </a:rPr>
              <a:t>KAi1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) </a:t>
            </a:r>
            <a:r>
              <a:rPr lang="ru-RU" altLang="ru-RU" sz="3200" dirty="0">
                <a:cs typeface="Arial" charset="0"/>
              </a:rPr>
              <a:t>или </a:t>
            </a:r>
            <a:r>
              <a:rPr lang="en-US" altLang="ru-RU" sz="3200" dirty="0" err="1">
                <a:cs typeface="Arial" charset="0"/>
              </a:rPr>
              <a:t>R</a:t>
            </a:r>
            <a:r>
              <a:rPr lang="en-US" altLang="ru-RU" sz="3200" baseline="-25000" dirty="0" err="1"/>
              <a:t>A</a:t>
            </a:r>
            <a:r>
              <a:rPr lang="en-US" altLang="ru-RU" sz="3200" baseline="30000" dirty="0" err="1"/>
              <a:t>i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>
                <a:cs typeface="Arial" charset="0"/>
              </a:rPr>
              <a:t>KAi</a:t>
            </a:r>
            <a:r>
              <a:rPr lang="ru-RU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ru-RU" altLang="ru-RU" sz="3200" dirty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2"/>
            </a:pPr>
            <a:r>
              <a:rPr lang="en-US" altLang="ru-RU" sz="3200" dirty="0">
                <a:cs typeface="Arial" charset="0"/>
              </a:rPr>
              <a:t>A-&gt;B: </a:t>
            </a:r>
            <a:r>
              <a:rPr lang="ru-RU" altLang="ru-RU" sz="3200" dirty="0">
                <a:cs typeface="Arial" charset="0"/>
              </a:rPr>
              <a:t>первые биты всех своих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2"/>
            </a:pPr>
            <a:r>
              <a:rPr lang="en-US" altLang="ru-RU" sz="3200" dirty="0">
                <a:cs typeface="Arial" charset="0"/>
              </a:rPr>
              <a:t>B-&gt;A: </a:t>
            </a:r>
            <a:r>
              <a:rPr lang="ru-RU" altLang="ru-RU" sz="3200" dirty="0">
                <a:cs typeface="Arial" charset="0"/>
              </a:rPr>
              <a:t>первые биты всех своих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2"/>
            </a:pPr>
            <a:r>
              <a:rPr lang="ru-RU" altLang="ru-RU" sz="3200" dirty="0">
                <a:cs typeface="Arial" charset="0"/>
              </a:rPr>
              <a:t>Шаги 13-14 повторяются до тех пор, пока не будут переданы все биты всех ключей.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2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оставшиеся нерасшифрованными половины сообщений </a:t>
            </a:r>
            <a:r>
              <a:rPr lang="en-US" altLang="ru-RU" sz="3200" dirty="0"/>
              <a:t>B.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63958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/>
          <a:lstStyle/>
          <a:p>
            <a:r>
              <a:rPr lang="ru-RU" altLang="ru-RU" sz="4000" dirty="0"/>
              <a:t>Электронная почта с подтверждением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A </a:t>
            </a:r>
            <a:r>
              <a:rPr lang="ru-RU" altLang="ru-RU" sz="3200" dirty="0"/>
              <a:t>хочет отправить сообщение </a:t>
            </a:r>
            <a:r>
              <a:rPr lang="en-US" altLang="ru-RU" sz="3200" dirty="0"/>
              <a:t>B, </a:t>
            </a:r>
            <a:r>
              <a:rPr lang="ru-RU" altLang="ru-RU" sz="3200" dirty="0"/>
              <a:t>но не хочет, чтобы он прочитал его, не расписавшись предварительно о получении.</a:t>
            </a:r>
          </a:p>
          <a:p>
            <a:r>
              <a:rPr lang="ru-RU" altLang="ru-RU" sz="3200" dirty="0"/>
              <a:t>Первым решение этой задачи предложил Диффи.</a:t>
            </a:r>
          </a:p>
          <a:p>
            <a:r>
              <a:rPr lang="ru-RU" altLang="ru-RU" sz="3200" dirty="0"/>
              <a:t>Используется симметричная криптография.</a:t>
            </a:r>
          </a:p>
        </p:txBody>
      </p:sp>
    </p:spTree>
    <p:extLst>
      <p:ext uri="{BB962C8B-B14F-4D97-AF65-F5344CB8AC3E}">
        <p14:creationId xmlns:p14="http://schemas.microsoft.com/office/powerpoint/2010/main" val="112644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20575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7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оставшиеся нерасшифрованными половины сообщений </a:t>
            </a:r>
            <a:r>
              <a:rPr lang="en-US" altLang="ru-RU" sz="3200" dirty="0"/>
              <a:t>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Контракт подписан.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8"/>
            </a:pPr>
            <a:r>
              <a:rPr lang="en-US" altLang="ru-RU" sz="3200" dirty="0"/>
              <a:t>A-&gt;B: </a:t>
            </a:r>
            <a:r>
              <a:rPr lang="ru-RU" altLang="ru-RU" sz="3200" dirty="0"/>
              <a:t>оставшиеся неизвестными ключи из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8"/>
            </a:pPr>
            <a:r>
              <a:rPr lang="en-US" altLang="ru-RU" sz="3200" dirty="0"/>
              <a:t>B-&gt;A: </a:t>
            </a:r>
            <a:r>
              <a:rPr lang="ru-RU" altLang="ru-RU" sz="3200" dirty="0"/>
              <a:t>оставшиеся неизвестными ключи из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(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убеждаются в отсутствии мошенничества со стороны другого участника.</a:t>
            </a:r>
          </a:p>
        </p:txBody>
      </p:sp>
    </p:spTree>
    <p:extLst>
      <p:ext uri="{BB962C8B-B14F-4D97-AF65-F5344CB8AC3E}">
        <p14:creationId xmlns:p14="http://schemas.microsoft.com/office/powerpoint/2010/main" val="103224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190"/>
            <a:ext cx="9144000" cy="117956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Если на шагах 7 и 9 </a:t>
            </a:r>
            <a:r>
              <a:rPr lang="en-US" altLang="ru-RU" sz="3200" dirty="0"/>
              <a:t>A </a:t>
            </a:r>
            <a:r>
              <a:rPr lang="ru-RU" altLang="ru-RU" sz="3200" dirty="0"/>
              <a:t>пошлет </a:t>
            </a:r>
            <a:r>
              <a:rPr lang="en-US" altLang="ru-RU" sz="3200" dirty="0"/>
              <a:t>B </a:t>
            </a:r>
            <a:r>
              <a:rPr lang="ru-RU" altLang="ru-RU" sz="3200" dirty="0"/>
              <a:t>произвольные данные, то </a:t>
            </a:r>
            <a:r>
              <a:rPr lang="en-US" altLang="ru-RU" sz="3200" dirty="0"/>
              <a:t>B </a:t>
            </a:r>
            <a:r>
              <a:rPr lang="ru-RU" altLang="ru-RU" sz="3200" dirty="0"/>
              <a:t>обнаружит это при выполнении шага 12 и прекратит выполнение протокола.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пошлет неправильное значение только для одной из половин своей подписи, то вероятность обмана </a:t>
            </a:r>
            <a:r>
              <a:rPr lang="en-US" altLang="ru-RU" sz="3200" dirty="0"/>
              <a:t>B </a:t>
            </a:r>
            <a:r>
              <a:rPr lang="ru-RU" altLang="ru-RU" sz="3200" dirty="0"/>
              <a:t>составит 2</a:t>
            </a:r>
            <a:r>
              <a:rPr lang="ru-RU" altLang="ru-RU" sz="3200" baseline="30000" dirty="0"/>
              <a:t>-</a:t>
            </a:r>
            <a:r>
              <a:rPr lang="en-US" altLang="ru-RU" sz="3200" baseline="30000" dirty="0"/>
              <a:t>n</a:t>
            </a:r>
            <a:r>
              <a:rPr lang="en-US" altLang="ru-RU" sz="3200" dirty="0"/>
              <a:t>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пошлет случайные биты на шаге 13, то при большом </a:t>
            </a:r>
            <a:r>
              <a:rPr lang="en-US" altLang="ru-RU" sz="3200" dirty="0"/>
              <a:t>n B </a:t>
            </a:r>
            <a:r>
              <a:rPr lang="ru-RU" altLang="ru-RU" sz="3200" dirty="0"/>
              <a:t>сможет обнаружить обман, сравнив получаемые биты с уже имеющейся у него половиной ключа.</a:t>
            </a:r>
          </a:p>
        </p:txBody>
      </p:sp>
    </p:spTree>
    <p:extLst>
      <p:ext uri="{BB962C8B-B14F-4D97-AF65-F5344CB8AC3E}">
        <p14:creationId xmlns:p14="http://schemas.microsoft.com/office/powerpoint/2010/main" val="422687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1382"/>
            <a:ext cx="8686800" cy="12241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Одновременное подписание контракта без посредника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будет выполнять шаг 15 до тех пор, пока не получит достаточно битов ключей </a:t>
            </a:r>
            <a:r>
              <a:rPr lang="en-US" altLang="ru-RU" sz="3200" dirty="0"/>
              <a:t>B </a:t>
            </a:r>
            <a:r>
              <a:rPr lang="ru-RU" altLang="ru-RU" sz="3200" dirty="0"/>
              <a:t>для атаки на них методом «грубой силы и натиска» (после чего прекратит выполнение протокола), то </a:t>
            </a:r>
            <a:r>
              <a:rPr lang="en-US" altLang="ru-RU" sz="3200" dirty="0"/>
              <a:t>B, </a:t>
            </a:r>
            <a:r>
              <a:rPr lang="ru-RU" altLang="ru-RU" sz="3200" dirty="0"/>
              <a:t>получив столько же битов ключей </a:t>
            </a:r>
            <a:r>
              <a:rPr lang="en-US" altLang="ru-RU" sz="3200" dirty="0"/>
              <a:t>A, </a:t>
            </a:r>
            <a:r>
              <a:rPr lang="ru-RU" altLang="ru-RU" sz="3200" dirty="0"/>
              <a:t>сможет проделать то же самое.</a:t>
            </a:r>
          </a:p>
          <a:p>
            <a:r>
              <a:rPr lang="ru-RU" altLang="ru-RU" sz="3200" dirty="0"/>
              <a:t>После выполнения протокола у каждой стороны есть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сообщений, каждого из которых достаточно для получения правильной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825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908050"/>
          </a:xfrm>
        </p:spPr>
        <p:txBody>
          <a:bodyPr/>
          <a:lstStyle/>
          <a:p>
            <a:r>
              <a:rPr lang="ru-RU" altLang="ru-RU" dirty="0"/>
              <a:t>Слабые места протокола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Проблема может возникнуть, если вычислительные ресурсы одной стороны во много раз больше возможностей </a:t>
            </a:r>
            <a:r>
              <a:rPr lang="ru-RU" altLang="ru-RU" sz="3200" dirty="0" smtClean="0"/>
              <a:t>другой.</a:t>
            </a:r>
            <a:endParaRPr lang="ru-RU" altLang="ru-RU" sz="3200" dirty="0"/>
          </a:p>
          <a:p>
            <a:pPr>
              <a:lnSpc>
                <a:spcPct val="90000"/>
              </a:lnSpc>
            </a:pPr>
            <a:r>
              <a:rPr lang="ru-RU" altLang="ru-RU" sz="3200" dirty="0"/>
              <a:t>Проблема досрочного прекращения выполнения протокола одной из сторон (например, по контракту </a:t>
            </a:r>
            <a:r>
              <a:rPr lang="en-US" altLang="ru-RU" sz="3200" dirty="0"/>
              <a:t>A </a:t>
            </a:r>
            <a:r>
              <a:rPr lang="ru-RU" altLang="ru-RU" sz="3200" dirty="0"/>
              <a:t>должен исполнить обязательство через неделю, а он прерывает выполнение </a:t>
            </a:r>
            <a:r>
              <a:rPr lang="ru-RU" altLang="ru-RU" sz="3200" dirty="0" smtClean="0"/>
              <a:t>протокола, </a:t>
            </a:r>
            <a:r>
              <a:rPr lang="ru-RU" altLang="ru-RU" sz="3200" dirty="0"/>
              <a:t>когда </a:t>
            </a:r>
            <a:r>
              <a:rPr lang="en-US" altLang="ru-RU" sz="3200" dirty="0"/>
              <a:t>B </a:t>
            </a:r>
            <a:r>
              <a:rPr lang="ru-RU" altLang="ru-RU" sz="3200" dirty="0"/>
              <a:t>потребуется год для получения его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Эти же проблемы существуют для протоколов электронной почты с подтверждением и одновременного обмена секретами.</a:t>
            </a:r>
          </a:p>
        </p:txBody>
      </p:sp>
    </p:spTree>
    <p:extLst>
      <p:ext uri="{BB962C8B-B14F-4D97-AF65-F5344CB8AC3E}">
        <p14:creationId xmlns:p14="http://schemas.microsoft.com/office/powerpoint/2010/main" val="415745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836613"/>
          </a:xfrm>
        </p:spPr>
        <p:txBody>
          <a:bodyPr/>
          <a:lstStyle/>
          <a:p>
            <a:r>
              <a:rPr lang="ru-RU" altLang="ru-RU" dirty="0"/>
              <a:t>Предсказание бита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Одна из сторон хочет убедить другую в своем умении предсказывать будущее (например, биржевой брокер пытается убедить инвестора в правильности предлагаемой ему стратегии вложения капитала в ценные бумаги, гарантирующей инвестору большой доход).</a:t>
            </a:r>
          </a:p>
          <a:p>
            <a:r>
              <a:rPr lang="ru-RU" altLang="ru-RU" sz="3200" dirty="0"/>
              <a:t>Первая сторона (в примере брокер) не хочет раскрывать деталей своего знания, чтобы вторая сторона не воспользовалась им бесплатно.</a:t>
            </a:r>
          </a:p>
        </p:txBody>
      </p:sp>
    </p:spTree>
    <p:extLst>
      <p:ext uri="{BB962C8B-B14F-4D97-AF65-F5344CB8AC3E}">
        <p14:creationId xmlns:p14="http://schemas.microsoft.com/office/powerpoint/2010/main" val="418572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3"/>
            <a:ext cx="9144000" cy="1224137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использованием симметричной криптографии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3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случайную битовую строку </a:t>
            </a:r>
            <a:r>
              <a:rPr lang="en-US" altLang="ru-RU" sz="3200" dirty="0"/>
              <a:t>R.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R</a:t>
            </a:r>
            <a:r>
              <a:rPr lang="ru-RU" altLang="ru-RU" sz="3200" dirty="0"/>
              <a:t>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присоединяет </a:t>
            </a:r>
            <a:r>
              <a:rPr lang="ru-RU" altLang="ru-RU" sz="3200" dirty="0" smtClean="0"/>
              <a:t>предсказываемый бит </a:t>
            </a:r>
            <a:r>
              <a:rPr lang="ru-RU" altLang="ru-RU" sz="3200" dirty="0"/>
              <a:t>(последовательность битов) </a:t>
            </a:r>
            <a:r>
              <a:rPr lang="en-US" altLang="ru-RU" sz="3200" dirty="0" smtClean="0"/>
              <a:t>b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к </a:t>
            </a:r>
            <a:r>
              <a:rPr lang="en-US" altLang="ru-RU" sz="3200" dirty="0"/>
              <a:t>R</a:t>
            </a:r>
            <a:r>
              <a:rPr lang="ru-RU" altLang="ru-RU" sz="3200" dirty="0"/>
              <a:t>, шифрует </a:t>
            </a:r>
            <a:r>
              <a:rPr lang="ru-RU" altLang="ru-RU" sz="3200" dirty="0" smtClean="0"/>
              <a:t>результат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K</a:t>
            </a:r>
            <a:r>
              <a:rPr lang="ru-RU" altLang="ru-RU" sz="3200" dirty="0"/>
              <a:t>(</a:t>
            </a:r>
            <a:r>
              <a:rPr lang="en-US" altLang="ru-RU" sz="3200" dirty="0"/>
              <a:t>R</a:t>
            </a:r>
            <a:r>
              <a:rPr lang="ru-RU" altLang="ru-RU" sz="3200" dirty="0"/>
              <a:t>,b) </a:t>
            </a:r>
            <a:r>
              <a:rPr lang="ru-RU" altLang="ru-RU" sz="3200" dirty="0" smtClean="0"/>
              <a:t>на секретном ключе </a:t>
            </a:r>
            <a:r>
              <a:rPr lang="ru-RU" altLang="ru-RU" sz="3200" dirty="0"/>
              <a:t>К.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E</a:t>
            </a:r>
            <a:r>
              <a:rPr lang="en-US" altLang="ru-RU" sz="3200" baseline="-25000" dirty="0"/>
              <a:t>K</a:t>
            </a:r>
            <a:r>
              <a:rPr lang="ru-RU" altLang="ru-RU" sz="3200" dirty="0"/>
              <a:t>(</a:t>
            </a:r>
            <a:r>
              <a:rPr lang="en-US" altLang="ru-RU" sz="3200" dirty="0"/>
              <a:t>R</a:t>
            </a:r>
            <a:r>
              <a:rPr lang="ru-RU" altLang="ru-RU" sz="3200" dirty="0"/>
              <a:t>,b) .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На этом завершается процесс предсказания. Поскольку </a:t>
            </a:r>
            <a:r>
              <a:rPr lang="en-US" altLang="ru-RU" sz="3200" dirty="0"/>
              <a:t>B </a:t>
            </a:r>
            <a:r>
              <a:rPr lang="ru-RU" altLang="ru-RU" sz="3200" dirty="0"/>
              <a:t>не может расшифровать полученное от </a:t>
            </a:r>
            <a:r>
              <a:rPr lang="en-US" altLang="ru-RU" sz="3200" dirty="0"/>
              <a:t>A</a:t>
            </a:r>
            <a:r>
              <a:rPr lang="ru-RU" altLang="ru-RU" sz="3200" dirty="0"/>
              <a:t> сообщение</a:t>
            </a:r>
            <a:r>
              <a:rPr lang="en-US" altLang="ru-RU" sz="3200" dirty="0"/>
              <a:t>,</a:t>
            </a:r>
            <a:r>
              <a:rPr lang="ru-RU" altLang="ru-RU" sz="3200" dirty="0"/>
              <a:t> то предсказание, сделанное</a:t>
            </a:r>
            <a:r>
              <a:rPr lang="en-US" altLang="ru-RU" sz="3200" dirty="0"/>
              <a:t> A</a:t>
            </a:r>
            <a:r>
              <a:rPr lang="ru-RU" altLang="ru-RU" sz="3200" dirty="0"/>
              <a:t>, остается для </a:t>
            </a:r>
            <a:r>
              <a:rPr lang="en-US" altLang="ru-RU" sz="3200" dirty="0"/>
              <a:t>B </a:t>
            </a:r>
            <a:r>
              <a:rPr lang="ru-RU" altLang="ru-RU" sz="3200" dirty="0"/>
              <a:t>тайной.</a:t>
            </a:r>
          </a:p>
        </p:txBody>
      </p:sp>
    </p:spTree>
    <p:extLst>
      <p:ext uri="{BB962C8B-B14F-4D97-AF65-F5344CB8AC3E}">
        <p14:creationId xmlns:p14="http://schemas.microsoft.com/office/powerpoint/2010/main" val="51549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3"/>
            <a:ext cx="9144000" cy="1224137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использованием симметричной криптографии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Теперь, 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пожелает ознакомить </a:t>
            </a:r>
            <a:r>
              <a:rPr lang="en-US" altLang="ru-RU" sz="3200" dirty="0"/>
              <a:t>B </a:t>
            </a:r>
            <a:r>
              <a:rPr lang="ru-RU" altLang="ru-RU" sz="3200" dirty="0"/>
              <a:t>со своим предсказанием, </a:t>
            </a:r>
            <a:r>
              <a:rPr lang="ru-RU" altLang="ru-RU" sz="3200" dirty="0" smtClean="0"/>
              <a:t>стороны </a:t>
            </a:r>
            <a:r>
              <a:rPr lang="ru-RU" altLang="ru-RU" sz="3200" dirty="0"/>
              <a:t>могут продолжить совместное выполнение протокола: 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en-US" altLang="ru-RU" sz="3200" dirty="0"/>
              <a:t>A-&gt;B: </a:t>
            </a:r>
            <a:r>
              <a:rPr lang="ru-RU" altLang="ru-RU" sz="3200" dirty="0" smtClean="0"/>
              <a:t>секретный ключ К</a:t>
            </a:r>
            <a:r>
              <a:rPr lang="ru-RU" altLang="ru-RU" sz="3200" dirty="0"/>
              <a:t>. 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en-US" altLang="ru-RU" sz="3200" dirty="0"/>
              <a:t>B: </a:t>
            </a:r>
            <a:r>
              <a:rPr lang="ru-RU" altLang="ru-RU" sz="3200" dirty="0"/>
              <a:t>с помощью К </a:t>
            </a:r>
            <a:r>
              <a:rPr lang="en-US" altLang="ru-RU" sz="3200" dirty="0"/>
              <a:t>B </a:t>
            </a:r>
            <a:r>
              <a:rPr lang="ru-RU" altLang="ru-RU" sz="3200" dirty="0"/>
              <a:t>расшифровывает Е</a:t>
            </a:r>
            <a:r>
              <a:rPr lang="en-US" altLang="ru-RU" sz="3200" baseline="-25000" dirty="0"/>
              <a:t>K</a:t>
            </a:r>
            <a:r>
              <a:rPr lang="ru-RU" altLang="ru-RU" sz="3200" dirty="0"/>
              <a:t>(</a:t>
            </a:r>
            <a:r>
              <a:rPr lang="en-US" altLang="ru-RU" sz="3200" dirty="0" err="1"/>
              <a:t>R,b</a:t>
            </a:r>
            <a:r>
              <a:rPr lang="en-US" altLang="ru-RU" sz="3200" dirty="0"/>
              <a:t> </a:t>
            </a:r>
            <a:r>
              <a:rPr lang="ru-RU" altLang="ru-RU" sz="3200" dirty="0"/>
              <a:t>) и узнает значение </a:t>
            </a:r>
            <a:r>
              <a:rPr lang="en-US" altLang="ru-RU" sz="3200" dirty="0"/>
              <a:t>b ,</a:t>
            </a:r>
            <a:r>
              <a:rPr lang="ru-RU" altLang="ru-RU" sz="3200" dirty="0"/>
              <a:t> а чтобы убедиться в честности</a:t>
            </a:r>
            <a:r>
              <a:rPr lang="en-US" altLang="ru-RU" sz="3200" dirty="0"/>
              <a:t> A</a:t>
            </a:r>
            <a:r>
              <a:rPr lang="ru-RU" altLang="ru-RU" sz="3200" dirty="0"/>
              <a:t>, проверяет, содержит ли открытый текст расшифрованного сообщения сгенерированную им случайную битовую строку </a:t>
            </a:r>
            <a:r>
              <a:rPr lang="en-US" altLang="ru-RU" sz="3200" dirty="0"/>
              <a:t>R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7901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1"/>
            <a:ext cx="9144000" cy="108012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использованием симметричной криптографии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Если бы посланное </a:t>
            </a:r>
            <a:r>
              <a:rPr lang="en-US" altLang="ru-RU" sz="3200" dirty="0"/>
              <a:t>B </a:t>
            </a:r>
            <a:r>
              <a:rPr lang="ru-RU" altLang="ru-RU" sz="3200" dirty="0"/>
              <a:t>сообщение изначально не содержало случайной битовой строки</a:t>
            </a:r>
            <a:r>
              <a:rPr lang="en-US" altLang="ru-RU" sz="3200" dirty="0"/>
              <a:t> R</a:t>
            </a:r>
            <a:r>
              <a:rPr lang="ru-RU" altLang="ru-RU" sz="3200" dirty="0"/>
              <a:t>, </a:t>
            </a:r>
            <a:r>
              <a:rPr lang="en-US" altLang="ru-RU" sz="3200" dirty="0"/>
              <a:t>A </a:t>
            </a:r>
            <a:r>
              <a:rPr lang="ru-RU" altLang="ru-RU" sz="3200" dirty="0"/>
              <a:t>мог бы впоследствии попытаться подобрать другой ключ, использование которого позволило бы ему получить вместо предсказанного значения </a:t>
            </a:r>
            <a:r>
              <a:rPr lang="en-US" altLang="ru-RU" sz="3200" dirty="0"/>
              <a:t>b </a:t>
            </a:r>
            <a:r>
              <a:rPr lang="ru-RU" altLang="ru-RU" sz="3200" dirty="0"/>
              <a:t>противоположное. Поскольку </a:t>
            </a:r>
            <a:r>
              <a:rPr lang="en-US" altLang="ru-RU" sz="3200" dirty="0"/>
              <a:t>b </a:t>
            </a:r>
            <a:r>
              <a:rPr lang="ru-RU" altLang="ru-RU" sz="3200" dirty="0"/>
              <a:t>принимает всего 2 возможных значения, сделать это будет очень просто. Однако при наличии в сообщении случайной битовой строки, сгенерированной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A </a:t>
            </a:r>
            <a:r>
              <a:rPr lang="ru-RU" altLang="ru-RU" sz="3200" dirty="0"/>
              <a:t>придется подобрать ключ, который при расшифровании сообщения даст не только инвертированный бит </a:t>
            </a:r>
            <a:r>
              <a:rPr lang="en-US" altLang="ru-RU" sz="3200" dirty="0"/>
              <a:t>b </a:t>
            </a:r>
            <a:r>
              <a:rPr lang="ru-RU" altLang="ru-RU" sz="3200" dirty="0"/>
              <a:t>, но и </a:t>
            </a:r>
            <a:r>
              <a:rPr lang="en-US" altLang="ru-RU" sz="3200" dirty="0"/>
              <a:t>R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6697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42520" cy="990600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Предсказание бита с использованием симметричной криптографии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412776"/>
            <a:ext cx="8153400" cy="4683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пользуется хорошей симметричной криптосистемой, то его шансы найти такой ключ будут пренебрежимо малы. Следовательно, </a:t>
            </a:r>
            <a:r>
              <a:rPr lang="en-US" altLang="ru-RU" sz="3200" dirty="0"/>
              <a:t>A </a:t>
            </a:r>
            <a:r>
              <a:rPr lang="ru-RU" altLang="ru-RU" sz="3200" dirty="0"/>
              <a:t>не сможет изменить предсказанное им значение после того, как сделает свой выбор, выполнив первые 4 шага протокола. </a:t>
            </a:r>
          </a:p>
        </p:txBody>
      </p:sp>
    </p:spTree>
    <p:extLst>
      <p:ext uri="{BB962C8B-B14F-4D97-AF65-F5344CB8AC3E}">
        <p14:creationId xmlns:p14="http://schemas.microsoft.com/office/powerpoint/2010/main" val="126988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190"/>
            <a:ext cx="9144000" cy="122899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помощью односторонней функции 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9"/>
            <a:ext cx="9144000" cy="5517232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две случайные битовые строки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R</a:t>
            </a:r>
            <a:r>
              <a:rPr lang="ru-RU" altLang="ru-RU" sz="3200" baseline="-25000" dirty="0"/>
              <a:t>2, </a:t>
            </a:r>
            <a:r>
              <a:rPr lang="ru-RU" altLang="ru-RU" sz="3200" dirty="0"/>
              <a:t>присоединяет к сгенерированным </a:t>
            </a:r>
            <a:r>
              <a:rPr lang="en-US" altLang="ru-RU" sz="3200" dirty="0" smtClean="0"/>
              <a:t>R</a:t>
            </a:r>
            <a:r>
              <a:rPr lang="en-US" altLang="ru-RU" sz="3200" baseline="-25000" dirty="0" smtClean="0"/>
              <a:t>1</a:t>
            </a:r>
            <a:r>
              <a:rPr lang="ru-RU" altLang="ru-RU" sz="3200" baseline="-25000" dirty="0" smtClean="0"/>
              <a:t> </a:t>
            </a:r>
            <a:r>
              <a:rPr lang="ru-RU" altLang="ru-RU" sz="3200" dirty="0" smtClean="0"/>
              <a:t>и </a:t>
            </a:r>
            <a:r>
              <a:rPr lang="en-US" altLang="ru-RU" sz="3200" dirty="0"/>
              <a:t>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предсказываемый бит </a:t>
            </a:r>
            <a:r>
              <a:rPr lang="ru-RU" altLang="ru-RU" sz="3200" dirty="0"/>
              <a:t>(последовательность битов) </a:t>
            </a:r>
            <a:r>
              <a:rPr lang="en-US" altLang="ru-RU" sz="3200" dirty="0"/>
              <a:t>b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вычисляет </a:t>
            </a:r>
            <a:r>
              <a:rPr lang="ru-RU" altLang="ru-RU" sz="3200" dirty="0"/>
              <a:t>значение однонаправленной функции Н(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en-US" altLang="ru-RU" sz="3200" dirty="0"/>
              <a:t>,</a:t>
            </a:r>
            <a:r>
              <a:rPr lang="ru-RU" altLang="ru-RU" sz="3200" dirty="0"/>
              <a:t>b).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</a:t>
            </a:r>
            <a:r>
              <a:rPr lang="ru-RU" altLang="ru-RU" sz="3200" dirty="0"/>
              <a:t>Н(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en-US" altLang="ru-RU" sz="3200" dirty="0"/>
              <a:t>,</a:t>
            </a:r>
            <a:r>
              <a:rPr lang="ru-RU" altLang="ru-RU" sz="3200" dirty="0"/>
              <a:t>b).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 smtClean="0"/>
              <a:t>У </a:t>
            </a:r>
            <a:r>
              <a:rPr lang="en-US" altLang="ru-RU" sz="3200" dirty="0" smtClean="0"/>
              <a:t>B </a:t>
            </a:r>
            <a:r>
              <a:rPr lang="ru-RU" altLang="ru-RU" sz="3200" dirty="0" smtClean="0"/>
              <a:t>есть информация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не позволяющая </a:t>
            </a:r>
            <a:r>
              <a:rPr lang="en-US" altLang="ru-RU" sz="3200" dirty="0"/>
              <a:t>A </a:t>
            </a:r>
            <a:r>
              <a:rPr lang="ru-RU" altLang="ru-RU" sz="3200" dirty="0"/>
              <a:t>впоследствии изменить предсказанное значение </a:t>
            </a:r>
            <a:r>
              <a:rPr lang="en-US" altLang="ru-RU" sz="3200" dirty="0"/>
              <a:t>b</a:t>
            </a:r>
            <a:r>
              <a:rPr lang="ru-RU" altLang="ru-RU" sz="3200" dirty="0"/>
              <a:t>. </a:t>
            </a:r>
            <a:r>
              <a:rPr lang="ru-RU" altLang="ru-RU" sz="3200" dirty="0" smtClean="0"/>
              <a:t>Проверить </a:t>
            </a:r>
            <a:r>
              <a:rPr lang="ru-RU" altLang="ru-RU" sz="3200" dirty="0"/>
              <a:t>правильность предсказания без участия </a:t>
            </a:r>
            <a:r>
              <a:rPr lang="en-US" altLang="ru-RU" sz="3200" dirty="0"/>
              <a:t>A B</a:t>
            </a:r>
            <a:r>
              <a:rPr lang="ru-RU" altLang="ru-RU" sz="3200" dirty="0"/>
              <a:t> не сможет</a:t>
            </a:r>
            <a:r>
              <a:rPr lang="en-US" altLang="ru-RU" sz="3200" dirty="0"/>
              <a:t>,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т.к.  ему </a:t>
            </a:r>
            <a:r>
              <a:rPr lang="ru-RU" altLang="ru-RU" sz="3200" dirty="0"/>
              <a:t>придется вычислять H</a:t>
            </a:r>
            <a:r>
              <a:rPr lang="en-US" altLang="ru-RU" sz="3200" baseline="30000" dirty="0"/>
              <a:t>-1</a:t>
            </a:r>
            <a:r>
              <a:rPr lang="ru-RU" altLang="ru-RU" sz="3200" dirty="0"/>
              <a:t>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,b). </a:t>
            </a:r>
          </a:p>
        </p:txBody>
      </p:sp>
    </p:spTree>
    <p:extLst>
      <p:ext uri="{BB962C8B-B14F-4D97-AF65-F5344CB8AC3E}">
        <p14:creationId xmlns:p14="http://schemas.microsoft.com/office/powerpoint/2010/main" val="371952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электронной почты с подтверждением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случайный сеансовый ключ </a:t>
            </a:r>
            <a:r>
              <a:rPr lang="en-US" altLang="ru-RU" sz="3200" dirty="0"/>
              <a:t>K, </a:t>
            </a:r>
            <a:r>
              <a:rPr lang="ru-RU" altLang="ru-RU" sz="3200" dirty="0"/>
              <a:t>шифрует сообщение </a:t>
            </a:r>
            <a:r>
              <a:rPr lang="en-US" altLang="ru-RU" sz="3200" dirty="0"/>
              <a:t>M C=E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(M).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C.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ключей 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 (K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 – </a:t>
            </a:r>
            <a:r>
              <a:rPr lang="ru-RU" altLang="ru-RU" sz="3200" dirty="0"/>
              <a:t>случайное значение,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ru-RU" altLang="ru-RU" sz="3200" dirty="0"/>
              <a:t>=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K)</a:t>
            </a:r>
            <a:r>
              <a:rPr lang="ru-RU" altLang="ru-RU" sz="3200" dirty="0"/>
              <a:t>, шифрует пустое сообщение («заглушку») </a:t>
            </a:r>
            <a:r>
              <a:rPr lang="en-US" altLang="ru-RU" sz="3200" dirty="0"/>
              <a:t>M</a:t>
            </a:r>
            <a:r>
              <a:rPr lang="en-US" altLang="ru-RU" sz="3200" baseline="-25000" dirty="0">
                <a:cs typeface="Arial" charset="0"/>
              </a:rPr>
              <a:t>A</a:t>
            </a:r>
            <a:r>
              <a:rPr lang="ru-RU" altLang="ru-RU" sz="3200" dirty="0">
                <a:cs typeface="Arial" charset="0"/>
              </a:rPr>
              <a:t> на каждом из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 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KAi1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), 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KAi2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</a:t>
            </a:r>
            <a:r>
              <a:rPr lang="en-US" altLang="ru-RU" sz="3200" dirty="0"/>
              <a:t>(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,C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1245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0100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помощью односторонней функции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ru-RU" altLang="ru-RU" sz="3200" dirty="0"/>
              <a:t>Когда потребуется, чтобы </a:t>
            </a:r>
            <a:r>
              <a:rPr lang="en-US" altLang="ru-RU" sz="3200" dirty="0"/>
              <a:t>A </a:t>
            </a:r>
            <a:r>
              <a:rPr lang="ru-RU" altLang="ru-RU" sz="3200" dirty="0"/>
              <a:t>ознакомил со своим предсказанием </a:t>
            </a:r>
            <a:r>
              <a:rPr lang="en-US" altLang="ru-RU" sz="3200" dirty="0"/>
              <a:t>B</a:t>
            </a:r>
            <a:r>
              <a:rPr lang="ru-RU" altLang="ru-RU" sz="3200" dirty="0"/>
              <a:t>, им обоим необходимо будет продолжить выполнение протокола: </a:t>
            </a:r>
          </a:p>
          <a:p>
            <a:pPr marL="533400" indent="-533400">
              <a:buFont typeface="Wingdings" pitchFamily="2" charset="2"/>
              <a:buAutoNum type="arabicPeriod" startAt="3"/>
            </a:pPr>
            <a:r>
              <a:rPr lang="en-US" altLang="ru-RU" sz="3200" dirty="0"/>
              <a:t>A-&gt;B: </a:t>
            </a:r>
            <a:r>
              <a:rPr lang="ru-RU" altLang="ru-RU" sz="3200" dirty="0"/>
              <a:t>исходная битовая строка 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,b). </a:t>
            </a:r>
          </a:p>
          <a:p>
            <a:pPr marL="533400" indent="-533400">
              <a:buFont typeface="Wingdings" pitchFamily="2" charset="2"/>
              <a:buAutoNum type="arabicPeriod" startAt="3"/>
            </a:pPr>
            <a:r>
              <a:rPr lang="en-US" altLang="ru-RU" sz="3200" dirty="0"/>
              <a:t>B: </a:t>
            </a:r>
            <a:r>
              <a:rPr lang="ru-RU" altLang="ru-RU" sz="3200" dirty="0"/>
              <a:t>вычисляет H(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,b), а затем сравнивает вычисленное значение и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со значением и случайной битовой строкой, присланными ему </a:t>
            </a:r>
            <a:r>
              <a:rPr lang="en-US" altLang="ru-RU" sz="3200" dirty="0"/>
              <a:t>A </a:t>
            </a:r>
            <a:r>
              <a:rPr lang="ru-RU" altLang="ru-RU" sz="3200" dirty="0"/>
              <a:t>на шаге </a:t>
            </a:r>
            <a:r>
              <a:rPr lang="en-US" altLang="ru-RU" sz="3200" dirty="0"/>
              <a:t>2</a:t>
            </a:r>
            <a:r>
              <a:rPr lang="ru-RU" altLang="ru-RU" sz="3200" dirty="0"/>
              <a:t>. В случае совпадения </a:t>
            </a:r>
            <a:r>
              <a:rPr lang="en-US" altLang="ru-RU" sz="3200" dirty="0"/>
              <a:t>b </a:t>
            </a:r>
            <a:r>
              <a:rPr lang="ru-RU" altLang="ru-RU" sz="3200" dirty="0"/>
              <a:t>действительно представляет собой значение, предсказанное </a:t>
            </a:r>
            <a:r>
              <a:rPr lang="en-US" altLang="ru-RU" sz="3200" dirty="0"/>
              <a:t>A </a:t>
            </a:r>
            <a:r>
              <a:rPr lang="ru-RU" altLang="ru-RU" sz="3200" dirty="0"/>
              <a:t>на шаге </a:t>
            </a:r>
            <a:r>
              <a:rPr lang="en-US" altLang="ru-RU" sz="3200" dirty="0"/>
              <a:t> 1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0804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22423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помощью односторонней функции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По сравнению с предсказанием бита при помощи симметричной криптосистемы, при предсказании бита с помощью однонаправленной функции не требуется, чтобы </a:t>
            </a:r>
            <a:r>
              <a:rPr lang="en-US" altLang="ru-RU" sz="3200" dirty="0"/>
              <a:t>B </a:t>
            </a:r>
            <a:r>
              <a:rPr lang="ru-RU" altLang="ru-RU" sz="3200" dirty="0"/>
              <a:t>посылал какие-либо сообщения</a:t>
            </a:r>
            <a:r>
              <a:rPr lang="en-US" altLang="ru-RU" sz="3200" dirty="0"/>
              <a:t> A</a:t>
            </a:r>
            <a:r>
              <a:rPr lang="ru-RU" altLang="ru-RU" sz="3200" dirty="0"/>
              <a:t>. </a:t>
            </a:r>
            <a:r>
              <a:rPr lang="en-US" altLang="ru-RU" sz="3200" dirty="0"/>
              <a:t>A </a:t>
            </a:r>
            <a:r>
              <a:rPr lang="ru-RU" altLang="ru-RU" sz="3200" dirty="0"/>
              <a:t>необходимо отослать всего одно сообщение, чтобы сделать предсказание, и еще одно, чтобы </a:t>
            </a:r>
            <a:r>
              <a:rPr lang="en-US" altLang="ru-RU" sz="3200" dirty="0"/>
              <a:t>B </a:t>
            </a:r>
            <a:r>
              <a:rPr lang="ru-RU" altLang="ru-RU" sz="3200" dirty="0"/>
              <a:t>смог с ним ознакомиться. </a:t>
            </a:r>
          </a:p>
        </p:txBody>
      </p:sp>
    </p:spTree>
    <p:extLst>
      <p:ext uri="{BB962C8B-B14F-4D97-AF65-F5344CB8AC3E}">
        <p14:creationId xmlns:p14="http://schemas.microsoft.com/office/powerpoint/2010/main" val="199868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помощью односторонней функции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7"/>
            <a:ext cx="9144000" cy="544522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При предсказании бита с помощью </a:t>
            </a:r>
            <a:r>
              <a:rPr lang="ru-RU" altLang="ru-RU" sz="3200" dirty="0" smtClean="0"/>
              <a:t>хеш-функции </a:t>
            </a:r>
            <a:r>
              <a:rPr lang="en-US" altLang="ru-RU" sz="3200" dirty="0"/>
              <a:t>B </a:t>
            </a:r>
            <a:r>
              <a:rPr lang="ru-RU" altLang="ru-RU" sz="3200" dirty="0"/>
              <a:t>уже не </a:t>
            </a:r>
            <a:r>
              <a:rPr lang="ru-RU" altLang="ru-RU" sz="3200" dirty="0" smtClean="0"/>
              <a:t>генерирует случайные </a:t>
            </a:r>
            <a:r>
              <a:rPr lang="ru-RU" altLang="ru-RU" sz="3200" dirty="0"/>
              <a:t>битовые строки, </a:t>
            </a:r>
            <a:r>
              <a:rPr lang="ru-RU" altLang="ru-RU" sz="3200" dirty="0" smtClean="0"/>
              <a:t>т.к. </a:t>
            </a:r>
            <a:r>
              <a:rPr lang="en-US" altLang="ru-RU" sz="3200" dirty="0"/>
              <a:t>A </a:t>
            </a:r>
            <a:r>
              <a:rPr lang="ru-RU" altLang="ru-RU" sz="3200" dirty="0"/>
              <a:t>использует для предсказания однонаправленную функцию и не сможет смошенничать, составив фальшивое сообщение (</a:t>
            </a:r>
            <a:r>
              <a:rPr lang="en-US" altLang="ru-RU" sz="3200" dirty="0"/>
              <a:t>R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</a:t>
            </a:r>
            <a:r>
              <a:rPr lang="ru-RU" altLang="ru-RU" sz="3200" dirty="0">
                <a:cs typeface="Arial" charset="0"/>
              </a:rPr>
              <a:t>′</a:t>
            </a:r>
            <a:r>
              <a:rPr lang="ru-RU" altLang="ru-RU" sz="3200" dirty="0"/>
              <a:t>) такое, что H(</a:t>
            </a:r>
            <a:r>
              <a:rPr lang="en-US" altLang="ru-RU" sz="3200" dirty="0"/>
              <a:t>R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</a:t>
            </a:r>
            <a:r>
              <a:rPr lang="ru-RU" altLang="ru-RU" sz="3200" dirty="0">
                <a:cs typeface="Arial" charset="0"/>
              </a:rPr>
              <a:t>′</a:t>
            </a:r>
            <a:r>
              <a:rPr lang="ru-RU" altLang="ru-RU" sz="3200" dirty="0"/>
              <a:t>)=H(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,b)</a:t>
            </a:r>
            <a:r>
              <a:rPr lang="en-US" altLang="ru-RU" sz="3200" dirty="0"/>
              <a:t>. A </a:t>
            </a:r>
            <a:r>
              <a:rPr lang="ru-RU" altLang="ru-RU" sz="3200" dirty="0"/>
              <a:t>посылает </a:t>
            </a:r>
            <a:r>
              <a:rPr lang="en-US" altLang="ru-RU" sz="3200" dirty="0"/>
              <a:t>B </a:t>
            </a:r>
            <a:r>
              <a:rPr lang="ru-RU" altLang="ru-RU" sz="3200" dirty="0"/>
              <a:t>случайную битовую строку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</a:t>
            </a:r>
            <a:r>
              <a:rPr lang="ru-RU" altLang="ru-RU" sz="3200" dirty="0"/>
              <a:t>чтобы у </a:t>
            </a:r>
            <a:r>
              <a:rPr lang="en-US" altLang="ru-RU" sz="3200" dirty="0"/>
              <a:t>A </a:t>
            </a:r>
            <a:r>
              <a:rPr lang="ru-RU" altLang="ru-RU" sz="3200" dirty="0"/>
              <a:t>не было возможности </a:t>
            </a:r>
            <a:r>
              <a:rPr lang="ru-RU" altLang="ru-RU" sz="3200" dirty="0" smtClean="0"/>
              <a:t>подбором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R</a:t>
            </a:r>
            <a:r>
              <a:rPr lang="ru-RU" altLang="ru-RU" sz="3200" baseline="-25000" dirty="0"/>
              <a:t>2</a:t>
            </a:r>
            <a:r>
              <a:rPr lang="en-US" altLang="ru-RU" sz="3200" dirty="0"/>
              <a:t> </a:t>
            </a:r>
            <a:r>
              <a:rPr lang="ru-RU" altLang="ru-RU" sz="3200" dirty="0"/>
              <a:t>добиться, чтобы изменилось b </a:t>
            </a:r>
            <a:r>
              <a:rPr lang="ru-RU" altLang="ru-RU" sz="3200" dirty="0" smtClean="0"/>
              <a:t>с сохранением значения</a:t>
            </a:r>
            <a:r>
              <a:rPr lang="en-US" altLang="ru-RU" sz="3200" dirty="0" smtClean="0"/>
              <a:t> </a:t>
            </a:r>
            <a:r>
              <a:rPr lang="ru-RU" altLang="ru-RU" sz="3200" dirty="0"/>
              <a:t>H(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,b), которое </a:t>
            </a:r>
            <a:r>
              <a:rPr lang="en-US" altLang="ru-RU" sz="3200" dirty="0"/>
              <a:t>A </a:t>
            </a:r>
            <a:r>
              <a:rPr lang="ru-RU" altLang="ru-RU" sz="3200" dirty="0"/>
              <a:t>ранее отослал</a:t>
            </a:r>
            <a:r>
              <a:rPr lang="en-US" altLang="ru-RU" sz="3200" dirty="0"/>
              <a:t> B</a:t>
            </a:r>
            <a:r>
              <a:rPr lang="ru-RU" altLang="ru-RU" sz="3200" dirty="0"/>
              <a:t>. Храня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2</a:t>
            </a:r>
            <a:r>
              <a:rPr lang="ru-RU" altLang="ru-RU" sz="3200" dirty="0"/>
              <a:t> в секрете от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A </a:t>
            </a:r>
            <a:r>
              <a:rPr lang="ru-RU" altLang="ru-RU" sz="3200" dirty="0"/>
              <a:t>не дает </a:t>
            </a:r>
            <a:r>
              <a:rPr lang="en-US" altLang="ru-RU" sz="3200" dirty="0"/>
              <a:t>B </a:t>
            </a:r>
            <a:r>
              <a:rPr lang="ru-RU" altLang="ru-RU" sz="3200" dirty="0"/>
              <a:t>возможности вычислить значения H(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,b) и H(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,R</a:t>
            </a:r>
            <a:r>
              <a:rPr lang="ru-RU" altLang="ru-RU" sz="3200" baseline="-25000" dirty="0"/>
              <a:t>2</a:t>
            </a:r>
            <a:r>
              <a:rPr lang="ru-RU" altLang="ru-RU" sz="3200" dirty="0"/>
              <a:t>,b</a:t>
            </a:r>
            <a:r>
              <a:rPr lang="ru-RU" altLang="ru-RU" sz="3200" dirty="0">
                <a:cs typeface="Arial" charset="0"/>
              </a:rPr>
              <a:t>′</a:t>
            </a:r>
            <a:r>
              <a:rPr lang="ru-RU" altLang="ru-RU" sz="3200" dirty="0"/>
              <a:t>)</a:t>
            </a:r>
            <a:r>
              <a:rPr lang="en-US" altLang="ru-RU" sz="3200" dirty="0"/>
              <a:t> (b</a:t>
            </a:r>
            <a:r>
              <a:rPr lang="en-US" altLang="ru-RU" sz="3200" dirty="0">
                <a:cs typeface="Arial" charset="0"/>
              </a:rPr>
              <a:t>′ - </a:t>
            </a:r>
            <a:r>
              <a:rPr lang="ru-RU" altLang="ru-RU" sz="3200" dirty="0">
                <a:cs typeface="Arial" charset="0"/>
              </a:rPr>
              <a:t>инвертированное </a:t>
            </a:r>
            <a:r>
              <a:rPr lang="en-US" altLang="ru-RU" sz="3200" dirty="0" smtClean="0">
                <a:cs typeface="Arial" charset="0"/>
              </a:rPr>
              <a:t>b)</a:t>
            </a:r>
            <a:r>
              <a:rPr lang="ru-RU" altLang="ru-RU" sz="3200" dirty="0" smtClean="0"/>
              <a:t> и определить </a:t>
            </a:r>
            <a:r>
              <a:rPr lang="ru-RU" altLang="ru-RU" sz="3200" dirty="0"/>
              <a:t>значение b, сравнив эти хеш-значения с </a:t>
            </a:r>
            <a:r>
              <a:rPr lang="ru-RU" altLang="ru-RU" sz="3200" dirty="0" smtClean="0"/>
              <a:t>присланным </a:t>
            </a:r>
            <a:r>
              <a:rPr lang="en-US" altLang="ru-RU" sz="3200" dirty="0" smtClean="0"/>
              <a:t>A</a:t>
            </a:r>
            <a:r>
              <a:rPr lang="ru-RU" altLang="ru-RU" sz="3200" dirty="0"/>
              <a:t>. </a:t>
            </a:r>
          </a:p>
          <a:p>
            <a:pPr>
              <a:lnSpc>
                <a:spcPct val="80000"/>
              </a:lnSpc>
            </a:pP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1091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-6474" y="116632"/>
            <a:ext cx="9144000" cy="1106909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помощью генератора псевдослучайных последовательностей 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случайную битовую строку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R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вычисляет случайное начальное значение для генератора псевдослучайных </a:t>
            </a:r>
            <a:r>
              <a:rPr lang="ru-RU" altLang="ru-RU" sz="3200" dirty="0" smtClean="0"/>
              <a:t>последовательностей </a:t>
            </a:r>
            <a:r>
              <a:rPr lang="en-US" altLang="ru-RU" sz="3200" dirty="0" smtClean="0"/>
              <a:t>PRNG.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</a:t>
            </a:r>
            <a:r>
              <a:rPr lang="ru-RU" altLang="ru-RU" sz="3200" dirty="0"/>
              <a:t>для каждого бита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lphaLcParenR"/>
            </a:pPr>
            <a:r>
              <a:rPr lang="ru-RU" altLang="ru-RU" sz="3200" dirty="0"/>
              <a:t>выходное значение </a:t>
            </a:r>
            <a:r>
              <a:rPr lang="en-US" altLang="ru-RU" sz="3200" dirty="0" smtClean="0"/>
              <a:t>PRNG</a:t>
            </a:r>
            <a:r>
              <a:rPr lang="ru-RU" altLang="ru-RU" sz="3200" dirty="0" smtClean="0"/>
              <a:t>, </a:t>
            </a:r>
            <a:r>
              <a:rPr lang="ru-RU" altLang="ru-RU" sz="3200" dirty="0"/>
              <a:t>если </a:t>
            </a:r>
            <a:r>
              <a:rPr lang="en-US" altLang="ru-RU" sz="3200" dirty="0" smtClean="0"/>
              <a:t>R</a:t>
            </a:r>
            <a:r>
              <a:rPr lang="en-US" altLang="ru-RU" sz="3200" baseline="-25000" dirty="0" smtClean="0"/>
              <a:t>B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равен 1,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lphaLcParenR"/>
            </a:pPr>
            <a:r>
              <a:rPr lang="ru-RU" altLang="ru-RU" sz="3200" dirty="0"/>
              <a:t>результат сложения </a:t>
            </a:r>
            <a:r>
              <a:rPr lang="ru-RU" altLang="ru-RU" sz="3200" smtClean="0"/>
              <a:t>по модулю 2 </a:t>
            </a:r>
            <a:r>
              <a:rPr lang="ru-RU" altLang="ru-RU" sz="3200" smtClean="0"/>
              <a:t>выходного </a:t>
            </a:r>
            <a:r>
              <a:rPr lang="ru-RU" altLang="ru-RU" sz="3200" dirty="0"/>
              <a:t>значения </a:t>
            </a:r>
            <a:r>
              <a:rPr lang="en-US" altLang="ru-RU" sz="3200" dirty="0" smtClean="0"/>
              <a:t>PRNG </a:t>
            </a:r>
            <a:r>
              <a:rPr lang="ru-RU" altLang="ru-RU" sz="3200" dirty="0" smtClean="0"/>
              <a:t>со </a:t>
            </a:r>
            <a:r>
              <a:rPr lang="ru-RU" altLang="ru-RU" sz="3200" dirty="0"/>
              <a:t>значением, предсказанным</a:t>
            </a:r>
            <a:r>
              <a:rPr lang="en-US" altLang="ru-RU" sz="3200" dirty="0"/>
              <a:t> A</a:t>
            </a:r>
            <a:r>
              <a:rPr lang="ru-RU" altLang="ru-RU" sz="3200" dirty="0"/>
              <a:t>, если </a:t>
            </a:r>
            <a:r>
              <a:rPr lang="ru-RU" altLang="ru-RU" sz="3200" dirty="0" smtClean="0"/>
              <a:t>бит </a:t>
            </a:r>
            <a:r>
              <a:rPr lang="en-US" altLang="ru-RU" sz="3200" dirty="0"/>
              <a:t>R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 равен 0. </a:t>
            </a:r>
          </a:p>
        </p:txBody>
      </p:sp>
    </p:spTree>
    <p:extLst>
      <p:ext uri="{BB962C8B-B14F-4D97-AF65-F5344CB8AC3E}">
        <p14:creationId xmlns:p14="http://schemas.microsoft.com/office/powerpoint/2010/main" val="40884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36815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Предсказание бита с помощью генератора псевдослучайных последовательностей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3"/>
          </a:xfrm>
        </p:spPr>
        <p:txBody>
          <a:bodyPr>
            <a:noAutofit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Когда </a:t>
            </a:r>
            <a:r>
              <a:rPr lang="en-US" altLang="ru-RU" sz="3200" dirty="0"/>
              <a:t>A </a:t>
            </a:r>
            <a:r>
              <a:rPr lang="ru-RU" altLang="ru-RU" sz="3200" dirty="0"/>
              <a:t>захочет раскрыть </a:t>
            </a:r>
            <a:r>
              <a:rPr lang="en-US" altLang="ru-RU" sz="3200" dirty="0"/>
              <a:t>B </a:t>
            </a:r>
            <a:r>
              <a:rPr lang="ru-RU" altLang="ru-RU" sz="3200" dirty="0"/>
              <a:t>свое предсказание, они должны будут перейти к выполнению последних двух шагов протокола: 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/>
              <a:t>A-&gt;B: </a:t>
            </a:r>
            <a:r>
              <a:rPr lang="ru-RU" altLang="ru-RU" sz="3200" dirty="0"/>
              <a:t>случайное начальное значение, вычисленное им для </a:t>
            </a:r>
            <a:r>
              <a:rPr lang="en-US" altLang="ru-RU" sz="3200" dirty="0" smtClean="0"/>
              <a:t>PRNG </a:t>
            </a:r>
            <a:r>
              <a:rPr lang="ru-RU" altLang="ru-RU" sz="3200" dirty="0" smtClean="0"/>
              <a:t>на </a:t>
            </a:r>
            <a:r>
              <a:rPr lang="ru-RU" altLang="ru-RU" sz="3200" dirty="0"/>
              <a:t>шаге </a:t>
            </a:r>
            <a:r>
              <a:rPr lang="en-US" altLang="ru-RU" sz="3200" dirty="0" smtClean="0"/>
              <a:t>3</a:t>
            </a:r>
            <a:r>
              <a:rPr lang="ru-RU" altLang="ru-RU" sz="3200" dirty="0"/>
              <a:t>. 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/>
              <a:t>B: </a:t>
            </a:r>
            <a:r>
              <a:rPr lang="ru-RU" altLang="ru-RU" sz="3200" dirty="0"/>
              <a:t>повторяет действия</a:t>
            </a:r>
            <a:r>
              <a:rPr lang="en-US" altLang="ru-RU" sz="3200" dirty="0"/>
              <a:t> A</a:t>
            </a:r>
            <a:r>
              <a:rPr lang="ru-RU" altLang="ru-RU" sz="3200" dirty="0"/>
              <a:t>, предпринятые им на шаге </a:t>
            </a:r>
            <a:r>
              <a:rPr lang="en-US" altLang="ru-RU" sz="3200" dirty="0" smtClean="0"/>
              <a:t>4</a:t>
            </a:r>
            <a:r>
              <a:rPr lang="en-US" altLang="ru-RU" sz="3200" dirty="0"/>
              <a:t>,</a:t>
            </a:r>
            <a:r>
              <a:rPr lang="ru-RU" altLang="ru-RU" sz="3200" dirty="0"/>
              <a:t> чтобы убедиться в </a:t>
            </a:r>
            <a:r>
              <a:rPr lang="ru-RU" altLang="ru-RU" sz="3200" dirty="0" smtClean="0"/>
              <a:t>честности </a:t>
            </a:r>
            <a:r>
              <a:rPr lang="en-US" altLang="ru-RU" sz="3200" dirty="0" smtClean="0"/>
              <a:t>A</a:t>
            </a:r>
            <a:r>
              <a:rPr lang="ru-RU" altLang="ru-RU" sz="3200" dirty="0" smtClean="0"/>
              <a:t>. </a:t>
            </a:r>
            <a:endParaRPr lang="ru-RU" altLang="ru-RU" sz="3200" dirty="0"/>
          </a:p>
          <a:p>
            <a:pPr marL="457200" indent="-4572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Если сгенерированная </a:t>
            </a:r>
            <a:r>
              <a:rPr lang="en-US" altLang="ru-RU" sz="3200" dirty="0"/>
              <a:t>B </a:t>
            </a:r>
            <a:r>
              <a:rPr lang="ru-RU" altLang="ru-RU" sz="3200" dirty="0"/>
              <a:t>случайная битовая строка является достаточно длинной, а </a:t>
            </a:r>
            <a:r>
              <a:rPr lang="en-US" altLang="ru-RU" sz="3200" dirty="0" smtClean="0"/>
              <a:t>PRNG</a:t>
            </a:r>
            <a:r>
              <a:rPr lang="ru-RU" altLang="ru-RU" sz="3200" dirty="0" smtClean="0"/>
              <a:t>. </a:t>
            </a:r>
            <a:r>
              <a:rPr lang="ru-RU" altLang="ru-RU" sz="3200" dirty="0"/>
              <a:t>которым пользуется</a:t>
            </a:r>
            <a:r>
              <a:rPr lang="en-US" altLang="ru-RU" sz="3200" dirty="0"/>
              <a:t> A</a:t>
            </a:r>
            <a:r>
              <a:rPr lang="ru-RU" altLang="ru-RU" sz="3200" dirty="0"/>
              <a:t>, в требуемой степени непредсказуем, то у </a:t>
            </a:r>
            <a:r>
              <a:rPr lang="en-US" altLang="ru-RU" sz="3200" dirty="0"/>
              <a:t>A </a:t>
            </a:r>
            <a:r>
              <a:rPr lang="ru-RU" altLang="ru-RU" sz="3200" dirty="0"/>
              <a:t>практически нет шансов обмануть</a:t>
            </a:r>
            <a:r>
              <a:rPr lang="en-US" altLang="ru-RU" sz="3200" dirty="0"/>
              <a:t> B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70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электронной почты с подтверждением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случайных ключей (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), </a:t>
            </a:r>
            <a:r>
              <a:rPr lang="ru-RU" altLang="ru-RU" sz="3200" dirty="0"/>
              <a:t>создает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сообщений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и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, </a:t>
            </a:r>
            <a:r>
              <a:rPr lang="ru-RU" altLang="ru-RU" sz="3200" dirty="0"/>
              <a:t>образующих правильные квитанции с подтверждением получения сообщения и включающих случайные строки битов (квитанция будет считаться правильной, 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предъявит обе ее половины с одинаковым номером и все ключи ее шифрования), шифрует каждую пару сообщений 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KBi1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>
                <a:cs typeface="Arial" charset="0"/>
              </a:rPr>
              <a:t>), 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=E</a:t>
            </a:r>
            <a:r>
              <a:rPr lang="en-US" altLang="ru-RU" sz="3200" baseline="-25000" dirty="0">
                <a:cs typeface="Arial" charset="0"/>
              </a:rPr>
              <a:t>KBi2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altLang="ru-RU" sz="3200" dirty="0">
                <a:cs typeface="Arial" charset="0"/>
              </a:rPr>
              <a:t>B-&gt;A: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</a:t>
            </a:r>
            <a:r>
              <a:rPr lang="en-US" altLang="ru-RU" sz="3200" dirty="0"/>
              <a:t>(</a:t>
            </a:r>
            <a:r>
              <a:rPr lang="en-US" altLang="ru-RU" sz="3200" dirty="0">
                <a:cs typeface="Arial" charset="0"/>
              </a:rPr>
              <a:t>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,C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).</a:t>
            </a:r>
            <a:endParaRPr lang="ru-RU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86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электронной почты с подтверждением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A-&gt;B: </a:t>
            </a:r>
            <a:r>
              <a:rPr lang="ru-RU" altLang="ru-RU" sz="3200" dirty="0"/>
              <a:t>независимо от номера пары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ru-RU" altLang="ru-RU" sz="3200" dirty="0"/>
              <a:t> или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B-&gt;A: </a:t>
            </a:r>
            <a:r>
              <a:rPr lang="ru-RU" altLang="ru-RU" sz="3200" dirty="0"/>
              <a:t>независимо от номера пары 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 </a:t>
            </a:r>
            <a:r>
              <a:rPr lang="ru-RU" altLang="ru-RU" sz="3200" dirty="0"/>
              <a:t>или</a:t>
            </a:r>
            <a:r>
              <a:rPr lang="en-US" altLang="ru-RU" sz="3200" dirty="0"/>
              <a:t> 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 </a:t>
            </a:r>
            <a:r>
              <a:rPr lang="ru-RU" altLang="ru-RU" sz="3200" dirty="0"/>
              <a:t>(протокол рассеянной передачи – ключи пересылаются по одному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по очереди или сначала </a:t>
            </a:r>
            <a:r>
              <a:rPr lang="en-US" altLang="ru-RU" sz="3200" dirty="0"/>
              <a:t>A </a:t>
            </a:r>
            <a:r>
              <a:rPr lang="ru-RU" altLang="ru-RU" sz="3200" dirty="0"/>
              <a:t>посылает все свои ключи, а затем </a:t>
            </a:r>
            <a:r>
              <a:rPr lang="en-US" altLang="ru-RU" sz="3200" dirty="0"/>
              <a:t>B </a:t>
            </a:r>
            <a:r>
              <a:rPr lang="ru-RU" altLang="ru-RU" sz="3200" dirty="0"/>
              <a:t>свои).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те половины сообщений </a:t>
            </a:r>
            <a:r>
              <a:rPr lang="en-US" altLang="ru-RU" sz="3200" dirty="0"/>
              <a:t>B, </a:t>
            </a:r>
            <a:r>
              <a:rPr lang="ru-RU" altLang="ru-RU" sz="3200" dirty="0"/>
              <a:t>которые может, и убеждается в их правильности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>
                <a:cs typeface="Arial" charset="0"/>
              </a:rPr>
              <a:t>KBi1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) </a:t>
            </a:r>
            <a:r>
              <a:rPr lang="ru-RU" altLang="ru-RU" sz="3200" dirty="0">
                <a:cs typeface="Arial" charset="0"/>
              </a:rPr>
              <a:t>или </a:t>
            </a:r>
            <a:r>
              <a:rPr lang="en-US" altLang="ru-RU" sz="3200" dirty="0" err="1"/>
              <a:t>M</a:t>
            </a:r>
            <a:r>
              <a:rPr lang="en-US" altLang="ru-RU" sz="3200" baseline="-25000" dirty="0" err="1"/>
              <a:t>Bi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=</a:t>
            </a:r>
            <a:r>
              <a:rPr lang="en-US" altLang="ru-RU" sz="3200" dirty="0" err="1"/>
              <a:t>D</a:t>
            </a:r>
            <a:r>
              <a:rPr lang="en-US" altLang="ru-RU" sz="3200" baseline="-25000" dirty="0" err="1">
                <a:cs typeface="Arial" charset="0"/>
              </a:rPr>
              <a:t>KBi</a:t>
            </a:r>
            <a:r>
              <a:rPr lang="ru-RU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Bi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ru-RU" altLang="ru-RU" sz="3200" dirty="0"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79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электронной почты с подтверждением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те половины сообщений </a:t>
            </a:r>
            <a:r>
              <a:rPr lang="en-US" altLang="ru-RU" sz="3200" dirty="0"/>
              <a:t>A, </a:t>
            </a:r>
            <a:r>
              <a:rPr lang="ru-RU" altLang="ru-RU" sz="3200" dirty="0"/>
              <a:t>которые может, и убеждается в их правильности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>
                <a:cs typeface="Arial" charset="0"/>
              </a:rPr>
              <a:t>KAi1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) </a:t>
            </a:r>
            <a:r>
              <a:rPr lang="ru-RU" altLang="ru-RU" sz="3200" dirty="0">
                <a:cs typeface="Arial" charset="0"/>
              </a:rPr>
              <a:t>или </a:t>
            </a:r>
            <a:r>
              <a:rPr lang="en-US" altLang="ru-RU" sz="3200" dirty="0"/>
              <a:t>M</a:t>
            </a:r>
            <a:r>
              <a:rPr lang="en-US" altLang="ru-RU" sz="3200" baseline="-25000" dirty="0"/>
              <a:t>A</a:t>
            </a:r>
            <a:r>
              <a:rPr lang="ru-RU" altLang="ru-RU" sz="3200" dirty="0"/>
              <a:t>=</a:t>
            </a:r>
            <a:r>
              <a:rPr lang="en-US" altLang="ru-RU" sz="3200" dirty="0"/>
              <a:t>D</a:t>
            </a:r>
            <a:r>
              <a:rPr lang="en-US" altLang="ru-RU" sz="3200" baseline="-25000" dirty="0">
                <a:cs typeface="Arial" charset="0"/>
              </a:rPr>
              <a:t>KAi</a:t>
            </a:r>
            <a:r>
              <a:rPr lang="ru-RU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(C</a:t>
            </a:r>
            <a:r>
              <a:rPr lang="en-US" altLang="ru-RU" sz="3200" baseline="-25000" dirty="0">
                <a:cs typeface="Arial" charset="0"/>
              </a:rPr>
              <a:t>Ai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ru-RU" altLang="ru-RU" sz="3200" dirty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en-US" altLang="ru-RU" sz="3200" dirty="0">
                <a:cs typeface="Arial" charset="0"/>
              </a:rPr>
              <a:t>A-&gt;B: </a:t>
            </a:r>
            <a:r>
              <a:rPr lang="ru-RU" altLang="ru-RU" sz="3200" dirty="0">
                <a:cs typeface="Arial" charset="0"/>
              </a:rPr>
              <a:t>первые биты всех своих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en-US" altLang="ru-RU" sz="3200" dirty="0">
                <a:cs typeface="Arial" charset="0"/>
              </a:rPr>
              <a:t>B-&gt;A: </a:t>
            </a:r>
            <a:r>
              <a:rPr lang="ru-RU" altLang="ru-RU" sz="3200" dirty="0">
                <a:cs typeface="Arial" charset="0"/>
              </a:rPr>
              <a:t>первые биты всех своих 2</a:t>
            </a:r>
            <a:r>
              <a:rPr lang="en-US" altLang="ru-RU" sz="3200" dirty="0">
                <a:cs typeface="Arial" charset="0"/>
              </a:rPr>
              <a:t>n </a:t>
            </a:r>
            <a:r>
              <a:rPr lang="ru-RU" altLang="ru-RU" sz="3200" dirty="0">
                <a:cs typeface="Arial" charset="0"/>
              </a:rPr>
              <a:t>ключей</a:t>
            </a:r>
            <a:r>
              <a:rPr lang="en-US" altLang="ru-RU" sz="3200" dirty="0">
                <a:cs typeface="Arial" charset="0"/>
              </a:rPr>
              <a:t> (</a:t>
            </a:r>
            <a:r>
              <a:rPr lang="ru-RU" altLang="ru-RU" sz="3200" dirty="0">
                <a:cs typeface="Arial" charset="0"/>
              </a:rPr>
              <a:t>для дополнительной защиты от перехвата сообщения шагов 11 и 12 могут шифроваться).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0"/>
            </a:pPr>
            <a:r>
              <a:rPr lang="ru-RU" altLang="ru-RU" sz="3200" dirty="0">
                <a:cs typeface="Arial" charset="0"/>
              </a:rPr>
              <a:t>Шаги 11-12 повторяются до тех пор, пока не будут переданы все биты всех ключей.</a:t>
            </a:r>
          </a:p>
        </p:txBody>
      </p:sp>
    </p:spTree>
    <p:extLst>
      <p:ext uri="{BB962C8B-B14F-4D97-AF65-F5344CB8AC3E}">
        <p14:creationId xmlns:p14="http://schemas.microsoft.com/office/powerpoint/2010/main" val="26107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электронной почты с подтверждением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14"/>
            </a:pPr>
            <a:r>
              <a:rPr lang="en-US" altLang="ru-RU" sz="3200" dirty="0"/>
              <a:t>A: </a:t>
            </a:r>
            <a:r>
              <a:rPr lang="ru-RU" altLang="ru-RU" sz="3200" dirty="0"/>
              <a:t>расшифровывает оставшиеся </a:t>
            </a:r>
            <a:r>
              <a:rPr lang="ru-RU" altLang="ru-RU" sz="3200" dirty="0" smtClean="0"/>
              <a:t>зашифрованные </a:t>
            </a:r>
            <a:r>
              <a:rPr lang="ru-RU" altLang="ru-RU" sz="3200" dirty="0"/>
              <a:t>половины сообщений </a:t>
            </a:r>
            <a:r>
              <a:rPr lang="en-US" altLang="ru-RU" sz="3200" dirty="0"/>
              <a:t>B</a:t>
            </a:r>
            <a:r>
              <a:rPr lang="ru-RU" altLang="ru-RU" sz="3200" dirty="0"/>
              <a:t> и получает </a:t>
            </a:r>
            <a:r>
              <a:rPr lang="ru-RU" altLang="ru-RU" sz="3200" dirty="0" smtClean="0"/>
              <a:t>его подтверждающую квитанцию.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 startAt="14"/>
            </a:pPr>
            <a:r>
              <a:rPr lang="en-US" altLang="ru-RU" sz="3200" dirty="0"/>
              <a:t>B: </a:t>
            </a:r>
            <a:r>
              <a:rPr lang="ru-RU" altLang="ru-RU" sz="3200" dirty="0"/>
              <a:t>расшифровывает оставшиеся </a:t>
            </a:r>
            <a:r>
              <a:rPr lang="ru-RU" altLang="ru-RU" sz="3200" dirty="0" smtClean="0"/>
              <a:t>зашифрованные </a:t>
            </a:r>
            <a:r>
              <a:rPr lang="ru-RU" altLang="ru-RU" sz="3200" dirty="0"/>
              <a:t>половины сообщений </a:t>
            </a:r>
            <a:r>
              <a:rPr lang="en-US" altLang="ru-RU" sz="3200" dirty="0"/>
              <a:t>A</a:t>
            </a:r>
            <a:r>
              <a:rPr lang="ru-RU" altLang="ru-RU" sz="3200" dirty="0"/>
              <a:t>, расшифровывает ключ </a:t>
            </a:r>
            <a:r>
              <a:rPr lang="en-US" altLang="ru-RU" sz="3200" dirty="0"/>
              <a:t>K=K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ru-RU" altLang="ru-RU" sz="3200" dirty="0"/>
              <a:t>, расшифровывает сообщение </a:t>
            </a:r>
            <a:r>
              <a:rPr lang="en-US" altLang="ru-RU" sz="3200" dirty="0"/>
              <a:t>M=D</a:t>
            </a:r>
            <a:r>
              <a:rPr lang="en-US" altLang="ru-RU" sz="3200" baseline="-25000" dirty="0"/>
              <a:t>K</a:t>
            </a:r>
            <a:r>
              <a:rPr lang="en-US" altLang="ru-RU" sz="3200" dirty="0"/>
              <a:t>(C).</a:t>
            </a:r>
          </a:p>
          <a:p>
            <a:pPr marL="609600" indent="-609600">
              <a:buFont typeface="Wingdings" pitchFamily="2" charset="2"/>
              <a:buAutoNum type="arabicPeriod" startAt="14"/>
            </a:pPr>
            <a:r>
              <a:rPr lang="en-US" altLang="ru-RU" sz="3200" dirty="0"/>
              <a:t>A-&gt;B: </a:t>
            </a:r>
            <a:r>
              <a:rPr lang="ru-RU" altLang="ru-RU" sz="3200" dirty="0"/>
              <a:t>оставшиеся </a:t>
            </a:r>
            <a:r>
              <a:rPr lang="ru-RU" altLang="ru-RU" sz="3200" dirty="0" smtClean="0"/>
              <a:t>неизвестными ключи </a:t>
            </a:r>
            <a:r>
              <a:rPr lang="ru-RU" altLang="ru-RU" sz="3200" dirty="0"/>
              <a:t>из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</a:t>
            </a:r>
            <a:r>
              <a:rPr lang="en-US" altLang="ru-RU" sz="3200" dirty="0"/>
              <a:t>(K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Ai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14"/>
            </a:pPr>
            <a:r>
              <a:rPr lang="en-US" altLang="ru-RU" sz="3200" dirty="0"/>
              <a:t>B-&gt;A: </a:t>
            </a:r>
            <a:r>
              <a:rPr lang="ru-RU" altLang="ru-RU" sz="3200" dirty="0"/>
              <a:t>оставшиеся </a:t>
            </a:r>
            <a:r>
              <a:rPr lang="ru-RU" altLang="ru-RU" sz="3200" dirty="0" smtClean="0"/>
              <a:t>ключи </a:t>
            </a:r>
            <a:r>
              <a:rPr lang="ru-RU" altLang="ru-RU" sz="3200" dirty="0"/>
              <a:t>из </a:t>
            </a:r>
            <a:r>
              <a:rPr lang="en-US" altLang="ru-RU" sz="3200" dirty="0"/>
              <a:t>n </a:t>
            </a:r>
            <a:r>
              <a:rPr lang="ru-RU" altLang="ru-RU" sz="3200" dirty="0"/>
              <a:t>пар (</a:t>
            </a:r>
            <a:r>
              <a:rPr lang="en-US" altLang="ru-RU" sz="3200" dirty="0"/>
              <a:t>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1</a:t>
            </a:r>
            <a:r>
              <a:rPr lang="en-US" altLang="ru-RU" sz="3200" dirty="0"/>
              <a:t>,K</a:t>
            </a:r>
            <a:r>
              <a:rPr lang="en-US" altLang="ru-RU" sz="3200" baseline="-25000" dirty="0"/>
              <a:t>Bi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).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733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электронной почты с подтверждением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653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1412776"/>
                <a:ext cx="9144000" cy="5616674"/>
              </a:xfrm>
            </p:spPr>
            <p:txBody>
              <a:bodyPr>
                <a:normAutofit/>
              </a:bodyPr>
              <a:lstStyle/>
              <a:p>
                <a:r>
                  <a:rPr lang="ru-RU" altLang="ru-RU" sz="3200" dirty="0" smtClean="0"/>
                  <a:t>Шаги 16 и 17 </a:t>
                </a:r>
                <a:r>
                  <a:rPr lang="ru-RU" altLang="ru-RU" sz="3200" dirty="0"/>
                  <a:t>необходимы, чтобы участники смогли убедить друг друга в отсутствии мошенничества.</a:t>
                </a:r>
              </a:p>
              <a:p>
                <a:r>
                  <a:rPr lang="ru-RU" altLang="ru-RU" sz="3200" dirty="0"/>
                  <a:t>Пустое сообщение </a:t>
                </a:r>
                <a:r>
                  <a:rPr lang="en-US" altLang="ru-RU" sz="3200" dirty="0"/>
                  <a:t>A (</a:t>
                </a:r>
                <a:r>
                  <a:rPr lang="ru-RU" altLang="ru-RU" sz="3200" dirty="0"/>
                  <a:t>«заглушка</a:t>
                </a:r>
                <a:r>
                  <a:rPr lang="ru-RU" altLang="ru-RU" sz="3200" dirty="0" smtClean="0"/>
                  <a:t>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alt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altLang="ru-RU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altLang="ru-RU" sz="3200" dirty="0" smtClean="0"/>
                  <a:t>), </a:t>
                </a:r>
                <a:r>
                  <a:rPr lang="ru-RU" altLang="ru-RU" sz="3200" dirty="0"/>
                  <a:t>которое </a:t>
                </a:r>
                <a:r>
                  <a:rPr lang="en-US" altLang="ru-RU" sz="3200" dirty="0"/>
                  <a:t>B</a:t>
                </a:r>
                <a:r>
                  <a:rPr lang="ru-RU" altLang="ru-RU" sz="3200" dirty="0"/>
                  <a:t> может расшифровать на шаге 10, позволяет </a:t>
                </a:r>
                <a:r>
                  <a:rPr lang="en-US" altLang="ru-RU" sz="3200" dirty="0"/>
                  <a:t>B </a:t>
                </a:r>
                <a:r>
                  <a:rPr lang="ru-RU" altLang="ru-RU" sz="3200" dirty="0"/>
                  <a:t>проверить правильность рассеянной передачи ключей </a:t>
                </a:r>
                <a:r>
                  <a:rPr lang="en-US" altLang="ru-RU" sz="3200" dirty="0"/>
                  <a:t>A </a:t>
                </a:r>
                <a:r>
                  <a:rPr lang="ru-RU" altLang="ru-RU" sz="3200" dirty="0"/>
                  <a:t>и заставляет </a:t>
                </a:r>
                <a:r>
                  <a:rPr lang="en-US" altLang="ru-RU" sz="3200" dirty="0"/>
                  <a:t>A </a:t>
                </a:r>
                <a:r>
                  <a:rPr lang="ru-RU" altLang="ru-RU" sz="3200" dirty="0"/>
                  <a:t>быть честной на остальных шагах протокола (т.е. не иметь возможности расшифровать квитанцию </a:t>
                </a:r>
                <a:r>
                  <a:rPr lang="en-US" altLang="ru-RU" sz="3200" dirty="0"/>
                  <a:t>B,</a:t>
                </a:r>
                <a:r>
                  <a:rPr lang="ru-RU" altLang="ru-RU" sz="3200" dirty="0"/>
                  <a:t> не дав ему возможности расшифровать сообщение </a:t>
                </a:r>
                <a:r>
                  <a:rPr lang="en-US" altLang="ru-RU" sz="3200" dirty="0"/>
                  <a:t>M).</a:t>
                </a:r>
                <a:endParaRPr lang="ru-RU" altLang="ru-RU" sz="3200" dirty="0"/>
              </a:p>
            </p:txBody>
          </p:sp>
        </mc:Choice>
        <mc:Fallback xmlns="">
          <p:sp>
            <p:nvSpPr>
              <p:cNvPr id="4065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412776"/>
                <a:ext cx="9144000" cy="5616674"/>
              </a:xfrm>
              <a:blipFill rotWithShape="1">
                <a:blip r:embed="rId2"/>
                <a:stretch>
                  <a:fillRect l="-467" t="-1412" r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21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8034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одновременного обмена секретами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755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1412776"/>
                <a:ext cx="9144000" cy="5445224"/>
              </a:xfrm>
            </p:spPr>
            <p:txBody>
              <a:bodyPr>
                <a:normAutofit/>
              </a:bodyPr>
              <a:lstStyle/>
              <a:p>
                <a:pPr marL="609600" indent="-609600">
                  <a:lnSpc>
                    <a:spcPct val="90000"/>
                  </a:lnSpc>
                </a:pPr>
                <a:r>
                  <a:rPr lang="ru-RU" altLang="ru-RU" sz="3200" dirty="0" smtClean="0"/>
                  <a:t>Может быть построен на основе протокола электронной почты с подтверждением.</a:t>
                </a:r>
              </a:p>
              <a:p>
                <a:pPr marL="609600" indent="-609600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altLang="ru-RU" sz="3200" dirty="0"/>
                  <a:t>A: </a:t>
                </a:r>
                <a:r>
                  <a:rPr lang="ru-RU" altLang="ru-RU" sz="3200" dirty="0"/>
                  <a:t>шаги</a:t>
                </a:r>
                <a:r>
                  <a:rPr lang="en-US" altLang="ru-RU" sz="3200" dirty="0"/>
                  <a:t> 1-4 (</a:t>
                </a:r>
                <a:r>
                  <a:rPr lang="ru-RU" altLang="ru-RU" sz="3200" dirty="0"/>
                  <a:t>в качестве </a:t>
                </a:r>
                <a:r>
                  <a:rPr lang="ru-RU" altLang="ru-RU" sz="3200" dirty="0" smtClean="0"/>
                  <a:t>сообщения-заглушки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alt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ru-RU" sz="3200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altLang="ru-RU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ru-RU" sz="3200" dirty="0" smtClean="0"/>
                  <a:t> </a:t>
                </a:r>
                <a:r>
                  <a:rPr lang="ru-RU" altLang="ru-RU" sz="3200" dirty="0" smtClean="0"/>
                  <a:t>используется </a:t>
                </a:r>
                <a:r>
                  <a:rPr lang="ru-RU" altLang="ru-RU" sz="3200" dirty="0" smtClean="0"/>
                  <a:t>имя </a:t>
                </a:r>
                <a:r>
                  <a:rPr lang="en-US" altLang="ru-RU" sz="3200" dirty="0" smtClean="0"/>
                  <a:t>A</a:t>
                </a:r>
                <a:r>
                  <a:rPr lang="en-US" altLang="ru-RU" sz="3200" dirty="0"/>
                  <a:t>).</a:t>
                </a:r>
              </a:p>
              <a:p>
                <a:pPr marL="609600" indent="-609600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altLang="ru-RU" sz="3200" dirty="0"/>
                  <a:t>B: </a:t>
                </a:r>
                <a:r>
                  <a:rPr lang="ru-RU" altLang="ru-RU" sz="3200" dirty="0"/>
                  <a:t>те же самые действия (в качестве </a:t>
                </a:r>
                <a:r>
                  <a:rPr lang="ru-RU" altLang="ru-RU" sz="3200" dirty="0" smtClean="0">
                    <a:solidFill>
                      <a:prstClr val="black"/>
                    </a:solidFill>
                  </a:rPr>
                  <a:t>сообщения-заглушки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alt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ru-RU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altLang="ru-RU" sz="3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ru-RU" altLang="ru-RU" sz="3200" dirty="0"/>
                  <a:t> используется </a:t>
                </a:r>
                <a:r>
                  <a:rPr lang="ru-RU" altLang="ru-RU" sz="3200" dirty="0" smtClean="0"/>
                  <a:t>имя </a:t>
                </a:r>
                <a:r>
                  <a:rPr lang="en-US" altLang="ru-RU" sz="3200" dirty="0" smtClean="0"/>
                  <a:t>B</a:t>
                </a:r>
                <a:r>
                  <a:rPr lang="en-US" altLang="ru-RU" sz="3200" dirty="0"/>
                  <a:t>).</a:t>
                </a:r>
              </a:p>
              <a:p>
                <a:pPr marL="609600" indent="-609600">
                  <a:lnSpc>
                    <a:spcPct val="90000"/>
                  </a:lnSpc>
                  <a:buFont typeface="Wingdings" pitchFamily="2" charset="2"/>
                  <a:buAutoNum type="arabicPeriod"/>
                </a:pPr>
                <a:r>
                  <a:rPr lang="en-US" altLang="ru-RU" sz="3200" dirty="0"/>
                  <a:t>A </a:t>
                </a:r>
                <a:r>
                  <a:rPr lang="ru-RU" altLang="ru-RU" sz="3200" dirty="0"/>
                  <a:t>и </a:t>
                </a:r>
                <a:r>
                  <a:rPr lang="en-US" altLang="ru-RU" sz="3200" dirty="0"/>
                  <a:t>B </a:t>
                </a:r>
                <a:r>
                  <a:rPr lang="ru-RU" altLang="ru-RU" sz="3200" dirty="0"/>
                  <a:t>выполняют рассеянную передачу ключей,  расшифровывают те половины сообщений друг друга, которые могут, выполняют шаги 11-13 с дополнительным шифрованием для защиты от перехвата.</a:t>
                </a:r>
              </a:p>
            </p:txBody>
          </p:sp>
        </mc:Choice>
        <mc:Fallback>
          <p:sp>
            <p:nvSpPr>
              <p:cNvPr id="40755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412776"/>
                <a:ext cx="9144000" cy="5445224"/>
              </a:xfrm>
              <a:blipFill rotWithShape="1">
                <a:blip r:embed="rId2"/>
                <a:stretch>
                  <a:fillRect l="-467" t="-2352" r="-3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794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2450</Words>
  <Application>Microsoft Office PowerPoint</Application>
  <PresentationFormat>Экран (4:3)</PresentationFormat>
  <Paragraphs>152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AcademicPresentation1</vt:lpstr>
      <vt:lpstr>Лекция 8. Протоколы электронной почты и предсказания бита</vt:lpstr>
      <vt:lpstr>Электронная почта с подтверждением</vt:lpstr>
      <vt:lpstr>Протокол электронной почты с подтверждением</vt:lpstr>
      <vt:lpstr>Протокол электронной почты с подтверждением</vt:lpstr>
      <vt:lpstr>Протокол электронной почты с подтверждением</vt:lpstr>
      <vt:lpstr>Протокол электронной почты с подтверждением</vt:lpstr>
      <vt:lpstr>Протокол электронной почты с подтверждением</vt:lpstr>
      <vt:lpstr>Протокол электронной почты с подтверждением</vt:lpstr>
      <vt:lpstr>Протокол одновременного обмена секретами</vt:lpstr>
      <vt:lpstr>Протокол одновременного обмена секретами</vt:lpstr>
      <vt:lpstr>Одновременное подписание контракта с помощью посредника</vt:lpstr>
      <vt:lpstr>Одновременное подписание контракта с помощью посредника</vt:lpstr>
      <vt:lpstr>Одновременное подписание контракта с помощью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Одновременное подписание контракта без посредника</vt:lpstr>
      <vt:lpstr>Слабые места протокола</vt:lpstr>
      <vt:lpstr>Предсказание бита</vt:lpstr>
      <vt:lpstr>Предсказание бита с использованием симметричной криптографии</vt:lpstr>
      <vt:lpstr>Предсказание бита с использованием симметричной криптографии</vt:lpstr>
      <vt:lpstr>Предсказание бита с использованием симметричной криптографии</vt:lpstr>
      <vt:lpstr>Предсказание бита с использованием симметричной криптографии</vt:lpstr>
      <vt:lpstr>Предсказание бита с помощью односторонней функции </vt:lpstr>
      <vt:lpstr>Предсказание бита с помощью односторонней функции</vt:lpstr>
      <vt:lpstr>Предсказание бита с помощью односторонней функции</vt:lpstr>
      <vt:lpstr>Предсказание бита с помощью односторонней функции</vt:lpstr>
      <vt:lpstr>Предсказание бита с помощью генератора псевдослучайных последовательностей </vt:lpstr>
      <vt:lpstr>Предсказание бита с помощью генератора псевдослучайных последовательностей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2016-06-08T11:35:25Z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