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39"/>
  </p:notesMasterIdLst>
  <p:sldIdLst>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300" r:id="rId26"/>
    <p:sldId id="290" r:id="rId27"/>
    <p:sldId id="291" r:id="rId28"/>
    <p:sldId id="292" r:id="rId29"/>
    <p:sldId id="293" r:id="rId30"/>
    <p:sldId id="294" r:id="rId31"/>
    <p:sldId id="295" r:id="rId32"/>
    <p:sldId id="301" r:id="rId33"/>
    <p:sldId id="296" r:id="rId34"/>
    <p:sldId id="297" r:id="rId35"/>
    <p:sldId id="298" r:id="rId36"/>
    <p:sldId id="302" r:id="rId37"/>
    <p:sldId id="299" r:id="rId38"/>
  </p:sldIdLst>
  <p:sldSz cx="9144000" cy="6858000" type="screen4x3"/>
  <p:notesSz cx="6858000" cy="9144000"/>
  <p:defaultTextStyle>
    <a:defPPr>
      <a:defRPr lang="ru-RU"/>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p:scale>
          <a:sx n="100" d="100"/>
          <a:sy n="100" d="100"/>
        </p:scale>
        <p:origin x="-52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2447E72A-D913-4DC2-9E0A-E520CE8FCC86}" type="datetimeFigureOut">
              <a:rPr lang="ru-RU" smtClean="0"/>
              <a:pPr/>
              <a:t>08.06.2016</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A5D78FC6-CE17-4259-A63C-DDFC12E048FC}" type="slidenum">
              <a:rPr lang="ru-RU" smtClean="0"/>
              <a:pPr/>
              <a:t>‹#›</a:t>
            </a:fld>
            <a:endParaRPr lang="ru-RU"/>
          </a:p>
        </p:txBody>
      </p:sp>
    </p:spTree>
    <p:extLst>
      <p:ext uri="{BB962C8B-B14F-4D97-AF65-F5344CB8AC3E}">
        <p14:creationId xmlns:p14="http://schemas.microsoft.com/office/powerpoint/2010/main" val="2897218473"/>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baseline="0" dirty="0" smtClean="0"/>
              <a:t>Введение</a:t>
            </a:r>
            <a:endParaRPr lang="ru-RU" dirty="0"/>
          </a:p>
        </p:txBody>
      </p:sp>
      <p:sp>
        <p:nvSpPr>
          <p:cNvPr id="4" name="Slide Number Placeholder 3"/>
          <p:cNvSpPr>
            <a:spLocks noGrp="1"/>
          </p:cNvSpPr>
          <p:nvPr>
            <p:ph type="sldNum" sz="quarter" idx="10"/>
          </p:nvPr>
        </p:nvSpPr>
        <p:spPr/>
        <p:txBody>
          <a:bodyPr/>
          <a:lstStyle/>
          <a:p>
            <a:fld id="{A5D78FC6-CE17-4259-A63C-DDFC12E048FC}" type="slidenum">
              <a:rPr lang="ru-RU" smtClean="0"/>
              <a:pPr/>
              <a:t>1</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1">
          <a:blip r:embed="rId2">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ru-RU" smtClean="0"/>
              <a:t>Образец заголовка</a:t>
            </a:r>
            <a:endParaRPr lang="ru-RU"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ru-RU"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a:fld id="{743653DA-8BF4-4869-96FE-9BCF43372D46}" type="datetime8">
              <a:rPr lang="ru-RU" smtClean="0"/>
              <a:pPr algn="ctr"/>
              <a:t>08.06.2016 14:32</a:t>
            </a:fld>
            <a:endParaRPr lang="ru-RU"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a:endParaRPr lang="ru-RU"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ru-RU" smtClean="0"/>
              <a:pPr/>
              <a:t>‹#›</a:t>
            </a:fld>
            <a:endParaRPr lang="ru-RU" dirty="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8D3816DF-213E-421B-92D3-C068DBB023D6}" type="datetime8">
              <a:rPr lang="ru-RU" smtClean="0">
                <a:solidFill>
                  <a:schemeClr val="tx2"/>
                </a:solidFill>
              </a:rPr>
              <a:pPr/>
              <a:t>08.06.2016 14:32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AC53DF-4216-466D-99A7-94400E6C2A25}" type="slidenum">
              <a:rPr lang="ru-RU" sz="1200" smtClean="0">
                <a:solidFill>
                  <a:schemeClr val="tx2"/>
                </a:solidFill>
              </a: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ru-RU" smtClean="0"/>
              <a:t>Образец заголовка</a:t>
            </a:r>
            <a:endParaRPr lang="ru-RU"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Date Placeholder 3"/>
          <p:cNvSpPr>
            <a:spLocks noGrp="1"/>
          </p:cNvSpPr>
          <p:nvPr>
            <p:ph type="dt" sz="half" idx="10"/>
          </p:nvPr>
        </p:nvSpPr>
        <p:spPr>
          <a:xfrm>
            <a:off x="6553200" y="6248402"/>
            <a:ext cx="2209800" cy="365125"/>
          </a:xfrm>
        </p:spPr>
        <p:txBody>
          <a:bodyPr/>
          <a:lstStyle/>
          <a:p>
            <a:fld id="{8D3816DF-213E-421B-92D3-C068DBB023D6}" type="datetime8">
              <a:rPr lang="ru-RU" smtClean="0">
                <a:solidFill>
                  <a:schemeClr val="tx2"/>
                </a:solidFill>
              </a:rPr>
              <a:pPr/>
              <a:t>08.06.2016 14:32</a:t>
            </a:fld>
            <a:endParaRPr lang="ru-RU" dirty="0"/>
          </a:p>
        </p:txBody>
      </p:sp>
      <p:sp>
        <p:nvSpPr>
          <p:cNvPr id="5" name="Footer Placeholder 4"/>
          <p:cNvSpPr>
            <a:spLocks noGrp="1"/>
          </p:cNvSpPr>
          <p:nvPr>
            <p:ph type="ftr" sz="quarter" idx="11"/>
          </p:nvPr>
        </p:nvSpPr>
        <p:spPr>
          <a:xfrm>
            <a:off x="457201" y="6248207"/>
            <a:ext cx="5573483" cy="365125"/>
          </a:xfrm>
        </p:spPr>
        <p:txBody>
          <a:bodyPr/>
          <a:lstStyle/>
          <a:p>
            <a:endParaRPr lang="ru-RU"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ru-RU"/>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ru-RU"/>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ru-RU"/>
          </a:p>
        </p:txBody>
      </p:sp>
      <p:sp>
        <p:nvSpPr>
          <p:cNvPr id="6" name="Slide Number Placeholder 5"/>
          <p:cNvSpPr>
            <a:spLocks noGrp="1"/>
          </p:cNvSpPr>
          <p:nvPr>
            <p:ph type="sldNum" sz="quarter" idx="12"/>
          </p:nvPr>
        </p:nvSpPr>
        <p:spPr>
          <a:xfrm rot="5400000">
            <a:off x="5989638" y="144462"/>
            <a:ext cx="533400" cy="244476"/>
          </a:xfrm>
        </p:spPr>
        <p:txBody>
          <a:bodyPr/>
          <a:lstStyle/>
          <a:p>
            <a:fld id="{72AC53DF-4216-466D-99A7-94400E6C2A25}" type="slidenum">
              <a:rPr lang="ru-RU" sz="1200" smtClean="0">
                <a:solidFill>
                  <a:schemeClr val="tx2"/>
                </a:solidFill>
              </a: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ru-RU" smtClean="0"/>
              <a:t>Образец заголовка</a:t>
            </a:r>
            <a:endParaRPr lang="ru-RU" dirty="0"/>
          </a:p>
        </p:txBody>
      </p:sp>
      <p:sp>
        <p:nvSpPr>
          <p:cNvPr id="4" name="Date Placeholder 3"/>
          <p:cNvSpPr>
            <a:spLocks noGrp="1"/>
          </p:cNvSpPr>
          <p:nvPr>
            <p:ph type="dt" sz="half" idx="10"/>
          </p:nvPr>
        </p:nvSpPr>
        <p:spPr/>
        <p:txBody>
          <a:bodyPr/>
          <a:lstStyle/>
          <a:p>
            <a:fld id="{B7129108-AC8D-4212-9283-60D9E99BF07A}" type="datetime8">
              <a:rPr lang="ru-RU" smtClean="0"/>
              <a:pPr/>
              <a:t>08.06.2016 14:32</a:t>
            </a:fld>
            <a:endParaRPr lang="ru-RU" dirty="0"/>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ru-RU" smtClean="0"/>
              <a:pPr/>
              <a:t>‹#›</a:t>
            </a:fld>
            <a:endParaRPr lang="ru-RU"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ru-RU" smtClean="0"/>
              <a:t>Образец заголовка</a:t>
            </a:r>
            <a:endParaRPr lang="ru-RU" dirty="0"/>
          </a:p>
        </p:txBody>
      </p:sp>
      <p:sp>
        <p:nvSpPr>
          <p:cNvPr id="12" name="Date Placeholder 11"/>
          <p:cNvSpPr>
            <a:spLocks noGrp="1"/>
          </p:cNvSpPr>
          <p:nvPr>
            <p:ph type="dt" sz="half" idx="10"/>
          </p:nvPr>
        </p:nvSpPr>
        <p:spPr/>
        <p:txBody>
          <a:bodyPr/>
          <a:lstStyle/>
          <a:p>
            <a:fld id="{B6DED3D3-6235-4F4C-B439-DF277FB555A7}" type="datetime8">
              <a:rPr lang="ru-RU" smtClean="0"/>
              <a:pPr/>
              <a:t>08.06.2016 14:32</a:t>
            </a:fld>
            <a:endParaRPr lang="ru-RU"/>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ru-RU" smtClean="0"/>
              <a:pPr algn="ctr"/>
              <a:t>‹#›</a:t>
            </a:fld>
            <a:endParaRPr lang="ru-RU" sz="2400" dirty="0">
              <a:solidFill>
                <a:srgbClr val="FFFFFF"/>
              </a:solidFill>
            </a:endParaRPr>
          </a:p>
        </p:txBody>
      </p:sp>
      <p:sp>
        <p:nvSpPr>
          <p:cNvPr id="14" name="Footer Placeholder 13"/>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9" name="Content Placeholder 8"/>
          <p:cNvSpPr>
            <a:spLocks noGrp="1"/>
          </p:cNvSpPr>
          <p:nvPr>
            <p:ph sz="quarter" idx="1"/>
          </p:nvPr>
        </p:nvSpPr>
        <p:spPr>
          <a:xfrm>
            <a:off x="609600" y="1589567"/>
            <a:ext cx="38862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Content Placeholder 10"/>
          <p:cNvSpPr>
            <a:spLocks noGrp="1"/>
          </p:cNvSpPr>
          <p:nvPr>
            <p:ph sz="quarter" idx="2"/>
          </p:nvPr>
        </p:nvSpPr>
        <p:spPr>
          <a:xfrm>
            <a:off x="4844901" y="1589567"/>
            <a:ext cx="38862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Date Placeholder 7"/>
          <p:cNvSpPr>
            <a:spLocks noGrp="1"/>
          </p:cNvSpPr>
          <p:nvPr>
            <p:ph type="dt" sz="half" idx="15"/>
          </p:nvPr>
        </p:nvSpPr>
        <p:spPr/>
        <p:txBody>
          <a:bodyPr rtlCol="0"/>
          <a:lstStyle/>
          <a:p>
            <a:fld id="{3B5F1E3E-4B2F-4895-B65E-28B2E64F39F6}" type="datetime8">
              <a:rPr lang="ru-RU" smtClean="0"/>
              <a:pPr/>
              <a:t>08.06.2016 14:32</a:t>
            </a:fld>
            <a:endParaRPr lang="ru-RU"/>
          </a:p>
        </p:txBody>
      </p:sp>
      <p:sp>
        <p:nvSpPr>
          <p:cNvPr id="10" name="Slide Number Placeholder 9"/>
          <p:cNvSpPr>
            <a:spLocks noGrp="1"/>
          </p:cNvSpPr>
          <p:nvPr>
            <p:ph type="sldNum" sz="quarter" idx="16"/>
          </p:nvPr>
        </p:nvSpPr>
        <p:spPr/>
        <p:txBody>
          <a:bodyPr rtlCol="0"/>
          <a:lstStyle/>
          <a:p>
            <a:pPr algn="ctr"/>
            <a:fld id="{1AD93096-5B34-4342-9326-69289CEAE4C2}" type="slidenum">
              <a:rPr lang="ru-RU" smtClean="0"/>
              <a:pPr algn="ctr"/>
              <a:t>‹#›</a:t>
            </a:fld>
            <a:endParaRPr lang="ru-RU"/>
          </a:p>
        </p:txBody>
      </p:sp>
      <p:sp>
        <p:nvSpPr>
          <p:cNvPr id="12" name="Footer Placeholder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ru-RU" smtClean="0"/>
              <a:t>Образец заголовка</a:t>
            </a:r>
            <a:endParaRPr lang="ru-RU" dirty="0"/>
          </a:p>
        </p:txBody>
      </p:sp>
      <p:sp>
        <p:nvSpPr>
          <p:cNvPr id="11" name="Content Placeholder 10"/>
          <p:cNvSpPr>
            <a:spLocks noGrp="1"/>
          </p:cNvSpPr>
          <p:nvPr>
            <p:ph sz="quarter" idx="2"/>
          </p:nvPr>
        </p:nvSpPr>
        <p:spPr>
          <a:xfrm>
            <a:off x="609600" y="2438400"/>
            <a:ext cx="3886200" cy="3581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Content Placeholder 12"/>
          <p:cNvSpPr>
            <a:spLocks noGrp="1"/>
          </p:cNvSpPr>
          <p:nvPr>
            <p:ph sz="quarter" idx="4"/>
          </p:nvPr>
        </p:nvSpPr>
        <p:spPr>
          <a:xfrm>
            <a:off x="4800600" y="2438400"/>
            <a:ext cx="3886200" cy="3581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0" name="Date Placeholder 9"/>
          <p:cNvSpPr>
            <a:spLocks noGrp="1"/>
          </p:cNvSpPr>
          <p:nvPr>
            <p:ph type="dt" sz="half" idx="15"/>
          </p:nvPr>
        </p:nvSpPr>
        <p:spPr/>
        <p:txBody>
          <a:bodyPr rtlCol="0"/>
          <a:lstStyle/>
          <a:p>
            <a:fld id="{63085435-8225-4333-BFFA-0096413F0D76}" type="datetime8">
              <a:rPr lang="ru-RU" smtClean="0"/>
              <a:pPr/>
              <a:t>08.06.2016 14:32</a:t>
            </a:fld>
            <a:endParaRPr lang="ru-RU"/>
          </a:p>
        </p:txBody>
      </p:sp>
      <p:sp>
        <p:nvSpPr>
          <p:cNvPr id="12" name="Slide Number Placeholder 11"/>
          <p:cNvSpPr>
            <a:spLocks noGrp="1"/>
          </p:cNvSpPr>
          <p:nvPr>
            <p:ph type="sldNum" sz="quarter" idx="16"/>
          </p:nvPr>
        </p:nvSpPr>
        <p:spPr/>
        <p:txBody>
          <a:bodyPr rtlCol="0"/>
          <a:lstStyle/>
          <a:p>
            <a:pPr algn="ctr"/>
            <a:fld id="{1AD93096-5B34-4342-9326-69289CEAE4C2}" type="slidenum">
              <a:rPr lang="ru-RU" smtClean="0"/>
              <a:pPr algn="ctr"/>
              <a:t>‹#›</a:t>
            </a:fld>
            <a:endParaRPr lang="ru-RU"/>
          </a:p>
        </p:txBody>
      </p:sp>
      <p:sp>
        <p:nvSpPr>
          <p:cNvPr id="14" name="Footer Placeholder 13"/>
          <p:cNvSpPr>
            <a:spLocks noGrp="1"/>
          </p:cNvSpPr>
          <p:nvPr>
            <p:ph type="ftr" sz="quarter" idx="17"/>
          </p:nvPr>
        </p:nvSpPr>
        <p:spPr/>
        <p:txBody>
          <a:bodyPr rtlCol="0"/>
          <a:lstStyle/>
          <a:p>
            <a:endParaRPr lang="ru-RU"/>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ru-RU" smtClean="0"/>
              <a:t>Образец текста</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Date Placeholder 2"/>
          <p:cNvSpPr>
            <a:spLocks noGrp="1"/>
          </p:cNvSpPr>
          <p:nvPr>
            <p:ph type="dt" sz="half" idx="10"/>
          </p:nvPr>
        </p:nvSpPr>
        <p:spPr/>
        <p:txBody>
          <a:bodyPr/>
          <a:lstStyle/>
          <a:p>
            <a:fld id="{0783C494-2A87-468C-A21B-CB14FB9ABB00}" type="datetime8">
              <a:rPr lang="ru-RU" smtClean="0"/>
              <a:pPr/>
              <a:t>08.06.2016 14:32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ru-RU" smtClean="0"/>
              <a:pPr/>
              <a:t>‹#›</a:t>
            </a:fld>
            <a:endParaRPr lang="ru-RU"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ru-RU" smtClean="0"/>
              <a:pPr/>
              <a:t>08.06.2016 14:32</a:t>
            </a:fld>
            <a:endParaRPr lang="ru-RU"/>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ru-RU" smtClean="0"/>
              <a:pPr/>
              <a:t>‹#›</a:t>
            </a:fld>
            <a:endParaRPr lang="ru-RU"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lang="ru-RU" smtClean="0"/>
              <a:t>Образец заголовка</a:t>
            </a:r>
            <a:endParaRPr lang="ru-RU" dirty="0"/>
          </a:p>
        </p:txBody>
      </p:sp>
      <p:sp>
        <p:nvSpPr>
          <p:cNvPr id="5" name="Date Placeholder 4"/>
          <p:cNvSpPr>
            <a:spLocks noGrp="1"/>
          </p:cNvSpPr>
          <p:nvPr>
            <p:ph type="dt" sz="half" idx="10"/>
          </p:nvPr>
        </p:nvSpPr>
        <p:spPr/>
        <p:txBody>
          <a:bodyPr/>
          <a:lstStyle/>
          <a:p>
            <a:fld id="{4BECC0C8-36B8-442A-833D-B6AACE86BB77}" type="datetime8">
              <a:rPr lang="ru-RU" smtClean="0"/>
              <a:pPr/>
              <a:t>08.06.2016 14:32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ru-RU" smtClean="0"/>
              <a:pPr/>
              <a:t>‹#›</a:t>
            </a:fld>
            <a:endParaRPr lang="ru-RU" dirty="0">
              <a:solidFill>
                <a:srgbClr val="FFFFFF"/>
              </a:solidFill>
            </a:endParaRPr>
          </a:p>
        </p:txBody>
      </p:sp>
      <p:sp>
        <p:nvSpPr>
          <p:cNvPr id="9" name="Content Placeholder 8"/>
          <p:cNvSpPr>
            <a:spLocks noGrp="1"/>
          </p:cNvSpPr>
          <p:nvPr>
            <p:ph sz="quarter" idx="1"/>
          </p:nvPr>
        </p:nvSpPr>
        <p:spPr>
          <a:xfrm>
            <a:off x="2362200" y="1752600"/>
            <a:ext cx="6400800" cy="4419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pic>
        <p:nvPicPr>
          <p:cNvPr id="8" name="Picture 7" descr="sm_pencil.png"/>
          <p:cNvPicPr>
            <a:picLocks noChangeAspect="1"/>
          </p:cNvPicPr>
          <p:nvPr userDrawn="1"/>
        </p:nvPicPr>
        <p:blipFill>
          <a:blip r:embed="rId2"/>
          <a:stretch>
            <a:fillRect/>
          </a:stretch>
        </p:blipFill>
        <p:spPr>
          <a:xfrm>
            <a:off x="612648" y="1755648"/>
            <a:ext cx="1615307" cy="2145615"/>
          </a:xfrm>
          <a:prstGeom prst="rect">
            <a:avLst/>
          </a:prstGeom>
          <a:ln w="50800" cap="sq" cmpd="dbl">
            <a:solidFill>
              <a:schemeClr val="accent2"/>
            </a:solidFill>
            <a:miter lim="800000"/>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ru-RU" smtClean="0"/>
              <a:t>Образец заголовка</a:t>
            </a:r>
            <a:endParaRPr lang="ru-RU"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12" name="Date Placeholder 11"/>
          <p:cNvSpPr>
            <a:spLocks noGrp="1"/>
          </p:cNvSpPr>
          <p:nvPr>
            <p:ph type="dt" sz="half" idx="10"/>
          </p:nvPr>
        </p:nvSpPr>
        <p:spPr>
          <a:xfrm>
            <a:off x="6248400" y="6248400"/>
            <a:ext cx="2667000" cy="365125"/>
          </a:xfrm>
        </p:spPr>
        <p:txBody>
          <a:bodyPr rtlCol="0"/>
          <a:lstStyle/>
          <a:p>
            <a:fld id="{51E20EC5-AC53-4169-941E-EDF10CD23748}" type="datetime8">
              <a:rPr lang="ru-RU" smtClean="0"/>
              <a:pPr/>
              <a:t>08.06.2016 14:32</a:t>
            </a:fld>
            <a:endParaRPr lang="ru-RU"/>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ru-RU" smtClean="0"/>
              <a:pPr algn="ctr"/>
              <a:t>‹#›</a:t>
            </a:fld>
            <a:endParaRPr lang="ru-RU"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lang="ru-RU"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ru-RU" smtClean="0"/>
              <a:t>Вставка рисунка</a:t>
            </a:r>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ru-RU" smtClean="0"/>
              <a:t>Образец заголовка</a:t>
            </a:r>
            <a:endParaRPr lang="ru-RU"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ru-RU" smtClean="0">
                <a:solidFill>
                  <a:schemeClr val="tx2"/>
                </a:solidFill>
              </a:rPr>
              <a:pPr/>
              <a:t>08.06.2016 14:32</a:t>
            </a:fld>
            <a:endParaRPr lang="ru-RU"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ru-RU"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ru-RU" sz="1200" smtClean="0">
                <a:solidFill>
                  <a:schemeClr val="tx2"/>
                </a:solidFill>
              </a:rPr>
              <a:pPr algn="ctr"/>
              <a:t>‹#›</a:t>
            </a:fld>
            <a:endParaRPr lang="ru-RU"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79512" y="116632"/>
            <a:ext cx="8568952" cy="1026368"/>
          </a:xfrm>
        </p:spPr>
        <p:txBody>
          <a:bodyPr>
            <a:normAutofit fontScale="90000"/>
          </a:bodyPr>
          <a:lstStyle/>
          <a:p>
            <a:r>
              <a:rPr lang="ru-RU"/>
              <a:t>Лекция </a:t>
            </a:r>
            <a:r>
              <a:rPr lang="ru-RU" dirty="0"/>
              <a:t>9</a:t>
            </a:r>
            <a:r>
              <a:rPr lang="ru-RU" smtClean="0"/>
              <a:t>. </a:t>
            </a:r>
            <a:r>
              <a:rPr lang="ru-RU" altLang="ru-RU" dirty="0"/>
              <a:t>Электронная жеребьевка и вычисления с </a:t>
            </a:r>
            <a:r>
              <a:rPr lang="ru-RU" altLang="ru-RU" dirty="0" smtClean="0"/>
              <a:t>секретными </a:t>
            </a:r>
            <a:r>
              <a:rPr lang="ru-RU" altLang="ru-RU" dirty="0"/>
              <a:t>данными</a:t>
            </a:r>
            <a:endParaRPr lang="ru-RU" dirty="0"/>
          </a:p>
        </p:txBody>
      </p:sp>
      <p:sp>
        <p:nvSpPr>
          <p:cNvPr id="3" name="Rectangle 2"/>
          <p:cNvSpPr>
            <a:spLocks noGrp="1"/>
          </p:cNvSpPr>
          <p:nvPr>
            <p:ph sz="quarter" idx="1"/>
          </p:nvPr>
        </p:nvSpPr>
        <p:spPr>
          <a:xfrm>
            <a:off x="2123728" y="1752600"/>
            <a:ext cx="6639272" cy="4772744"/>
          </a:xfrm>
        </p:spPr>
        <p:txBody>
          <a:bodyPr>
            <a:normAutofit/>
          </a:bodyPr>
          <a:lstStyle/>
          <a:p>
            <a:pPr marL="880110" lvl="1" indent="-514350">
              <a:buFont typeface="+mj-lt"/>
              <a:buAutoNum type="arabicPeriod"/>
            </a:pPr>
            <a:r>
              <a:rPr lang="ru-RU" sz="3200" dirty="0"/>
              <a:t>Электронное бросание монеты.</a:t>
            </a:r>
          </a:p>
          <a:p>
            <a:pPr marL="880110" lvl="1" indent="-514350">
              <a:buFont typeface="+mj-lt"/>
              <a:buAutoNum type="arabicPeriod"/>
            </a:pPr>
            <a:r>
              <a:rPr lang="ru-RU" sz="3200" dirty="0"/>
              <a:t>Компьютерный покер.</a:t>
            </a:r>
          </a:p>
          <a:p>
            <a:pPr marL="880110" lvl="1" indent="-514350">
              <a:buFont typeface="+mj-lt"/>
              <a:buAutoNum type="arabicPeriod"/>
            </a:pPr>
            <a:r>
              <a:rPr lang="ru-RU" sz="3200" dirty="0"/>
              <a:t>Вычисления </a:t>
            </a:r>
            <a:r>
              <a:rPr lang="ru-RU" sz="3200"/>
              <a:t>с </a:t>
            </a:r>
            <a:r>
              <a:rPr lang="ru-RU" sz="3200" smtClean="0"/>
              <a:t>секретными </a:t>
            </a:r>
            <a:r>
              <a:rPr lang="ru-RU" sz="3200" dirty="0"/>
              <a:t>данными</a:t>
            </a:r>
            <a:r>
              <a:rPr lang="ru-RU" sz="3200" dirty="0" smtClean="0"/>
              <a:t>.</a:t>
            </a:r>
            <a:endParaRPr lang="ru-RU"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a:xfrm>
            <a:off x="0" y="0"/>
            <a:ext cx="9144000" cy="1301006"/>
          </a:xfrm>
        </p:spPr>
        <p:txBody>
          <a:bodyPr>
            <a:normAutofit fontScale="90000"/>
          </a:bodyPr>
          <a:lstStyle/>
          <a:p>
            <a:r>
              <a:rPr lang="ru-RU" altLang="ru-RU" sz="4000" dirty="0"/>
              <a:t>Бросание монеты с помощью криптосистемы с открытым ключом</a:t>
            </a:r>
          </a:p>
        </p:txBody>
      </p:sp>
      <p:sp>
        <p:nvSpPr>
          <p:cNvPr id="409603" name="Rectangle 3"/>
          <p:cNvSpPr>
            <a:spLocks noGrp="1" noChangeArrowheads="1"/>
          </p:cNvSpPr>
          <p:nvPr>
            <p:ph type="body" idx="1"/>
          </p:nvPr>
        </p:nvSpPr>
        <p:spPr>
          <a:xfrm>
            <a:off x="0" y="1412777"/>
            <a:ext cx="9144000" cy="5445224"/>
          </a:xfrm>
        </p:spPr>
        <p:txBody>
          <a:bodyPr>
            <a:normAutofit/>
          </a:bodyPr>
          <a:lstStyle/>
          <a:p>
            <a:r>
              <a:rPr lang="en-US" altLang="ru-RU" sz="3200" dirty="0"/>
              <a:t>A </a:t>
            </a:r>
            <a:r>
              <a:rPr lang="ru-RU" altLang="ru-RU" sz="3200" dirty="0"/>
              <a:t>может использовать другой личный ключ для расшифрования на шаге 7, что будет обнаружено </a:t>
            </a:r>
            <a:r>
              <a:rPr lang="en-US" altLang="ru-RU" sz="3200" dirty="0"/>
              <a:t>B </a:t>
            </a:r>
            <a:r>
              <a:rPr lang="ru-RU" altLang="ru-RU" sz="3200" dirty="0"/>
              <a:t>на шаге 9.</a:t>
            </a:r>
          </a:p>
          <a:p>
            <a:r>
              <a:rPr lang="en-US" altLang="ru-RU" sz="3200" dirty="0"/>
              <a:t>A </a:t>
            </a:r>
            <a:r>
              <a:rPr lang="ru-RU" altLang="ru-RU" sz="3200" dirty="0"/>
              <a:t>может объявить неправильным сообщение от </a:t>
            </a:r>
            <a:r>
              <a:rPr lang="en-US" altLang="ru-RU" sz="3200" dirty="0"/>
              <a:t>B, </a:t>
            </a:r>
            <a:r>
              <a:rPr lang="ru-RU" altLang="ru-RU" sz="3200" dirty="0"/>
              <a:t>полученное на шаге 10, но это будет обнаружено </a:t>
            </a:r>
            <a:r>
              <a:rPr lang="en-US" altLang="ru-RU" sz="3200" dirty="0"/>
              <a:t>B </a:t>
            </a:r>
            <a:r>
              <a:rPr lang="ru-RU" altLang="ru-RU" sz="3200" dirty="0"/>
              <a:t>на шаге 12.</a:t>
            </a:r>
          </a:p>
          <a:p>
            <a:pPr>
              <a:buFont typeface="Wingdings" pitchFamily="2" charset="2"/>
              <a:buNone/>
            </a:pPr>
            <a:r>
              <a:rPr lang="en-US" altLang="ru-RU" sz="3200" dirty="0"/>
              <a:t>A </a:t>
            </a:r>
            <a:r>
              <a:rPr lang="ru-RU" altLang="ru-RU" sz="3200" dirty="0"/>
              <a:t>может отказаться от выполнения протокола на любом шаге, когда его мошенничество или проигрыш станут очевидными.</a:t>
            </a:r>
          </a:p>
        </p:txBody>
      </p:sp>
    </p:spTree>
    <p:extLst>
      <p:ext uri="{BB962C8B-B14F-4D97-AF65-F5344CB8AC3E}">
        <p14:creationId xmlns:p14="http://schemas.microsoft.com/office/powerpoint/2010/main" val="3410127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a:xfrm>
            <a:off x="0" y="0"/>
            <a:ext cx="9144000" cy="1301006"/>
          </a:xfrm>
        </p:spPr>
        <p:txBody>
          <a:bodyPr>
            <a:normAutofit fontScale="90000"/>
          </a:bodyPr>
          <a:lstStyle/>
          <a:p>
            <a:r>
              <a:rPr lang="ru-RU" altLang="ru-RU" sz="4000" dirty="0"/>
              <a:t>Бросание монеты с помощью криптосистемы с открытым ключом</a:t>
            </a:r>
          </a:p>
        </p:txBody>
      </p:sp>
      <p:sp>
        <p:nvSpPr>
          <p:cNvPr id="410627" name="Rectangle 3"/>
          <p:cNvSpPr>
            <a:spLocks noGrp="1" noChangeArrowheads="1"/>
          </p:cNvSpPr>
          <p:nvPr>
            <p:ph type="body" idx="1"/>
          </p:nvPr>
        </p:nvSpPr>
        <p:spPr>
          <a:xfrm>
            <a:off x="0" y="1412777"/>
            <a:ext cx="9144000" cy="5445224"/>
          </a:xfrm>
        </p:spPr>
        <p:txBody>
          <a:bodyPr>
            <a:normAutofit/>
          </a:bodyPr>
          <a:lstStyle/>
          <a:p>
            <a:r>
              <a:rPr lang="en-US" altLang="ru-RU" sz="3200" dirty="0"/>
              <a:t>B </a:t>
            </a:r>
            <a:r>
              <a:rPr lang="ru-RU" altLang="ru-RU" sz="3200" dirty="0"/>
              <a:t>может неправильно зашифровать сообщение на шаге 5, но </a:t>
            </a:r>
            <a:r>
              <a:rPr lang="en-US" altLang="ru-RU" sz="3200" dirty="0"/>
              <a:t>A </a:t>
            </a:r>
            <a:r>
              <a:rPr lang="ru-RU" altLang="ru-RU" sz="3200" dirty="0"/>
              <a:t>обнаружит это на шаге 11.</a:t>
            </a:r>
          </a:p>
          <a:p>
            <a:r>
              <a:rPr lang="en-US" altLang="ru-RU" sz="3200" dirty="0"/>
              <a:t>B </a:t>
            </a:r>
            <a:r>
              <a:rPr lang="ru-RU" altLang="ru-RU" sz="3200" dirty="0"/>
              <a:t>может заявить, что неправильно выполнил шаг 9 из-за мошенничества со стороны </a:t>
            </a:r>
            <a:r>
              <a:rPr lang="en-US" altLang="ru-RU" sz="3200" dirty="0"/>
              <a:t>A, </a:t>
            </a:r>
            <a:r>
              <a:rPr lang="ru-RU" altLang="ru-RU" sz="3200" dirty="0"/>
              <a:t>но это будет обнаружено на шаге 13.</a:t>
            </a:r>
          </a:p>
          <a:p>
            <a:r>
              <a:rPr lang="en-US" altLang="ru-RU" sz="3200" dirty="0"/>
              <a:t>B </a:t>
            </a:r>
            <a:r>
              <a:rPr lang="ru-RU" altLang="ru-RU" sz="3200" dirty="0"/>
              <a:t>может послать сообщение «орел» на шаге 10 независимо от расшифрованного им сообщения, но </a:t>
            </a:r>
            <a:r>
              <a:rPr lang="en-US" altLang="ru-RU" sz="3200" dirty="0"/>
              <a:t>A </a:t>
            </a:r>
            <a:r>
              <a:rPr lang="ru-RU" altLang="ru-RU" sz="3200" dirty="0"/>
              <a:t>обнаружит это на шаге </a:t>
            </a:r>
            <a:r>
              <a:rPr lang="ru-RU" altLang="ru-RU" sz="3200" dirty="0" smtClean="0"/>
              <a:t>13.</a:t>
            </a:r>
            <a:endParaRPr lang="ru-RU" altLang="ru-RU" sz="3200" baseline="-25000" dirty="0"/>
          </a:p>
        </p:txBody>
      </p:sp>
    </p:spTree>
    <p:extLst>
      <p:ext uri="{BB962C8B-B14F-4D97-AF65-F5344CB8AC3E}">
        <p14:creationId xmlns:p14="http://schemas.microsoft.com/office/powerpoint/2010/main" val="35377596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a:xfrm>
            <a:off x="0" y="0"/>
            <a:ext cx="9144000" cy="1301006"/>
          </a:xfrm>
        </p:spPr>
        <p:txBody>
          <a:bodyPr>
            <a:normAutofit fontScale="90000"/>
          </a:bodyPr>
          <a:lstStyle/>
          <a:p>
            <a:r>
              <a:rPr lang="ru-RU" altLang="ru-RU" sz="4000" dirty="0"/>
              <a:t>Бросание монеты с помощью криптосистемы с открытым ключом</a:t>
            </a:r>
          </a:p>
        </p:txBody>
      </p:sp>
      <p:sp>
        <p:nvSpPr>
          <p:cNvPr id="411651" name="Rectangle 3"/>
          <p:cNvSpPr>
            <a:spLocks noGrp="1" noChangeArrowheads="1"/>
          </p:cNvSpPr>
          <p:nvPr>
            <p:ph type="body" idx="1"/>
          </p:nvPr>
        </p:nvSpPr>
        <p:spPr>
          <a:xfrm>
            <a:off x="0" y="1412777"/>
            <a:ext cx="9144000" cy="5445224"/>
          </a:xfrm>
        </p:spPr>
        <p:txBody>
          <a:bodyPr>
            <a:normAutofit/>
          </a:bodyPr>
          <a:lstStyle/>
          <a:p>
            <a:pPr>
              <a:lnSpc>
                <a:spcPct val="90000"/>
              </a:lnSpc>
            </a:pPr>
            <a:r>
              <a:rPr lang="ru-RU" altLang="ru-RU" sz="3200" dirty="0"/>
              <a:t>На практике эти протоколы часто используются для генерации сеансовых ключей. В этом случае </a:t>
            </a:r>
            <a:r>
              <a:rPr lang="en-US" altLang="ru-RU" sz="3200" dirty="0"/>
              <a:t>A </a:t>
            </a:r>
            <a:r>
              <a:rPr lang="ru-RU" altLang="ru-RU" sz="3200" dirty="0"/>
              <a:t>и </a:t>
            </a:r>
            <a:r>
              <a:rPr lang="en-US" altLang="ru-RU" sz="3200" dirty="0" smtClean="0"/>
              <a:t>B </a:t>
            </a:r>
            <a:r>
              <a:rPr lang="ru-RU" altLang="ru-RU" sz="3200" dirty="0"/>
              <a:t>могут сгенерировать случайную битовую последовательность таким образом, что посторонние окажутся не в состоянии повлиять на ее выбор. Тем не менее при генерации сеансовых ключей с помощью протокола бросания монеты </a:t>
            </a:r>
            <a:r>
              <a:rPr lang="en-US" altLang="ru-RU" sz="3200" dirty="0"/>
              <a:t>A </a:t>
            </a:r>
            <a:r>
              <a:rPr lang="ru-RU" altLang="ru-RU" sz="3200" dirty="0"/>
              <a:t>и </a:t>
            </a:r>
            <a:r>
              <a:rPr lang="en-US" altLang="ru-RU" sz="3200" dirty="0"/>
              <a:t>B </a:t>
            </a:r>
            <a:r>
              <a:rPr lang="ru-RU" altLang="ru-RU" sz="3200" dirty="0"/>
              <a:t>все равно придется шифровать все свои сообщения, чтобы защититься от возможного подслушивания. </a:t>
            </a:r>
          </a:p>
        </p:txBody>
      </p:sp>
    </p:spTree>
    <p:extLst>
      <p:ext uri="{BB962C8B-B14F-4D97-AF65-F5344CB8AC3E}">
        <p14:creationId xmlns:p14="http://schemas.microsoft.com/office/powerpoint/2010/main" val="2651574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a:xfrm>
            <a:off x="179512" y="188640"/>
            <a:ext cx="8229600" cy="765175"/>
          </a:xfrm>
        </p:spPr>
        <p:txBody>
          <a:bodyPr/>
          <a:lstStyle/>
          <a:p>
            <a:r>
              <a:rPr lang="ru-RU" altLang="ru-RU" dirty="0"/>
              <a:t>Компьютерный покер</a:t>
            </a:r>
          </a:p>
        </p:txBody>
      </p:sp>
      <p:sp>
        <p:nvSpPr>
          <p:cNvPr id="412675" name="Rectangle 3"/>
          <p:cNvSpPr>
            <a:spLocks noGrp="1" noChangeArrowheads="1"/>
          </p:cNvSpPr>
          <p:nvPr>
            <p:ph type="body" idx="1"/>
          </p:nvPr>
        </p:nvSpPr>
        <p:spPr>
          <a:xfrm>
            <a:off x="0" y="1340768"/>
            <a:ext cx="9144000" cy="5517232"/>
          </a:xfrm>
        </p:spPr>
        <p:txBody>
          <a:bodyPr>
            <a:normAutofit/>
          </a:bodyPr>
          <a:lstStyle/>
          <a:p>
            <a:pPr marL="609600" indent="-609600"/>
            <a:r>
              <a:rPr lang="ru-RU" altLang="ru-RU" sz="3200" dirty="0"/>
              <a:t>Возможность игры с помощью электронной почты.</a:t>
            </a:r>
          </a:p>
          <a:p>
            <a:pPr marL="609600" indent="-609600">
              <a:buFont typeface="Wingdings" pitchFamily="2" charset="2"/>
              <a:buAutoNum type="arabicPeriod"/>
            </a:pPr>
            <a:r>
              <a:rPr lang="ru-RU" altLang="ru-RU" sz="3200" dirty="0"/>
              <a:t>Участник </a:t>
            </a:r>
            <a:r>
              <a:rPr lang="en-US" altLang="ru-RU" sz="3200" dirty="0"/>
              <a:t>A </a:t>
            </a:r>
            <a:r>
              <a:rPr lang="ru-RU" altLang="ru-RU" sz="3200" dirty="0"/>
              <a:t>создает и зашифровывает своим открытом ключом 52 сообщения </a:t>
            </a:r>
            <a:r>
              <a:rPr lang="en-US" altLang="ru-RU" sz="3200" dirty="0"/>
              <a:t>M</a:t>
            </a:r>
            <a:r>
              <a:rPr lang="en-US" altLang="ru-RU" sz="3200" baseline="-25000" dirty="0"/>
              <a:t>1</a:t>
            </a:r>
            <a:r>
              <a:rPr lang="en-US" altLang="ru-RU" sz="3200" dirty="0"/>
              <a:t>, M</a:t>
            </a:r>
            <a:r>
              <a:rPr lang="en-US" altLang="ru-RU" sz="3200" baseline="-25000" dirty="0"/>
              <a:t>2</a:t>
            </a:r>
            <a:r>
              <a:rPr lang="en-US" altLang="ru-RU" sz="3200" dirty="0"/>
              <a:t>, …, M</a:t>
            </a:r>
            <a:r>
              <a:rPr lang="en-US" altLang="ru-RU" sz="3200" baseline="-25000" dirty="0"/>
              <a:t>52</a:t>
            </a:r>
            <a:r>
              <a:rPr lang="en-US" altLang="ru-RU" sz="3200" dirty="0"/>
              <a:t> (</a:t>
            </a:r>
            <a:r>
              <a:rPr lang="ru-RU" altLang="ru-RU" sz="3200" dirty="0"/>
              <a:t>по числу карт в колоде).</a:t>
            </a:r>
          </a:p>
          <a:p>
            <a:pPr marL="609600" indent="-609600">
              <a:buFont typeface="Wingdings" pitchFamily="2" charset="2"/>
              <a:buAutoNum type="arabicPeriod"/>
            </a:pPr>
            <a:r>
              <a:rPr lang="ru-RU" altLang="ru-RU" sz="3200" dirty="0"/>
              <a:t>Участник </a:t>
            </a:r>
            <a:r>
              <a:rPr lang="en-US" altLang="ru-RU" sz="3200" dirty="0"/>
              <a:t>B </a:t>
            </a:r>
            <a:r>
              <a:rPr lang="ru-RU" altLang="ru-RU" sz="3200" dirty="0"/>
              <a:t>случайным образом выбирает 5 из них и шифрует с помощью своего открытого ключа.</a:t>
            </a:r>
          </a:p>
          <a:p>
            <a:pPr marL="609600" indent="-609600">
              <a:buFont typeface="Wingdings" pitchFamily="2" charset="2"/>
              <a:buAutoNum type="arabicPeriod"/>
            </a:pPr>
            <a:r>
              <a:rPr lang="en-US" altLang="ru-RU" sz="3200" dirty="0"/>
              <a:t>A </a:t>
            </a:r>
            <a:r>
              <a:rPr lang="ru-RU" altLang="ru-RU" sz="3200" dirty="0"/>
              <a:t>расшифровывает выбранные </a:t>
            </a:r>
            <a:r>
              <a:rPr lang="ru-RU" altLang="ru-RU" sz="3200" dirty="0" err="1"/>
              <a:t>шифротексты</a:t>
            </a:r>
            <a:r>
              <a:rPr lang="ru-RU" altLang="ru-RU" sz="3200" dirty="0"/>
              <a:t> с помощью своего закрытого ключа.</a:t>
            </a:r>
          </a:p>
        </p:txBody>
      </p:sp>
    </p:spTree>
    <p:extLst>
      <p:ext uri="{BB962C8B-B14F-4D97-AF65-F5344CB8AC3E}">
        <p14:creationId xmlns:p14="http://schemas.microsoft.com/office/powerpoint/2010/main" val="23425911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a:xfrm>
            <a:off x="107504" y="116632"/>
            <a:ext cx="8229600" cy="981075"/>
          </a:xfrm>
        </p:spPr>
        <p:txBody>
          <a:bodyPr/>
          <a:lstStyle/>
          <a:p>
            <a:r>
              <a:rPr lang="ru-RU" altLang="ru-RU" dirty="0"/>
              <a:t>Компьютерный покер</a:t>
            </a:r>
          </a:p>
        </p:txBody>
      </p:sp>
      <p:sp>
        <p:nvSpPr>
          <p:cNvPr id="413699" name="Rectangle 3"/>
          <p:cNvSpPr>
            <a:spLocks noGrp="1" noChangeArrowheads="1"/>
          </p:cNvSpPr>
          <p:nvPr>
            <p:ph type="body" idx="1"/>
          </p:nvPr>
        </p:nvSpPr>
        <p:spPr>
          <a:xfrm>
            <a:off x="0" y="1268760"/>
            <a:ext cx="9144000" cy="5589240"/>
          </a:xfrm>
        </p:spPr>
        <p:txBody>
          <a:bodyPr>
            <a:noAutofit/>
          </a:bodyPr>
          <a:lstStyle/>
          <a:p>
            <a:pPr marL="609600" indent="-609600">
              <a:buFont typeface="Wingdings" pitchFamily="2" charset="2"/>
              <a:buAutoNum type="arabicPeriod" startAt="4"/>
            </a:pPr>
            <a:r>
              <a:rPr lang="en-US" altLang="ru-RU" sz="3200" dirty="0"/>
              <a:t>B </a:t>
            </a:r>
            <a:r>
              <a:rPr lang="ru-RU" altLang="ru-RU" sz="3200" dirty="0"/>
              <a:t>расшифровывает выбранные им на шаге 2 5 сообщений своим закрытым ключом и узнает свои карты, после чего случайным образом выбирает еще 5 сообщений.</a:t>
            </a:r>
          </a:p>
          <a:p>
            <a:pPr marL="609600" indent="-609600">
              <a:buFont typeface="Wingdings" pitchFamily="2" charset="2"/>
              <a:buAutoNum type="arabicPeriod" startAt="4"/>
            </a:pPr>
            <a:r>
              <a:rPr lang="en-US" altLang="ru-RU" sz="3200" dirty="0"/>
              <a:t>A </a:t>
            </a:r>
            <a:r>
              <a:rPr lang="ru-RU" altLang="ru-RU" sz="3200" dirty="0"/>
              <a:t>расшифровывает выбранные </a:t>
            </a:r>
            <a:r>
              <a:rPr lang="en-US" altLang="ru-RU" sz="3200" dirty="0"/>
              <a:t>B </a:t>
            </a:r>
            <a:r>
              <a:rPr lang="ru-RU" altLang="ru-RU" sz="3200" dirty="0"/>
              <a:t>на предыдущем шаге сообщения своим закрытым ключом и получает свои карты.</a:t>
            </a:r>
          </a:p>
          <a:p>
            <a:pPr marL="609600" indent="-609600">
              <a:buFont typeface="Wingdings" pitchFamily="2" charset="2"/>
              <a:buAutoNum type="arabicPeriod" startAt="4"/>
            </a:pPr>
            <a:r>
              <a:rPr lang="ru-RU" altLang="ru-RU" sz="3200" dirty="0"/>
              <a:t>В течение игры оба участника повторяют шаги </a:t>
            </a:r>
            <a:r>
              <a:rPr lang="ru-RU" altLang="ru-RU" sz="3200" dirty="0" smtClean="0"/>
              <a:t>2-5 </a:t>
            </a:r>
            <a:r>
              <a:rPr lang="ru-RU" altLang="ru-RU" sz="3200" dirty="0"/>
              <a:t>для получения дополнительных карт.</a:t>
            </a:r>
          </a:p>
          <a:p>
            <a:pPr marL="609600" indent="-609600">
              <a:buFont typeface="Wingdings" pitchFamily="2" charset="2"/>
              <a:buAutoNum type="arabicPeriod" startAt="4"/>
            </a:pPr>
            <a:r>
              <a:rPr lang="ru-RU" altLang="ru-RU" sz="3200" dirty="0"/>
              <a:t>По окончании игры </a:t>
            </a:r>
            <a:r>
              <a:rPr lang="en-US" altLang="ru-RU" sz="3200" dirty="0"/>
              <a:t>A </a:t>
            </a:r>
            <a:r>
              <a:rPr lang="ru-RU" altLang="ru-RU" sz="3200" dirty="0"/>
              <a:t>и </a:t>
            </a:r>
            <a:r>
              <a:rPr lang="en-US" altLang="ru-RU" sz="3200" dirty="0"/>
              <a:t>B </a:t>
            </a:r>
            <a:r>
              <a:rPr lang="ru-RU" altLang="ru-RU" sz="3200" dirty="0"/>
              <a:t>раскрывают все свои карты и пары </a:t>
            </a:r>
            <a:r>
              <a:rPr lang="ru-RU" altLang="ru-RU" sz="3200" dirty="0" smtClean="0"/>
              <a:t>ключей.</a:t>
            </a:r>
            <a:endParaRPr lang="ru-RU" altLang="ru-RU" sz="3200" dirty="0"/>
          </a:p>
        </p:txBody>
      </p:sp>
    </p:spTree>
    <p:extLst>
      <p:ext uri="{BB962C8B-B14F-4D97-AF65-F5344CB8AC3E}">
        <p14:creationId xmlns:p14="http://schemas.microsoft.com/office/powerpoint/2010/main" val="33006149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a:xfrm>
            <a:off x="0" y="116632"/>
            <a:ext cx="9144000" cy="1228998"/>
          </a:xfrm>
        </p:spPr>
        <p:txBody>
          <a:bodyPr>
            <a:normAutofit fontScale="90000"/>
          </a:bodyPr>
          <a:lstStyle/>
          <a:p>
            <a:r>
              <a:rPr lang="ru-RU" altLang="ru-RU" sz="4000" dirty="0"/>
              <a:t>Протокол компьютерного покера с двумя игроками</a:t>
            </a:r>
          </a:p>
        </p:txBody>
      </p:sp>
      <p:sp>
        <p:nvSpPr>
          <p:cNvPr id="414723" name="Rectangle 3"/>
          <p:cNvSpPr>
            <a:spLocks noGrp="1" noChangeArrowheads="1"/>
          </p:cNvSpPr>
          <p:nvPr>
            <p:ph type="body" idx="1"/>
          </p:nvPr>
        </p:nvSpPr>
        <p:spPr>
          <a:xfrm>
            <a:off x="0" y="1340769"/>
            <a:ext cx="9144000" cy="5517232"/>
          </a:xfrm>
        </p:spPr>
        <p:txBody>
          <a:bodyPr>
            <a:normAutofit/>
          </a:bodyPr>
          <a:lstStyle/>
          <a:p>
            <a:pPr marL="609600" indent="-609600">
              <a:buFont typeface="Wingdings" pitchFamily="2" charset="2"/>
              <a:buAutoNum type="arabicPeriod"/>
            </a:pPr>
            <a:r>
              <a:rPr lang="en-US" altLang="ru-RU" sz="3200" dirty="0"/>
              <a:t>A: </a:t>
            </a:r>
            <a:r>
              <a:rPr lang="ru-RU" altLang="ru-RU" sz="3200" dirty="0"/>
              <a:t>генерирует </a:t>
            </a:r>
            <a:r>
              <a:rPr lang="en-US" altLang="ru-RU" sz="3200" dirty="0"/>
              <a:t>M</a:t>
            </a:r>
            <a:r>
              <a:rPr lang="en-US" altLang="ru-RU" sz="3200" baseline="-25000" dirty="0"/>
              <a:t>1</a:t>
            </a:r>
            <a:r>
              <a:rPr lang="en-US" altLang="ru-RU" sz="3200" dirty="0"/>
              <a:t>, M</a:t>
            </a:r>
            <a:r>
              <a:rPr lang="en-US" altLang="ru-RU" sz="3200" baseline="-25000" dirty="0"/>
              <a:t>2</a:t>
            </a:r>
            <a:r>
              <a:rPr lang="en-US" altLang="ru-RU" sz="3200" dirty="0"/>
              <a:t>, …, M</a:t>
            </a:r>
            <a:r>
              <a:rPr lang="en-US" altLang="ru-RU" sz="3200" baseline="-25000" dirty="0"/>
              <a:t>52</a:t>
            </a:r>
            <a:r>
              <a:rPr lang="ru-RU" altLang="ru-RU" sz="3200" dirty="0"/>
              <a:t>, вычисляет </a:t>
            </a:r>
            <a:r>
              <a:rPr lang="en-US" altLang="ru-RU" sz="3200" dirty="0"/>
              <a:t>E</a:t>
            </a:r>
            <a:r>
              <a:rPr lang="en-US" altLang="ru-RU" sz="3200" baseline="-25000" dirty="0"/>
              <a:t>PKA</a:t>
            </a:r>
            <a:r>
              <a:rPr lang="en-US" altLang="ru-RU" sz="3200" dirty="0"/>
              <a:t>(M</a:t>
            </a:r>
            <a:r>
              <a:rPr lang="en-US" altLang="ru-RU" sz="3200" baseline="-25000" dirty="0"/>
              <a:t>1</a:t>
            </a:r>
            <a:r>
              <a:rPr lang="en-US" altLang="ru-RU" sz="3200" dirty="0"/>
              <a:t>), E</a:t>
            </a:r>
            <a:r>
              <a:rPr lang="en-US" altLang="ru-RU" sz="3200" baseline="-25000" dirty="0"/>
              <a:t>PKA</a:t>
            </a:r>
            <a:r>
              <a:rPr lang="en-US" altLang="ru-RU" sz="3200" dirty="0"/>
              <a:t>(M</a:t>
            </a:r>
            <a:r>
              <a:rPr lang="en-US" altLang="ru-RU" sz="3200" baseline="-25000" dirty="0"/>
              <a:t>2</a:t>
            </a:r>
            <a:r>
              <a:rPr lang="en-US" altLang="ru-RU" sz="3200" dirty="0"/>
              <a:t>), …, E</a:t>
            </a:r>
            <a:r>
              <a:rPr lang="en-US" altLang="ru-RU" sz="3200" baseline="-25000" dirty="0"/>
              <a:t>PKA</a:t>
            </a:r>
            <a:r>
              <a:rPr lang="en-US" altLang="ru-RU" sz="3200" dirty="0"/>
              <a:t>(M</a:t>
            </a:r>
            <a:r>
              <a:rPr lang="en-US" altLang="ru-RU" sz="3200" baseline="-25000" dirty="0"/>
              <a:t>52</a:t>
            </a:r>
            <a:r>
              <a:rPr lang="en-US" altLang="ru-RU" sz="3200" dirty="0"/>
              <a:t>).</a:t>
            </a:r>
          </a:p>
          <a:p>
            <a:pPr marL="609600" indent="-609600">
              <a:buFont typeface="Wingdings" pitchFamily="2" charset="2"/>
              <a:buAutoNum type="arabicPeriod"/>
            </a:pPr>
            <a:r>
              <a:rPr lang="en-US" altLang="ru-RU" sz="3200" dirty="0"/>
              <a:t>A-&gt;B: E</a:t>
            </a:r>
            <a:r>
              <a:rPr lang="en-US" altLang="ru-RU" sz="3200" baseline="-25000" dirty="0"/>
              <a:t>PKA</a:t>
            </a:r>
            <a:r>
              <a:rPr lang="en-US" altLang="ru-RU" sz="3200" dirty="0"/>
              <a:t>(M</a:t>
            </a:r>
            <a:r>
              <a:rPr lang="en-US" altLang="ru-RU" sz="3200" baseline="-25000" dirty="0"/>
              <a:t>1</a:t>
            </a:r>
            <a:r>
              <a:rPr lang="en-US" altLang="ru-RU" sz="3200" dirty="0"/>
              <a:t>), E</a:t>
            </a:r>
            <a:r>
              <a:rPr lang="en-US" altLang="ru-RU" sz="3200" baseline="-25000" dirty="0"/>
              <a:t>PKA</a:t>
            </a:r>
            <a:r>
              <a:rPr lang="en-US" altLang="ru-RU" sz="3200" dirty="0"/>
              <a:t>(M</a:t>
            </a:r>
            <a:r>
              <a:rPr lang="en-US" altLang="ru-RU" sz="3200" baseline="-25000" dirty="0"/>
              <a:t>2</a:t>
            </a:r>
            <a:r>
              <a:rPr lang="en-US" altLang="ru-RU" sz="3200" dirty="0"/>
              <a:t>), …, E</a:t>
            </a:r>
            <a:r>
              <a:rPr lang="en-US" altLang="ru-RU" sz="3200" baseline="-25000" dirty="0"/>
              <a:t>PKA</a:t>
            </a:r>
            <a:r>
              <a:rPr lang="en-US" altLang="ru-RU" sz="3200" dirty="0"/>
              <a:t>(M</a:t>
            </a:r>
            <a:r>
              <a:rPr lang="en-US" altLang="ru-RU" sz="3200" baseline="-25000" dirty="0"/>
              <a:t>52</a:t>
            </a:r>
            <a:r>
              <a:rPr lang="en-US" altLang="ru-RU" sz="3200" dirty="0"/>
              <a:t>).</a:t>
            </a:r>
          </a:p>
          <a:p>
            <a:pPr marL="609600" indent="-609600">
              <a:buFont typeface="Wingdings" pitchFamily="2" charset="2"/>
              <a:buAutoNum type="arabicPeriod"/>
            </a:pPr>
            <a:r>
              <a:rPr lang="en-US" altLang="ru-RU" sz="3200" dirty="0"/>
              <a:t>B: </a:t>
            </a:r>
            <a:r>
              <a:rPr lang="ru-RU" altLang="ru-RU" sz="3200" dirty="0"/>
              <a:t>выбирает 5 </a:t>
            </a:r>
            <a:r>
              <a:rPr lang="en-US" altLang="ru-RU" sz="3200" dirty="0"/>
              <a:t>E</a:t>
            </a:r>
            <a:r>
              <a:rPr lang="en-US" altLang="ru-RU" sz="3200" baseline="-25000" dirty="0"/>
              <a:t>PKA</a:t>
            </a:r>
            <a:r>
              <a:rPr lang="en-US" altLang="ru-RU" sz="3200" dirty="0"/>
              <a:t>(M</a:t>
            </a:r>
            <a:r>
              <a:rPr lang="en-US" altLang="ru-RU" sz="3200" baseline="-25000" dirty="0"/>
              <a:t>i</a:t>
            </a:r>
            <a:r>
              <a:rPr lang="en-US" altLang="ru-RU" sz="3200" dirty="0"/>
              <a:t>), </a:t>
            </a:r>
            <a:r>
              <a:rPr lang="ru-RU" altLang="ru-RU" sz="3200" dirty="0"/>
              <a:t>вычисляет 5 </a:t>
            </a:r>
            <a:r>
              <a:rPr lang="en-US" altLang="ru-RU" sz="3200" dirty="0"/>
              <a:t>E</a:t>
            </a:r>
            <a:r>
              <a:rPr lang="en-US" altLang="ru-RU" sz="3200" baseline="-25000" dirty="0"/>
              <a:t>PKB</a:t>
            </a:r>
            <a:r>
              <a:rPr lang="en-US" altLang="ru-RU" sz="3200" dirty="0"/>
              <a:t>(E</a:t>
            </a:r>
            <a:r>
              <a:rPr lang="en-US" altLang="ru-RU" sz="3200" baseline="-25000" dirty="0"/>
              <a:t>PKA</a:t>
            </a:r>
            <a:r>
              <a:rPr lang="en-US" altLang="ru-RU" sz="3200" dirty="0"/>
              <a:t>(M</a:t>
            </a:r>
            <a:r>
              <a:rPr lang="en-US" altLang="ru-RU" sz="3200" baseline="-25000" dirty="0"/>
              <a:t>i</a:t>
            </a:r>
            <a:r>
              <a:rPr lang="en-US" altLang="ru-RU" sz="3200" dirty="0"/>
              <a:t>)).</a:t>
            </a:r>
          </a:p>
          <a:p>
            <a:pPr marL="609600" indent="-609600">
              <a:buFont typeface="Wingdings" pitchFamily="2" charset="2"/>
              <a:buAutoNum type="arabicPeriod"/>
            </a:pPr>
            <a:r>
              <a:rPr lang="en-US" altLang="ru-RU" sz="3200" dirty="0"/>
              <a:t>B-&gt;A: </a:t>
            </a:r>
            <a:r>
              <a:rPr lang="ru-RU" altLang="ru-RU" sz="3200" dirty="0"/>
              <a:t>5 </a:t>
            </a:r>
            <a:r>
              <a:rPr lang="en-US" altLang="ru-RU" sz="3200" dirty="0"/>
              <a:t>E</a:t>
            </a:r>
            <a:r>
              <a:rPr lang="en-US" altLang="ru-RU" sz="3200" baseline="-25000" dirty="0"/>
              <a:t>PKB</a:t>
            </a:r>
            <a:r>
              <a:rPr lang="en-US" altLang="ru-RU" sz="3200" dirty="0"/>
              <a:t>(E</a:t>
            </a:r>
            <a:r>
              <a:rPr lang="en-US" altLang="ru-RU" sz="3200" baseline="-25000" dirty="0"/>
              <a:t>PKA</a:t>
            </a:r>
            <a:r>
              <a:rPr lang="en-US" altLang="ru-RU" sz="3200" dirty="0"/>
              <a:t>(M</a:t>
            </a:r>
            <a:r>
              <a:rPr lang="en-US" altLang="ru-RU" sz="3200" baseline="-25000" dirty="0"/>
              <a:t>i</a:t>
            </a:r>
            <a:r>
              <a:rPr lang="en-US" altLang="ru-RU" sz="3200" dirty="0"/>
              <a:t>)).</a:t>
            </a:r>
          </a:p>
          <a:p>
            <a:pPr marL="609600" indent="-609600">
              <a:buFont typeface="Wingdings" pitchFamily="2" charset="2"/>
              <a:buAutoNum type="arabicPeriod"/>
            </a:pPr>
            <a:r>
              <a:rPr lang="en-US" altLang="ru-RU" sz="3200" dirty="0"/>
              <a:t>A: </a:t>
            </a:r>
            <a:r>
              <a:rPr lang="ru-RU" altLang="ru-RU" sz="3200" dirty="0"/>
              <a:t>вычисляет 5 </a:t>
            </a:r>
            <a:r>
              <a:rPr lang="en-US" altLang="ru-RU" sz="3200" dirty="0"/>
              <a:t>D</a:t>
            </a:r>
            <a:r>
              <a:rPr lang="en-US" altLang="ru-RU" sz="3200" baseline="-25000" dirty="0"/>
              <a:t>SKA</a:t>
            </a:r>
            <a:r>
              <a:rPr lang="en-US" altLang="ru-RU" sz="3200" dirty="0"/>
              <a:t>(E</a:t>
            </a:r>
            <a:r>
              <a:rPr lang="en-US" altLang="ru-RU" sz="3200" baseline="-25000" dirty="0"/>
              <a:t>PKB</a:t>
            </a:r>
            <a:r>
              <a:rPr lang="en-US" altLang="ru-RU" sz="3200" dirty="0"/>
              <a:t>(E</a:t>
            </a:r>
            <a:r>
              <a:rPr lang="en-US" altLang="ru-RU" sz="3200" baseline="-25000" dirty="0"/>
              <a:t>PKA</a:t>
            </a:r>
            <a:r>
              <a:rPr lang="en-US" altLang="ru-RU" sz="3200" dirty="0"/>
              <a:t>(M</a:t>
            </a:r>
            <a:r>
              <a:rPr lang="en-US" altLang="ru-RU" sz="3200" baseline="-25000" dirty="0"/>
              <a:t>i</a:t>
            </a:r>
            <a:r>
              <a:rPr lang="en-US" altLang="ru-RU" sz="3200" dirty="0"/>
              <a:t>)))= E</a:t>
            </a:r>
            <a:r>
              <a:rPr lang="en-US" altLang="ru-RU" sz="3200" baseline="-25000" dirty="0"/>
              <a:t>PKB</a:t>
            </a:r>
            <a:r>
              <a:rPr lang="en-US" altLang="ru-RU" sz="3200" dirty="0"/>
              <a:t>(M</a:t>
            </a:r>
            <a:r>
              <a:rPr lang="en-US" altLang="ru-RU" sz="3200" baseline="-25000" dirty="0"/>
              <a:t>i</a:t>
            </a:r>
            <a:r>
              <a:rPr lang="en-US" altLang="ru-RU" sz="3200" dirty="0"/>
              <a:t>).</a:t>
            </a:r>
          </a:p>
          <a:p>
            <a:pPr marL="609600" indent="-609600">
              <a:buFont typeface="Wingdings" pitchFamily="2" charset="2"/>
              <a:buAutoNum type="arabicPeriod"/>
            </a:pPr>
            <a:r>
              <a:rPr lang="en-US" altLang="ru-RU" sz="3200" dirty="0"/>
              <a:t>A-&gt;B: 5 E</a:t>
            </a:r>
            <a:r>
              <a:rPr lang="en-US" altLang="ru-RU" sz="3200" baseline="-25000" dirty="0"/>
              <a:t>PKB</a:t>
            </a:r>
            <a:r>
              <a:rPr lang="en-US" altLang="ru-RU" sz="3200" dirty="0"/>
              <a:t>(M</a:t>
            </a:r>
            <a:r>
              <a:rPr lang="en-US" altLang="ru-RU" sz="3200" baseline="-25000" dirty="0"/>
              <a:t>i</a:t>
            </a:r>
            <a:r>
              <a:rPr lang="en-US" altLang="ru-RU" sz="3200" dirty="0"/>
              <a:t>).</a:t>
            </a:r>
            <a:endParaRPr lang="ru-RU" altLang="ru-RU" sz="3200" dirty="0"/>
          </a:p>
        </p:txBody>
      </p:sp>
    </p:spTree>
    <p:extLst>
      <p:ext uri="{BB962C8B-B14F-4D97-AF65-F5344CB8AC3E}">
        <p14:creationId xmlns:p14="http://schemas.microsoft.com/office/powerpoint/2010/main" val="2875767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a:xfrm>
            <a:off x="-26665" y="0"/>
            <a:ext cx="9144000" cy="1301006"/>
          </a:xfrm>
        </p:spPr>
        <p:txBody>
          <a:bodyPr>
            <a:normAutofit fontScale="90000"/>
          </a:bodyPr>
          <a:lstStyle/>
          <a:p>
            <a:r>
              <a:rPr lang="ru-RU" altLang="ru-RU" sz="4000" dirty="0"/>
              <a:t>Протокол компьютерного покера с двумя игроками</a:t>
            </a:r>
          </a:p>
        </p:txBody>
      </p:sp>
      <p:sp>
        <p:nvSpPr>
          <p:cNvPr id="415747" name="Rectangle 3"/>
          <p:cNvSpPr>
            <a:spLocks noGrp="1" noChangeArrowheads="1"/>
          </p:cNvSpPr>
          <p:nvPr>
            <p:ph type="body" idx="1"/>
          </p:nvPr>
        </p:nvSpPr>
        <p:spPr>
          <a:xfrm>
            <a:off x="0" y="1340767"/>
            <a:ext cx="9144000" cy="5517233"/>
          </a:xfrm>
        </p:spPr>
        <p:txBody>
          <a:bodyPr>
            <a:normAutofit/>
          </a:bodyPr>
          <a:lstStyle/>
          <a:p>
            <a:pPr marL="609600" indent="-609600">
              <a:buFont typeface="Wingdings" pitchFamily="2" charset="2"/>
              <a:buAutoNum type="arabicPeriod" startAt="7"/>
            </a:pPr>
            <a:r>
              <a:rPr lang="en-US" altLang="ru-RU" sz="3200" dirty="0"/>
              <a:t>B: </a:t>
            </a:r>
            <a:r>
              <a:rPr lang="ru-RU" altLang="ru-RU" sz="3200" dirty="0"/>
              <a:t>вычисляет 5 </a:t>
            </a:r>
            <a:r>
              <a:rPr lang="en-US" altLang="ru-RU" sz="3200" dirty="0"/>
              <a:t>M</a:t>
            </a:r>
            <a:r>
              <a:rPr lang="en-US" altLang="ru-RU" sz="3200" baseline="-25000" dirty="0"/>
              <a:t>i</a:t>
            </a:r>
            <a:r>
              <a:rPr lang="en-US" altLang="ru-RU" sz="3200" dirty="0"/>
              <a:t>=D</a:t>
            </a:r>
            <a:r>
              <a:rPr lang="en-US" altLang="ru-RU" sz="3200" baseline="-25000" dirty="0"/>
              <a:t>SKB</a:t>
            </a:r>
            <a:r>
              <a:rPr lang="en-US" altLang="ru-RU" sz="3200" dirty="0"/>
              <a:t>(E</a:t>
            </a:r>
            <a:r>
              <a:rPr lang="en-US" altLang="ru-RU" sz="3200" baseline="-25000" dirty="0"/>
              <a:t>PKB</a:t>
            </a:r>
            <a:r>
              <a:rPr lang="en-US" altLang="ru-RU" sz="3200" dirty="0"/>
              <a:t>(M</a:t>
            </a:r>
            <a:r>
              <a:rPr lang="en-US" altLang="ru-RU" sz="3200" baseline="-25000" dirty="0"/>
              <a:t>i</a:t>
            </a:r>
            <a:r>
              <a:rPr lang="en-US" altLang="ru-RU" sz="3200" dirty="0"/>
              <a:t>))</a:t>
            </a:r>
            <a:r>
              <a:rPr lang="ru-RU" altLang="ru-RU" sz="3200" dirty="0"/>
              <a:t>, выбирает следующие 5 </a:t>
            </a:r>
            <a:r>
              <a:rPr lang="en-US" altLang="ru-RU" sz="3200" dirty="0"/>
              <a:t>E</a:t>
            </a:r>
            <a:r>
              <a:rPr lang="en-US" altLang="ru-RU" sz="3200" baseline="-25000" dirty="0"/>
              <a:t>PKA</a:t>
            </a:r>
            <a:r>
              <a:rPr lang="en-US" altLang="ru-RU" sz="3200" dirty="0"/>
              <a:t>(</a:t>
            </a:r>
            <a:r>
              <a:rPr lang="en-US" altLang="ru-RU" sz="3200" dirty="0" err="1"/>
              <a:t>M</a:t>
            </a:r>
            <a:r>
              <a:rPr lang="en-US" altLang="ru-RU" sz="3200" baseline="-25000" dirty="0" err="1"/>
              <a:t>j</a:t>
            </a:r>
            <a:r>
              <a:rPr lang="en-US" altLang="ru-RU" sz="3200" dirty="0"/>
              <a:t>).</a:t>
            </a:r>
          </a:p>
          <a:p>
            <a:pPr marL="609600" indent="-609600">
              <a:buFont typeface="Wingdings" pitchFamily="2" charset="2"/>
              <a:buAutoNum type="arabicPeriod" startAt="7"/>
            </a:pPr>
            <a:r>
              <a:rPr lang="en-US" altLang="ru-RU" sz="3200" dirty="0"/>
              <a:t>B-&gt;A: </a:t>
            </a:r>
            <a:r>
              <a:rPr lang="ru-RU" altLang="ru-RU" sz="3200" dirty="0"/>
              <a:t>5 </a:t>
            </a:r>
            <a:r>
              <a:rPr lang="en-US" altLang="ru-RU" sz="3200" dirty="0"/>
              <a:t>E</a:t>
            </a:r>
            <a:r>
              <a:rPr lang="en-US" altLang="ru-RU" sz="3200" baseline="-25000" dirty="0"/>
              <a:t>PKA</a:t>
            </a:r>
            <a:r>
              <a:rPr lang="en-US" altLang="ru-RU" sz="3200" dirty="0"/>
              <a:t>(</a:t>
            </a:r>
            <a:r>
              <a:rPr lang="en-US" altLang="ru-RU" sz="3200" dirty="0" err="1"/>
              <a:t>M</a:t>
            </a:r>
            <a:r>
              <a:rPr lang="en-US" altLang="ru-RU" sz="3200" baseline="-25000" dirty="0" err="1"/>
              <a:t>j</a:t>
            </a:r>
            <a:r>
              <a:rPr lang="en-US" altLang="ru-RU" sz="3200" dirty="0"/>
              <a:t>).</a:t>
            </a:r>
          </a:p>
          <a:p>
            <a:pPr marL="609600" indent="-609600">
              <a:buFont typeface="Wingdings" pitchFamily="2" charset="2"/>
              <a:buAutoNum type="arabicPeriod" startAt="7"/>
            </a:pPr>
            <a:r>
              <a:rPr lang="en-US" altLang="ru-RU" sz="3200" dirty="0"/>
              <a:t>A: </a:t>
            </a:r>
            <a:r>
              <a:rPr lang="ru-RU" altLang="ru-RU" sz="3200" dirty="0"/>
              <a:t>вычисляет 5 </a:t>
            </a:r>
            <a:r>
              <a:rPr lang="en-US" altLang="ru-RU" sz="3200" dirty="0" err="1"/>
              <a:t>M</a:t>
            </a:r>
            <a:r>
              <a:rPr lang="en-US" altLang="ru-RU" sz="3200" baseline="-25000" dirty="0" err="1"/>
              <a:t>j</a:t>
            </a:r>
            <a:r>
              <a:rPr lang="en-US" altLang="ru-RU" sz="3200" dirty="0"/>
              <a:t>=D</a:t>
            </a:r>
            <a:r>
              <a:rPr lang="en-US" altLang="ru-RU" sz="3200" baseline="-25000" dirty="0"/>
              <a:t>SKA</a:t>
            </a:r>
            <a:r>
              <a:rPr lang="en-US" altLang="ru-RU" sz="3200" dirty="0"/>
              <a:t>(E</a:t>
            </a:r>
            <a:r>
              <a:rPr lang="en-US" altLang="ru-RU" sz="3200" baseline="-25000" dirty="0"/>
              <a:t>PKA</a:t>
            </a:r>
            <a:r>
              <a:rPr lang="en-US" altLang="ru-RU" sz="3200" dirty="0"/>
              <a:t>(</a:t>
            </a:r>
            <a:r>
              <a:rPr lang="en-US" altLang="ru-RU" sz="3200" dirty="0" err="1"/>
              <a:t>M</a:t>
            </a:r>
            <a:r>
              <a:rPr lang="en-US" altLang="ru-RU" sz="3200" baseline="-25000" dirty="0" err="1"/>
              <a:t>j</a:t>
            </a:r>
            <a:r>
              <a:rPr lang="en-US" altLang="ru-RU" sz="3200" dirty="0"/>
              <a:t>)).</a:t>
            </a:r>
          </a:p>
          <a:p>
            <a:pPr marL="609600" indent="-609600">
              <a:buFont typeface="Wingdings" pitchFamily="2" charset="2"/>
              <a:buAutoNum type="arabicPeriod" startAt="7"/>
            </a:pPr>
            <a:r>
              <a:rPr lang="en-US" altLang="ru-RU" sz="3200" dirty="0"/>
              <a:t>…</a:t>
            </a:r>
          </a:p>
          <a:p>
            <a:pPr marL="609600" indent="-609600">
              <a:buFont typeface="Wingdings" pitchFamily="2" charset="2"/>
              <a:buNone/>
            </a:pPr>
            <a:r>
              <a:rPr lang="en-US" altLang="ru-RU" sz="3200" dirty="0"/>
              <a:t>N. A-&gt;B: </a:t>
            </a:r>
            <a:r>
              <a:rPr lang="ru-RU" altLang="ru-RU" sz="3200" dirty="0"/>
              <a:t>все свои </a:t>
            </a:r>
            <a:r>
              <a:rPr lang="en-US" altLang="ru-RU" sz="3200" dirty="0" err="1"/>
              <a:t>M</a:t>
            </a:r>
            <a:r>
              <a:rPr lang="en-US" altLang="ru-RU" sz="3200" baseline="-25000" dirty="0" err="1"/>
              <a:t>j</a:t>
            </a:r>
            <a:r>
              <a:rPr lang="ru-RU" altLang="ru-RU" sz="3200" dirty="0"/>
              <a:t>, </a:t>
            </a:r>
            <a:r>
              <a:rPr lang="en-US" altLang="ru-RU" sz="3200" dirty="0"/>
              <a:t>PK</a:t>
            </a:r>
            <a:r>
              <a:rPr lang="en-US" altLang="ru-RU" sz="3200" baseline="-25000" dirty="0"/>
              <a:t>A</a:t>
            </a:r>
            <a:r>
              <a:rPr lang="ru-RU" altLang="ru-RU" sz="3200" dirty="0"/>
              <a:t>, </a:t>
            </a:r>
            <a:r>
              <a:rPr lang="en-US" altLang="ru-RU" sz="3200" dirty="0"/>
              <a:t>SK</a:t>
            </a:r>
            <a:r>
              <a:rPr lang="en-US" altLang="ru-RU" sz="3200" baseline="-25000" dirty="0"/>
              <a:t>A</a:t>
            </a:r>
            <a:r>
              <a:rPr lang="ru-RU" altLang="ru-RU" sz="3200" dirty="0"/>
              <a:t>.</a:t>
            </a:r>
          </a:p>
          <a:p>
            <a:pPr marL="609600" indent="-609600">
              <a:buFont typeface="Wingdings" pitchFamily="2" charset="2"/>
              <a:buNone/>
            </a:pPr>
            <a:r>
              <a:rPr lang="en-US" altLang="ru-RU" sz="3200" dirty="0"/>
              <a:t>N+1. B-&gt;A: </a:t>
            </a:r>
            <a:r>
              <a:rPr lang="ru-RU" altLang="ru-RU" sz="3200" dirty="0"/>
              <a:t>все свои </a:t>
            </a:r>
            <a:r>
              <a:rPr lang="en-US" altLang="ru-RU" sz="3200" dirty="0"/>
              <a:t>M</a:t>
            </a:r>
            <a:r>
              <a:rPr lang="en-US" altLang="ru-RU" sz="3200" baseline="-25000" dirty="0"/>
              <a:t>i</a:t>
            </a:r>
            <a:r>
              <a:rPr lang="ru-RU" altLang="ru-RU" sz="3200" dirty="0"/>
              <a:t>, </a:t>
            </a:r>
            <a:r>
              <a:rPr lang="en-US" altLang="ru-RU" sz="3200" dirty="0"/>
              <a:t>PK</a:t>
            </a:r>
            <a:r>
              <a:rPr lang="en-US" altLang="ru-RU" sz="3200" baseline="-25000" dirty="0"/>
              <a:t>B</a:t>
            </a:r>
            <a:r>
              <a:rPr lang="ru-RU" altLang="ru-RU" sz="3200" dirty="0"/>
              <a:t>, </a:t>
            </a:r>
            <a:r>
              <a:rPr lang="en-US" altLang="ru-RU" sz="3200" dirty="0"/>
              <a:t>SK</a:t>
            </a:r>
            <a:r>
              <a:rPr lang="en-US" altLang="ru-RU" sz="3200" baseline="-25000" dirty="0"/>
              <a:t>B</a:t>
            </a:r>
            <a:r>
              <a:rPr lang="ru-RU" altLang="ru-RU" sz="3200" dirty="0"/>
              <a:t>.</a:t>
            </a:r>
          </a:p>
        </p:txBody>
      </p:sp>
    </p:spTree>
    <p:extLst>
      <p:ext uri="{BB962C8B-B14F-4D97-AF65-F5344CB8AC3E}">
        <p14:creationId xmlns:p14="http://schemas.microsoft.com/office/powerpoint/2010/main" val="36421809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a:xfrm>
            <a:off x="0" y="116632"/>
            <a:ext cx="9144000" cy="1224136"/>
          </a:xfrm>
        </p:spPr>
        <p:txBody>
          <a:bodyPr>
            <a:normAutofit fontScale="90000"/>
          </a:bodyPr>
          <a:lstStyle/>
          <a:p>
            <a:r>
              <a:rPr lang="ru-RU" altLang="ru-RU" sz="4000" dirty="0"/>
              <a:t>Протокол компьютерного покера с тремя игроками</a:t>
            </a:r>
          </a:p>
        </p:txBody>
      </p:sp>
      <p:sp>
        <p:nvSpPr>
          <p:cNvPr id="416771" name="Rectangle 3"/>
          <p:cNvSpPr>
            <a:spLocks noGrp="1" noChangeArrowheads="1"/>
          </p:cNvSpPr>
          <p:nvPr>
            <p:ph type="body" idx="1"/>
          </p:nvPr>
        </p:nvSpPr>
        <p:spPr>
          <a:xfrm>
            <a:off x="0" y="1341438"/>
            <a:ext cx="9144000" cy="5516562"/>
          </a:xfrm>
        </p:spPr>
        <p:txBody>
          <a:bodyPr>
            <a:normAutofit/>
          </a:bodyPr>
          <a:lstStyle/>
          <a:p>
            <a:pPr marL="609600" indent="-609600">
              <a:buFont typeface="Wingdings" pitchFamily="2" charset="2"/>
              <a:buAutoNum type="arabicPeriod"/>
            </a:pPr>
            <a:r>
              <a:rPr lang="en-US" altLang="ru-RU" sz="3200" dirty="0"/>
              <a:t>A, B</a:t>
            </a:r>
            <a:r>
              <a:rPr lang="en-US" altLang="ru-RU" sz="3200" dirty="0" smtClean="0"/>
              <a:t>,</a:t>
            </a:r>
            <a:r>
              <a:rPr lang="ru-RU" altLang="ru-RU" sz="3200" dirty="0" smtClean="0"/>
              <a:t> </a:t>
            </a:r>
            <a:r>
              <a:rPr lang="en-US" altLang="ru-RU" sz="3200" dirty="0" smtClean="0"/>
              <a:t>C</a:t>
            </a:r>
            <a:r>
              <a:rPr lang="en-US" altLang="ru-RU" sz="3200" dirty="0"/>
              <a:t>: </a:t>
            </a:r>
            <a:r>
              <a:rPr lang="ru-RU" altLang="ru-RU" sz="3200" dirty="0"/>
              <a:t>создают пары своих асимметричных ключей (</a:t>
            </a:r>
            <a:r>
              <a:rPr lang="en-US" altLang="ru-RU" sz="3200" dirty="0"/>
              <a:t>PK</a:t>
            </a:r>
            <a:r>
              <a:rPr lang="en-US" altLang="ru-RU" sz="3200" baseline="-25000" dirty="0"/>
              <a:t>A</a:t>
            </a:r>
            <a:r>
              <a:rPr lang="en-US" altLang="ru-RU" sz="3200" dirty="0"/>
              <a:t>,SK</a:t>
            </a:r>
            <a:r>
              <a:rPr lang="en-US" altLang="ru-RU" sz="3200" baseline="-25000" dirty="0"/>
              <a:t>A</a:t>
            </a:r>
            <a:r>
              <a:rPr lang="en-US" altLang="ru-RU" sz="3200" dirty="0"/>
              <a:t>), (PK</a:t>
            </a:r>
            <a:r>
              <a:rPr lang="en-US" altLang="ru-RU" sz="3200" baseline="-25000" dirty="0"/>
              <a:t>B</a:t>
            </a:r>
            <a:r>
              <a:rPr lang="en-US" altLang="ru-RU" sz="3200" dirty="0"/>
              <a:t>,SK</a:t>
            </a:r>
            <a:r>
              <a:rPr lang="en-US" altLang="ru-RU" sz="3200" baseline="-25000" dirty="0"/>
              <a:t>B</a:t>
            </a:r>
            <a:r>
              <a:rPr lang="en-US" altLang="ru-RU" sz="3200" dirty="0"/>
              <a:t>), (PK</a:t>
            </a:r>
            <a:r>
              <a:rPr lang="en-US" altLang="ru-RU" sz="3200" baseline="-25000" dirty="0"/>
              <a:t>C</a:t>
            </a:r>
            <a:r>
              <a:rPr lang="en-US" altLang="ru-RU" sz="3200" dirty="0"/>
              <a:t>,SK</a:t>
            </a:r>
            <a:r>
              <a:rPr lang="en-US" altLang="ru-RU" sz="3200" baseline="-25000" dirty="0"/>
              <a:t>C</a:t>
            </a:r>
            <a:r>
              <a:rPr lang="en-US" altLang="ru-RU" sz="3200" dirty="0"/>
              <a:t>).</a:t>
            </a:r>
          </a:p>
          <a:p>
            <a:pPr marL="609600" indent="-609600">
              <a:buFont typeface="Wingdings" pitchFamily="2" charset="2"/>
              <a:buAutoNum type="arabicPeriod"/>
            </a:pPr>
            <a:r>
              <a:rPr lang="en-US" altLang="ru-RU" sz="3200" dirty="0"/>
              <a:t>A: </a:t>
            </a:r>
            <a:r>
              <a:rPr lang="ru-RU" altLang="ru-RU" sz="3200" dirty="0"/>
              <a:t>генерирует </a:t>
            </a:r>
            <a:r>
              <a:rPr lang="en-US" altLang="ru-RU" sz="3200" dirty="0"/>
              <a:t>M</a:t>
            </a:r>
            <a:r>
              <a:rPr lang="en-US" altLang="ru-RU" sz="3200" baseline="-25000" dirty="0"/>
              <a:t>1</a:t>
            </a:r>
            <a:r>
              <a:rPr lang="en-US" altLang="ru-RU" sz="3200" dirty="0"/>
              <a:t>, M</a:t>
            </a:r>
            <a:r>
              <a:rPr lang="en-US" altLang="ru-RU" sz="3200" baseline="-25000" dirty="0"/>
              <a:t>2</a:t>
            </a:r>
            <a:r>
              <a:rPr lang="en-US" altLang="ru-RU" sz="3200" dirty="0"/>
              <a:t>, …, M</a:t>
            </a:r>
            <a:r>
              <a:rPr lang="en-US" altLang="ru-RU" sz="3200" baseline="-25000" dirty="0"/>
              <a:t>52</a:t>
            </a:r>
            <a:r>
              <a:rPr lang="en-US" altLang="ru-RU" sz="3200" dirty="0"/>
              <a:t> (</a:t>
            </a:r>
            <a:r>
              <a:rPr lang="ru-RU" altLang="ru-RU" sz="3200" dirty="0"/>
              <a:t>каждое из сообщений содержит уникальную случайную строку для подтверждения его подлинности), вычисляет </a:t>
            </a:r>
            <a:r>
              <a:rPr lang="en-US" altLang="ru-RU" sz="3200" dirty="0"/>
              <a:t>E</a:t>
            </a:r>
            <a:r>
              <a:rPr lang="en-US" altLang="ru-RU" sz="3200" baseline="-25000" dirty="0"/>
              <a:t>PKA</a:t>
            </a:r>
            <a:r>
              <a:rPr lang="en-US" altLang="ru-RU" sz="3200" dirty="0"/>
              <a:t>(M</a:t>
            </a:r>
            <a:r>
              <a:rPr lang="en-US" altLang="ru-RU" sz="3200" baseline="-25000" dirty="0"/>
              <a:t>1</a:t>
            </a:r>
            <a:r>
              <a:rPr lang="en-US" altLang="ru-RU" sz="3200" dirty="0"/>
              <a:t>), E</a:t>
            </a:r>
            <a:r>
              <a:rPr lang="en-US" altLang="ru-RU" sz="3200" baseline="-25000" dirty="0"/>
              <a:t>PKA</a:t>
            </a:r>
            <a:r>
              <a:rPr lang="en-US" altLang="ru-RU" sz="3200" dirty="0"/>
              <a:t>(M</a:t>
            </a:r>
            <a:r>
              <a:rPr lang="en-US" altLang="ru-RU" sz="3200" baseline="-25000" dirty="0"/>
              <a:t>2</a:t>
            </a:r>
            <a:r>
              <a:rPr lang="en-US" altLang="ru-RU" sz="3200" dirty="0"/>
              <a:t>), …, E</a:t>
            </a:r>
            <a:r>
              <a:rPr lang="en-US" altLang="ru-RU" sz="3200" baseline="-25000" dirty="0"/>
              <a:t>PKA</a:t>
            </a:r>
            <a:r>
              <a:rPr lang="en-US" altLang="ru-RU" sz="3200" dirty="0"/>
              <a:t>(M</a:t>
            </a:r>
            <a:r>
              <a:rPr lang="en-US" altLang="ru-RU" sz="3200" baseline="-25000" dirty="0"/>
              <a:t>52</a:t>
            </a:r>
            <a:r>
              <a:rPr lang="en-US" altLang="ru-RU" sz="3200" dirty="0"/>
              <a:t>).</a:t>
            </a:r>
            <a:endParaRPr lang="ru-RU" altLang="ru-RU" sz="3200" dirty="0"/>
          </a:p>
          <a:p>
            <a:pPr marL="609600" indent="-609600">
              <a:buFont typeface="Wingdings" pitchFamily="2" charset="2"/>
              <a:buAutoNum type="arabicPeriod"/>
            </a:pPr>
            <a:r>
              <a:rPr lang="en-US" altLang="ru-RU" sz="3200" dirty="0"/>
              <a:t>A-&gt;B: E</a:t>
            </a:r>
            <a:r>
              <a:rPr lang="en-US" altLang="ru-RU" sz="3200" baseline="-25000" dirty="0"/>
              <a:t>PKA</a:t>
            </a:r>
            <a:r>
              <a:rPr lang="en-US" altLang="ru-RU" sz="3200" dirty="0"/>
              <a:t>(M</a:t>
            </a:r>
            <a:r>
              <a:rPr lang="en-US" altLang="ru-RU" sz="3200" baseline="-25000" dirty="0"/>
              <a:t>1</a:t>
            </a:r>
            <a:r>
              <a:rPr lang="en-US" altLang="ru-RU" sz="3200" dirty="0"/>
              <a:t>), E</a:t>
            </a:r>
            <a:r>
              <a:rPr lang="en-US" altLang="ru-RU" sz="3200" baseline="-25000" dirty="0"/>
              <a:t>PKA</a:t>
            </a:r>
            <a:r>
              <a:rPr lang="en-US" altLang="ru-RU" sz="3200" dirty="0"/>
              <a:t>(M</a:t>
            </a:r>
            <a:r>
              <a:rPr lang="en-US" altLang="ru-RU" sz="3200" baseline="-25000" dirty="0"/>
              <a:t>2</a:t>
            </a:r>
            <a:r>
              <a:rPr lang="en-US" altLang="ru-RU" sz="3200" dirty="0"/>
              <a:t>), …, E</a:t>
            </a:r>
            <a:r>
              <a:rPr lang="en-US" altLang="ru-RU" sz="3200" baseline="-25000" dirty="0"/>
              <a:t>PKA</a:t>
            </a:r>
            <a:r>
              <a:rPr lang="en-US" altLang="ru-RU" sz="3200" dirty="0"/>
              <a:t>(M</a:t>
            </a:r>
            <a:r>
              <a:rPr lang="en-US" altLang="ru-RU" sz="3200" baseline="-25000" dirty="0"/>
              <a:t>52</a:t>
            </a:r>
            <a:r>
              <a:rPr lang="en-US" altLang="ru-RU" sz="3200" dirty="0"/>
              <a:t>) (</a:t>
            </a:r>
            <a:r>
              <a:rPr lang="ru-RU" altLang="ru-RU" sz="3200" dirty="0"/>
              <a:t>в произвольном порядке).</a:t>
            </a:r>
          </a:p>
        </p:txBody>
      </p:sp>
    </p:spTree>
    <p:extLst>
      <p:ext uri="{BB962C8B-B14F-4D97-AF65-F5344CB8AC3E}">
        <p14:creationId xmlns:p14="http://schemas.microsoft.com/office/powerpoint/2010/main" val="3355655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xfrm>
            <a:off x="0" y="11857"/>
            <a:ext cx="9144000" cy="1301006"/>
          </a:xfrm>
        </p:spPr>
        <p:txBody>
          <a:bodyPr>
            <a:normAutofit fontScale="90000"/>
          </a:bodyPr>
          <a:lstStyle/>
          <a:p>
            <a:r>
              <a:rPr lang="ru-RU" altLang="ru-RU" sz="4000" dirty="0"/>
              <a:t>Протокол компьютерного покера с тремя игроками</a:t>
            </a:r>
          </a:p>
        </p:txBody>
      </p:sp>
      <p:sp>
        <p:nvSpPr>
          <p:cNvPr id="417795" name="Rectangle 3"/>
          <p:cNvSpPr>
            <a:spLocks noGrp="1" noChangeArrowheads="1"/>
          </p:cNvSpPr>
          <p:nvPr>
            <p:ph type="body" idx="1"/>
          </p:nvPr>
        </p:nvSpPr>
        <p:spPr>
          <a:xfrm>
            <a:off x="0" y="1412875"/>
            <a:ext cx="9144000" cy="5445125"/>
          </a:xfrm>
        </p:spPr>
        <p:txBody>
          <a:bodyPr>
            <a:normAutofit/>
          </a:bodyPr>
          <a:lstStyle/>
          <a:p>
            <a:pPr marL="609600" indent="-609600">
              <a:buFont typeface="Wingdings" pitchFamily="2" charset="2"/>
              <a:buAutoNum type="arabicPeriod" startAt="4"/>
            </a:pPr>
            <a:r>
              <a:rPr lang="en-US" altLang="ru-RU" sz="3200" dirty="0"/>
              <a:t>B: </a:t>
            </a:r>
            <a:r>
              <a:rPr lang="ru-RU" altLang="ru-RU" sz="3200" dirty="0"/>
              <a:t>выбирает 5 </a:t>
            </a:r>
            <a:r>
              <a:rPr lang="en-US" altLang="ru-RU" sz="3200" dirty="0"/>
              <a:t>E</a:t>
            </a:r>
            <a:r>
              <a:rPr lang="en-US" altLang="ru-RU" sz="3200" baseline="-25000" dirty="0"/>
              <a:t>PKA</a:t>
            </a:r>
            <a:r>
              <a:rPr lang="en-US" altLang="ru-RU" sz="3200" dirty="0"/>
              <a:t>(M</a:t>
            </a:r>
            <a:r>
              <a:rPr lang="en-US" altLang="ru-RU" sz="3200" baseline="-25000" dirty="0"/>
              <a:t>i</a:t>
            </a:r>
            <a:r>
              <a:rPr lang="en-US" altLang="ru-RU" sz="3200" dirty="0"/>
              <a:t>), </a:t>
            </a:r>
            <a:r>
              <a:rPr lang="ru-RU" altLang="ru-RU" sz="3200" dirty="0"/>
              <a:t>вычисляет 5 </a:t>
            </a:r>
            <a:r>
              <a:rPr lang="en-US" altLang="ru-RU" sz="3200" dirty="0"/>
              <a:t>E</a:t>
            </a:r>
            <a:r>
              <a:rPr lang="en-US" altLang="ru-RU" sz="3200" baseline="-25000" dirty="0"/>
              <a:t>PKB</a:t>
            </a:r>
            <a:r>
              <a:rPr lang="en-US" altLang="ru-RU" sz="3200" dirty="0"/>
              <a:t>(E</a:t>
            </a:r>
            <a:r>
              <a:rPr lang="en-US" altLang="ru-RU" sz="3200" baseline="-25000" dirty="0"/>
              <a:t>PKA</a:t>
            </a:r>
            <a:r>
              <a:rPr lang="en-US" altLang="ru-RU" sz="3200" dirty="0"/>
              <a:t>(M</a:t>
            </a:r>
            <a:r>
              <a:rPr lang="en-US" altLang="ru-RU" sz="3200" baseline="-25000" dirty="0"/>
              <a:t>i</a:t>
            </a:r>
            <a:r>
              <a:rPr lang="en-US" altLang="ru-RU" sz="3200" dirty="0"/>
              <a:t>)).</a:t>
            </a:r>
          </a:p>
          <a:p>
            <a:pPr marL="609600" indent="-609600">
              <a:buFont typeface="Wingdings" pitchFamily="2" charset="2"/>
              <a:buAutoNum type="arabicPeriod" startAt="4"/>
            </a:pPr>
            <a:r>
              <a:rPr lang="en-US" altLang="ru-RU" sz="3200" dirty="0"/>
              <a:t>B-&gt;A: </a:t>
            </a:r>
            <a:r>
              <a:rPr lang="ru-RU" altLang="ru-RU" sz="3200" dirty="0"/>
              <a:t>5 </a:t>
            </a:r>
            <a:r>
              <a:rPr lang="en-US" altLang="ru-RU" sz="3200" dirty="0"/>
              <a:t>E</a:t>
            </a:r>
            <a:r>
              <a:rPr lang="en-US" altLang="ru-RU" sz="3200" baseline="-25000" dirty="0"/>
              <a:t>PKB</a:t>
            </a:r>
            <a:r>
              <a:rPr lang="en-US" altLang="ru-RU" sz="3200" dirty="0"/>
              <a:t>(E</a:t>
            </a:r>
            <a:r>
              <a:rPr lang="en-US" altLang="ru-RU" sz="3200" baseline="-25000" dirty="0"/>
              <a:t>PKA</a:t>
            </a:r>
            <a:r>
              <a:rPr lang="en-US" altLang="ru-RU" sz="3200" dirty="0"/>
              <a:t>(M</a:t>
            </a:r>
            <a:r>
              <a:rPr lang="en-US" altLang="ru-RU" sz="3200" baseline="-25000" dirty="0"/>
              <a:t>i</a:t>
            </a:r>
            <a:r>
              <a:rPr lang="en-US" altLang="ru-RU" sz="3200" dirty="0"/>
              <a:t>)).</a:t>
            </a:r>
          </a:p>
          <a:p>
            <a:pPr marL="609600" indent="-609600">
              <a:buFont typeface="Wingdings" pitchFamily="2" charset="2"/>
              <a:buAutoNum type="arabicPeriod" startAt="4"/>
            </a:pPr>
            <a:r>
              <a:rPr lang="en-US" altLang="ru-RU" sz="3200" dirty="0"/>
              <a:t>B-&gt;C: </a:t>
            </a:r>
            <a:r>
              <a:rPr lang="ru-RU" altLang="ru-RU" sz="3200" dirty="0"/>
              <a:t>оставшиеся 47 </a:t>
            </a:r>
            <a:r>
              <a:rPr lang="en-US" altLang="ru-RU" sz="3200" dirty="0"/>
              <a:t>E</a:t>
            </a:r>
            <a:r>
              <a:rPr lang="en-US" altLang="ru-RU" sz="3200" baseline="-25000" dirty="0"/>
              <a:t>PKA</a:t>
            </a:r>
            <a:r>
              <a:rPr lang="en-US" altLang="ru-RU" sz="3200" dirty="0"/>
              <a:t>(M</a:t>
            </a:r>
            <a:r>
              <a:rPr lang="en-US" altLang="ru-RU" sz="3200" baseline="-25000" dirty="0"/>
              <a:t>i</a:t>
            </a:r>
            <a:r>
              <a:rPr lang="en-US" altLang="ru-RU" sz="3200" dirty="0"/>
              <a:t>).</a:t>
            </a:r>
          </a:p>
          <a:p>
            <a:pPr marL="609600" indent="-609600">
              <a:buFont typeface="Wingdings" pitchFamily="2" charset="2"/>
              <a:buAutoNum type="arabicPeriod" startAt="4"/>
            </a:pPr>
            <a:r>
              <a:rPr lang="en-US" altLang="ru-RU" sz="3200" dirty="0"/>
              <a:t>C: </a:t>
            </a:r>
            <a:r>
              <a:rPr lang="ru-RU" altLang="ru-RU" sz="3200" dirty="0"/>
              <a:t>выбирает 5 </a:t>
            </a:r>
            <a:r>
              <a:rPr lang="en-US" altLang="ru-RU" sz="3200" dirty="0"/>
              <a:t>E</a:t>
            </a:r>
            <a:r>
              <a:rPr lang="en-US" altLang="ru-RU" sz="3200" baseline="-25000" dirty="0"/>
              <a:t>PKA</a:t>
            </a:r>
            <a:r>
              <a:rPr lang="en-US" altLang="ru-RU" sz="3200" dirty="0"/>
              <a:t>(</a:t>
            </a:r>
            <a:r>
              <a:rPr lang="en-US" altLang="ru-RU" sz="3200" dirty="0" err="1"/>
              <a:t>M</a:t>
            </a:r>
            <a:r>
              <a:rPr lang="en-US" altLang="ru-RU" sz="3200" baseline="-25000" dirty="0" err="1"/>
              <a:t>j</a:t>
            </a:r>
            <a:r>
              <a:rPr lang="en-US" altLang="ru-RU" sz="3200" dirty="0"/>
              <a:t>), </a:t>
            </a:r>
            <a:r>
              <a:rPr lang="ru-RU" altLang="ru-RU" sz="3200" dirty="0"/>
              <a:t>вычисляет 5 </a:t>
            </a:r>
            <a:r>
              <a:rPr lang="en-US" altLang="ru-RU" sz="3200" dirty="0"/>
              <a:t>E</a:t>
            </a:r>
            <a:r>
              <a:rPr lang="en-US" altLang="ru-RU" sz="3200" baseline="-25000" dirty="0"/>
              <a:t>PKC</a:t>
            </a:r>
            <a:r>
              <a:rPr lang="en-US" altLang="ru-RU" sz="3200" dirty="0"/>
              <a:t>(E</a:t>
            </a:r>
            <a:r>
              <a:rPr lang="en-US" altLang="ru-RU" sz="3200" baseline="-25000" dirty="0"/>
              <a:t>PKA</a:t>
            </a:r>
            <a:r>
              <a:rPr lang="en-US" altLang="ru-RU" sz="3200" dirty="0"/>
              <a:t>(</a:t>
            </a:r>
            <a:r>
              <a:rPr lang="en-US" altLang="ru-RU" sz="3200" dirty="0" err="1"/>
              <a:t>M</a:t>
            </a:r>
            <a:r>
              <a:rPr lang="en-US" altLang="ru-RU" sz="3200" baseline="-25000" dirty="0" err="1"/>
              <a:t>j</a:t>
            </a:r>
            <a:r>
              <a:rPr lang="en-US" altLang="ru-RU" sz="3200" dirty="0"/>
              <a:t>)).</a:t>
            </a:r>
          </a:p>
          <a:p>
            <a:pPr marL="609600" indent="-609600">
              <a:buFont typeface="Wingdings" pitchFamily="2" charset="2"/>
              <a:buAutoNum type="arabicPeriod" startAt="4"/>
            </a:pPr>
            <a:r>
              <a:rPr lang="en-US" altLang="ru-RU" sz="3200" dirty="0"/>
              <a:t>C-&gt;A: </a:t>
            </a:r>
            <a:r>
              <a:rPr lang="ru-RU" altLang="ru-RU" sz="3200" dirty="0"/>
              <a:t>5 </a:t>
            </a:r>
            <a:r>
              <a:rPr lang="en-US" altLang="ru-RU" sz="3200" dirty="0"/>
              <a:t>E</a:t>
            </a:r>
            <a:r>
              <a:rPr lang="en-US" altLang="ru-RU" sz="3200" baseline="-25000" dirty="0"/>
              <a:t>PKC</a:t>
            </a:r>
            <a:r>
              <a:rPr lang="en-US" altLang="ru-RU" sz="3200" dirty="0"/>
              <a:t>(E</a:t>
            </a:r>
            <a:r>
              <a:rPr lang="en-US" altLang="ru-RU" sz="3200" baseline="-25000" dirty="0"/>
              <a:t>PKA</a:t>
            </a:r>
            <a:r>
              <a:rPr lang="en-US" altLang="ru-RU" sz="3200" dirty="0"/>
              <a:t>(</a:t>
            </a:r>
            <a:r>
              <a:rPr lang="en-US" altLang="ru-RU" sz="3200" dirty="0" err="1"/>
              <a:t>M</a:t>
            </a:r>
            <a:r>
              <a:rPr lang="en-US" altLang="ru-RU" sz="3200" baseline="-25000" dirty="0" err="1"/>
              <a:t>j</a:t>
            </a:r>
            <a:r>
              <a:rPr lang="en-US" altLang="ru-RU" sz="3200" dirty="0"/>
              <a:t>)).</a:t>
            </a:r>
          </a:p>
          <a:p>
            <a:pPr marL="609600" indent="-609600">
              <a:buFont typeface="Wingdings" pitchFamily="2" charset="2"/>
              <a:buAutoNum type="arabicPeriod" startAt="4"/>
            </a:pPr>
            <a:r>
              <a:rPr lang="en-US" altLang="ru-RU" sz="3200" dirty="0"/>
              <a:t>A: </a:t>
            </a:r>
            <a:r>
              <a:rPr lang="ru-RU" altLang="ru-RU" sz="3200" dirty="0"/>
              <a:t>вычисляет 5 </a:t>
            </a:r>
            <a:r>
              <a:rPr lang="en-US" altLang="ru-RU" sz="3200" dirty="0"/>
              <a:t>D</a:t>
            </a:r>
            <a:r>
              <a:rPr lang="en-US" altLang="ru-RU" sz="3200" baseline="-25000" dirty="0"/>
              <a:t>SKA</a:t>
            </a:r>
            <a:r>
              <a:rPr lang="en-US" altLang="ru-RU" sz="3200" dirty="0"/>
              <a:t>(E</a:t>
            </a:r>
            <a:r>
              <a:rPr lang="en-US" altLang="ru-RU" sz="3200" baseline="-25000" dirty="0"/>
              <a:t>PKB</a:t>
            </a:r>
            <a:r>
              <a:rPr lang="en-US" altLang="ru-RU" sz="3200" dirty="0"/>
              <a:t>(E</a:t>
            </a:r>
            <a:r>
              <a:rPr lang="en-US" altLang="ru-RU" sz="3200" baseline="-25000" dirty="0"/>
              <a:t>PKA</a:t>
            </a:r>
            <a:r>
              <a:rPr lang="en-US" altLang="ru-RU" sz="3200" dirty="0"/>
              <a:t>(M</a:t>
            </a:r>
            <a:r>
              <a:rPr lang="en-US" altLang="ru-RU" sz="3200" baseline="-25000" dirty="0"/>
              <a:t>i</a:t>
            </a:r>
            <a:r>
              <a:rPr lang="en-US" altLang="ru-RU" sz="3200" dirty="0"/>
              <a:t>)))= E</a:t>
            </a:r>
            <a:r>
              <a:rPr lang="en-US" altLang="ru-RU" sz="3200" baseline="-25000" dirty="0"/>
              <a:t>PKB</a:t>
            </a:r>
            <a:r>
              <a:rPr lang="en-US" altLang="ru-RU" sz="3200" dirty="0"/>
              <a:t>(M</a:t>
            </a:r>
            <a:r>
              <a:rPr lang="en-US" altLang="ru-RU" sz="3200" baseline="-25000" dirty="0"/>
              <a:t>i</a:t>
            </a:r>
            <a:r>
              <a:rPr lang="en-US" altLang="ru-RU" sz="3200" dirty="0"/>
              <a:t>) </a:t>
            </a:r>
            <a:r>
              <a:rPr lang="ru-RU" altLang="ru-RU" sz="3200" dirty="0"/>
              <a:t>и 5 </a:t>
            </a:r>
            <a:r>
              <a:rPr lang="en-US" altLang="ru-RU" sz="3200" dirty="0"/>
              <a:t>D</a:t>
            </a:r>
            <a:r>
              <a:rPr lang="en-US" altLang="ru-RU" sz="3200" baseline="-25000" dirty="0"/>
              <a:t>SKA</a:t>
            </a:r>
            <a:r>
              <a:rPr lang="en-US" altLang="ru-RU" sz="3200" dirty="0"/>
              <a:t>(E</a:t>
            </a:r>
            <a:r>
              <a:rPr lang="en-US" altLang="ru-RU" sz="3200" baseline="-25000" dirty="0"/>
              <a:t>PKC</a:t>
            </a:r>
            <a:r>
              <a:rPr lang="en-US" altLang="ru-RU" sz="3200" dirty="0"/>
              <a:t>(E</a:t>
            </a:r>
            <a:r>
              <a:rPr lang="en-US" altLang="ru-RU" sz="3200" baseline="-25000" dirty="0"/>
              <a:t>PKA</a:t>
            </a:r>
            <a:r>
              <a:rPr lang="en-US" altLang="ru-RU" sz="3200" dirty="0"/>
              <a:t>(</a:t>
            </a:r>
            <a:r>
              <a:rPr lang="en-US" altLang="ru-RU" sz="3200" dirty="0" err="1"/>
              <a:t>M</a:t>
            </a:r>
            <a:r>
              <a:rPr lang="en-US" altLang="ru-RU" sz="3200" baseline="-25000" dirty="0" err="1"/>
              <a:t>j</a:t>
            </a:r>
            <a:r>
              <a:rPr lang="en-US" altLang="ru-RU" sz="3200" dirty="0"/>
              <a:t>)))=E</a:t>
            </a:r>
            <a:r>
              <a:rPr lang="en-US" altLang="ru-RU" sz="3200" baseline="-25000" dirty="0"/>
              <a:t>PKC</a:t>
            </a:r>
            <a:r>
              <a:rPr lang="en-US" altLang="ru-RU" sz="3200" dirty="0"/>
              <a:t>(</a:t>
            </a:r>
            <a:r>
              <a:rPr lang="en-US" altLang="ru-RU" sz="3200" dirty="0" err="1"/>
              <a:t>M</a:t>
            </a:r>
            <a:r>
              <a:rPr lang="en-US" altLang="ru-RU" sz="3200" baseline="-25000" dirty="0" err="1"/>
              <a:t>j</a:t>
            </a:r>
            <a:r>
              <a:rPr lang="en-US" altLang="ru-RU" sz="3200" dirty="0"/>
              <a:t>)</a:t>
            </a:r>
            <a:r>
              <a:rPr lang="ru-RU" altLang="ru-RU" sz="3200" dirty="0"/>
              <a:t>.</a:t>
            </a:r>
          </a:p>
        </p:txBody>
      </p:sp>
    </p:spTree>
    <p:extLst>
      <p:ext uri="{BB962C8B-B14F-4D97-AF65-F5344CB8AC3E}">
        <p14:creationId xmlns:p14="http://schemas.microsoft.com/office/powerpoint/2010/main" val="38426517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a:xfrm>
            <a:off x="0" y="21382"/>
            <a:ext cx="9144000" cy="1301006"/>
          </a:xfrm>
        </p:spPr>
        <p:txBody>
          <a:bodyPr>
            <a:normAutofit fontScale="90000"/>
          </a:bodyPr>
          <a:lstStyle/>
          <a:p>
            <a:r>
              <a:rPr lang="ru-RU" altLang="ru-RU" sz="4000" dirty="0"/>
              <a:t>Протокол компьютерного покера с тремя игроками</a:t>
            </a:r>
          </a:p>
        </p:txBody>
      </p:sp>
      <p:sp>
        <p:nvSpPr>
          <p:cNvPr id="418819" name="Rectangle 3"/>
          <p:cNvSpPr>
            <a:spLocks noGrp="1" noChangeArrowheads="1"/>
          </p:cNvSpPr>
          <p:nvPr>
            <p:ph type="body" idx="1"/>
          </p:nvPr>
        </p:nvSpPr>
        <p:spPr>
          <a:xfrm>
            <a:off x="0" y="1340769"/>
            <a:ext cx="9144000" cy="5517232"/>
          </a:xfrm>
        </p:spPr>
        <p:txBody>
          <a:bodyPr>
            <a:noAutofit/>
          </a:bodyPr>
          <a:lstStyle/>
          <a:p>
            <a:pPr marL="609600" indent="-609600">
              <a:buFont typeface="Wingdings" pitchFamily="2" charset="2"/>
              <a:buAutoNum type="arabicPeriod" startAt="10"/>
            </a:pPr>
            <a:r>
              <a:rPr lang="en-US" altLang="ru-RU" sz="3200" dirty="0"/>
              <a:t>A-&gt;B: 5 E</a:t>
            </a:r>
            <a:r>
              <a:rPr lang="en-US" altLang="ru-RU" sz="3200" baseline="-25000" dirty="0"/>
              <a:t>PKB</a:t>
            </a:r>
            <a:r>
              <a:rPr lang="en-US" altLang="ru-RU" sz="3200" dirty="0"/>
              <a:t>(M</a:t>
            </a:r>
            <a:r>
              <a:rPr lang="en-US" altLang="ru-RU" sz="3200" baseline="-25000" dirty="0"/>
              <a:t>i</a:t>
            </a:r>
            <a:r>
              <a:rPr lang="en-US" altLang="ru-RU" sz="3200" dirty="0"/>
              <a:t>).</a:t>
            </a:r>
          </a:p>
          <a:p>
            <a:pPr marL="609600" indent="-609600">
              <a:buFont typeface="Wingdings" pitchFamily="2" charset="2"/>
              <a:buAutoNum type="arabicPeriod" startAt="10"/>
            </a:pPr>
            <a:r>
              <a:rPr lang="en-US" altLang="ru-RU" sz="3200" dirty="0"/>
              <a:t>A-&gt;C: 5 E</a:t>
            </a:r>
            <a:r>
              <a:rPr lang="en-US" altLang="ru-RU" sz="3200" baseline="-25000" dirty="0"/>
              <a:t>PKC</a:t>
            </a:r>
            <a:r>
              <a:rPr lang="en-US" altLang="ru-RU" sz="3200" dirty="0"/>
              <a:t>(</a:t>
            </a:r>
            <a:r>
              <a:rPr lang="en-US" altLang="ru-RU" sz="3200" dirty="0" err="1"/>
              <a:t>M</a:t>
            </a:r>
            <a:r>
              <a:rPr lang="en-US" altLang="ru-RU" sz="3200" baseline="-25000" dirty="0" err="1"/>
              <a:t>j</a:t>
            </a:r>
            <a:r>
              <a:rPr lang="en-US" altLang="ru-RU" sz="3200" dirty="0"/>
              <a:t>)</a:t>
            </a:r>
            <a:r>
              <a:rPr lang="ru-RU" altLang="ru-RU" sz="3200" dirty="0"/>
              <a:t>.</a:t>
            </a:r>
            <a:endParaRPr lang="en-US" altLang="ru-RU" sz="3200" dirty="0"/>
          </a:p>
          <a:p>
            <a:pPr marL="609600" indent="-609600">
              <a:buFont typeface="Wingdings" pitchFamily="2" charset="2"/>
              <a:buAutoNum type="arabicPeriod" startAt="10"/>
            </a:pPr>
            <a:r>
              <a:rPr lang="en-US" altLang="ru-RU" sz="3200" dirty="0"/>
              <a:t>B: </a:t>
            </a:r>
            <a:r>
              <a:rPr lang="ru-RU" altLang="ru-RU" sz="3200" dirty="0"/>
              <a:t>вычисляет 5 </a:t>
            </a:r>
            <a:r>
              <a:rPr lang="en-US" altLang="ru-RU" sz="3200" dirty="0"/>
              <a:t>M</a:t>
            </a:r>
            <a:r>
              <a:rPr lang="en-US" altLang="ru-RU" sz="3200" baseline="-25000" dirty="0"/>
              <a:t>i</a:t>
            </a:r>
            <a:r>
              <a:rPr lang="en-US" altLang="ru-RU" sz="3200" dirty="0"/>
              <a:t>=D</a:t>
            </a:r>
            <a:r>
              <a:rPr lang="en-US" altLang="ru-RU" sz="3200" baseline="-25000" dirty="0"/>
              <a:t>SKB</a:t>
            </a:r>
            <a:r>
              <a:rPr lang="en-US" altLang="ru-RU" sz="3200" dirty="0"/>
              <a:t>(E</a:t>
            </a:r>
            <a:r>
              <a:rPr lang="en-US" altLang="ru-RU" sz="3200" baseline="-25000" dirty="0"/>
              <a:t>PKB</a:t>
            </a:r>
            <a:r>
              <a:rPr lang="en-US" altLang="ru-RU" sz="3200" dirty="0"/>
              <a:t>(M</a:t>
            </a:r>
            <a:r>
              <a:rPr lang="en-US" altLang="ru-RU" sz="3200" baseline="-25000" dirty="0"/>
              <a:t>i</a:t>
            </a:r>
            <a:r>
              <a:rPr lang="en-US" altLang="ru-RU" sz="3200" dirty="0"/>
              <a:t>)).</a:t>
            </a:r>
          </a:p>
          <a:p>
            <a:pPr marL="609600" indent="-609600">
              <a:buFont typeface="Wingdings" pitchFamily="2" charset="2"/>
              <a:buAutoNum type="arabicPeriod" startAt="10"/>
            </a:pPr>
            <a:r>
              <a:rPr lang="en-US" altLang="ru-RU" sz="3200" dirty="0"/>
              <a:t>C: </a:t>
            </a:r>
            <a:r>
              <a:rPr lang="ru-RU" altLang="ru-RU" sz="3200" dirty="0"/>
              <a:t>вычисляет 5 </a:t>
            </a:r>
            <a:r>
              <a:rPr lang="en-US" altLang="ru-RU" sz="3200" dirty="0" err="1"/>
              <a:t>M</a:t>
            </a:r>
            <a:r>
              <a:rPr lang="en-US" altLang="ru-RU" sz="3200" baseline="-25000" dirty="0" err="1"/>
              <a:t>j</a:t>
            </a:r>
            <a:r>
              <a:rPr lang="en-US" altLang="ru-RU" sz="3200" dirty="0"/>
              <a:t>=D</a:t>
            </a:r>
            <a:r>
              <a:rPr lang="en-US" altLang="ru-RU" sz="3200" baseline="-25000" dirty="0"/>
              <a:t>SKC</a:t>
            </a:r>
            <a:r>
              <a:rPr lang="en-US" altLang="ru-RU" sz="3200" dirty="0"/>
              <a:t>(E</a:t>
            </a:r>
            <a:r>
              <a:rPr lang="en-US" altLang="ru-RU" sz="3200" baseline="-25000" dirty="0"/>
              <a:t>PKC</a:t>
            </a:r>
            <a:r>
              <a:rPr lang="en-US" altLang="ru-RU" sz="3200" dirty="0"/>
              <a:t>(</a:t>
            </a:r>
            <a:r>
              <a:rPr lang="en-US" altLang="ru-RU" sz="3200" dirty="0" err="1"/>
              <a:t>M</a:t>
            </a:r>
            <a:r>
              <a:rPr lang="en-US" altLang="ru-RU" sz="3200" baseline="-25000" dirty="0" err="1"/>
              <a:t>j</a:t>
            </a:r>
            <a:r>
              <a:rPr lang="en-US" altLang="ru-RU" sz="3200" dirty="0"/>
              <a:t>)), </a:t>
            </a:r>
            <a:r>
              <a:rPr lang="ru-RU" altLang="ru-RU" sz="3200" dirty="0"/>
              <a:t>выбирает 5 из оставшихся 42 сообщений </a:t>
            </a:r>
            <a:r>
              <a:rPr lang="en-US" altLang="ru-RU" sz="3200" dirty="0"/>
              <a:t>E</a:t>
            </a:r>
            <a:r>
              <a:rPr lang="en-US" altLang="ru-RU" sz="3200" baseline="-25000" dirty="0"/>
              <a:t>PKA</a:t>
            </a:r>
            <a:r>
              <a:rPr lang="en-US" altLang="ru-RU" sz="3200" dirty="0"/>
              <a:t>(M</a:t>
            </a:r>
            <a:r>
              <a:rPr lang="en-US" altLang="ru-RU" sz="3200" baseline="-25000" dirty="0"/>
              <a:t>k</a:t>
            </a:r>
            <a:r>
              <a:rPr lang="en-US" altLang="ru-RU" sz="3200" dirty="0"/>
              <a:t>).</a:t>
            </a:r>
          </a:p>
          <a:p>
            <a:pPr marL="609600" indent="-609600">
              <a:buFont typeface="Wingdings" pitchFamily="2" charset="2"/>
              <a:buAutoNum type="arabicPeriod" startAt="10"/>
            </a:pPr>
            <a:r>
              <a:rPr lang="en-US" altLang="ru-RU" sz="3200" dirty="0"/>
              <a:t>C-&gt;A: 5 E</a:t>
            </a:r>
            <a:r>
              <a:rPr lang="en-US" altLang="ru-RU" sz="3200" baseline="-25000" dirty="0"/>
              <a:t>PKA</a:t>
            </a:r>
            <a:r>
              <a:rPr lang="en-US" altLang="ru-RU" sz="3200" dirty="0"/>
              <a:t>(M</a:t>
            </a:r>
            <a:r>
              <a:rPr lang="en-US" altLang="ru-RU" sz="3200" baseline="-25000" dirty="0"/>
              <a:t>k</a:t>
            </a:r>
            <a:r>
              <a:rPr lang="en-US" altLang="ru-RU" sz="3200" dirty="0"/>
              <a:t>).</a:t>
            </a:r>
          </a:p>
          <a:p>
            <a:pPr marL="609600" indent="-609600">
              <a:buFont typeface="Wingdings" pitchFamily="2" charset="2"/>
              <a:buAutoNum type="arabicPeriod" startAt="10"/>
            </a:pPr>
            <a:r>
              <a:rPr lang="en-US" altLang="ru-RU" sz="3200" dirty="0"/>
              <a:t>A: </a:t>
            </a:r>
            <a:r>
              <a:rPr lang="ru-RU" altLang="ru-RU" sz="3200" dirty="0"/>
              <a:t>вычисляет 5 </a:t>
            </a:r>
            <a:r>
              <a:rPr lang="en-US" altLang="ru-RU" sz="3200" dirty="0"/>
              <a:t>M</a:t>
            </a:r>
            <a:r>
              <a:rPr lang="en-US" altLang="ru-RU" sz="3200" baseline="-25000" dirty="0"/>
              <a:t>k</a:t>
            </a:r>
            <a:r>
              <a:rPr lang="en-US" altLang="ru-RU" sz="3200" dirty="0"/>
              <a:t>=D</a:t>
            </a:r>
            <a:r>
              <a:rPr lang="en-US" altLang="ru-RU" sz="3200" baseline="-25000" dirty="0"/>
              <a:t>SKA</a:t>
            </a:r>
            <a:r>
              <a:rPr lang="en-US" altLang="ru-RU" sz="3200" dirty="0"/>
              <a:t>(E</a:t>
            </a:r>
            <a:r>
              <a:rPr lang="en-US" altLang="ru-RU" sz="3200" baseline="-25000" dirty="0"/>
              <a:t>PKA</a:t>
            </a:r>
            <a:r>
              <a:rPr lang="en-US" altLang="ru-RU" sz="3200" dirty="0"/>
              <a:t>(M</a:t>
            </a:r>
            <a:r>
              <a:rPr lang="en-US" altLang="ru-RU" sz="3200" baseline="-25000" dirty="0"/>
              <a:t>k</a:t>
            </a:r>
            <a:r>
              <a:rPr lang="en-US" altLang="ru-RU" sz="3200" dirty="0"/>
              <a:t>)).</a:t>
            </a:r>
          </a:p>
          <a:p>
            <a:pPr marL="609600" indent="-609600">
              <a:buFont typeface="Wingdings" pitchFamily="2" charset="2"/>
              <a:buAutoNum type="arabicPeriod" startAt="10"/>
            </a:pPr>
            <a:r>
              <a:rPr lang="en-US" altLang="ru-RU" sz="3200" dirty="0"/>
              <a:t>…</a:t>
            </a:r>
          </a:p>
          <a:p>
            <a:pPr marL="609600" indent="-609600">
              <a:buFont typeface="Wingdings" pitchFamily="2" charset="2"/>
              <a:buNone/>
            </a:pPr>
            <a:r>
              <a:rPr lang="ru-RU" altLang="ru-RU" sz="3200" dirty="0"/>
              <a:t>В конце игры </a:t>
            </a:r>
            <a:r>
              <a:rPr lang="en-US" altLang="ru-RU" sz="3200" dirty="0"/>
              <a:t>A, B </a:t>
            </a:r>
            <a:r>
              <a:rPr lang="ru-RU" altLang="ru-RU" sz="3200" dirty="0"/>
              <a:t>и </a:t>
            </a:r>
            <a:r>
              <a:rPr lang="en-US" altLang="ru-RU" sz="3200" dirty="0"/>
              <a:t>C </a:t>
            </a:r>
            <a:r>
              <a:rPr lang="ru-RU" altLang="ru-RU" sz="3200" dirty="0"/>
              <a:t>раскрывают свои карты и пары ключей для подтверждения честности.</a:t>
            </a:r>
          </a:p>
        </p:txBody>
      </p:sp>
    </p:spTree>
    <p:extLst>
      <p:ext uri="{BB962C8B-B14F-4D97-AF65-F5344CB8AC3E}">
        <p14:creationId xmlns:p14="http://schemas.microsoft.com/office/powerpoint/2010/main" val="21851356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395536" y="116632"/>
            <a:ext cx="8229600" cy="951185"/>
          </a:xfrm>
        </p:spPr>
        <p:txBody>
          <a:bodyPr/>
          <a:lstStyle/>
          <a:p>
            <a:r>
              <a:rPr lang="ru-RU" altLang="ru-RU" sz="4000" dirty="0"/>
              <a:t>Электронное бросание монеты</a:t>
            </a:r>
          </a:p>
        </p:txBody>
      </p:sp>
      <p:sp>
        <p:nvSpPr>
          <p:cNvPr id="400387" name="Rectangle 3"/>
          <p:cNvSpPr>
            <a:spLocks noGrp="1" noChangeArrowheads="1"/>
          </p:cNvSpPr>
          <p:nvPr>
            <p:ph type="body" idx="1"/>
          </p:nvPr>
        </p:nvSpPr>
        <p:spPr>
          <a:xfrm>
            <a:off x="0" y="1340768"/>
            <a:ext cx="9144000" cy="5517232"/>
          </a:xfrm>
        </p:spPr>
        <p:txBody>
          <a:bodyPr>
            <a:noAutofit/>
          </a:bodyPr>
          <a:lstStyle/>
          <a:p>
            <a:pPr>
              <a:buFont typeface="Wingdings" pitchFamily="2" charset="2"/>
              <a:buNone/>
            </a:pPr>
            <a:r>
              <a:rPr lang="ru-RU" altLang="ru-RU" sz="3200" dirty="0"/>
              <a:t>Криптографический протокол должен заставить стороны действовать таким образом, что: </a:t>
            </a:r>
          </a:p>
          <a:p>
            <a:r>
              <a:rPr lang="en-US" altLang="ru-RU" sz="3200" dirty="0"/>
              <a:t>A </a:t>
            </a:r>
            <a:r>
              <a:rPr lang="ru-RU" altLang="ru-RU" sz="3200" dirty="0"/>
              <a:t>придется «бросить монету» прежде, чем </a:t>
            </a:r>
            <a:r>
              <a:rPr lang="en-US" altLang="ru-RU" sz="3200" dirty="0"/>
              <a:t>B </a:t>
            </a:r>
            <a:r>
              <a:rPr lang="ru-RU" altLang="ru-RU" sz="3200" dirty="0" smtClean="0"/>
              <a:t>предскажет, </a:t>
            </a:r>
            <a:r>
              <a:rPr lang="ru-RU" altLang="ru-RU" sz="3200" dirty="0"/>
              <a:t>какой «стороной» она упадет.</a:t>
            </a:r>
          </a:p>
          <a:p>
            <a:r>
              <a:rPr lang="en-US" altLang="ru-RU" sz="3200" dirty="0"/>
              <a:t>A </a:t>
            </a:r>
            <a:r>
              <a:rPr lang="ru-RU" altLang="ru-RU" sz="3200" dirty="0"/>
              <a:t>не сможет изменить результат «бросания» монеты после того, как услышит, на какую «сторону» монеты сделал свою ставку </a:t>
            </a:r>
            <a:r>
              <a:rPr lang="en-US" altLang="ru-RU" sz="3200" dirty="0"/>
              <a:t>B.</a:t>
            </a:r>
            <a:r>
              <a:rPr lang="ru-RU" altLang="ru-RU" sz="3200" dirty="0"/>
              <a:t> </a:t>
            </a:r>
          </a:p>
          <a:p>
            <a:r>
              <a:rPr lang="en-US" altLang="ru-RU" sz="3200" dirty="0"/>
              <a:t>B </a:t>
            </a:r>
            <a:r>
              <a:rPr lang="ru-RU" altLang="ru-RU" sz="3200" dirty="0"/>
              <a:t>не узнает, что выпало </a:t>
            </a:r>
            <a:r>
              <a:rPr lang="ru-RU" altLang="ru-RU" sz="3200" dirty="0">
                <a:cs typeface="Arial" charset="0"/>
              </a:rPr>
              <a:t>−</a:t>
            </a:r>
            <a:r>
              <a:rPr lang="ru-RU" altLang="ru-RU" sz="3200" dirty="0"/>
              <a:t> «орел» или «решка» до тех пор, пока не примет окончательное решение и не сообщит о нем </a:t>
            </a:r>
            <a:r>
              <a:rPr lang="en-US" altLang="ru-RU" sz="3200" dirty="0"/>
              <a:t>A</a:t>
            </a:r>
            <a:r>
              <a:rPr lang="ru-RU" altLang="ru-RU" sz="3200" dirty="0"/>
              <a:t>. </a:t>
            </a:r>
          </a:p>
        </p:txBody>
      </p:sp>
    </p:spTree>
    <p:extLst>
      <p:ext uri="{BB962C8B-B14F-4D97-AF65-F5344CB8AC3E}">
        <p14:creationId xmlns:p14="http://schemas.microsoft.com/office/powerpoint/2010/main" val="3339388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a:xfrm>
            <a:off x="468313" y="116632"/>
            <a:ext cx="8229600" cy="1023193"/>
          </a:xfrm>
        </p:spPr>
        <p:txBody>
          <a:bodyPr>
            <a:normAutofit fontScale="90000"/>
          </a:bodyPr>
          <a:lstStyle/>
          <a:p>
            <a:r>
              <a:rPr lang="ru-RU" altLang="ru-RU" sz="4000" dirty="0"/>
              <a:t>Протокол компьютерного покера с тремя игроками</a:t>
            </a:r>
          </a:p>
        </p:txBody>
      </p:sp>
      <p:sp>
        <p:nvSpPr>
          <p:cNvPr id="419843" name="Rectangle 3"/>
          <p:cNvSpPr>
            <a:spLocks noGrp="1" noChangeArrowheads="1"/>
          </p:cNvSpPr>
          <p:nvPr>
            <p:ph type="body" idx="1"/>
          </p:nvPr>
        </p:nvSpPr>
        <p:spPr>
          <a:xfrm>
            <a:off x="0" y="1412776"/>
            <a:ext cx="9144000" cy="5445224"/>
          </a:xfrm>
        </p:spPr>
        <p:txBody>
          <a:bodyPr>
            <a:normAutofit/>
          </a:bodyPr>
          <a:lstStyle/>
          <a:p>
            <a:r>
              <a:rPr lang="ru-RU" altLang="ru-RU" sz="3200" dirty="0"/>
              <a:t>Дополнительные карты раздаются аналогично (если карта нужна </a:t>
            </a:r>
            <a:r>
              <a:rPr lang="en-US" altLang="ru-RU" sz="3200" dirty="0"/>
              <a:t>B </a:t>
            </a:r>
            <a:r>
              <a:rPr lang="ru-RU" altLang="ru-RU" sz="3200" dirty="0"/>
              <a:t>или </a:t>
            </a:r>
            <a:r>
              <a:rPr lang="en-US" altLang="ru-RU" sz="3200" dirty="0"/>
              <a:t>C, </a:t>
            </a:r>
            <a:r>
              <a:rPr lang="ru-RU" altLang="ru-RU" sz="3200" dirty="0"/>
              <a:t>то любой из них берет оставшуюся зашифрованную колоду и повторяет протокол с </a:t>
            </a:r>
            <a:r>
              <a:rPr lang="en-US" altLang="ru-RU" sz="3200" dirty="0"/>
              <a:t>A, </a:t>
            </a:r>
            <a:r>
              <a:rPr lang="ru-RU" altLang="ru-RU" sz="3200" dirty="0"/>
              <a:t>а если карта нужна </a:t>
            </a:r>
            <a:r>
              <a:rPr lang="en-US" altLang="ru-RU" sz="3200" dirty="0"/>
              <a:t>A, </a:t>
            </a:r>
            <a:r>
              <a:rPr lang="ru-RU" altLang="ru-RU" sz="3200" dirty="0"/>
              <a:t>то тот, у кого находится зашифрованная колода, посылает ему случайно выбранную карту).</a:t>
            </a:r>
          </a:p>
          <a:p>
            <a:r>
              <a:rPr lang="ru-RU" altLang="ru-RU" sz="3200" dirty="0"/>
              <a:t>Насколько обязателен последний шаг протокола?</a:t>
            </a:r>
          </a:p>
        </p:txBody>
      </p:sp>
    </p:spTree>
    <p:extLst>
      <p:ext uri="{BB962C8B-B14F-4D97-AF65-F5344CB8AC3E}">
        <p14:creationId xmlns:p14="http://schemas.microsoft.com/office/powerpoint/2010/main" val="15579597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468313" y="44624"/>
            <a:ext cx="8229600" cy="1095201"/>
          </a:xfrm>
        </p:spPr>
        <p:txBody>
          <a:bodyPr>
            <a:normAutofit fontScale="90000"/>
          </a:bodyPr>
          <a:lstStyle/>
          <a:p>
            <a:r>
              <a:rPr lang="ru-RU" altLang="ru-RU" sz="4000" dirty="0"/>
              <a:t>Протокол компьютерного покера с тремя игроками</a:t>
            </a:r>
          </a:p>
        </p:txBody>
      </p:sp>
      <p:sp>
        <p:nvSpPr>
          <p:cNvPr id="420867" name="Rectangle 3"/>
          <p:cNvSpPr>
            <a:spLocks noGrp="1" noChangeArrowheads="1"/>
          </p:cNvSpPr>
          <p:nvPr>
            <p:ph type="body" idx="1"/>
          </p:nvPr>
        </p:nvSpPr>
        <p:spPr>
          <a:xfrm>
            <a:off x="0" y="1367756"/>
            <a:ext cx="9144000" cy="5516562"/>
          </a:xfrm>
        </p:spPr>
        <p:txBody>
          <a:bodyPr>
            <a:normAutofit/>
          </a:bodyPr>
          <a:lstStyle/>
          <a:p>
            <a:r>
              <a:rPr lang="ru-RU" altLang="ru-RU" sz="3200" dirty="0"/>
              <a:t>Если выигрывает </a:t>
            </a:r>
            <a:r>
              <a:rPr lang="en-US" altLang="ru-RU" sz="3200" dirty="0"/>
              <a:t>A, </a:t>
            </a:r>
            <a:r>
              <a:rPr lang="ru-RU" altLang="ru-RU" sz="3200" dirty="0"/>
              <a:t>то он раскрывает свои карты и пару ключей. </a:t>
            </a:r>
            <a:r>
              <a:rPr lang="en-US" altLang="ru-RU" sz="3200" dirty="0"/>
              <a:t>B </a:t>
            </a:r>
            <a:r>
              <a:rPr lang="ru-RU" altLang="ru-RU" sz="3200" dirty="0"/>
              <a:t>может использовать </a:t>
            </a:r>
            <a:r>
              <a:rPr lang="en-US" altLang="ru-RU" sz="3200" dirty="0"/>
              <a:t>SK</a:t>
            </a:r>
            <a:r>
              <a:rPr lang="en-US" altLang="ru-RU" sz="3200" baseline="-25000" dirty="0"/>
              <a:t>A</a:t>
            </a:r>
            <a:r>
              <a:rPr lang="en-US" altLang="ru-RU" sz="3200" dirty="0"/>
              <a:t> </a:t>
            </a:r>
            <a:r>
              <a:rPr lang="ru-RU" altLang="ru-RU" sz="3200" dirty="0"/>
              <a:t>для проверки действий </a:t>
            </a:r>
            <a:r>
              <a:rPr lang="en-US" altLang="ru-RU" sz="3200" dirty="0"/>
              <a:t>A </a:t>
            </a:r>
            <a:r>
              <a:rPr lang="ru-RU" altLang="ru-RU" sz="3200" dirty="0"/>
              <a:t>на шаге 2 (что каждое из 52 зашифрованных сообщений соответствует отдельной карте). </a:t>
            </a:r>
            <a:r>
              <a:rPr lang="en-US" altLang="ru-RU" sz="3200" dirty="0"/>
              <a:t>C </a:t>
            </a:r>
            <a:r>
              <a:rPr lang="ru-RU" altLang="ru-RU" sz="3200" dirty="0"/>
              <a:t>может проверить честность </a:t>
            </a:r>
            <a:r>
              <a:rPr lang="en-US" altLang="ru-RU" sz="3200" dirty="0"/>
              <a:t>A </a:t>
            </a:r>
            <a:r>
              <a:rPr lang="ru-RU" altLang="ru-RU" sz="3200" dirty="0"/>
              <a:t>при раскрытии своих карт, шифруя их с помощью </a:t>
            </a:r>
            <a:r>
              <a:rPr lang="en-US" altLang="ru-RU" sz="3200" dirty="0"/>
              <a:t>PK</a:t>
            </a:r>
            <a:r>
              <a:rPr lang="en-US" altLang="ru-RU" sz="3200" baseline="-25000" dirty="0"/>
              <a:t>A</a:t>
            </a:r>
            <a:r>
              <a:rPr lang="en-US" altLang="ru-RU" sz="3200" dirty="0"/>
              <a:t> </a:t>
            </a:r>
            <a:r>
              <a:rPr lang="ru-RU" altLang="ru-RU" sz="3200" dirty="0"/>
              <a:t>и проверяя соответствие отосланным на шаге 14.</a:t>
            </a:r>
          </a:p>
        </p:txBody>
      </p:sp>
    </p:spTree>
    <p:extLst>
      <p:ext uri="{BB962C8B-B14F-4D97-AF65-F5344CB8AC3E}">
        <p14:creationId xmlns:p14="http://schemas.microsoft.com/office/powerpoint/2010/main" val="38219045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a:xfrm>
            <a:off x="0" y="44624"/>
            <a:ext cx="9144000" cy="1301006"/>
          </a:xfrm>
        </p:spPr>
        <p:txBody>
          <a:bodyPr>
            <a:normAutofit fontScale="90000"/>
          </a:bodyPr>
          <a:lstStyle/>
          <a:p>
            <a:r>
              <a:rPr lang="ru-RU" altLang="ru-RU" sz="4000" dirty="0"/>
              <a:t>Протокол компьютерного покера с тремя игроками</a:t>
            </a:r>
          </a:p>
        </p:txBody>
      </p:sp>
      <p:sp>
        <p:nvSpPr>
          <p:cNvPr id="421891" name="Rectangle 3"/>
          <p:cNvSpPr>
            <a:spLocks noGrp="1" noChangeArrowheads="1"/>
          </p:cNvSpPr>
          <p:nvPr>
            <p:ph type="body" idx="1"/>
          </p:nvPr>
        </p:nvSpPr>
        <p:spPr>
          <a:xfrm>
            <a:off x="0" y="1341438"/>
            <a:ext cx="9144000" cy="5516562"/>
          </a:xfrm>
        </p:spPr>
        <p:txBody>
          <a:bodyPr>
            <a:normAutofit/>
          </a:bodyPr>
          <a:lstStyle/>
          <a:p>
            <a:r>
              <a:rPr lang="ru-RU" altLang="ru-RU" sz="3200" dirty="0"/>
              <a:t>Если выигрывают </a:t>
            </a:r>
            <a:r>
              <a:rPr lang="en-US" altLang="ru-RU" sz="3200" dirty="0"/>
              <a:t>B </a:t>
            </a:r>
            <a:r>
              <a:rPr lang="ru-RU" altLang="ru-RU" sz="3200" dirty="0"/>
              <a:t>или </a:t>
            </a:r>
            <a:r>
              <a:rPr lang="en-US" altLang="ru-RU" sz="3200" dirty="0"/>
              <a:t>C, </a:t>
            </a:r>
            <a:r>
              <a:rPr lang="ru-RU" altLang="ru-RU" sz="3200" dirty="0"/>
              <a:t>то победитель раскрывает свои карты и пару ключей. </a:t>
            </a:r>
            <a:r>
              <a:rPr lang="en-US" altLang="ru-RU" sz="3200" dirty="0"/>
              <a:t>A </a:t>
            </a:r>
            <a:r>
              <a:rPr lang="ru-RU" altLang="ru-RU" sz="3200" dirty="0"/>
              <a:t>может убедиться в подлинности карт, проверяя находящиеся в них свои случайные строки, помещенные на шаге 2. </a:t>
            </a:r>
            <a:r>
              <a:rPr lang="en-US" altLang="ru-RU" sz="3200" dirty="0"/>
              <a:t>A </a:t>
            </a:r>
            <a:r>
              <a:rPr lang="ru-RU" altLang="ru-RU" sz="3200" dirty="0"/>
              <a:t>может также убедиться, что победителю были сданы именно эти карты, шифруя их с помощью его открытого ключа и сравнивая с вычисленными на шаге 9. </a:t>
            </a:r>
          </a:p>
        </p:txBody>
      </p:sp>
    </p:spTree>
    <p:extLst>
      <p:ext uri="{BB962C8B-B14F-4D97-AF65-F5344CB8AC3E}">
        <p14:creationId xmlns:p14="http://schemas.microsoft.com/office/powerpoint/2010/main" val="15247393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a:xfrm>
            <a:off x="0" y="0"/>
            <a:ext cx="9144000" cy="1228998"/>
          </a:xfrm>
        </p:spPr>
        <p:txBody>
          <a:bodyPr>
            <a:normAutofit fontScale="90000"/>
          </a:bodyPr>
          <a:lstStyle/>
          <a:p>
            <a:r>
              <a:rPr lang="ru-RU" altLang="ru-RU" sz="4000" dirty="0"/>
              <a:t>Протокол компьютерного покера с тремя игроками</a:t>
            </a:r>
          </a:p>
        </p:txBody>
      </p:sp>
      <p:sp>
        <p:nvSpPr>
          <p:cNvPr id="422915" name="Rectangle 3"/>
          <p:cNvSpPr>
            <a:spLocks noGrp="1" noChangeArrowheads="1"/>
          </p:cNvSpPr>
          <p:nvPr>
            <p:ph type="body" idx="1"/>
          </p:nvPr>
        </p:nvSpPr>
        <p:spPr>
          <a:xfrm>
            <a:off x="0" y="1341438"/>
            <a:ext cx="9144000" cy="5516562"/>
          </a:xfrm>
        </p:spPr>
        <p:txBody>
          <a:bodyPr>
            <a:normAutofit/>
          </a:bodyPr>
          <a:lstStyle/>
          <a:p>
            <a:pPr>
              <a:lnSpc>
                <a:spcPct val="90000"/>
              </a:lnSpc>
            </a:pPr>
            <a:r>
              <a:rPr lang="ru-RU" altLang="ru-RU" sz="3200" dirty="0"/>
              <a:t>Протокол не защищен от сговора игроков. </a:t>
            </a:r>
            <a:r>
              <a:rPr lang="en-US" altLang="ru-RU" sz="3200" dirty="0"/>
              <a:t>A </a:t>
            </a:r>
            <a:r>
              <a:rPr lang="ru-RU" altLang="ru-RU" sz="3200" dirty="0"/>
              <a:t>и другой игрок могут объединиться для обмана третьего игрока. Поэтому важно проверять все ключи и случайные строки при раскрытии карт игроками.</a:t>
            </a:r>
          </a:p>
          <a:p>
            <a:pPr>
              <a:lnSpc>
                <a:spcPct val="90000"/>
              </a:lnSpc>
            </a:pPr>
            <a:r>
              <a:rPr lang="ru-RU" altLang="ru-RU" sz="3200" dirty="0"/>
              <a:t>При использовании криптосистемы </a:t>
            </a:r>
            <a:r>
              <a:rPr lang="en-US" altLang="ru-RU" sz="3200" dirty="0"/>
              <a:t>RSA </a:t>
            </a:r>
            <a:r>
              <a:rPr lang="ru-RU" altLang="ru-RU" sz="3200" dirty="0"/>
              <a:t>возможно «крапление» отдельных карт (если их двоичное представление является квадратичным остатком, то и их зашифрованное значение будет также квадратичным остатком).</a:t>
            </a:r>
          </a:p>
        </p:txBody>
      </p:sp>
    </p:spTree>
    <p:extLst>
      <p:ext uri="{BB962C8B-B14F-4D97-AF65-F5344CB8AC3E}">
        <p14:creationId xmlns:p14="http://schemas.microsoft.com/office/powerpoint/2010/main" val="23355219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Квадратичный остаток</a:t>
            </a:r>
            <a:endParaRPr lang="ru-RU" dirty="0"/>
          </a:p>
        </p:txBody>
      </p:sp>
      <mc:AlternateContent xmlns:mc="http://schemas.openxmlformats.org/markup-compatibility/2006" xmlns:a14="http://schemas.microsoft.com/office/drawing/2010/main">
        <mc:Choice Requires="a14">
          <p:sp>
            <p:nvSpPr>
              <p:cNvPr id="3" name="Объект 2"/>
              <p:cNvSpPr>
                <a:spLocks noGrp="1"/>
              </p:cNvSpPr>
              <p:nvPr>
                <p:ph sz="quarter" idx="1"/>
              </p:nvPr>
            </p:nvSpPr>
            <p:spPr/>
            <p:txBody>
              <a:bodyPr>
                <a:normAutofit/>
              </a:bodyPr>
              <a:lstStyle/>
              <a:p>
                <a:r>
                  <a:rPr lang="ru-RU" sz="3200" dirty="0" smtClean="0"/>
                  <a:t>Остаток a≠0 </a:t>
                </a:r>
                <a:r>
                  <a:rPr lang="en-US" sz="3200" dirty="0" smtClean="0"/>
                  <a:t>{mod p} </a:t>
                </a:r>
                <a:r>
                  <a:rPr lang="ru-RU" sz="3200" dirty="0" smtClean="0"/>
                  <a:t>называется </a:t>
                </a:r>
                <a:r>
                  <a:rPr lang="ru-RU" sz="3200" dirty="0"/>
                  <a:t>квадратичным вычетом </a:t>
                </a:r>
                <a:r>
                  <a:rPr lang="ru-RU" sz="3200" dirty="0" smtClean="0"/>
                  <a:t>по </a:t>
                </a:r>
                <a:r>
                  <a:rPr lang="ru-RU" sz="3200" dirty="0"/>
                  <a:t>модулю p, если сравнение </a:t>
                </a:r>
                <a14:m>
                  <m:oMath xmlns:m="http://schemas.openxmlformats.org/officeDocument/2006/math">
                    <m:sSup>
                      <m:sSupPr>
                        <m:ctrlPr>
                          <a:rPr lang="ru-RU" sz="3200" i="1" smtClean="0">
                            <a:latin typeface="Cambria Math"/>
                          </a:rPr>
                        </m:ctrlPr>
                      </m:sSupPr>
                      <m:e>
                        <m:r>
                          <a:rPr lang="en-US" sz="3200" b="0" i="1" smtClean="0">
                            <a:latin typeface="Cambria Math"/>
                          </a:rPr>
                          <m:t>𝑥</m:t>
                        </m:r>
                      </m:e>
                      <m:sup>
                        <m:r>
                          <a:rPr lang="en-US" sz="3200" b="0" i="1" smtClean="0">
                            <a:latin typeface="Cambria Math"/>
                          </a:rPr>
                          <m:t>2</m:t>
                        </m:r>
                      </m:sup>
                    </m:sSup>
                  </m:oMath>
                </a14:m>
                <a:r>
                  <a:rPr lang="ru-RU" sz="3200" dirty="0" smtClean="0"/>
                  <a:t>≡a</a:t>
                </a:r>
                <a:r>
                  <a:rPr lang="en-US" sz="3200" dirty="0" smtClean="0"/>
                  <a:t> {mod </a:t>
                </a:r>
                <a:r>
                  <a:rPr lang="ru-RU" sz="3200" dirty="0" smtClean="0"/>
                  <a:t>p</a:t>
                </a:r>
                <a:r>
                  <a:rPr lang="en-US" sz="3200" dirty="0" smtClean="0"/>
                  <a:t>}</a:t>
                </a:r>
                <a:r>
                  <a:rPr lang="ru-RU" sz="3200" dirty="0" smtClean="0"/>
                  <a:t> разрешимо.</a:t>
                </a:r>
                <a:endParaRPr lang="ru-RU" sz="3200" dirty="0"/>
              </a:p>
            </p:txBody>
          </p:sp>
        </mc:Choice>
        <mc:Fallback xmlns="">
          <p:sp>
            <p:nvSpPr>
              <p:cNvPr id="3" name="Объект 2"/>
              <p:cNvSpPr>
                <a:spLocks noGrp="1" noRot="1" noChangeAspect="1" noMove="1" noResize="1" noEditPoints="1" noAdjustHandles="1" noChangeArrowheads="1" noChangeShapeType="1" noTextEdit="1"/>
              </p:cNvSpPr>
              <p:nvPr>
                <p:ph sz="quarter" idx="1"/>
              </p:nvPr>
            </p:nvSpPr>
            <p:spPr>
              <a:blipFill rotWithShape="1">
                <a:blip r:embed="rId2"/>
                <a:stretch>
                  <a:fillRect l="-598" t="-1628" r="-224"/>
                </a:stretch>
              </a:blipFill>
            </p:spPr>
            <p:txBody>
              <a:bodyPr/>
              <a:lstStyle/>
              <a:p>
                <a:r>
                  <a:rPr lang="ru-RU">
                    <a:noFill/>
                  </a:rPr>
                  <a:t> </a:t>
                </a:r>
              </a:p>
            </p:txBody>
          </p:sp>
        </mc:Fallback>
      </mc:AlternateContent>
    </p:spTree>
    <p:extLst>
      <p:ext uri="{BB962C8B-B14F-4D97-AF65-F5344CB8AC3E}">
        <p14:creationId xmlns:p14="http://schemas.microsoft.com/office/powerpoint/2010/main" val="22626777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0" y="116632"/>
            <a:ext cx="9144000" cy="1023193"/>
          </a:xfrm>
        </p:spPr>
        <p:txBody>
          <a:bodyPr>
            <a:normAutofit/>
          </a:bodyPr>
          <a:lstStyle/>
          <a:p>
            <a:r>
              <a:rPr lang="ru-RU" altLang="ru-RU" sz="4000" dirty="0"/>
              <a:t>Вычисления с </a:t>
            </a:r>
            <a:r>
              <a:rPr lang="ru-RU" altLang="ru-RU" sz="4000" dirty="0" smtClean="0"/>
              <a:t>секретными </a:t>
            </a:r>
            <a:r>
              <a:rPr lang="ru-RU" altLang="ru-RU" sz="4000" dirty="0"/>
              <a:t>данными</a:t>
            </a:r>
          </a:p>
        </p:txBody>
      </p:sp>
      <p:sp>
        <p:nvSpPr>
          <p:cNvPr id="423939" name="Rectangle 3"/>
          <p:cNvSpPr>
            <a:spLocks noGrp="1" noChangeArrowheads="1"/>
          </p:cNvSpPr>
          <p:nvPr>
            <p:ph type="body" idx="1"/>
          </p:nvPr>
        </p:nvSpPr>
        <p:spPr>
          <a:xfrm>
            <a:off x="0" y="1340768"/>
            <a:ext cx="9144000" cy="5517232"/>
          </a:xfrm>
        </p:spPr>
        <p:txBody>
          <a:bodyPr>
            <a:normAutofit/>
          </a:bodyPr>
          <a:lstStyle/>
          <a:p>
            <a:r>
              <a:rPr lang="ru-RU" altLang="ru-RU" sz="3200" dirty="0"/>
              <a:t>Группе людей требуется совместно вычислить некоторую функцию от многих переменных. Каждый </a:t>
            </a:r>
            <a:r>
              <a:rPr lang="ru-RU" altLang="ru-RU" sz="3200"/>
              <a:t>участник </a:t>
            </a:r>
            <a:r>
              <a:rPr lang="ru-RU" altLang="ru-RU" sz="3200" smtClean="0"/>
              <a:t>вычислительного </a:t>
            </a:r>
            <a:r>
              <a:rPr lang="ru-RU" altLang="ru-RU" sz="3200" dirty="0"/>
              <a:t>процесса является источником значений одной или нескольких переменных этой функции. Результат вычислений становится известен всем членам группы, однако ни один из них не в состоянии выяснить что-либо о значениях, поданных на вход функции другим членом группы. </a:t>
            </a:r>
          </a:p>
        </p:txBody>
      </p:sp>
    </p:spTree>
    <p:extLst>
      <p:ext uri="{BB962C8B-B14F-4D97-AF65-F5344CB8AC3E}">
        <p14:creationId xmlns:p14="http://schemas.microsoft.com/office/powerpoint/2010/main" val="20586189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179512" y="116632"/>
            <a:ext cx="8229600" cy="981075"/>
          </a:xfrm>
        </p:spPr>
        <p:txBody>
          <a:bodyPr/>
          <a:lstStyle/>
          <a:p>
            <a:r>
              <a:rPr lang="ru-RU" altLang="ru-RU" sz="4000" dirty="0"/>
              <a:t>Вычисление средней зарплаты </a:t>
            </a:r>
          </a:p>
        </p:txBody>
      </p:sp>
      <p:sp>
        <p:nvSpPr>
          <p:cNvPr id="424963" name="Rectangle 3"/>
          <p:cNvSpPr>
            <a:spLocks noGrp="1" noChangeArrowheads="1"/>
          </p:cNvSpPr>
          <p:nvPr>
            <p:ph type="body" idx="1"/>
          </p:nvPr>
        </p:nvSpPr>
        <p:spPr>
          <a:xfrm>
            <a:off x="0" y="1340768"/>
            <a:ext cx="9144000" cy="5517232"/>
          </a:xfrm>
        </p:spPr>
        <p:txBody>
          <a:bodyPr>
            <a:normAutofit/>
          </a:bodyPr>
          <a:lstStyle/>
          <a:p>
            <a:pPr>
              <a:lnSpc>
                <a:spcPct val="90000"/>
              </a:lnSpc>
              <a:buFont typeface="Wingdings" pitchFamily="2" charset="2"/>
              <a:buNone/>
            </a:pPr>
            <a:r>
              <a:rPr lang="ru-RU" altLang="ru-RU" sz="3200" dirty="0"/>
              <a:t>Начальник отдела поручил своим подчиненным подсчитать среднюю зарплату в отделе. Начальник осведомлен о зарплате любого сотрудника, но слишком занят более важными делами, чтобы отвлекаться на подобные вычисления. Каждый сотрудник знает собственную зарплату, но не желает сообщать о ней сослуживцам. Чтобы сотрудники отдела (</a:t>
            </a:r>
            <a:r>
              <a:rPr lang="en-US" altLang="ru-RU" sz="3200" dirty="0"/>
              <a:t>A</a:t>
            </a:r>
            <a:r>
              <a:rPr lang="ru-RU" altLang="ru-RU" sz="3200" dirty="0"/>
              <a:t>,</a:t>
            </a:r>
            <a:r>
              <a:rPr lang="en-US" altLang="ru-RU" sz="3200" dirty="0"/>
              <a:t> B</a:t>
            </a:r>
            <a:r>
              <a:rPr lang="ru-RU" altLang="ru-RU" sz="3200" dirty="0"/>
              <a:t>, </a:t>
            </a:r>
            <a:r>
              <a:rPr lang="en-US" altLang="ru-RU" sz="3200" dirty="0"/>
              <a:t>C </a:t>
            </a:r>
            <a:r>
              <a:rPr lang="ru-RU" altLang="ru-RU" sz="3200" dirty="0"/>
              <a:t>и</a:t>
            </a:r>
            <a:r>
              <a:rPr lang="en-US" altLang="ru-RU" sz="3200" dirty="0"/>
              <a:t> D</a:t>
            </a:r>
            <a:r>
              <a:rPr lang="ru-RU" altLang="ru-RU" sz="3200" dirty="0"/>
              <a:t>) смогли просуммировать свои оклады, сохранив их в тайне от других, им следует воспользоваться следующим протоколом: </a:t>
            </a:r>
          </a:p>
        </p:txBody>
      </p:sp>
    </p:spTree>
    <p:extLst>
      <p:ext uri="{BB962C8B-B14F-4D97-AF65-F5344CB8AC3E}">
        <p14:creationId xmlns:p14="http://schemas.microsoft.com/office/powerpoint/2010/main" val="23012670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Grp="1" noChangeArrowheads="1"/>
          </p:cNvSpPr>
          <p:nvPr>
            <p:ph type="title"/>
          </p:nvPr>
        </p:nvSpPr>
        <p:spPr>
          <a:xfrm>
            <a:off x="0" y="0"/>
            <a:ext cx="8964613" cy="1196752"/>
          </a:xfrm>
        </p:spPr>
        <p:txBody>
          <a:bodyPr>
            <a:normAutofit fontScale="90000"/>
          </a:bodyPr>
          <a:lstStyle/>
          <a:p>
            <a:r>
              <a:rPr lang="ru-RU" altLang="ru-RU" sz="4000" dirty="0"/>
              <a:t>Протокол вычисления средней зарплаты</a:t>
            </a:r>
          </a:p>
        </p:txBody>
      </p:sp>
      <p:sp>
        <p:nvSpPr>
          <p:cNvPr id="425987" name="Rectangle 3"/>
          <p:cNvSpPr>
            <a:spLocks noGrp="1" noChangeArrowheads="1"/>
          </p:cNvSpPr>
          <p:nvPr>
            <p:ph type="body" idx="1"/>
          </p:nvPr>
        </p:nvSpPr>
        <p:spPr>
          <a:xfrm>
            <a:off x="0" y="1412875"/>
            <a:ext cx="9144000" cy="5445125"/>
          </a:xfrm>
        </p:spPr>
        <p:txBody>
          <a:bodyPr>
            <a:normAutofit/>
          </a:bodyPr>
          <a:lstStyle/>
          <a:p>
            <a:pPr marL="381000" indent="-381000">
              <a:lnSpc>
                <a:spcPct val="90000"/>
              </a:lnSpc>
              <a:buFont typeface="Wingdings" pitchFamily="2" charset="2"/>
              <a:buAutoNum type="arabicPeriod"/>
            </a:pPr>
            <a:r>
              <a:rPr lang="en-US" altLang="ru-RU" sz="3200" dirty="0"/>
              <a:t>A: </a:t>
            </a:r>
            <a:r>
              <a:rPr lang="ru-RU" altLang="ru-RU" sz="3200" dirty="0"/>
              <a:t>генерирует случайное число</a:t>
            </a:r>
            <a:r>
              <a:rPr lang="en-US" altLang="ru-RU" sz="3200" dirty="0"/>
              <a:t> R</a:t>
            </a:r>
            <a:r>
              <a:rPr lang="ru-RU" altLang="ru-RU" sz="3200" dirty="0"/>
              <a:t>, прибавляет его к своей зарплате</a:t>
            </a:r>
            <a:r>
              <a:rPr lang="en-US" altLang="ru-RU" sz="3200" dirty="0"/>
              <a:t> Y</a:t>
            </a:r>
            <a:r>
              <a:rPr lang="en-US" altLang="ru-RU" sz="3200" baseline="-25000" dirty="0"/>
              <a:t>A</a:t>
            </a:r>
            <a:r>
              <a:rPr lang="en-US" altLang="ru-RU" sz="3200" dirty="0"/>
              <a:t>=X</a:t>
            </a:r>
            <a:r>
              <a:rPr lang="en-US" altLang="ru-RU" sz="3200" baseline="-25000" dirty="0"/>
              <a:t>A</a:t>
            </a:r>
            <a:r>
              <a:rPr lang="en-US" altLang="ru-RU" sz="3200" dirty="0"/>
              <a:t>+R</a:t>
            </a:r>
            <a:r>
              <a:rPr lang="ru-RU" altLang="ru-RU" sz="3200" dirty="0"/>
              <a:t>, шифрует полученную сумму при помощи открытого ключа </a:t>
            </a:r>
            <a:r>
              <a:rPr lang="en-US" altLang="ru-RU" sz="3200" dirty="0"/>
              <a:t>B E</a:t>
            </a:r>
            <a:r>
              <a:rPr lang="en-US" altLang="ru-RU" sz="3200" baseline="-25000" dirty="0"/>
              <a:t>PKB</a:t>
            </a:r>
            <a:r>
              <a:rPr lang="en-US" altLang="ru-RU" sz="3200" dirty="0"/>
              <a:t>(Y</a:t>
            </a:r>
            <a:r>
              <a:rPr lang="en-US" altLang="ru-RU" sz="3200" baseline="-25000" dirty="0"/>
              <a:t>A</a:t>
            </a:r>
            <a:r>
              <a:rPr lang="en-US" altLang="ru-RU" sz="3200" dirty="0"/>
              <a:t>).</a:t>
            </a:r>
          </a:p>
          <a:p>
            <a:pPr marL="381000" indent="-381000">
              <a:lnSpc>
                <a:spcPct val="90000"/>
              </a:lnSpc>
              <a:buFont typeface="Wingdings" pitchFamily="2" charset="2"/>
              <a:buAutoNum type="arabicPeriod"/>
            </a:pPr>
            <a:r>
              <a:rPr lang="en-US" altLang="ru-RU" sz="3200" dirty="0"/>
              <a:t>A-&gt;B: E</a:t>
            </a:r>
            <a:r>
              <a:rPr lang="en-US" altLang="ru-RU" sz="3200" baseline="-25000" dirty="0"/>
              <a:t>PKB</a:t>
            </a:r>
            <a:r>
              <a:rPr lang="en-US" altLang="ru-RU" sz="3200" dirty="0"/>
              <a:t>(Y</a:t>
            </a:r>
            <a:r>
              <a:rPr lang="en-US" altLang="ru-RU" sz="3200" baseline="-25000" dirty="0"/>
              <a:t>A</a:t>
            </a:r>
            <a:r>
              <a:rPr lang="en-US" altLang="ru-RU" sz="3200" dirty="0"/>
              <a:t>).</a:t>
            </a:r>
            <a:endParaRPr lang="ru-RU" altLang="ru-RU" sz="3200" dirty="0"/>
          </a:p>
          <a:p>
            <a:pPr marL="381000" indent="-381000">
              <a:lnSpc>
                <a:spcPct val="90000"/>
              </a:lnSpc>
              <a:buFont typeface="Wingdings" pitchFamily="2" charset="2"/>
              <a:buAutoNum type="arabicPeriod"/>
            </a:pPr>
            <a:r>
              <a:rPr lang="en-US" altLang="ru-RU" sz="3200" dirty="0"/>
              <a:t>B: </a:t>
            </a:r>
            <a:r>
              <a:rPr lang="ru-RU" altLang="ru-RU" sz="3200" dirty="0"/>
              <a:t>на своем личном ключе расшифровывает результат </a:t>
            </a:r>
            <a:r>
              <a:rPr lang="en-US" altLang="ru-RU" sz="3200" dirty="0"/>
              <a:t>A X</a:t>
            </a:r>
            <a:r>
              <a:rPr lang="en-US" altLang="ru-RU" sz="3200" baseline="-25000" dirty="0"/>
              <a:t>A</a:t>
            </a:r>
            <a:r>
              <a:rPr lang="en-US" altLang="ru-RU" sz="3200" dirty="0"/>
              <a:t>+R=D</a:t>
            </a:r>
            <a:r>
              <a:rPr lang="en-US" altLang="ru-RU" sz="3200" baseline="-25000" dirty="0"/>
              <a:t>SKB</a:t>
            </a:r>
            <a:r>
              <a:rPr lang="en-US" altLang="ru-RU" sz="3200" dirty="0"/>
              <a:t>(E</a:t>
            </a:r>
            <a:r>
              <a:rPr lang="en-US" altLang="ru-RU" sz="3200" baseline="-25000" dirty="0"/>
              <a:t>PKB</a:t>
            </a:r>
            <a:r>
              <a:rPr lang="en-US" altLang="ru-RU" sz="3200" dirty="0"/>
              <a:t>(Y</a:t>
            </a:r>
            <a:r>
              <a:rPr lang="en-US" altLang="ru-RU" sz="3200" baseline="-25000" dirty="0"/>
              <a:t>A</a:t>
            </a:r>
            <a:r>
              <a:rPr lang="en-US" altLang="ru-RU" sz="3200" dirty="0"/>
              <a:t>)),</a:t>
            </a:r>
            <a:r>
              <a:rPr lang="ru-RU" altLang="ru-RU" sz="3200" dirty="0"/>
              <a:t> прибавляет к нему свою зарплату </a:t>
            </a:r>
            <a:r>
              <a:rPr lang="en-US" altLang="ru-RU" sz="3200" dirty="0"/>
              <a:t>Y</a:t>
            </a:r>
            <a:r>
              <a:rPr lang="en-US" altLang="ru-RU" sz="3200" baseline="-25000" dirty="0"/>
              <a:t>B</a:t>
            </a:r>
            <a:r>
              <a:rPr lang="en-US" altLang="ru-RU" sz="3200" dirty="0"/>
              <a:t>= X</a:t>
            </a:r>
            <a:r>
              <a:rPr lang="en-US" altLang="ru-RU" sz="3200" baseline="-25000" dirty="0"/>
              <a:t>A</a:t>
            </a:r>
            <a:r>
              <a:rPr lang="en-US" altLang="ru-RU" sz="3200" dirty="0"/>
              <a:t>+R+X</a:t>
            </a:r>
            <a:r>
              <a:rPr lang="en-US" altLang="ru-RU" sz="3200" baseline="-25000" dirty="0"/>
              <a:t>B</a:t>
            </a:r>
            <a:r>
              <a:rPr lang="ru-RU" altLang="ru-RU" sz="3200" dirty="0"/>
              <a:t>, шифрует полученную сумму при помощи открытого ключа </a:t>
            </a:r>
            <a:r>
              <a:rPr lang="en-US" altLang="ru-RU" sz="3200" dirty="0"/>
              <a:t>C E</a:t>
            </a:r>
            <a:r>
              <a:rPr lang="en-US" altLang="ru-RU" sz="3200" baseline="-25000" dirty="0"/>
              <a:t>PKC</a:t>
            </a:r>
            <a:r>
              <a:rPr lang="en-US" altLang="ru-RU" sz="3200" dirty="0"/>
              <a:t>(Y</a:t>
            </a:r>
            <a:r>
              <a:rPr lang="en-US" altLang="ru-RU" sz="3200" baseline="-25000" dirty="0"/>
              <a:t>B</a:t>
            </a:r>
            <a:r>
              <a:rPr lang="en-US" altLang="ru-RU" sz="3200" dirty="0"/>
              <a:t>).</a:t>
            </a:r>
          </a:p>
          <a:p>
            <a:pPr marL="381000" indent="-381000">
              <a:lnSpc>
                <a:spcPct val="90000"/>
              </a:lnSpc>
              <a:buFont typeface="Wingdings" pitchFamily="2" charset="2"/>
              <a:buAutoNum type="arabicPeriod"/>
            </a:pPr>
            <a:r>
              <a:rPr lang="en-US" altLang="ru-RU" sz="3200" dirty="0"/>
              <a:t>B-&gt;C: E</a:t>
            </a:r>
            <a:r>
              <a:rPr lang="en-US" altLang="ru-RU" sz="3200" baseline="-25000" dirty="0"/>
              <a:t>PKC</a:t>
            </a:r>
            <a:r>
              <a:rPr lang="en-US" altLang="ru-RU" sz="3200" dirty="0"/>
              <a:t>(Y</a:t>
            </a:r>
            <a:r>
              <a:rPr lang="en-US" altLang="ru-RU" sz="3200" baseline="-25000" dirty="0"/>
              <a:t>B</a:t>
            </a:r>
            <a:r>
              <a:rPr lang="en-US" altLang="ru-RU" sz="3200" dirty="0"/>
              <a:t>).</a:t>
            </a:r>
            <a:endParaRPr lang="ru-RU" altLang="ru-RU" sz="3200" dirty="0"/>
          </a:p>
        </p:txBody>
      </p:sp>
    </p:spTree>
    <p:extLst>
      <p:ext uri="{BB962C8B-B14F-4D97-AF65-F5344CB8AC3E}">
        <p14:creationId xmlns:p14="http://schemas.microsoft.com/office/powerpoint/2010/main" val="27748321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a:xfrm>
            <a:off x="0" y="116632"/>
            <a:ext cx="9144000" cy="1007765"/>
          </a:xfrm>
        </p:spPr>
        <p:txBody>
          <a:bodyPr/>
          <a:lstStyle/>
          <a:p>
            <a:r>
              <a:rPr lang="ru-RU" altLang="ru-RU" sz="4000" dirty="0"/>
              <a:t>Протокол вычисления средней зарплаты</a:t>
            </a:r>
          </a:p>
        </p:txBody>
      </p:sp>
      <p:sp>
        <p:nvSpPr>
          <p:cNvPr id="427011" name="Rectangle 3"/>
          <p:cNvSpPr>
            <a:spLocks noGrp="1" noChangeArrowheads="1"/>
          </p:cNvSpPr>
          <p:nvPr>
            <p:ph type="body" idx="1"/>
          </p:nvPr>
        </p:nvSpPr>
        <p:spPr>
          <a:xfrm>
            <a:off x="0" y="1268760"/>
            <a:ext cx="9144000" cy="5589240"/>
          </a:xfrm>
        </p:spPr>
        <p:txBody>
          <a:bodyPr>
            <a:noAutofit/>
          </a:bodyPr>
          <a:lstStyle/>
          <a:p>
            <a:pPr marL="609600" indent="-609600">
              <a:buFont typeface="Wingdings" pitchFamily="2" charset="2"/>
              <a:buAutoNum type="arabicPeriod" startAt="5"/>
            </a:pPr>
            <a:r>
              <a:rPr lang="en-US" altLang="ru-RU" sz="3200" dirty="0"/>
              <a:t>C: </a:t>
            </a:r>
            <a:r>
              <a:rPr lang="ru-RU" altLang="ru-RU" sz="3200" dirty="0"/>
              <a:t>на своем личном ключе расшифровывает результат </a:t>
            </a:r>
            <a:r>
              <a:rPr lang="en-US" altLang="ru-RU" sz="3200" dirty="0"/>
              <a:t>B X</a:t>
            </a:r>
            <a:r>
              <a:rPr lang="en-US" altLang="ru-RU" sz="3200" baseline="-25000" dirty="0"/>
              <a:t>A</a:t>
            </a:r>
            <a:r>
              <a:rPr lang="en-US" altLang="ru-RU" sz="3200" dirty="0"/>
              <a:t>+R+X</a:t>
            </a:r>
            <a:r>
              <a:rPr lang="en-US" altLang="ru-RU" sz="3200" baseline="-25000" dirty="0"/>
              <a:t>B</a:t>
            </a:r>
            <a:r>
              <a:rPr lang="en-US" altLang="ru-RU" sz="3200" dirty="0"/>
              <a:t>=D</a:t>
            </a:r>
            <a:r>
              <a:rPr lang="en-US" altLang="ru-RU" sz="3200" baseline="-25000" dirty="0"/>
              <a:t>SKC</a:t>
            </a:r>
            <a:r>
              <a:rPr lang="en-US" altLang="ru-RU" sz="3200" dirty="0"/>
              <a:t>(E</a:t>
            </a:r>
            <a:r>
              <a:rPr lang="en-US" altLang="ru-RU" sz="3200" baseline="-25000" dirty="0"/>
              <a:t>PKC</a:t>
            </a:r>
            <a:r>
              <a:rPr lang="en-US" altLang="ru-RU" sz="3200" dirty="0"/>
              <a:t>(Y</a:t>
            </a:r>
            <a:r>
              <a:rPr lang="en-US" altLang="ru-RU" sz="3200" baseline="-25000" dirty="0"/>
              <a:t>B</a:t>
            </a:r>
            <a:r>
              <a:rPr lang="en-US" altLang="ru-RU" sz="3200" dirty="0"/>
              <a:t>))</a:t>
            </a:r>
            <a:r>
              <a:rPr lang="ru-RU" altLang="ru-RU" sz="3200" dirty="0"/>
              <a:t>, прибавляет к нему свою зарплату</a:t>
            </a:r>
            <a:r>
              <a:rPr lang="en-US" altLang="ru-RU" sz="3200" dirty="0"/>
              <a:t> Y</a:t>
            </a:r>
            <a:r>
              <a:rPr lang="en-US" altLang="ru-RU" sz="3200" baseline="-25000" dirty="0"/>
              <a:t>C</a:t>
            </a:r>
            <a:r>
              <a:rPr lang="en-US" altLang="ru-RU" sz="3200" dirty="0"/>
              <a:t>=X</a:t>
            </a:r>
            <a:r>
              <a:rPr lang="en-US" altLang="ru-RU" sz="3200" baseline="-25000" dirty="0"/>
              <a:t>A</a:t>
            </a:r>
            <a:r>
              <a:rPr lang="en-US" altLang="ru-RU" sz="3200" dirty="0"/>
              <a:t>+R+X</a:t>
            </a:r>
            <a:r>
              <a:rPr lang="en-US" altLang="ru-RU" sz="3200" baseline="-25000" dirty="0"/>
              <a:t>B</a:t>
            </a:r>
            <a:r>
              <a:rPr lang="en-US" altLang="ru-RU" sz="3200" dirty="0"/>
              <a:t>+X</a:t>
            </a:r>
            <a:r>
              <a:rPr lang="en-US" altLang="ru-RU" sz="3200" baseline="-25000" dirty="0"/>
              <a:t>C</a:t>
            </a:r>
            <a:r>
              <a:rPr lang="ru-RU" altLang="ru-RU" sz="3200" dirty="0"/>
              <a:t>, шифрует полученную сумму при помощи открытого ключа </a:t>
            </a:r>
            <a:r>
              <a:rPr lang="en-US" altLang="ru-RU" sz="3200" dirty="0"/>
              <a:t>D E</a:t>
            </a:r>
            <a:r>
              <a:rPr lang="en-US" altLang="ru-RU" sz="3200" baseline="-25000" dirty="0"/>
              <a:t>PKD</a:t>
            </a:r>
            <a:r>
              <a:rPr lang="en-US" altLang="ru-RU" sz="3200" dirty="0"/>
              <a:t>(Y</a:t>
            </a:r>
            <a:r>
              <a:rPr lang="en-US" altLang="ru-RU" sz="3200" baseline="-25000" dirty="0"/>
              <a:t>C</a:t>
            </a:r>
            <a:r>
              <a:rPr lang="en-US" altLang="ru-RU" sz="3200" dirty="0"/>
              <a:t>).</a:t>
            </a:r>
          </a:p>
          <a:p>
            <a:pPr marL="609600" indent="-609600">
              <a:buFont typeface="Wingdings" pitchFamily="2" charset="2"/>
              <a:buAutoNum type="arabicPeriod" startAt="5"/>
            </a:pPr>
            <a:r>
              <a:rPr lang="en-US" altLang="ru-RU" sz="3200" dirty="0"/>
              <a:t>C-&gt;D: E</a:t>
            </a:r>
            <a:r>
              <a:rPr lang="en-US" altLang="ru-RU" sz="3200" baseline="-25000" dirty="0"/>
              <a:t>PKD</a:t>
            </a:r>
            <a:r>
              <a:rPr lang="en-US" altLang="ru-RU" sz="3200" dirty="0"/>
              <a:t>(Y</a:t>
            </a:r>
            <a:r>
              <a:rPr lang="en-US" altLang="ru-RU" sz="3200" baseline="-25000" dirty="0"/>
              <a:t>C</a:t>
            </a:r>
            <a:r>
              <a:rPr lang="en-US" altLang="ru-RU" sz="3200" dirty="0"/>
              <a:t>).</a:t>
            </a:r>
            <a:endParaRPr lang="ru-RU" altLang="ru-RU" sz="3200" dirty="0"/>
          </a:p>
          <a:p>
            <a:pPr marL="609600" indent="-609600">
              <a:buFont typeface="Wingdings" pitchFamily="2" charset="2"/>
              <a:buAutoNum type="arabicPeriod" startAt="5"/>
            </a:pPr>
            <a:r>
              <a:rPr lang="en-US" altLang="ru-RU" sz="3200" dirty="0"/>
              <a:t>D: </a:t>
            </a:r>
            <a:r>
              <a:rPr lang="ru-RU" altLang="ru-RU" sz="3200" dirty="0"/>
              <a:t>на своем личном ключе расшифровывает результат С </a:t>
            </a:r>
            <a:r>
              <a:rPr lang="en-US" altLang="ru-RU" sz="3200" dirty="0"/>
              <a:t>X</a:t>
            </a:r>
            <a:r>
              <a:rPr lang="en-US" altLang="ru-RU" sz="3200" baseline="-25000" dirty="0"/>
              <a:t>A</a:t>
            </a:r>
            <a:r>
              <a:rPr lang="en-US" altLang="ru-RU" sz="3200" dirty="0"/>
              <a:t>+R+X</a:t>
            </a:r>
            <a:r>
              <a:rPr lang="en-US" altLang="ru-RU" sz="3200" baseline="-25000" dirty="0"/>
              <a:t>B</a:t>
            </a:r>
            <a:r>
              <a:rPr lang="en-US" altLang="ru-RU" sz="3200" dirty="0"/>
              <a:t>+X</a:t>
            </a:r>
            <a:r>
              <a:rPr lang="en-US" altLang="ru-RU" sz="3200" baseline="-25000" dirty="0"/>
              <a:t>C</a:t>
            </a:r>
            <a:r>
              <a:rPr lang="ru-RU" altLang="ru-RU" sz="3200" dirty="0"/>
              <a:t>=</a:t>
            </a:r>
            <a:r>
              <a:rPr lang="en-US" altLang="ru-RU" sz="3200" dirty="0"/>
              <a:t>D</a:t>
            </a:r>
            <a:r>
              <a:rPr lang="en-US" altLang="ru-RU" sz="3200" baseline="-25000" dirty="0"/>
              <a:t>SKD</a:t>
            </a:r>
            <a:r>
              <a:rPr lang="en-US" altLang="ru-RU" sz="3200" dirty="0"/>
              <a:t>(E</a:t>
            </a:r>
            <a:r>
              <a:rPr lang="en-US" altLang="ru-RU" sz="3200" baseline="-25000" dirty="0"/>
              <a:t>PKD</a:t>
            </a:r>
            <a:r>
              <a:rPr lang="en-US" altLang="ru-RU" sz="3200" dirty="0"/>
              <a:t>(Y</a:t>
            </a:r>
            <a:r>
              <a:rPr lang="en-US" altLang="ru-RU" sz="3200" baseline="-25000" dirty="0"/>
              <a:t>C</a:t>
            </a:r>
            <a:r>
              <a:rPr lang="en-US" altLang="ru-RU" sz="3200" dirty="0"/>
              <a:t>))</a:t>
            </a:r>
            <a:r>
              <a:rPr lang="ru-RU" altLang="ru-RU" sz="3200" dirty="0"/>
              <a:t>, прибавляет к нему свою зарплату</a:t>
            </a:r>
            <a:r>
              <a:rPr lang="en-US" altLang="ru-RU" sz="3200" dirty="0"/>
              <a:t> Y</a:t>
            </a:r>
            <a:r>
              <a:rPr lang="en-US" altLang="ru-RU" sz="3200" baseline="-25000" dirty="0"/>
              <a:t>D</a:t>
            </a:r>
            <a:r>
              <a:rPr lang="en-US" altLang="ru-RU" sz="3200" dirty="0"/>
              <a:t>=X</a:t>
            </a:r>
            <a:r>
              <a:rPr lang="en-US" altLang="ru-RU" sz="3200" baseline="-25000" dirty="0"/>
              <a:t>A</a:t>
            </a:r>
            <a:r>
              <a:rPr lang="en-US" altLang="ru-RU" sz="3200" dirty="0"/>
              <a:t>+R+X</a:t>
            </a:r>
            <a:r>
              <a:rPr lang="en-US" altLang="ru-RU" sz="3200" baseline="-25000" dirty="0"/>
              <a:t>B</a:t>
            </a:r>
            <a:r>
              <a:rPr lang="en-US" altLang="ru-RU" sz="3200" dirty="0"/>
              <a:t>+X</a:t>
            </a:r>
            <a:r>
              <a:rPr lang="en-US" altLang="ru-RU" sz="3200" baseline="-25000" dirty="0"/>
              <a:t>C</a:t>
            </a:r>
            <a:r>
              <a:rPr lang="en-US" altLang="ru-RU" sz="3200" dirty="0"/>
              <a:t>+X</a:t>
            </a:r>
            <a:r>
              <a:rPr lang="en-US" altLang="ru-RU" sz="3200" baseline="-25000" dirty="0"/>
              <a:t>D</a:t>
            </a:r>
            <a:r>
              <a:rPr lang="ru-RU" altLang="ru-RU" sz="3200" dirty="0"/>
              <a:t>, шифрует полученную сумму при помощи открытого ключа </a:t>
            </a:r>
            <a:r>
              <a:rPr lang="en-US" altLang="ru-RU" sz="3200" dirty="0"/>
              <a:t>A E</a:t>
            </a:r>
            <a:r>
              <a:rPr lang="en-US" altLang="ru-RU" sz="3200" baseline="-25000" dirty="0"/>
              <a:t>PKA</a:t>
            </a:r>
            <a:r>
              <a:rPr lang="en-US" altLang="ru-RU" sz="3200" dirty="0"/>
              <a:t>(Y</a:t>
            </a:r>
            <a:r>
              <a:rPr lang="en-US" altLang="ru-RU" sz="3200" baseline="-25000" dirty="0"/>
              <a:t>D</a:t>
            </a:r>
            <a:r>
              <a:rPr lang="en-US" altLang="ru-RU" sz="3200" dirty="0" smtClean="0"/>
              <a:t>).</a:t>
            </a:r>
            <a:endParaRPr lang="en-US" altLang="ru-RU" sz="3200" dirty="0"/>
          </a:p>
        </p:txBody>
      </p:sp>
    </p:spTree>
    <p:extLst>
      <p:ext uri="{BB962C8B-B14F-4D97-AF65-F5344CB8AC3E}">
        <p14:creationId xmlns:p14="http://schemas.microsoft.com/office/powerpoint/2010/main" val="21726837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xfrm>
            <a:off x="-5705" y="116632"/>
            <a:ext cx="9144000" cy="1228998"/>
          </a:xfrm>
        </p:spPr>
        <p:txBody>
          <a:bodyPr/>
          <a:lstStyle/>
          <a:p>
            <a:r>
              <a:rPr lang="ru-RU" altLang="ru-RU" sz="4000" dirty="0"/>
              <a:t>Протокол вычисления средней зарплаты</a:t>
            </a:r>
          </a:p>
        </p:txBody>
      </p:sp>
      <p:sp>
        <p:nvSpPr>
          <p:cNvPr id="428035" name="Rectangle 3"/>
          <p:cNvSpPr>
            <a:spLocks noGrp="1" noChangeArrowheads="1"/>
          </p:cNvSpPr>
          <p:nvPr>
            <p:ph type="body" idx="1"/>
          </p:nvPr>
        </p:nvSpPr>
        <p:spPr>
          <a:xfrm>
            <a:off x="0" y="1341438"/>
            <a:ext cx="9144000" cy="5516562"/>
          </a:xfrm>
        </p:spPr>
        <p:txBody>
          <a:bodyPr>
            <a:normAutofit/>
          </a:bodyPr>
          <a:lstStyle/>
          <a:p>
            <a:pPr marL="609600" indent="-609600">
              <a:buFont typeface="+mj-lt"/>
              <a:buAutoNum type="arabicPeriod" startAt="8"/>
            </a:pPr>
            <a:r>
              <a:rPr lang="en-US" altLang="ru-RU" sz="3200" dirty="0"/>
              <a:t>D-&gt;A: E</a:t>
            </a:r>
            <a:r>
              <a:rPr lang="en-US" altLang="ru-RU" sz="3200" baseline="-25000" dirty="0"/>
              <a:t>PKA</a:t>
            </a:r>
            <a:r>
              <a:rPr lang="en-US" altLang="ru-RU" sz="3200" dirty="0"/>
              <a:t>(Y</a:t>
            </a:r>
            <a:r>
              <a:rPr lang="en-US" altLang="ru-RU" sz="3200" baseline="-25000" dirty="0"/>
              <a:t>D</a:t>
            </a:r>
            <a:r>
              <a:rPr lang="en-US" altLang="ru-RU" sz="3200" dirty="0"/>
              <a:t>).</a:t>
            </a:r>
            <a:endParaRPr lang="ru-RU" altLang="ru-RU" sz="3200" dirty="0"/>
          </a:p>
          <a:p>
            <a:pPr marL="609600" indent="-609600">
              <a:buFont typeface="Wingdings" pitchFamily="2" charset="2"/>
              <a:buAutoNum type="arabicPeriod" startAt="8"/>
            </a:pPr>
            <a:r>
              <a:rPr lang="en-US" altLang="ru-RU" sz="3200" dirty="0" smtClean="0"/>
              <a:t>A</a:t>
            </a:r>
            <a:r>
              <a:rPr lang="en-US" altLang="ru-RU" sz="3200" dirty="0"/>
              <a:t>: </a:t>
            </a:r>
            <a:r>
              <a:rPr lang="ru-RU" altLang="ru-RU" sz="3200" dirty="0"/>
              <a:t>на своем личном ключе расшифровывает результат </a:t>
            </a:r>
            <a:r>
              <a:rPr lang="en-US" altLang="ru-RU" sz="3200" dirty="0"/>
              <a:t>D X</a:t>
            </a:r>
            <a:r>
              <a:rPr lang="en-US" altLang="ru-RU" sz="3200" baseline="-25000" dirty="0"/>
              <a:t>A</a:t>
            </a:r>
            <a:r>
              <a:rPr lang="en-US" altLang="ru-RU" sz="3200" dirty="0"/>
              <a:t>+R+X</a:t>
            </a:r>
            <a:r>
              <a:rPr lang="en-US" altLang="ru-RU" sz="3200" baseline="-25000" dirty="0"/>
              <a:t>B</a:t>
            </a:r>
            <a:r>
              <a:rPr lang="en-US" altLang="ru-RU" sz="3200" dirty="0"/>
              <a:t>+X</a:t>
            </a:r>
            <a:r>
              <a:rPr lang="en-US" altLang="ru-RU" sz="3200" baseline="-25000" dirty="0"/>
              <a:t>C</a:t>
            </a:r>
            <a:r>
              <a:rPr lang="en-US" altLang="ru-RU" sz="3200" dirty="0"/>
              <a:t>+X</a:t>
            </a:r>
            <a:r>
              <a:rPr lang="en-US" altLang="ru-RU" sz="3200" baseline="-25000" dirty="0"/>
              <a:t>D</a:t>
            </a:r>
            <a:r>
              <a:rPr lang="ru-RU" altLang="ru-RU" sz="3200" dirty="0"/>
              <a:t>=</a:t>
            </a:r>
            <a:r>
              <a:rPr lang="en-US" altLang="ru-RU" sz="3200" dirty="0"/>
              <a:t>D</a:t>
            </a:r>
            <a:r>
              <a:rPr lang="en-US" altLang="ru-RU" sz="3200" baseline="-25000" dirty="0"/>
              <a:t>SKA</a:t>
            </a:r>
            <a:r>
              <a:rPr lang="en-US" altLang="ru-RU" sz="3200" dirty="0"/>
              <a:t>(E</a:t>
            </a:r>
            <a:r>
              <a:rPr lang="en-US" altLang="ru-RU" sz="3200" baseline="-25000" dirty="0"/>
              <a:t>PKA</a:t>
            </a:r>
            <a:r>
              <a:rPr lang="en-US" altLang="ru-RU" sz="3200" dirty="0"/>
              <a:t>(Y</a:t>
            </a:r>
            <a:r>
              <a:rPr lang="en-US" altLang="ru-RU" sz="3200" baseline="-25000" dirty="0"/>
              <a:t>D</a:t>
            </a:r>
            <a:r>
              <a:rPr lang="en-US" altLang="ru-RU" sz="3200" dirty="0"/>
              <a:t>))</a:t>
            </a:r>
            <a:r>
              <a:rPr lang="ru-RU" altLang="ru-RU" sz="3200" dirty="0"/>
              <a:t>, вычитает из него случайное число</a:t>
            </a:r>
            <a:r>
              <a:rPr lang="en-US" altLang="ru-RU" sz="3200" dirty="0"/>
              <a:t> R</a:t>
            </a:r>
            <a:r>
              <a:rPr lang="ru-RU" altLang="ru-RU" sz="3200" dirty="0"/>
              <a:t>, сгенерированное на шаге 1, и получает сумму зарплат </a:t>
            </a:r>
            <a:r>
              <a:rPr lang="en-US" altLang="ru-RU" sz="3200" dirty="0"/>
              <a:t>S= X</a:t>
            </a:r>
            <a:r>
              <a:rPr lang="en-US" altLang="ru-RU" sz="3200" baseline="-25000" dirty="0"/>
              <a:t>A</a:t>
            </a:r>
            <a:r>
              <a:rPr lang="en-US" altLang="ru-RU" sz="3200" dirty="0"/>
              <a:t>+X</a:t>
            </a:r>
            <a:r>
              <a:rPr lang="en-US" altLang="ru-RU" sz="3200" baseline="-25000" dirty="0"/>
              <a:t>B</a:t>
            </a:r>
            <a:r>
              <a:rPr lang="en-US" altLang="ru-RU" sz="3200" dirty="0"/>
              <a:t>+X</a:t>
            </a:r>
            <a:r>
              <a:rPr lang="en-US" altLang="ru-RU" sz="3200" baseline="-25000" dirty="0"/>
              <a:t>C</a:t>
            </a:r>
            <a:r>
              <a:rPr lang="en-US" altLang="ru-RU" sz="3200" dirty="0"/>
              <a:t>+X</a:t>
            </a:r>
            <a:r>
              <a:rPr lang="en-US" altLang="ru-RU" sz="3200" baseline="-25000" dirty="0"/>
              <a:t>D</a:t>
            </a:r>
            <a:r>
              <a:rPr lang="en-US" altLang="ru-RU" sz="3200" dirty="0"/>
              <a:t>, </a:t>
            </a:r>
            <a:r>
              <a:rPr lang="ru-RU" altLang="ru-RU" sz="3200" dirty="0"/>
              <a:t>делит </a:t>
            </a:r>
            <a:r>
              <a:rPr lang="en-US" altLang="ru-RU" sz="3200" dirty="0"/>
              <a:t>S </a:t>
            </a:r>
            <a:r>
              <a:rPr lang="ru-RU" altLang="ru-RU" sz="3200" dirty="0"/>
              <a:t>на количество сотрудников отдела и получает искомую среднюю зарплату в отделе</a:t>
            </a:r>
            <a:r>
              <a:rPr lang="en-US" altLang="ru-RU" sz="3200" dirty="0"/>
              <a:t> S</a:t>
            </a:r>
            <a:r>
              <a:rPr lang="ru-RU" altLang="ru-RU" sz="3200" baseline="-25000" dirty="0"/>
              <a:t>ср</a:t>
            </a:r>
            <a:r>
              <a:rPr lang="ru-RU" altLang="ru-RU" sz="3200" dirty="0"/>
              <a:t>=</a:t>
            </a:r>
            <a:r>
              <a:rPr lang="en-US" altLang="ru-RU" sz="3200" dirty="0"/>
              <a:t>S/4.</a:t>
            </a:r>
            <a:endParaRPr lang="ru-RU" altLang="ru-RU" sz="3200" dirty="0"/>
          </a:p>
        </p:txBody>
      </p:sp>
    </p:spTree>
    <p:extLst>
      <p:ext uri="{BB962C8B-B14F-4D97-AF65-F5344CB8AC3E}">
        <p14:creationId xmlns:p14="http://schemas.microsoft.com/office/powerpoint/2010/main" val="3792400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ChangeArrowheads="1"/>
          </p:cNvSpPr>
          <p:nvPr>
            <p:ph type="title"/>
          </p:nvPr>
        </p:nvSpPr>
        <p:spPr/>
        <p:txBody>
          <a:bodyPr>
            <a:normAutofit fontScale="90000"/>
          </a:bodyPr>
          <a:lstStyle/>
          <a:p>
            <a:r>
              <a:rPr lang="ru-RU" altLang="ru-RU" sz="4000" dirty="0"/>
              <a:t>Бросание монеты с помощью предсказания бита </a:t>
            </a:r>
          </a:p>
        </p:txBody>
      </p:sp>
      <p:sp>
        <p:nvSpPr>
          <p:cNvPr id="401411" name="Rectangle 3"/>
          <p:cNvSpPr>
            <a:spLocks noGrp="1" noChangeArrowheads="1"/>
          </p:cNvSpPr>
          <p:nvPr>
            <p:ph type="body" idx="1"/>
          </p:nvPr>
        </p:nvSpPr>
        <p:spPr>
          <a:xfrm>
            <a:off x="0" y="1412777"/>
            <a:ext cx="9144000" cy="5445224"/>
          </a:xfrm>
        </p:spPr>
        <p:txBody>
          <a:bodyPr>
            <a:normAutofit/>
          </a:bodyPr>
          <a:lstStyle/>
          <a:p>
            <a:pPr marL="609600" indent="-609600">
              <a:lnSpc>
                <a:spcPct val="90000"/>
              </a:lnSpc>
              <a:buFont typeface="Wingdings" pitchFamily="2" charset="2"/>
              <a:buAutoNum type="arabicPeriod"/>
            </a:pPr>
            <a:r>
              <a:rPr lang="en-US" altLang="ru-RU" sz="3200" dirty="0"/>
              <a:t>A: </a:t>
            </a:r>
            <a:r>
              <a:rPr lang="ru-RU" altLang="ru-RU" sz="3200" dirty="0"/>
              <a:t>делает предсказание битового значения в соответствии с одной из схем, рассмотренных на предыдущей лекции.</a:t>
            </a:r>
          </a:p>
          <a:p>
            <a:pPr marL="609600" indent="-609600">
              <a:lnSpc>
                <a:spcPct val="90000"/>
              </a:lnSpc>
              <a:buFont typeface="Wingdings" pitchFamily="2" charset="2"/>
              <a:buAutoNum type="arabicPeriod"/>
            </a:pPr>
            <a:r>
              <a:rPr lang="en-US" altLang="ru-RU" sz="3200" dirty="0"/>
              <a:t>B: </a:t>
            </a:r>
            <a:r>
              <a:rPr lang="ru-RU" altLang="ru-RU" sz="3200" dirty="0"/>
              <a:t>пытается догадаться, какое значение предсказал</a:t>
            </a:r>
            <a:r>
              <a:rPr lang="en-US" altLang="ru-RU" sz="3200" dirty="0"/>
              <a:t> A</a:t>
            </a:r>
            <a:r>
              <a:rPr lang="ru-RU" altLang="ru-RU" sz="3200" dirty="0"/>
              <a:t>, и информирует о своей догадке</a:t>
            </a:r>
            <a:r>
              <a:rPr lang="en-US" altLang="ru-RU" sz="3200" dirty="0"/>
              <a:t> A</a:t>
            </a:r>
            <a:r>
              <a:rPr lang="ru-RU" altLang="ru-RU" sz="3200" dirty="0"/>
              <a:t>. </a:t>
            </a:r>
          </a:p>
          <a:p>
            <a:pPr marL="609600" indent="-609600">
              <a:lnSpc>
                <a:spcPct val="90000"/>
              </a:lnSpc>
              <a:buFont typeface="Wingdings" pitchFamily="2" charset="2"/>
              <a:buAutoNum type="arabicPeriod"/>
            </a:pPr>
            <a:r>
              <a:rPr lang="en-US" altLang="ru-RU" sz="3200" dirty="0"/>
              <a:t>A: </a:t>
            </a:r>
            <a:r>
              <a:rPr lang="ru-RU" altLang="ru-RU" sz="3200" dirty="0"/>
              <a:t>сообщает </a:t>
            </a:r>
            <a:r>
              <a:rPr lang="en-US" altLang="ru-RU" sz="3200" dirty="0"/>
              <a:t>B </a:t>
            </a:r>
            <a:r>
              <a:rPr lang="ru-RU" altLang="ru-RU" sz="3200" dirty="0"/>
              <a:t>предсказанное на шаге 1 значение.</a:t>
            </a:r>
            <a:endParaRPr lang="en-US" altLang="ru-RU" sz="3200" dirty="0"/>
          </a:p>
          <a:p>
            <a:pPr marL="609600" indent="-609600">
              <a:lnSpc>
                <a:spcPct val="90000"/>
              </a:lnSpc>
              <a:buFont typeface="Wingdings" pitchFamily="2" charset="2"/>
              <a:buNone/>
            </a:pPr>
            <a:r>
              <a:rPr lang="en-US" altLang="ru-RU" sz="3200" dirty="0"/>
              <a:t>B </a:t>
            </a:r>
            <a:r>
              <a:rPr lang="ru-RU" altLang="ru-RU" sz="3200" dirty="0"/>
              <a:t>выигрывает, если его догадка на шаге 2 была правильной. </a:t>
            </a:r>
          </a:p>
        </p:txBody>
      </p:sp>
    </p:spTree>
    <p:extLst>
      <p:ext uri="{BB962C8B-B14F-4D97-AF65-F5344CB8AC3E}">
        <p14:creationId xmlns:p14="http://schemas.microsoft.com/office/powerpoint/2010/main" val="2446196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0" y="44624"/>
            <a:ext cx="9144000" cy="1008335"/>
          </a:xfrm>
        </p:spPr>
        <p:txBody>
          <a:bodyPr/>
          <a:lstStyle/>
          <a:p>
            <a:r>
              <a:rPr lang="ru-RU" altLang="ru-RU" sz="4000" dirty="0"/>
              <a:t>Протокол вычисления средней зарплаты</a:t>
            </a:r>
          </a:p>
        </p:txBody>
      </p:sp>
      <p:sp>
        <p:nvSpPr>
          <p:cNvPr id="429059" name="Rectangle 3"/>
          <p:cNvSpPr>
            <a:spLocks noGrp="1" noChangeArrowheads="1"/>
          </p:cNvSpPr>
          <p:nvPr>
            <p:ph type="body" idx="1"/>
          </p:nvPr>
        </p:nvSpPr>
        <p:spPr>
          <a:xfrm>
            <a:off x="0" y="1412776"/>
            <a:ext cx="9144000" cy="5445224"/>
          </a:xfrm>
        </p:spPr>
        <p:txBody>
          <a:bodyPr>
            <a:noAutofit/>
          </a:bodyPr>
          <a:lstStyle/>
          <a:p>
            <a:pPr>
              <a:lnSpc>
                <a:spcPct val="90000"/>
              </a:lnSpc>
            </a:pPr>
            <a:r>
              <a:rPr lang="ru-RU" altLang="ru-RU" sz="3200" dirty="0"/>
              <a:t>Точность вычисления средней зарплаты зависит от честности каждого сотрудника. Если хотя бы один из участников протокола «соврет» относительно своего жалованья, итоговое значение будет неверным. Особенно большими потенциальными возможностями для злоупотреблений обладает </a:t>
            </a:r>
            <a:r>
              <a:rPr lang="en-US" altLang="ru-RU" sz="3200" dirty="0"/>
              <a:t>A</a:t>
            </a:r>
            <a:r>
              <a:rPr lang="ru-RU" altLang="ru-RU" sz="3200" dirty="0"/>
              <a:t>. На шаге </a:t>
            </a:r>
            <a:r>
              <a:rPr lang="en-US" altLang="ru-RU" sz="3200" dirty="0"/>
              <a:t>9</a:t>
            </a:r>
            <a:r>
              <a:rPr lang="ru-RU" altLang="ru-RU" sz="3200" dirty="0"/>
              <a:t> он может вычесть любое число</a:t>
            </a:r>
            <a:r>
              <a:rPr lang="en-US" altLang="ru-RU" sz="3200" dirty="0"/>
              <a:t> </a:t>
            </a:r>
            <a:r>
              <a:rPr lang="ru-RU" altLang="ru-RU" sz="3200" dirty="0"/>
              <a:t>и никто не заметит подделки. Поэтому необходимо обязать </a:t>
            </a:r>
            <a:r>
              <a:rPr lang="en-US" altLang="ru-RU" sz="3200" dirty="0"/>
              <a:t>A</a:t>
            </a:r>
            <a:r>
              <a:rPr lang="ru-RU" altLang="ru-RU" sz="3200" dirty="0"/>
              <a:t> воспользоваться какой-либо из схем предсказания бита. </a:t>
            </a:r>
          </a:p>
        </p:txBody>
      </p:sp>
    </p:spTree>
    <p:extLst>
      <p:ext uri="{BB962C8B-B14F-4D97-AF65-F5344CB8AC3E}">
        <p14:creationId xmlns:p14="http://schemas.microsoft.com/office/powerpoint/2010/main" val="9378417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Протокол вычисления средней зарплаты</a:t>
            </a:r>
          </a:p>
        </p:txBody>
      </p:sp>
      <p:sp>
        <p:nvSpPr>
          <p:cNvPr id="3" name="Объект 2"/>
          <p:cNvSpPr>
            <a:spLocks noGrp="1"/>
          </p:cNvSpPr>
          <p:nvPr>
            <p:ph sz="quarter" idx="1"/>
          </p:nvPr>
        </p:nvSpPr>
        <p:spPr/>
        <p:txBody>
          <a:bodyPr>
            <a:normAutofit/>
          </a:bodyPr>
          <a:lstStyle/>
          <a:p>
            <a:r>
              <a:rPr lang="ru-RU" sz="3200" dirty="0"/>
              <a:t>Однако, если от A потребуется раскрыть перед всеми случайное число, сгенерированное им на шаге 1, зарплату A узнает B. Это значит, что начальнику отдела (посреднику) все же придется отвлечься и самому выполнить вычисления, предусмотренные шагом 3 протокола. Ведь он и так знает зарплату A. </a:t>
            </a:r>
          </a:p>
        </p:txBody>
      </p:sp>
    </p:spTree>
    <p:extLst>
      <p:ext uri="{BB962C8B-B14F-4D97-AF65-F5344CB8AC3E}">
        <p14:creationId xmlns:p14="http://schemas.microsoft.com/office/powerpoint/2010/main" val="22665749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a:xfrm>
            <a:off x="179512" y="188640"/>
            <a:ext cx="8229600" cy="836613"/>
          </a:xfrm>
        </p:spPr>
        <p:txBody>
          <a:bodyPr/>
          <a:lstStyle/>
          <a:p>
            <a:r>
              <a:rPr lang="ru-RU" altLang="ru-RU" dirty="0"/>
              <a:t>Поиск подобного</a:t>
            </a:r>
          </a:p>
        </p:txBody>
      </p:sp>
      <p:sp>
        <p:nvSpPr>
          <p:cNvPr id="430083" name="Rectangle 3"/>
          <p:cNvSpPr>
            <a:spLocks noGrp="1" noChangeArrowheads="1"/>
          </p:cNvSpPr>
          <p:nvPr>
            <p:ph type="body" idx="1"/>
          </p:nvPr>
        </p:nvSpPr>
        <p:spPr>
          <a:xfrm>
            <a:off x="0" y="1412776"/>
            <a:ext cx="9144000" cy="5445224"/>
          </a:xfrm>
        </p:spPr>
        <p:txBody>
          <a:bodyPr>
            <a:noAutofit/>
          </a:bodyPr>
          <a:lstStyle/>
          <a:p>
            <a:r>
              <a:rPr lang="ru-RU" altLang="ru-RU" sz="3200" dirty="0"/>
              <a:t>Посредник </a:t>
            </a:r>
            <a:r>
              <a:rPr lang="en-US" altLang="ru-RU" sz="3200" dirty="0"/>
              <a:t>S </a:t>
            </a:r>
            <a:r>
              <a:rPr lang="ru-RU" altLang="ru-RU" sz="3200" dirty="0"/>
              <a:t>готов оказать необходимую помощь </a:t>
            </a:r>
            <a:r>
              <a:rPr lang="en-US" altLang="ru-RU" sz="3200" dirty="0"/>
              <a:t>A </a:t>
            </a:r>
            <a:r>
              <a:rPr lang="ru-RU" altLang="ru-RU" sz="3200" dirty="0"/>
              <a:t>и </a:t>
            </a:r>
            <a:r>
              <a:rPr lang="en-US" altLang="ru-RU" sz="3200" dirty="0"/>
              <a:t>B</a:t>
            </a:r>
            <a:r>
              <a:rPr lang="ru-RU" altLang="ru-RU" sz="3200" dirty="0"/>
              <a:t> в поиске субъектов с аналогичными им конфиденциальными свойствами. </a:t>
            </a:r>
            <a:r>
              <a:rPr lang="en-US" altLang="ru-RU" sz="3200" dirty="0"/>
              <a:t>S </a:t>
            </a:r>
            <a:r>
              <a:rPr lang="ru-RU" altLang="ru-RU" sz="3200" dirty="0"/>
              <a:t>имеет список всех возможных свойств, </a:t>
            </a:r>
            <a:r>
              <a:rPr lang="ru-RU" altLang="ru-RU" sz="3200" dirty="0" smtClean="0"/>
              <a:t>снабженных уникальными идентификаторами </a:t>
            </a:r>
            <a:r>
              <a:rPr lang="ru-RU" altLang="ru-RU" sz="3200" dirty="0"/>
              <a:t>из </a:t>
            </a:r>
            <a:r>
              <a:rPr lang="ru-RU" altLang="ru-RU" sz="3200" dirty="0" smtClean="0"/>
              <a:t>десяти </a:t>
            </a:r>
            <a:r>
              <a:rPr lang="ru-RU" altLang="ru-RU" sz="3200" dirty="0"/>
              <a:t>цифр</a:t>
            </a:r>
            <a:r>
              <a:rPr lang="en-US" altLang="ru-RU" sz="3200" dirty="0"/>
              <a:t> N</a:t>
            </a:r>
            <a:r>
              <a:rPr lang="ru-RU" altLang="ru-RU" sz="3200" dirty="0"/>
              <a:t>. </a:t>
            </a:r>
            <a:r>
              <a:rPr lang="ru-RU" altLang="ru-RU" sz="3200" dirty="0" smtClean="0"/>
              <a:t>С помощью </a:t>
            </a:r>
            <a:r>
              <a:rPr lang="en-US" altLang="ru-RU" sz="3200" dirty="0" smtClean="0"/>
              <a:t>S</a:t>
            </a:r>
            <a:r>
              <a:rPr lang="ru-RU" altLang="ru-RU" sz="3200" dirty="0" smtClean="0"/>
              <a:t> </a:t>
            </a:r>
            <a:r>
              <a:rPr lang="en-US" altLang="ru-RU" sz="3200" dirty="0"/>
              <a:t>A </a:t>
            </a:r>
            <a:r>
              <a:rPr lang="ru-RU" altLang="ru-RU" sz="3200" dirty="0"/>
              <a:t>и </a:t>
            </a:r>
            <a:r>
              <a:rPr lang="en-US" altLang="ru-RU" sz="3200" dirty="0"/>
              <a:t>B </a:t>
            </a:r>
            <a:r>
              <a:rPr lang="ru-RU" altLang="ru-RU" sz="3200" dirty="0"/>
              <a:t>принимают участие в выполнении </a:t>
            </a:r>
            <a:r>
              <a:rPr lang="ru-RU" altLang="ru-RU" sz="3200" dirty="0" smtClean="0"/>
              <a:t>протокола</a:t>
            </a:r>
            <a:r>
              <a:rPr lang="ru-RU" altLang="ru-RU" sz="3200" dirty="0"/>
              <a:t>, после чего узнают</a:t>
            </a:r>
            <a:r>
              <a:rPr lang="en-US" altLang="ru-RU" sz="3200" dirty="0"/>
              <a:t>, </a:t>
            </a:r>
            <a:r>
              <a:rPr lang="ru-RU" altLang="ru-RU" sz="3200" dirty="0"/>
              <a:t>обладают ли они одинаковыми свойствами. При положительном ответе они смогут связаться друг с другом. Если ответ будет отрицательным, об их скрытых свойствах не узнает никто, включая  </a:t>
            </a:r>
            <a:r>
              <a:rPr lang="en-US" altLang="ru-RU" sz="3200" dirty="0"/>
              <a:t>S</a:t>
            </a:r>
            <a:r>
              <a:rPr lang="ru-RU" altLang="ru-RU" sz="3200" dirty="0"/>
              <a:t>. </a:t>
            </a:r>
          </a:p>
        </p:txBody>
      </p:sp>
    </p:spTree>
    <p:extLst>
      <p:ext uri="{BB962C8B-B14F-4D97-AF65-F5344CB8AC3E}">
        <p14:creationId xmlns:p14="http://schemas.microsoft.com/office/powerpoint/2010/main" val="36800007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a:xfrm>
            <a:off x="251520" y="116632"/>
            <a:ext cx="8229600" cy="908050"/>
          </a:xfrm>
        </p:spPr>
        <p:txBody>
          <a:bodyPr/>
          <a:lstStyle/>
          <a:p>
            <a:r>
              <a:rPr lang="ru-RU" altLang="ru-RU" dirty="0"/>
              <a:t>Протокол поиска подобного</a:t>
            </a:r>
          </a:p>
        </p:txBody>
      </p:sp>
      <p:sp>
        <p:nvSpPr>
          <p:cNvPr id="431107" name="Rectangle 3"/>
          <p:cNvSpPr>
            <a:spLocks noGrp="1" noChangeArrowheads="1"/>
          </p:cNvSpPr>
          <p:nvPr>
            <p:ph type="body" idx="1"/>
          </p:nvPr>
        </p:nvSpPr>
        <p:spPr>
          <a:xfrm>
            <a:off x="0" y="1412776"/>
            <a:ext cx="9144000" cy="5445224"/>
          </a:xfrm>
        </p:spPr>
        <p:txBody>
          <a:bodyPr>
            <a:noAutofit/>
          </a:bodyPr>
          <a:lstStyle/>
          <a:p>
            <a:pPr marL="381000" indent="-381000">
              <a:lnSpc>
                <a:spcPct val="90000"/>
              </a:lnSpc>
              <a:buFont typeface="Wingdings" pitchFamily="2" charset="2"/>
              <a:buAutoNum type="arabicPeriod"/>
            </a:pPr>
            <a:r>
              <a:rPr lang="en-US" altLang="ru-RU" sz="3200" dirty="0"/>
              <a:t>A: </a:t>
            </a:r>
            <a:r>
              <a:rPr lang="ru-RU" altLang="ru-RU" sz="3200" dirty="0"/>
              <a:t>используя одностороннюю функцию, преобразует идентификатор своего свойства </a:t>
            </a:r>
            <a:r>
              <a:rPr lang="en-US" altLang="ru-RU" sz="3200" dirty="0"/>
              <a:t>N</a:t>
            </a:r>
            <a:r>
              <a:rPr lang="en-US" altLang="ru-RU" sz="3200" baseline="-25000" dirty="0"/>
              <a:t>A</a:t>
            </a:r>
            <a:r>
              <a:rPr lang="en-US" altLang="ru-RU" sz="3200" dirty="0"/>
              <a:t> </a:t>
            </a:r>
            <a:r>
              <a:rPr lang="ru-RU" altLang="ru-RU" sz="3200" dirty="0"/>
              <a:t>в другое </a:t>
            </a:r>
            <a:r>
              <a:rPr lang="ru-RU" altLang="ru-RU" sz="3200" dirty="0" smtClean="0"/>
              <a:t>10-значное </a:t>
            </a:r>
            <a:r>
              <a:rPr lang="ru-RU" altLang="ru-RU" sz="3200" dirty="0"/>
              <a:t>число</a:t>
            </a:r>
            <a:r>
              <a:rPr lang="en-US" altLang="ru-RU" sz="3200" dirty="0"/>
              <a:t> N</a:t>
            </a:r>
            <a:r>
              <a:rPr lang="en-US" altLang="ru-RU" sz="3200" baseline="-25000" dirty="0"/>
              <a:t>A</a:t>
            </a:r>
            <a:r>
              <a:rPr lang="en-US" altLang="ru-RU" sz="3200" baseline="30000" dirty="0"/>
              <a:t>1</a:t>
            </a:r>
            <a:r>
              <a:rPr lang="en-US" altLang="ru-RU" sz="3200" dirty="0">
                <a:cs typeface="Arial" charset="0"/>
              </a:rPr>
              <a:t>=H(</a:t>
            </a:r>
            <a:r>
              <a:rPr lang="en-US" altLang="ru-RU" sz="3200" dirty="0"/>
              <a:t>N</a:t>
            </a:r>
            <a:r>
              <a:rPr lang="en-US" altLang="ru-RU" sz="3200" baseline="-25000" dirty="0"/>
              <a:t>A</a:t>
            </a:r>
            <a:r>
              <a:rPr lang="en-US" altLang="ru-RU" sz="3200" dirty="0"/>
              <a:t>), </a:t>
            </a:r>
            <a:r>
              <a:rPr lang="ru-RU" altLang="ru-RU" sz="3200" dirty="0"/>
              <a:t>трактуя </a:t>
            </a:r>
            <a:r>
              <a:rPr lang="en-US" altLang="ru-RU" sz="3200" dirty="0"/>
              <a:t>N</a:t>
            </a:r>
            <a:r>
              <a:rPr lang="en-US" altLang="ru-RU" sz="3200" baseline="-25000" dirty="0"/>
              <a:t>A</a:t>
            </a:r>
            <a:r>
              <a:rPr lang="en-US" altLang="ru-RU" sz="3200" baseline="30000" dirty="0"/>
              <a:t>1</a:t>
            </a:r>
            <a:r>
              <a:rPr lang="ru-RU" altLang="ru-RU" sz="3200" baseline="30000" dirty="0"/>
              <a:t> </a:t>
            </a:r>
            <a:r>
              <a:rPr lang="ru-RU" altLang="ru-RU" sz="3200" dirty="0"/>
              <a:t>как телефонный номер набирает </a:t>
            </a:r>
            <a:r>
              <a:rPr lang="ru-RU" altLang="ru-RU" sz="3200" dirty="0" smtClean="0"/>
              <a:t>его и </a:t>
            </a:r>
            <a:r>
              <a:rPr lang="ru-RU" altLang="ru-RU" sz="3200" dirty="0"/>
              <a:t>оставляет </a:t>
            </a:r>
            <a:r>
              <a:rPr lang="ru-RU" altLang="ru-RU" sz="3200" dirty="0" smtClean="0"/>
              <a:t>абоненту </a:t>
            </a:r>
            <a:r>
              <a:rPr lang="ru-RU" altLang="ru-RU" sz="3200" dirty="0"/>
              <a:t>свои координаты, если на вызов никто не отвечает или такого </a:t>
            </a:r>
            <a:r>
              <a:rPr lang="ru-RU" altLang="ru-RU" sz="3200" dirty="0" smtClean="0"/>
              <a:t>номера </a:t>
            </a:r>
            <a:r>
              <a:rPr lang="ru-RU" altLang="ru-RU" sz="3200" dirty="0"/>
              <a:t>не существует, применяет к нему одностороннюю функцию и получает новое </a:t>
            </a:r>
            <a:r>
              <a:rPr lang="ru-RU" altLang="ru-RU" sz="3200" dirty="0" smtClean="0"/>
              <a:t>10-значное </a:t>
            </a:r>
            <a:r>
              <a:rPr lang="ru-RU" altLang="ru-RU" sz="3200" dirty="0"/>
              <a:t>число </a:t>
            </a:r>
            <a:r>
              <a:rPr lang="en-US" altLang="ru-RU" sz="3200" dirty="0"/>
              <a:t>N</a:t>
            </a:r>
            <a:r>
              <a:rPr lang="en-US" altLang="ru-RU" sz="3200" baseline="-25000" dirty="0"/>
              <a:t>A</a:t>
            </a:r>
            <a:r>
              <a:rPr lang="ru-RU" altLang="ru-RU" sz="3200" baseline="30000" dirty="0"/>
              <a:t>2</a:t>
            </a:r>
            <a:r>
              <a:rPr lang="en-US" altLang="ru-RU" sz="3200" dirty="0">
                <a:cs typeface="Arial" charset="0"/>
              </a:rPr>
              <a:t>=H(</a:t>
            </a:r>
            <a:r>
              <a:rPr lang="en-US" altLang="ru-RU" sz="3200" dirty="0"/>
              <a:t>N</a:t>
            </a:r>
            <a:r>
              <a:rPr lang="en-US" altLang="ru-RU" sz="3200" baseline="-25000" dirty="0"/>
              <a:t>A</a:t>
            </a:r>
            <a:r>
              <a:rPr lang="ru-RU" altLang="ru-RU" sz="3200" baseline="30000" dirty="0"/>
              <a:t>1</a:t>
            </a:r>
            <a:r>
              <a:rPr lang="en-US" altLang="ru-RU" sz="3200" dirty="0"/>
              <a:t>)</a:t>
            </a:r>
            <a:r>
              <a:rPr lang="ru-RU" altLang="ru-RU" sz="3200" dirty="0"/>
              <a:t>.</a:t>
            </a:r>
          </a:p>
          <a:p>
            <a:pPr marL="381000" indent="-381000">
              <a:lnSpc>
                <a:spcPct val="90000"/>
              </a:lnSpc>
              <a:buFont typeface="Wingdings" pitchFamily="2" charset="2"/>
              <a:buAutoNum type="arabicPeriod"/>
            </a:pPr>
            <a:r>
              <a:rPr lang="en-US" altLang="ru-RU" sz="3200" dirty="0"/>
              <a:t>A: </a:t>
            </a:r>
            <a:r>
              <a:rPr lang="ru-RU" altLang="ru-RU" sz="3200" dirty="0"/>
              <a:t>повторяет шаг 1 до тех пор, пока кто-нибудь не ответит на телефонный звонок. </a:t>
            </a:r>
          </a:p>
        </p:txBody>
      </p:sp>
    </p:spTree>
    <p:extLst>
      <p:ext uri="{BB962C8B-B14F-4D97-AF65-F5344CB8AC3E}">
        <p14:creationId xmlns:p14="http://schemas.microsoft.com/office/powerpoint/2010/main" val="2134041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Grp="1" noChangeArrowheads="1"/>
          </p:cNvSpPr>
          <p:nvPr>
            <p:ph type="title"/>
          </p:nvPr>
        </p:nvSpPr>
        <p:spPr>
          <a:xfrm>
            <a:off x="251520" y="116632"/>
            <a:ext cx="8229600" cy="908050"/>
          </a:xfrm>
        </p:spPr>
        <p:txBody>
          <a:bodyPr/>
          <a:lstStyle/>
          <a:p>
            <a:r>
              <a:rPr lang="ru-RU" altLang="ru-RU" dirty="0"/>
              <a:t>Протокол поиска подобного</a:t>
            </a:r>
          </a:p>
        </p:txBody>
      </p:sp>
      <p:sp>
        <p:nvSpPr>
          <p:cNvPr id="432131" name="Rectangle 3"/>
          <p:cNvSpPr>
            <a:spLocks noGrp="1" noChangeArrowheads="1"/>
          </p:cNvSpPr>
          <p:nvPr>
            <p:ph type="body" idx="1"/>
          </p:nvPr>
        </p:nvSpPr>
        <p:spPr>
          <a:xfrm>
            <a:off x="0" y="1412776"/>
            <a:ext cx="9144000" cy="5445224"/>
          </a:xfrm>
        </p:spPr>
        <p:txBody>
          <a:bodyPr>
            <a:noAutofit/>
          </a:bodyPr>
          <a:lstStyle/>
          <a:p>
            <a:pPr marL="609600" indent="-609600">
              <a:lnSpc>
                <a:spcPct val="90000"/>
              </a:lnSpc>
              <a:buFont typeface="+mj-lt"/>
              <a:buAutoNum type="arabicPeriod" startAt="3"/>
            </a:pPr>
            <a:r>
              <a:rPr lang="ru-RU" altLang="ru-RU" sz="3200" dirty="0"/>
              <a:t>A-&gt;S: сколько раз B должен применять одностороннюю функцию, чтобы получить искомый телефонный номер (значение M).</a:t>
            </a:r>
          </a:p>
          <a:p>
            <a:pPr marL="609600" indent="-609600">
              <a:lnSpc>
                <a:spcPct val="90000"/>
              </a:lnSpc>
              <a:buFont typeface="Wingdings" pitchFamily="2" charset="2"/>
              <a:buAutoNum type="arabicPeriod" startAt="3"/>
            </a:pPr>
            <a:r>
              <a:rPr lang="en-US" altLang="ru-RU" sz="3200" dirty="0" smtClean="0"/>
              <a:t>S-</a:t>
            </a:r>
            <a:r>
              <a:rPr lang="en-US" altLang="ru-RU" sz="3200" dirty="0"/>
              <a:t>&gt;B: M.</a:t>
            </a:r>
          </a:p>
          <a:p>
            <a:pPr marL="609600" indent="-609600">
              <a:lnSpc>
                <a:spcPct val="90000"/>
              </a:lnSpc>
              <a:buFont typeface="Wingdings" pitchFamily="2" charset="2"/>
              <a:buAutoNum type="arabicPeriod" startAt="3"/>
            </a:pPr>
            <a:r>
              <a:rPr lang="en-US" altLang="ru-RU" sz="3200" dirty="0"/>
              <a:t>B: </a:t>
            </a:r>
            <a:r>
              <a:rPr lang="ru-RU" altLang="ru-RU" sz="3200" dirty="0"/>
              <a:t>с помощью односторонней функции преобразует </a:t>
            </a:r>
            <a:r>
              <a:rPr lang="ru-RU" altLang="ru-RU" sz="3200" dirty="0" smtClean="0"/>
              <a:t>10-значный </a:t>
            </a:r>
            <a:r>
              <a:rPr lang="ru-RU" altLang="ru-RU" sz="3200" dirty="0"/>
              <a:t>идентификатор своего свойства </a:t>
            </a:r>
            <a:r>
              <a:rPr lang="en-US" altLang="ru-RU" sz="3200" dirty="0"/>
              <a:t>N</a:t>
            </a:r>
            <a:r>
              <a:rPr lang="en-US" altLang="ru-RU" sz="3200" baseline="-25000" dirty="0"/>
              <a:t>B </a:t>
            </a:r>
            <a:r>
              <a:rPr lang="en-US" altLang="ru-RU" sz="3200" dirty="0"/>
              <a:t>M</a:t>
            </a:r>
            <a:r>
              <a:rPr lang="en-US" altLang="ru-RU" sz="3200" baseline="-25000" dirty="0"/>
              <a:t> </a:t>
            </a:r>
            <a:r>
              <a:rPr lang="ru-RU" altLang="ru-RU" sz="3200" dirty="0"/>
              <a:t>раз</a:t>
            </a:r>
            <a:r>
              <a:rPr lang="en-US" altLang="ru-RU" sz="3200" dirty="0"/>
              <a:t> </a:t>
            </a:r>
            <a:r>
              <a:rPr lang="ru-RU" altLang="ru-RU" sz="3200" dirty="0"/>
              <a:t>и получает </a:t>
            </a:r>
            <a:r>
              <a:rPr lang="ru-RU" altLang="ru-RU" sz="3200" dirty="0" smtClean="0"/>
              <a:t>10-значное </a:t>
            </a:r>
            <a:r>
              <a:rPr lang="ru-RU" altLang="ru-RU" sz="3200" dirty="0"/>
              <a:t>число</a:t>
            </a:r>
            <a:r>
              <a:rPr lang="en-US" altLang="ru-RU" sz="3200" dirty="0"/>
              <a:t> N</a:t>
            </a:r>
            <a:r>
              <a:rPr lang="en-US" altLang="ru-RU" sz="3200" baseline="-25000" dirty="0"/>
              <a:t>B</a:t>
            </a:r>
            <a:r>
              <a:rPr lang="en-US" altLang="ru-RU" sz="3200" baseline="30000" dirty="0"/>
              <a:t>M</a:t>
            </a:r>
            <a:r>
              <a:rPr lang="en-US" altLang="ru-RU" sz="3200" dirty="0"/>
              <a:t>=H</a:t>
            </a:r>
            <a:r>
              <a:rPr lang="en-US" altLang="ru-RU" sz="3200" baseline="30000" dirty="0"/>
              <a:t>(M)</a:t>
            </a:r>
            <a:r>
              <a:rPr lang="en-US" altLang="ru-RU" sz="3200" dirty="0"/>
              <a:t>(N</a:t>
            </a:r>
            <a:r>
              <a:rPr lang="en-US" altLang="ru-RU" sz="3200" baseline="-25000" dirty="0"/>
              <a:t>B</a:t>
            </a:r>
            <a:r>
              <a:rPr lang="en-US" altLang="ru-RU" sz="3200" dirty="0"/>
              <a:t>)</a:t>
            </a:r>
            <a:r>
              <a:rPr lang="ru-RU" altLang="ru-RU" sz="3200" dirty="0"/>
              <a:t>, которое трактует как телефонный номер</a:t>
            </a:r>
            <a:r>
              <a:rPr lang="en-US" altLang="ru-RU" sz="3200" dirty="0"/>
              <a:t>, </a:t>
            </a:r>
            <a:r>
              <a:rPr lang="ru-RU" altLang="ru-RU" sz="3200" dirty="0"/>
              <a:t>звонит по полученному им номеру и спрашивает, нет ли для него какой-либо информации</a:t>
            </a:r>
            <a:r>
              <a:rPr lang="ru-RU" altLang="ru-RU" sz="3200" dirty="0" smtClean="0"/>
              <a:t>.</a:t>
            </a:r>
            <a:endParaRPr lang="en-US" altLang="ru-RU" sz="3200" dirty="0"/>
          </a:p>
        </p:txBody>
      </p:sp>
    </p:spTree>
    <p:extLst>
      <p:ext uri="{BB962C8B-B14F-4D97-AF65-F5344CB8AC3E}">
        <p14:creationId xmlns:p14="http://schemas.microsoft.com/office/powerpoint/2010/main" val="4795862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Протокол поиска подобного</a:t>
            </a:r>
          </a:p>
        </p:txBody>
      </p:sp>
      <p:sp>
        <p:nvSpPr>
          <p:cNvPr id="3" name="Объект 2"/>
          <p:cNvSpPr>
            <a:spLocks noGrp="1"/>
          </p:cNvSpPr>
          <p:nvPr>
            <p:ph sz="quarter" idx="1"/>
          </p:nvPr>
        </p:nvSpPr>
        <p:spPr/>
        <p:txBody>
          <a:bodyPr>
            <a:normAutofit lnSpcReduction="10000"/>
          </a:bodyPr>
          <a:lstStyle/>
          <a:p>
            <a:r>
              <a:rPr lang="ru-RU" sz="3200" dirty="0"/>
              <a:t>Возможна атака с выбранным открытым текстом. Узнав идентификаторы свойств, B будет по очереди перебирать их, применять к ним одностороннюю функцию и звонить по получающимся у него телефонным номерам. Поэтому необходимо, чтобы количество возможных свойств было достаточно велико, и подобного рода атака стала в результате неосуществимой. </a:t>
            </a:r>
          </a:p>
        </p:txBody>
      </p:sp>
    </p:spTree>
    <p:extLst>
      <p:ext uri="{BB962C8B-B14F-4D97-AF65-F5344CB8AC3E}">
        <p14:creationId xmlns:p14="http://schemas.microsoft.com/office/powerpoint/2010/main" val="37217040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xfrm>
            <a:off x="-372" y="188640"/>
            <a:ext cx="9144000" cy="908050"/>
          </a:xfrm>
        </p:spPr>
        <p:txBody>
          <a:bodyPr/>
          <a:lstStyle/>
          <a:p>
            <a:r>
              <a:rPr lang="ru-RU" altLang="ru-RU" sz="4000" dirty="0"/>
              <a:t>Нахождение дискретного логарифма</a:t>
            </a:r>
          </a:p>
        </p:txBody>
      </p:sp>
      <p:sp>
        <p:nvSpPr>
          <p:cNvPr id="433155" name="Rectangle 3"/>
          <p:cNvSpPr>
            <a:spLocks noGrp="1" noChangeArrowheads="1"/>
          </p:cNvSpPr>
          <p:nvPr>
            <p:ph type="body" idx="1"/>
          </p:nvPr>
        </p:nvSpPr>
        <p:spPr>
          <a:xfrm>
            <a:off x="0" y="1412776"/>
            <a:ext cx="9144000" cy="5445224"/>
          </a:xfrm>
        </p:spPr>
        <p:txBody>
          <a:bodyPr>
            <a:normAutofit/>
          </a:bodyPr>
          <a:lstStyle/>
          <a:p>
            <a:pPr marL="609600" indent="-609600">
              <a:lnSpc>
                <a:spcPct val="90000"/>
              </a:lnSpc>
              <a:buFont typeface="Wingdings" pitchFamily="2" charset="2"/>
              <a:buNone/>
            </a:pPr>
            <a:r>
              <a:rPr lang="en-US" altLang="ru-RU" sz="3200" dirty="0"/>
              <a:t>A </a:t>
            </a:r>
            <a:r>
              <a:rPr lang="ru-RU" altLang="ru-RU" sz="3200" dirty="0"/>
              <a:t>хочет найти </a:t>
            </a:r>
            <a:r>
              <a:rPr lang="en-US" altLang="ru-RU" sz="3200" dirty="0"/>
              <a:t>e, </a:t>
            </a:r>
            <a:r>
              <a:rPr lang="ru-RU" altLang="ru-RU" sz="3200" dirty="0"/>
              <a:t>для которого </a:t>
            </a:r>
            <a:r>
              <a:rPr lang="en-US" altLang="ru-RU" sz="3200" dirty="0"/>
              <a:t>x=</a:t>
            </a:r>
            <a:r>
              <a:rPr lang="en-US" altLang="ru-RU" sz="3200" dirty="0" err="1"/>
              <a:t>g</a:t>
            </a:r>
            <a:r>
              <a:rPr lang="en-US" altLang="ru-RU" sz="3200" baseline="30000" dirty="0" err="1"/>
              <a:t>e</a:t>
            </a:r>
            <a:r>
              <a:rPr lang="en-US" altLang="ru-RU" sz="3200" baseline="30000" dirty="0"/>
              <a:t> </a:t>
            </a:r>
            <a:r>
              <a:rPr lang="en-US" altLang="ru-RU" sz="3200" dirty="0"/>
              <a:t>{mod p}, </a:t>
            </a:r>
            <a:r>
              <a:rPr lang="ru-RU" altLang="ru-RU" sz="3200" dirty="0"/>
              <a:t>с помощью ресурсов </a:t>
            </a:r>
            <a:r>
              <a:rPr lang="en-US" altLang="ru-RU" sz="3200" dirty="0"/>
              <a:t>B</a:t>
            </a:r>
            <a:r>
              <a:rPr lang="ru-RU" altLang="ru-RU" sz="3200" dirty="0"/>
              <a:t> (без раскрытия </a:t>
            </a:r>
            <a:r>
              <a:rPr lang="en-US" altLang="ru-RU" sz="3200" dirty="0"/>
              <a:t>x).</a:t>
            </a:r>
          </a:p>
          <a:p>
            <a:pPr marL="609600" indent="-609600">
              <a:lnSpc>
                <a:spcPct val="90000"/>
              </a:lnSpc>
              <a:buFont typeface="Wingdings" pitchFamily="2" charset="2"/>
              <a:buAutoNum type="arabicPeriod"/>
            </a:pPr>
            <a:r>
              <a:rPr lang="en-US" altLang="ru-RU" sz="3200" dirty="0"/>
              <a:t>A: </a:t>
            </a:r>
            <a:r>
              <a:rPr lang="ru-RU" altLang="ru-RU" sz="3200" dirty="0"/>
              <a:t>генерирует случайное </a:t>
            </a:r>
            <a:r>
              <a:rPr lang="en-US" altLang="ru-RU" sz="3200" dirty="0"/>
              <a:t>r&lt;p, </a:t>
            </a:r>
            <a:r>
              <a:rPr lang="ru-RU" altLang="ru-RU" sz="3200" dirty="0"/>
              <a:t>вычисляет </a:t>
            </a:r>
            <a:r>
              <a:rPr lang="en-US" altLang="ru-RU" sz="3200" dirty="0"/>
              <a:t>x</a:t>
            </a:r>
            <a:r>
              <a:rPr lang="en-US" altLang="ru-RU" sz="3200" dirty="0">
                <a:cs typeface="Arial" charset="0"/>
              </a:rPr>
              <a:t>′</a:t>
            </a:r>
            <a:r>
              <a:rPr lang="en-US" altLang="ru-RU" sz="3200" dirty="0"/>
              <a:t>= </a:t>
            </a:r>
            <a:r>
              <a:rPr lang="en-US" altLang="ru-RU" sz="3200" dirty="0" err="1"/>
              <a:t>x</a:t>
            </a:r>
            <a:r>
              <a:rPr lang="en-US" altLang="ru-RU" sz="3200" dirty="0" err="1">
                <a:cs typeface="Arial" charset="0"/>
              </a:rPr>
              <a:t>∙</a:t>
            </a:r>
            <a:r>
              <a:rPr lang="en-US" altLang="ru-RU" sz="3200" dirty="0" err="1"/>
              <a:t>g</a:t>
            </a:r>
            <a:r>
              <a:rPr lang="en-US" altLang="ru-RU" sz="3200" baseline="30000" dirty="0" err="1"/>
              <a:t>r</a:t>
            </a:r>
            <a:r>
              <a:rPr lang="en-US" altLang="ru-RU" sz="3200" baseline="30000" dirty="0"/>
              <a:t> </a:t>
            </a:r>
            <a:r>
              <a:rPr lang="en-US" altLang="ru-RU" sz="3200" dirty="0"/>
              <a:t>{mod p}.</a:t>
            </a:r>
          </a:p>
          <a:p>
            <a:pPr marL="609600" indent="-609600">
              <a:lnSpc>
                <a:spcPct val="90000"/>
              </a:lnSpc>
              <a:buFont typeface="Wingdings" pitchFamily="2" charset="2"/>
              <a:buAutoNum type="arabicPeriod"/>
            </a:pPr>
            <a:r>
              <a:rPr lang="en-US" altLang="ru-RU" sz="3200" dirty="0"/>
              <a:t>A: </a:t>
            </a:r>
            <a:r>
              <a:rPr lang="ru-RU" altLang="ru-RU" sz="3200" dirty="0"/>
              <a:t>просит </a:t>
            </a:r>
            <a:r>
              <a:rPr lang="en-US" altLang="ru-RU" sz="3200" dirty="0"/>
              <a:t>B </a:t>
            </a:r>
            <a:r>
              <a:rPr lang="ru-RU" altLang="ru-RU" sz="3200" dirty="0"/>
              <a:t>решить </a:t>
            </a:r>
            <a:r>
              <a:rPr lang="en-US" altLang="ru-RU" sz="3200" dirty="0" err="1"/>
              <a:t>g</a:t>
            </a:r>
            <a:r>
              <a:rPr lang="en-US" altLang="ru-RU" sz="3200" baseline="30000" dirty="0" err="1"/>
              <a:t>e</a:t>
            </a:r>
            <a:r>
              <a:rPr lang="en-US" altLang="ru-RU" sz="3200" baseline="30000" dirty="0">
                <a:cs typeface="Arial" charset="0"/>
              </a:rPr>
              <a:t>′</a:t>
            </a:r>
            <a:r>
              <a:rPr lang="en-US" altLang="ru-RU" sz="3200" dirty="0">
                <a:cs typeface="Arial" charset="0"/>
              </a:rPr>
              <a:t>=x′ {mod p}.</a:t>
            </a:r>
          </a:p>
          <a:p>
            <a:pPr marL="609600" indent="-609600">
              <a:lnSpc>
                <a:spcPct val="90000"/>
              </a:lnSpc>
              <a:buFont typeface="Wingdings" pitchFamily="2" charset="2"/>
              <a:buAutoNum type="arabicPeriod"/>
            </a:pPr>
            <a:r>
              <a:rPr lang="en-US" altLang="ru-RU" sz="3200" dirty="0">
                <a:cs typeface="Arial" charset="0"/>
              </a:rPr>
              <a:t>B: </a:t>
            </a:r>
            <a:r>
              <a:rPr lang="ru-RU" altLang="ru-RU" sz="3200" dirty="0">
                <a:cs typeface="Arial" charset="0"/>
              </a:rPr>
              <a:t>вычисляет </a:t>
            </a:r>
            <a:r>
              <a:rPr lang="en-US" altLang="ru-RU" sz="3200" dirty="0"/>
              <a:t>e</a:t>
            </a:r>
            <a:r>
              <a:rPr lang="en-US" altLang="ru-RU" sz="3200" dirty="0">
                <a:cs typeface="Arial" charset="0"/>
              </a:rPr>
              <a:t>′.</a:t>
            </a:r>
            <a:endParaRPr lang="ru-RU" altLang="ru-RU" sz="3200" dirty="0">
              <a:cs typeface="Arial" charset="0"/>
            </a:endParaRPr>
          </a:p>
          <a:p>
            <a:pPr marL="609600" indent="-609600">
              <a:lnSpc>
                <a:spcPct val="90000"/>
              </a:lnSpc>
              <a:buFont typeface="Wingdings" pitchFamily="2" charset="2"/>
              <a:buAutoNum type="arabicPeriod"/>
            </a:pPr>
            <a:r>
              <a:rPr lang="en-US" altLang="ru-RU" sz="3200" dirty="0">
                <a:cs typeface="Arial" charset="0"/>
              </a:rPr>
              <a:t>B-&gt;A: </a:t>
            </a:r>
            <a:r>
              <a:rPr lang="en-US" altLang="ru-RU" sz="3200" dirty="0"/>
              <a:t>e</a:t>
            </a:r>
            <a:r>
              <a:rPr lang="en-US" altLang="ru-RU" sz="3200" dirty="0">
                <a:cs typeface="Arial" charset="0"/>
              </a:rPr>
              <a:t>′.</a:t>
            </a:r>
            <a:endParaRPr lang="ru-RU" altLang="ru-RU" sz="3200" dirty="0">
              <a:cs typeface="Arial" charset="0"/>
            </a:endParaRPr>
          </a:p>
          <a:p>
            <a:pPr marL="609600" indent="-609600">
              <a:lnSpc>
                <a:spcPct val="90000"/>
              </a:lnSpc>
              <a:buFont typeface="Wingdings" pitchFamily="2" charset="2"/>
              <a:buAutoNum type="arabicPeriod"/>
            </a:pPr>
            <a:r>
              <a:rPr lang="en-US" altLang="ru-RU" sz="3200" dirty="0">
                <a:cs typeface="Arial" charset="0"/>
              </a:rPr>
              <a:t>A: </a:t>
            </a:r>
            <a:r>
              <a:rPr lang="ru-RU" altLang="ru-RU" sz="3200" dirty="0">
                <a:cs typeface="Arial" charset="0"/>
              </a:rPr>
              <a:t>вычисляет </a:t>
            </a:r>
            <a:r>
              <a:rPr lang="en-US" altLang="ru-RU" sz="3200" dirty="0">
                <a:cs typeface="Arial" charset="0"/>
              </a:rPr>
              <a:t>e=</a:t>
            </a:r>
            <a:r>
              <a:rPr lang="ru-RU" altLang="ru-RU" sz="3200" dirty="0">
                <a:cs typeface="Arial" charset="0"/>
              </a:rPr>
              <a:t>(</a:t>
            </a:r>
            <a:r>
              <a:rPr lang="en-US" altLang="ru-RU" sz="3200" dirty="0"/>
              <a:t>e</a:t>
            </a:r>
            <a:r>
              <a:rPr lang="en-US" altLang="ru-RU" sz="3200" dirty="0">
                <a:cs typeface="Arial" charset="0"/>
              </a:rPr>
              <a:t>′</a:t>
            </a:r>
            <a:r>
              <a:rPr lang="ru-RU" altLang="ru-RU" sz="3200" dirty="0">
                <a:cs typeface="Arial" charset="0"/>
              </a:rPr>
              <a:t>-</a:t>
            </a:r>
            <a:r>
              <a:rPr lang="en-US" altLang="ru-RU" sz="3200" dirty="0">
                <a:cs typeface="Arial" charset="0"/>
              </a:rPr>
              <a:t>r) {mod p-1} (</a:t>
            </a:r>
            <a:r>
              <a:rPr lang="ru-RU" altLang="ru-RU" sz="3200" dirty="0">
                <a:cs typeface="Arial" charset="0"/>
              </a:rPr>
              <a:t>т.к. </a:t>
            </a:r>
            <a:r>
              <a:rPr lang="en-US" altLang="ru-RU" sz="3200" dirty="0">
                <a:cs typeface="Arial" charset="0"/>
              </a:rPr>
              <a:t/>
            </a:r>
            <a:br>
              <a:rPr lang="en-US" altLang="ru-RU" sz="3200" dirty="0">
                <a:cs typeface="Arial" charset="0"/>
              </a:rPr>
            </a:br>
            <a:r>
              <a:rPr lang="en-US" altLang="ru-RU" sz="3200" dirty="0">
                <a:cs typeface="Arial" charset="0"/>
              </a:rPr>
              <a:t>g</a:t>
            </a:r>
            <a:r>
              <a:rPr lang="ru-RU" altLang="ru-RU" sz="3200" baseline="30000" dirty="0">
                <a:cs typeface="Arial" charset="0"/>
              </a:rPr>
              <a:t>(</a:t>
            </a:r>
            <a:r>
              <a:rPr lang="en-US" altLang="ru-RU" sz="3200" baseline="30000" dirty="0"/>
              <a:t>e</a:t>
            </a:r>
            <a:r>
              <a:rPr lang="en-US" altLang="ru-RU" sz="3200" baseline="30000" dirty="0">
                <a:cs typeface="Arial" charset="0"/>
              </a:rPr>
              <a:t>′</a:t>
            </a:r>
            <a:r>
              <a:rPr lang="ru-RU" altLang="ru-RU" sz="3200" baseline="30000" dirty="0">
                <a:cs typeface="Arial" charset="0"/>
              </a:rPr>
              <a:t>-</a:t>
            </a:r>
            <a:r>
              <a:rPr lang="en-US" altLang="ru-RU" sz="3200" baseline="30000" dirty="0">
                <a:cs typeface="Arial" charset="0"/>
              </a:rPr>
              <a:t>r) {mod p-1}</a:t>
            </a:r>
            <a:r>
              <a:rPr lang="en-US" altLang="ru-RU" sz="3200" dirty="0">
                <a:cs typeface="Arial" charset="0"/>
              </a:rPr>
              <a:t> {mod p}=</a:t>
            </a:r>
            <a:r>
              <a:rPr lang="en-US" altLang="ru-RU" sz="3200" dirty="0" err="1"/>
              <a:t>g</a:t>
            </a:r>
            <a:r>
              <a:rPr lang="en-US" altLang="ru-RU" sz="3200" baseline="30000" dirty="0" err="1"/>
              <a:t>e</a:t>
            </a:r>
            <a:r>
              <a:rPr lang="en-US" altLang="ru-RU" sz="3200" baseline="30000" dirty="0">
                <a:cs typeface="Arial" charset="0"/>
              </a:rPr>
              <a:t>′</a:t>
            </a:r>
            <a:r>
              <a:rPr lang="en-US" altLang="ru-RU" sz="3200" dirty="0">
                <a:cs typeface="Arial" charset="0"/>
              </a:rPr>
              <a:t>∙</a:t>
            </a:r>
            <a:r>
              <a:rPr lang="en-US" altLang="ru-RU" sz="3200" dirty="0" err="1">
                <a:cs typeface="Arial" charset="0"/>
              </a:rPr>
              <a:t>g</a:t>
            </a:r>
            <a:r>
              <a:rPr lang="en-US" altLang="ru-RU" sz="3200" baseline="30000" dirty="0" err="1">
                <a:cs typeface="Arial" charset="0"/>
              </a:rPr>
              <a:t>-r+k</a:t>
            </a:r>
            <a:r>
              <a:rPr lang="en-US" altLang="ru-RU" sz="3200" baseline="30000" dirty="0">
                <a:cs typeface="Arial" charset="0"/>
              </a:rPr>
              <a:t>∙(p-1)</a:t>
            </a:r>
            <a:r>
              <a:rPr lang="en-US" altLang="ru-RU" sz="3200" dirty="0">
                <a:cs typeface="Arial" charset="0"/>
              </a:rPr>
              <a:t> {mod p}=</a:t>
            </a:r>
            <a:r>
              <a:rPr lang="en-US" altLang="ru-RU" sz="3200" dirty="0" err="1"/>
              <a:t>x</a:t>
            </a:r>
            <a:r>
              <a:rPr lang="en-US" altLang="ru-RU" sz="3200" dirty="0" err="1">
                <a:cs typeface="Arial" charset="0"/>
              </a:rPr>
              <a:t>′∙g</a:t>
            </a:r>
            <a:r>
              <a:rPr lang="en-US" altLang="ru-RU" sz="3200" baseline="30000" dirty="0" err="1">
                <a:cs typeface="Arial" charset="0"/>
              </a:rPr>
              <a:t>-r</a:t>
            </a:r>
            <a:r>
              <a:rPr lang="en-US" altLang="ru-RU" sz="3200" dirty="0">
                <a:cs typeface="Arial" charset="0"/>
              </a:rPr>
              <a:t> {mod p}∙(</a:t>
            </a:r>
            <a:r>
              <a:rPr lang="en-US" altLang="ru-RU" sz="3200" dirty="0" err="1">
                <a:cs typeface="Arial" charset="0"/>
              </a:rPr>
              <a:t>g</a:t>
            </a:r>
            <a:r>
              <a:rPr lang="en-US" altLang="ru-RU" sz="3200" baseline="30000" dirty="0" err="1">
                <a:cs typeface="Arial" charset="0"/>
              </a:rPr>
              <a:t>k</a:t>
            </a:r>
            <a:r>
              <a:rPr lang="en-US" altLang="ru-RU" sz="3200" dirty="0">
                <a:cs typeface="Arial" charset="0"/>
              </a:rPr>
              <a:t>)</a:t>
            </a:r>
            <a:r>
              <a:rPr lang="en-US" altLang="ru-RU" sz="3200" baseline="30000" dirty="0">
                <a:cs typeface="Arial" charset="0"/>
              </a:rPr>
              <a:t>p-1</a:t>
            </a:r>
            <a:r>
              <a:rPr lang="en-US" altLang="ru-RU" sz="3200" dirty="0">
                <a:cs typeface="Arial" charset="0"/>
              </a:rPr>
              <a:t> {mod p}=</a:t>
            </a:r>
            <a:r>
              <a:rPr lang="en-US" altLang="ru-RU" sz="3200" dirty="0" err="1"/>
              <a:t>x</a:t>
            </a:r>
            <a:r>
              <a:rPr lang="en-US" altLang="ru-RU" sz="3200" dirty="0" err="1">
                <a:cs typeface="Arial" charset="0"/>
              </a:rPr>
              <a:t>∙</a:t>
            </a:r>
            <a:r>
              <a:rPr lang="en-US" altLang="ru-RU" sz="3200" dirty="0" err="1"/>
              <a:t>g</a:t>
            </a:r>
            <a:r>
              <a:rPr lang="en-US" altLang="ru-RU" sz="3200" baseline="30000" dirty="0" err="1"/>
              <a:t>r</a:t>
            </a:r>
            <a:r>
              <a:rPr lang="en-US" altLang="ru-RU" sz="3200" dirty="0" err="1">
                <a:cs typeface="Arial" charset="0"/>
              </a:rPr>
              <a:t>∙g</a:t>
            </a:r>
            <a:r>
              <a:rPr lang="en-US" altLang="ru-RU" sz="3200" baseline="30000" dirty="0" err="1">
                <a:cs typeface="Arial" charset="0"/>
              </a:rPr>
              <a:t>-r</a:t>
            </a:r>
            <a:r>
              <a:rPr lang="en-US" altLang="ru-RU" sz="3200" dirty="0">
                <a:cs typeface="Arial" charset="0"/>
              </a:rPr>
              <a:t> {mod p}∙1=</a:t>
            </a:r>
            <a:br>
              <a:rPr lang="en-US" altLang="ru-RU" sz="3200" dirty="0">
                <a:cs typeface="Arial" charset="0"/>
              </a:rPr>
            </a:br>
            <a:r>
              <a:rPr lang="en-US" altLang="ru-RU" sz="3200" dirty="0">
                <a:cs typeface="Arial" charset="0"/>
              </a:rPr>
              <a:t>x {mod p}).</a:t>
            </a:r>
          </a:p>
        </p:txBody>
      </p:sp>
    </p:spTree>
    <p:extLst>
      <p:ext uri="{BB962C8B-B14F-4D97-AF65-F5344CB8AC3E}">
        <p14:creationId xmlns:p14="http://schemas.microsoft.com/office/powerpoint/2010/main" val="519962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a:xfrm>
            <a:off x="468313" y="0"/>
            <a:ext cx="8229600" cy="1139825"/>
          </a:xfrm>
        </p:spPr>
        <p:txBody>
          <a:bodyPr>
            <a:normAutofit fontScale="90000"/>
          </a:bodyPr>
          <a:lstStyle/>
          <a:p>
            <a:r>
              <a:rPr lang="ru-RU" altLang="ru-RU" sz="4000" dirty="0"/>
              <a:t>Бросание монеты с помощью односторонней функции </a:t>
            </a:r>
          </a:p>
        </p:txBody>
      </p:sp>
      <p:sp>
        <p:nvSpPr>
          <p:cNvPr id="402435" name="Rectangle 3"/>
          <p:cNvSpPr>
            <a:spLocks noGrp="1" noChangeArrowheads="1"/>
          </p:cNvSpPr>
          <p:nvPr>
            <p:ph type="body" idx="1"/>
          </p:nvPr>
        </p:nvSpPr>
        <p:spPr>
          <a:xfrm>
            <a:off x="0" y="1412776"/>
            <a:ext cx="9144000" cy="5445224"/>
          </a:xfrm>
        </p:spPr>
        <p:txBody>
          <a:bodyPr>
            <a:noAutofit/>
          </a:bodyPr>
          <a:lstStyle/>
          <a:p>
            <a:pPr marL="533400" indent="-533400">
              <a:lnSpc>
                <a:spcPct val="80000"/>
              </a:lnSpc>
              <a:buFont typeface="Wingdings" pitchFamily="2" charset="2"/>
              <a:buNone/>
            </a:pPr>
            <a:r>
              <a:rPr lang="ru-RU" altLang="ru-RU" sz="3200" dirty="0"/>
              <a:t>Если </a:t>
            </a:r>
            <a:r>
              <a:rPr lang="en-US" altLang="ru-RU" sz="3200" dirty="0"/>
              <a:t>A </a:t>
            </a:r>
            <a:r>
              <a:rPr lang="ru-RU" altLang="ru-RU" sz="3200" dirty="0"/>
              <a:t>и </a:t>
            </a:r>
            <a:r>
              <a:rPr lang="en-US" altLang="ru-RU" sz="3200" dirty="0"/>
              <a:t>B </a:t>
            </a:r>
            <a:r>
              <a:rPr lang="ru-RU" altLang="ru-RU" sz="3200" dirty="0" smtClean="0"/>
              <a:t>договорятся </a:t>
            </a:r>
            <a:r>
              <a:rPr lang="ru-RU" altLang="ru-RU" sz="3200" dirty="0"/>
              <a:t>об использовании конкретной односторонней функции f(x), </a:t>
            </a:r>
            <a:r>
              <a:rPr lang="ru-RU" altLang="ru-RU" sz="3200" dirty="0" smtClean="0"/>
              <a:t>протокол </a:t>
            </a:r>
            <a:r>
              <a:rPr lang="ru-RU" altLang="ru-RU" sz="3200" dirty="0"/>
              <a:t>бросания монеты будет выглядеть так: </a:t>
            </a:r>
          </a:p>
          <a:p>
            <a:pPr marL="533400" indent="-533400">
              <a:lnSpc>
                <a:spcPct val="80000"/>
              </a:lnSpc>
              <a:buFont typeface="Wingdings" pitchFamily="2" charset="2"/>
              <a:buAutoNum type="arabicPeriod"/>
            </a:pPr>
            <a:r>
              <a:rPr lang="en-US" altLang="ru-RU" sz="3200" dirty="0"/>
              <a:t>A: </a:t>
            </a:r>
            <a:r>
              <a:rPr lang="ru-RU" altLang="ru-RU" sz="3200" dirty="0"/>
              <a:t>выбирает случайное число х и вычисляет значение y=f(x). </a:t>
            </a:r>
          </a:p>
          <a:p>
            <a:pPr marL="533400" indent="-533400">
              <a:lnSpc>
                <a:spcPct val="80000"/>
              </a:lnSpc>
              <a:buFont typeface="Wingdings" pitchFamily="2" charset="2"/>
              <a:buAutoNum type="arabicPeriod"/>
            </a:pPr>
            <a:r>
              <a:rPr lang="en-US" altLang="ru-RU" sz="3200" dirty="0"/>
              <a:t>A-&gt;B: </a:t>
            </a:r>
            <a:r>
              <a:rPr lang="ru-RU" altLang="ru-RU" sz="3200" dirty="0"/>
              <a:t>у. </a:t>
            </a:r>
          </a:p>
          <a:p>
            <a:pPr marL="533400" indent="-533400">
              <a:lnSpc>
                <a:spcPct val="80000"/>
              </a:lnSpc>
              <a:buFont typeface="Wingdings" pitchFamily="2" charset="2"/>
              <a:buAutoNum type="arabicPeriod"/>
            </a:pPr>
            <a:r>
              <a:rPr lang="en-US" altLang="ru-RU" sz="3200" dirty="0"/>
              <a:t>B: </a:t>
            </a:r>
            <a:r>
              <a:rPr lang="ru-RU" altLang="ru-RU" sz="3200" dirty="0"/>
              <a:t>пытается догадаться, является ли х четным или нечетным числом</a:t>
            </a:r>
            <a:r>
              <a:rPr lang="en-US" altLang="ru-RU" sz="3200" dirty="0"/>
              <a:t>.</a:t>
            </a:r>
          </a:p>
          <a:p>
            <a:pPr marL="533400" indent="-533400">
              <a:lnSpc>
                <a:spcPct val="80000"/>
              </a:lnSpc>
              <a:buFont typeface="Wingdings" pitchFamily="2" charset="2"/>
              <a:buAutoNum type="arabicPeriod"/>
            </a:pPr>
            <a:r>
              <a:rPr lang="en-US" altLang="ru-RU" sz="3200" dirty="0"/>
              <a:t>B&gt;A: </a:t>
            </a:r>
            <a:r>
              <a:rPr lang="ru-RU" altLang="ru-RU" sz="3200" dirty="0"/>
              <a:t>результат своей догадки А.</a:t>
            </a:r>
          </a:p>
          <a:p>
            <a:pPr marL="533400" indent="-533400">
              <a:lnSpc>
                <a:spcPct val="80000"/>
              </a:lnSpc>
              <a:buFont typeface="Wingdings" pitchFamily="2" charset="2"/>
              <a:buAutoNum type="arabicPeriod"/>
            </a:pPr>
            <a:r>
              <a:rPr lang="en-US" altLang="ru-RU" sz="3200" dirty="0"/>
              <a:t>A-&gt;B:</a:t>
            </a:r>
            <a:r>
              <a:rPr lang="ru-RU" altLang="ru-RU" sz="3200" dirty="0"/>
              <a:t> х. </a:t>
            </a:r>
          </a:p>
          <a:p>
            <a:pPr marL="533400" indent="-533400">
              <a:lnSpc>
                <a:spcPct val="80000"/>
              </a:lnSpc>
              <a:buFont typeface="Wingdings" pitchFamily="2" charset="2"/>
              <a:buAutoNum type="arabicPeriod"/>
            </a:pPr>
            <a:r>
              <a:rPr lang="en-US" altLang="ru-RU" sz="3200" dirty="0"/>
              <a:t>B: </a:t>
            </a:r>
            <a:r>
              <a:rPr lang="ru-RU" altLang="ru-RU" sz="3200" dirty="0"/>
              <a:t>проверяет, действительно ли f(x)=y, а также узнает, была ли верна его догадка. </a:t>
            </a:r>
          </a:p>
        </p:txBody>
      </p:sp>
    </p:spTree>
    <p:extLst>
      <p:ext uri="{BB962C8B-B14F-4D97-AF65-F5344CB8AC3E}">
        <p14:creationId xmlns:p14="http://schemas.microsoft.com/office/powerpoint/2010/main" val="2010893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a:xfrm>
            <a:off x="468313" y="44624"/>
            <a:ext cx="8229600" cy="1095201"/>
          </a:xfrm>
        </p:spPr>
        <p:txBody>
          <a:bodyPr>
            <a:normAutofit fontScale="90000"/>
          </a:bodyPr>
          <a:lstStyle/>
          <a:p>
            <a:r>
              <a:rPr lang="ru-RU" altLang="ru-RU" sz="4000" dirty="0"/>
              <a:t>Бросание монеты с помощью односторонней функции</a:t>
            </a:r>
          </a:p>
        </p:txBody>
      </p:sp>
      <p:sp>
        <p:nvSpPr>
          <p:cNvPr id="403459" name="Rectangle 3"/>
          <p:cNvSpPr>
            <a:spLocks noGrp="1" noChangeArrowheads="1"/>
          </p:cNvSpPr>
          <p:nvPr>
            <p:ph type="body" idx="1"/>
          </p:nvPr>
        </p:nvSpPr>
        <p:spPr>
          <a:xfrm>
            <a:off x="0" y="1340768"/>
            <a:ext cx="9144000" cy="5517232"/>
          </a:xfrm>
        </p:spPr>
        <p:txBody>
          <a:bodyPr>
            <a:normAutofit/>
          </a:bodyPr>
          <a:lstStyle/>
          <a:p>
            <a:r>
              <a:rPr lang="ru-RU" altLang="ru-RU" sz="3200" dirty="0"/>
              <a:t>В этом протоколе все зависит от свойств однонаправленной функции f. Если </a:t>
            </a:r>
            <a:r>
              <a:rPr lang="en-US" altLang="ru-RU" sz="3200" dirty="0"/>
              <a:t>A </a:t>
            </a:r>
            <a:r>
              <a:rPr lang="ru-RU" altLang="ru-RU" sz="3200" dirty="0"/>
              <a:t>сможет найти два числа х и х' такие, что х является четным, а х' </a:t>
            </a:r>
            <a:r>
              <a:rPr lang="ru-RU" altLang="ru-RU" sz="3200" dirty="0">
                <a:cs typeface="Arial" charset="0"/>
              </a:rPr>
              <a:t>−</a:t>
            </a:r>
            <a:r>
              <a:rPr lang="en-US" altLang="ru-RU" sz="3200" dirty="0">
                <a:cs typeface="Arial" charset="0"/>
              </a:rPr>
              <a:t> </a:t>
            </a:r>
            <a:r>
              <a:rPr lang="ru-RU" altLang="ru-RU" sz="3200" dirty="0"/>
              <a:t>нечетным, и при этом f(x)=f(x'), то </a:t>
            </a:r>
            <a:r>
              <a:rPr lang="en-US" altLang="ru-RU" sz="3200" dirty="0"/>
              <a:t>B </a:t>
            </a:r>
            <a:r>
              <a:rPr lang="ru-RU" altLang="ru-RU" sz="3200" dirty="0"/>
              <a:t>всегда будет в проигрыше. Необходимо также, чтобы наименее значимый бит f(x) не зависел от х. Например, если f(x) будет четным в 90</a:t>
            </a:r>
            <a:r>
              <a:rPr lang="en-US" altLang="ru-RU" sz="3200" dirty="0"/>
              <a:t>%</a:t>
            </a:r>
            <a:r>
              <a:rPr lang="ru-RU" altLang="ru-RU" sz="3200" dirty="0"/>
              <a:t> всех случаев, когда х является четным, </a:t>
            </a:r>
            <a:r>
              <a:rPr lang="en-US" altLang="ru-RU" sz="3200" dirty="0"/>
              <a:t>A </a:t>
            </a:r>
            <a:r>
              <a:rPr lang="ru-RU" altLang="ru-RU" sz="3200" dirty="0"/>
              <a:t>будет брать верх над </a:t>
            </a:r>
            <a:r>
              <a:rPr lang="en-US" altLang="ru-RU" sz="3200" dirty="0"/>
              <a:t>B </a:t>
            </a:r>
            <a:r>
              <a:rPr lang="ru-RU" altLang="ru-RU" sz="3200" dirty="0"/>
              <a:t>почти всегда. </a:t>
            </a:r>
          </a:p>
        </p:txBody>
      </p:sp>
    </p:spTree>
    <p:extLst>
      <p:ext uri="{BB962C8B-B14F-4D97-AF65-F5344CB8AC3E}">
        <p14:creationId xmlns:p14="http://schemas.microsoft.com/office/powerpoint/2010/main" val="29734933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a:xfrm>
            <a:off x="0" y="116632"/>
            <a:ext cx="9144000" cy="1301006"/>
          </a:xfrm>
        </p:spPr>
        <p:txBody>
          <a:bodyPr>
            <a:normAutofit fontScale="90000"/>
          </a:bodyPr>
          <a:lstStyle/>
          <a:p>
            <a:r>
              <a:rPr lang="ru-RU" altLang="ru-RU" sz="4000" dirty="0"/>
              <a:t>Бросание монеты с помощью криптосистемы с открытым ключом </a:t>
            </a:r>
          </a:p>
        </p:txBody>
      </p:sp>
      <p:sp>
        <p:nvSpPr>
          <p:cNvPr id="404483" name="Rectangle 3"/>
          <p:cNvSpPr>
            <a:spLocks noGrp="1" noChangeArrowheads="1"/>
          </p:cNvSpPr>
          <p:nvPr>
            <p:ph type="body" idx="1"/>
          </p:nvPr>
        </p:nvSpPr>
        <p:spPr>
          <a:xfrm>
            <a:off x="0" y="1412777"/>
            <a:ext cx="9144000" cy="5445224"/>
          </a:xfrm>
        </p:spPr>
        <p:txBody>
          <a:bodyPr>
            <a:noAutofit/>
          </a:bodyPr>
          <a:lstStyle/>
          <a:p>
            <a:pPr>
              <a:buFont typeface="Wingdings" pitchFamily="2" charset="2"/>
              <a:buNone/>
            </a:pPr>
            <a:r>
              <a:rPr lang="ru-RU" altLang="ru-RU" sz="3200" dirty="0"/>
              <a:t>В этом случае от алгоритмов шифрования (Е) и расшифрования (D) требуется, чтобы они были </a:t>
            </a:r>
            <a:r>
              <a:rPr lang="ru-RU" altLang="ru-RU" sz="3200" dirty="0" smtClean="0"/>
              <a:t>коммутативны: D</a:t>
            </a:r>
            <a:r>
              <a:rPr lang="ru-RU" altLang="ru-RU" sz="3200" baseline="-25000" dirty="0" smtClean="0"/>
              <a:t>K1</a:t>
            </a:r>
            <a:r>
              <a:rPr lang="ru-RU" altLang="ru-RU" sz="3200" dirty="0" smtClean="0"/>
              <a:t>(E</a:t>
            </a:r>
            <a:r>
              <a:rPr lang="ru-RU" altLang="ru-RU" sz="3200" baseline="-25000" dirty="0" smtClean="0"/>
              <a:t>K2</a:t>
            </a:r>
            <a:r>
              <a:rPr lang="ru-RU" altLang="ru-RU" sz="3200" dirty="0" smtClean="0"/>
              <a:t>(E</a:t>
            </a:r>
            <a:r>
              <a:rPr lang="ru-RU" altLang="ru-RU" sz="3200" baseline="-25000" dirty="0" smtClean="0"/>
              <a:t>K1</a:t>
            </a:r>
            <a:r>
              <a:rPr lang="ru-RU" altLang="ru-RU" sz="3200" dirty="0" smtClean="0"/>
              <a:t>(M</a:t>
            </a:r>
            <a:r>
              <a:rPr lang="ru-RU" altLang="ru-RU" sz="3200" dirty="0"/>
              <a:t>)))=Е</a:t>
            </a:r>
            <a:r>
              <a:rPr lang="ru-RU" altLang="ru-RU" sz="3200" baseline="-25000" dirty="0"/>
              <a:t>К2</a:t>
            </a:r>
            <a:r>
              <a:rPr lang="ru-RU" altLang="ru-RU" sz="3200" dirty="0"/>
              <a:t>(М), </a:t>
            </a:r>
          </a:p>
          <a:p>
            <a:pPr>
              <a:buFont typeface="Wingdings" pitchFamily="2" charset="2"/>
              <a:buNone/>
            </a:pPr>
            <a:r>
              <a:rPr lang="ru-RU" altLang="ru-RU" sz="3200" dirty="0"/>
              <a:t>где К</a:t>
            </a:r>
            <a:r>
              <a:rPr lang="ru-RU" altLang="ru-RU" sz="3200" baseline="-25000" dirty="0"/>
              <a:t>1</a:t>
            </a:r>
            <a:r>
              <a:rPr lang="ru-RU" altLang="ru-RU" sz="3200" dirty="0"/>
              <a:t> и К</a:t>
            </a:r>
            <a:r>
              <a:rPr lang="ru-RU" altLang="ru-RU" sz="3200" baseline="-25000" dirty="0"/>
              <a:t>2</a:t>
            </a:r>
            <a:r>
              <a:rPr lang="ru-RU" altLang="ru-RU" sz="3200" dirty="0"/>
              <a:t> </a:t>
            </a:r>
            <a:r>
              <a:rPr lang="ru-RU" altLang="ru-RU" sz="3200" dirty="0">
                <a:cs typeface="Arial" charset="0"/>
              </a:rPr>
              <a:t>−</a:t>
            </a:r>
            <a:r>
              <a:rPr lang="en-US" altLang="ru-RU" sz="3200" dirty="0">
                <a:cs typeface="Arial" charset="0"/>
              </a:rPr>
              <a:t> </a:t>
            </a:r>
            <a:r>
              <a:rPr lang="ru-RU" altLang="ru-RU" sz="3200" dirty="0"/>
              <a:t>криптографические ключи, </a:t>
            </a:r>
            <a:r>
              <a:rPr lang="en-US" altLang="ru-RU" sz="3200" dirty="0"/>
              <a:t>M</a:t>
            </a:r>
            <a:r>
              <a:rPr lang="ru-RU" altLang="ru-RU" sz="3200" dirty="0"/>
              <a:t> </a:t>
            </a:r>
            <a:r>
              <a:rPr lang="ru-RU" altLang="ru-RU" sz="3200" dirty="0">
                <a:cs typeface="Arial" charset="0"/>
              </a:rPr>
              <a:t>−</a:t>
            </a:r>
            <a:r>
              <a:rPr lang="en-US" altLang="ru-RU" sz="3200" dirty="0">
                <a:cs typeface="Arial" charset="0"/>
              </a:rPr>
              <a:t> </a:t>
            </a:r>
            <a:r>
              <a:rPr lang="ru-RU" altLang="ru-RU" sz="3200" dirty="0"/>
              <a:t>открытый текст сообщения. Для симметричных криптоалгоритмов в общем случае это условие не выполняется, однако существуют алгоритмы шифрования с открытым ключом, для которых оно верно</a:t>
            </a:r>
            <a:r>
              <a:rPr lang="en-US" altLang="ru-RU" sz="3200" dirty="0"/>
              <a:t> (</a:t>
            </a:r>
            <a:r>
              <a:rPr lang="ru-RU" altLang="ru-RU" sz="3200" dirty="0"/>
              <a:t>например, </a:t>
            </a:r>
            <a:r>
              <a:rPr lang="en-US" altLang="ru-RU" sz="3200" dirty="0"/>
              <a:t>RSA)</a:t>
            </a:r>
            <a:r>
              <a:rPr lang="ru-RU" altLang="ru-RU" sz="3200" dirty="0"/>
              <a:t>. Последние могут быть использованы в протоколе бросания монеты: </a:t>
            </a:r>
          </a:p>
        </p:txBody>
      </p:sp>
    </p:spTree>
    <p:extLst>
      <p:ext uri="{BB962C8B-B14F-4D97-AF65-F5344CB8AC3E}">
        <p14:creationId xmlns:p14="http://schemas.microsoft.com/office/powerpoint/2010/main" val="1672528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a:xfrm>
            <a:off x="0" y="44624"/>
            <a:ext cx="9144000" cy="1224136"/>
          </a:xfrm>
        </p:spPr>
        <p:txBody>
          <a:bodyPr>
            <a:normAutofit fontScale="90000"/>
          </a:bodyPr>
          <a:lstStyle/>
          <a:p>
            <a:r>
              <a:rPr lang="ru-RU" altLang="ru-RU" sz="4000" dirty="0"/>
              <a:t>Бросание монеты с помощью криптосистемы с открытым ключом</a:t>
            </a:r>
          </a:p>
        </p:txBody>
      </p:sp>
      <p:sp>
        <p:nvSpPr>
          <p:cNvPr id="405507" name="Rectangle 3"/>
          <p:cNvSpPr>
            <a:spLocks noGrp="1" noChangeArrowheads="1"/>
          </p:cNvSpPr>
          <p:nvPr>
            <p:ph type="body" idx="1"/>
          </p:nvPr>
        </p:nvSpPr>
        <p:spPr>
          <a:xfrm>
            <a:off x="0" y="1484313"/>
            <a:ext cx="9144000" cy="5373687"/>
          </a:xfrm>
        </p:spPr>
        <p:txBody>
          <a:bodyPr>
            <a:noAutofit/>
          </a:bodyPr>
          <a:lstStyle/>
          <a:p>
            <a:pPr marL="457200" indent="-457200">
              <a:lnSpc>
                <a:spcPct val="80000"/>
              </a:lnSpc>
              <a:buFont typeface="Wingdings" pitchFamily="2" charset="2"/>
              <a:buAutoNum type="arabicPeriod"/>
            </a:pPr>
            <a:r>
              <a:rPr lang="en-US" altLang="ru-RU" sz="3200" dirty="0"/>
              <a:t>A: </a:t>
            </a:r>
            <a:r>
              <a:rPr lang="ru-RU" altLang="ru-RU" sz="3200" dirty="0"/>
              <a:t>генерирует пару ключей </a:t>
            </a:r>
            <a:r>
              <a:rPr lang="en-US" altLang="ru-RU" sz="3200" dirty="0" smtClean="0"/>
              <a:t>PK</a:t>
            </a:r>
            <a:r>
              <a:rPr lang="en-US" altLang="ru-RU" sz="3200" baseline="-25000" dirty="0" smtClean="0"/>
              <a:t>A</a:t>
            </a:r>
            <a:r>
              <a:rPr lang="en-US" altLang="ru-RU" sz="3200" dirty="0" smtClean="0"/>
              <a:t> </a:t>
            </a:r>
            <a:r>
              <a:rPr lang="ru-RU" altLang="ru-RU" sz="3200" dirty="0"/>
              <a:t>и </a:t>
            </a:r>
            <a:r>
              <a:rPr lang="en-US" altLang="ru-RU" sz="3200" dirty="0"/>
              <a:t>SK</a:t>
            </a:r>
            <a:r>
              <a:rPr lang="en-US" altLang="ru-RU" sz="3200" baseline="-25000" dirty="0"/>
              <a:t>A</a:t>
            </a:r>
            <a:r>
              <a:rPr lang="en-US" altLang="ru-RU" sz="3200" dirty="0"/>
              <a:t>.</a:t>
            </a:r>
          </a:p>
          <a:p>
            <a:pPr marL="457200" indent="-457200">
              <a:lnSpc>
                <a:spcPct val="80000"/>
              </a:lnSpc>
              <a:buFont typeface="Wingdings" pitchFamily="2" charset="2"/>
              <a:buAutoNum type="arabicPeriod"/>
            </a:pPr>
            <a:r>
              <a:rPr lang="en-US" altLang="ru-RU" sz="3200" dirty="0"/>
              <a:t>B: </a:t>
            </a:r>
            <a:r>
              <a:rPr lang="ru-RU" altLang="ru-RU" sz="3200" dirty="0"/>
              <a:t>генерирует пару ключей </a:t>
            </a:r>
            <a:r>
              <a:rPr lang="en-US" altLang="ru-RU" sz="3200" dirty="0" smtClean="0"/>
              <a:t>PK</a:t>
            </a:r>
            <a:r>
              <a:rPr lang="en-US" altLang="ru-RU" sz="3200" baseline="-25000" dirty="0" smtClean="0"/>
              <a:t>B</a:t>
            </a:r>
            <a:r>
              <a:rPr lang="en-US" altLang="ru-RU" sz="3200" dirty="0" smtClean="0"/>
              <a:t> </a:t>
            </a:r>
            <a:r>
              <a:rPr lang="ru-RU" altLang="ru-RU" sz="3200" dirty="0"/>
              <a:t>и </a:t>
            </a:r>
            <a:r>
              <a:rPr lang="en-US" altLang="ru-RU" sz="3200" dirty="0"/>
              <a:t>SK</a:t>
            </a:r>
            <a:r>
              <a:rPr lang="en-US" altLang="ru-RU" sz="3200" baseline="-25000" dirty="0"/>
              <a:t>B</a:t>
            </a:r>
            <a:r>
              <a:rPr lang="ru-RU" altLang="ru-RU" sz="3200" dirty="0"/>
              <a:t>. </a:t>
            </a:r>
          </a:p>
          <a:p>
            <a:pPr marL="457200" indent="-457200">
              <a:lnSpc>
                <a:spcPct val="80000"/>
              </a:lnSpc>
              <a:buFont typeface="Wingdings" pitchFamily="2" charset="2"/>
              <a:buAutoNum type="arabicPeriod"/>
            </a:pPr>
            <a:r>
              <a:rPr lang="en-US" altLang="ru-RU" sz="3200" dirty="0"/>
              <a:t>A: </a:t>
            </a:r>
            <a:r>
              <a:rPr lang="ru-RU" altLang="ru-RU" sz="3200" dirty="0"/>
              <a:t>генерирует две случайные битовые строки Р</a:t>
            </a:r>
            <a:r>
              <a:rPr lang="ru-RU" altLang="ru-RU" sz="3200" baseline="-25000" dirty="0"/>
              <a:t>1</a:t>
            </a:r>
            <a:r>
              <a:rPr lang="ru-RU" altLang="ru-RU" sz="3200" dirty="0"/>
              <a:t> и </a:t>
            </a:r>
            <a:r>
              <a:rPr lang="ru-RU" altLang="ru-RU" sz="3200" dirty="0" smtClean="0"/>
              <a:t>Р</a:t>
            </a:r>
            <a:r>
              <a:rPr lang="ru-RU" altLang="ru-RU" sz="3200" baseline="-25000" dirty="0" smtClean="0"/>
              <a:t>2</a:t>
            </a:r>
            <a:r>
              <a:rPr lang="ru-RU" altLang="ru-RU" sz="3200" dirty="0" smtClean="0"/>
              <a:t> (одна означает</a:t>
            </a:r>
            <a:r>
              <a:rPr lang="ru-RU" altLang="ru-RU" sz="3200" dirty="0"/>
              <a:t>, что при бросании монеты выпал «орел», а другая </a:t>
            </a:r>
            <a:r>
              <a:rPr lang="ru-RU" altLang="ru-RU" sz="3200" dirty="0">
                <a:cs typeface="Arial" charset="0"/>
              </a:rPr>
              <a:t>−</a:t>
            </a:r>
            <a:r>
              <a:rPr lang="ru-RU" altLang="ru-RU" sz="3200" dirty="0"/>
              <a:t> что получилась «решка</a:t>
            </a:r>
            <a:r>
              <a:rPr lang="ru-RU" altLang="ru-RU" sz="3200" dirty="0" smtClean="0"/>
              <a:t>»), </a:t>
            </a:r>
            <a:r>
              <a:rPr lang="ru-RU" altLang="ru-RU" sz="3200" dirty="0"/>
              <a:t>при помощи своего открытого ключа шифрует Р</a:t>
            </a:r>
            <a:r>
              <a:rPr lang="ru-RU" altLang="ru-RU" sz="3200" baseline="-25000" dirty="0"/>
              <a:t>1</a:t>
            </a:r>
            <a:r>
              <a:rPr lang="ru-RU" altLang="ru-RU" sz="3200" dirty="0"/>
              <a:t> и Р</a:t>
            </a:r>
            <a:r>
              <a:rPr lang="ru-RU" altLang="ru-RU" sz="3200" baseline="-25000" dirty="0"/>
              <a:t>2</a:t>
            </a:r>
            <a:r>
              <a:rPr lang="ru-RU" altLang="ru-RU" sz="3200" dirty="0"/>
              <a:t> E</a:t>
            </a:r>
            <a:r>
              <a:rPr lang="en-US" altLang="ru-RU" sz="3200" baseline="-25000" dirty="0"/>
              <a:t>PKA</a:t>
            </a:r>
            <a:r>
              <a:rPr lang="ru-RU" altLang="ru-RU" sz="3200" dirty="0"/>
              <a:t>(Р</a:t>
            </a:r>
            <a:r>
              <a:rPr lang="ru-RU" altLang="ru-RU" sz="3200" baseline="-25000" dirty="0"/>
              <a:t>1</a:t>
            </a:r>
            <a:r>
              <a:rPr lang="ru-RU" altLang="ru-RU" sz="3200" dirty="0"/>
              <a:t>) и E</a:t>
            </a:r>
            <a:r>
              <a:rPr lang="en-US" altLang="ru-RU" sz="3200" baseline="-25000" dirty="0"/>
              <a:t>PKA</a:t>
            </a:r>
            <a:r>
              <a:rPr lang="ru-RU" altLang="ru-RU" sz="3200" dirty="0"/>
              <a:t>(Р</a:t>
            </a:r>
            <a:r>
              <a:rPr lang="en-US" altLang="ru-RU" sz="3200" baseline="-25000" dirty="0"/>
              <a:t>2</a:t>
            </a:r>
            <a:r>
              <a:rPr lang="ru-RU" altLang="ru-RU" sz="3200" dirty="0"/>
              <a:t>)</a:t>
            </a:r>
            <a:r>
              <a:rPr lang="en-US" altLang="ru-RU" sz="3200" dirty="0"/>
              <a:t>.</a:t>
            </a:r>
          </a:p>
          <a:p>
            <a:pPr marL="457200" indent="-457200">
              <a:lnSpc>
                <a:spcPct val="80000"/>
              </a:lnSpc>
              <a:buFont typeface="Wingdings" pitchFamily="2" charset="2"/>
              <a:buAutoNum type="arabicPeriod"/>
            </a:pPr>
            <a:r>
              <a:rPr lang="en-US" altLang="ru-RU" sz="3200" dirty="0"/>
              <a:t>A-&gt;B: </a:t>
            </a:r>
            <a:r>
              <a:rPr lang="ru-RU" altLang="ru-RU" sz="3200" dirty="0"/>
              <a:t>E</a:t>
            </a:r>
            <a:r>
              <a:rPr lang="en-US" altLang="ru-RU" sz="3200" baseline="-25000" dirty="0"/>
              <a:t>PKA</a:t>
            </a:r>
            <a:r>
              <a:rPr lang="ru-RU" altLang="ru-RU" sz="3200" dirty="0"/>
              <a:t>(Р</a:t>
            </a:r>
            <a:r>
              <a:rPr lang="ru-RU" altLang="ru-RU" sz="3200" baseline="-25000" dirty="0"/>
              <a:t>1</a:t>
            </a:r>
            <a:r>
              <a:rPr lang="ru-RU" altLang="ru-RU" sz="3200" dirty="0"/>
              <a:t>)</a:t>
            </a:r>
            <a:r>
              <a:rPr lang="en-US" altLang="ru-RU" sz="3200" dirty="0"/>
              <a:t>, </a:t>
            </a:r>
            <a:r>
              <a:rPr lang="ru-RU" altLang="ru-RU" sz="3200" dirty="0"/>
              <a:t>E</a:t>
            </a:r>
            <a:r>
              <a:rPr lang="en-US" altLang="ru-RU" sz="3200" baseline="-25000" dirty="0"/>
              <a:t>PKA</a:t>
            </a:r>
            <a:r>
              <a:rPr lang="ru-RU" altLang="ru-RU" sz="3200" dirty="0"/>
              <a:t>(Р</a:t>
            </a:r>
            <a:r>
              <a:rPr lang="en-US" altLang="ru-RU" sz="3200" baseline="-25000" dirty="0"/>
              <a:t>2</a:t>
            </a:r>
            <a:r>
              <a:rPr lang="ru-RU" altLang="ru-RU" sz="3200" dirty="0"/>
              <a:t>). </a:t>
            </a:r>
          </a:p>
          <a:p>
            <a:pPr marL="457200" indent="-457200">
              <a:lnSpc>
                <a:spcPct val="80000"/>
              </a:lnSpc>
              <a:buFont typeface="Wingdings" pitchFamily="2" charset="2"/>
              <a:buAutoNum type="arabicPeriod"/>
            </a:pPr>
            <a:r>
              <a:rPr lang="en-US" altLang="ru-RU" sz="3200" dirty="0"/>
              <a:t>B: </a:t>
            </a:r>
            <a:r>
              <a:rPr lang="ru-RU" altLang="ru-RU" sz="3200" dirty="0"/>
              <a:t>выбирает один из присланных ему </a:t>
            </a:r>
            <a:r>
              <a:rPr lang="en-US" altLang="ru-RU" sz="3200" dirty="0"/>
              <a:t>A </a:t>
            </a:r>
            <a:r>
              <a:rPr lang="ru-RU" altLang="ru-RU" sz="3200" dirty="0"/>
              <a:t>шифротекстов, шифрует выбранный шифротекст с помощью своего открытого ключа E</a:t>
            </a:r>
            <a:r>
              <a:rPr lang="en-US" altLang="ru-RU" sz="3200" baseline="-25000" dirty="0"/>
              <a:t>PKB</a:t>
            </a:r>
            <a:r>
              <a:rPr lang="ru-RU" altLang="ru-RU" sz="3200" dirty="0"/>
              <a:t>(E</a:t>
            </a:r>
            <a:r>
              <a:rPr lang="en-US" altLang="ru-RU" sz="3200" baseline="-25000" dirty="0"/>
              <a:t>PKA</a:t>
            </a:r>
            <a:r>
              <a:rPr lang="ru-RU" altLang="ru-RU" sz="3200" dirty="0"/>
              <a:t>(Р))</a:t>
            </a:r>
            <a:r>
              <a:rPr lang="en-US" altLang="ru-RU" sz="3200" dirty="0"/>
              <a:t>.</a:t>
            </a:r>
          </a:p>
          <a:p>
            <a:pPr marL="457200" indent="-457200">
              <a:lnSpc>
                <a:spcPct val="80000"/>
              </a:lnSpc>
              <a:buFont typeface="Wingdings" pitchFamily="2" charset="2"/>
              <a:buAutoNum type="arabicPeriod"/>
            </a:pPr>
            <a:r>
              <a:rPr lang="en-US" altLang="ru-RU" sz="3200" dirty="0"/>
              <a:t>B-&gt;A: </a:t>
            </a:r>
            <a:r>
              <a:rPr lang="ru-RU" altLang="ru-RU" sz="3200" dirty="0"/>
              <a:t>E</a:t>
            </a:r>
            <a:r>
              <a:rPr lang="en-US" altLang="ru-RU" sz="3200" baseline="-25000" dirty="0"/>
              <a:t>PKB</a:t>
            </a:r>
            <a:r>
              <a:rPr lang="ru-RU" altLang="ru-RU" sz="3200" dirty="0"/>
              <a:t>(E</a:t>
            </a:r>
            <a:r>
              <a:rPr lang="en-US" altLang="ru-RU" sz="3200" baseline="-25000" dirty="0"/>
              <a:t>PKA</a:t>
            </a:r>
            <a:r>
              <a:rPr lang="ru-RU" altLang="ru-RU" sz="3200" dirty="0"/>
              <a:t>(Р))</a:t>
            </a:r>
            <a:r>
              <a:rPr lang="en-US" altLang="ru-RU" sz="3200" dirty="0"/>
              <a:t> (</a:t>
            </a:r>
            <a:r>
              <a:rPr lang="ru-RU" altLang="ru-RU" sz="3200" dirty="0"/>
              <a:t>Р </a:t>
            </a:r>
            <a:r>
              <a:rPr lang="ru-RU" altLang="ru-RU" sz="3200" dirty="0">
                <a:cs typeface="Arial" charset="0"/>
              </a:rPr>
              <a:t>−</a:t>
            </a:r>
            <a:r>
              <a:rPr lang="ru-RU" altLang="ru-RU" sz="3200" dirty="0"/>
              <a:t> это либо Р</a:t>
            </a:r>
            <a:r>
              <a:rPr lang="ru-RU" altLang="ru-RU" sz="3200" baseline="-25000" dirty="0"/>
              <a:t>1</a:t>
            </a:r>
            <a:r>
              <a:rPr lang="ru-RU" altLang="ru-RU" sz="3200" dirty="0"/>
              <a:t>, либо Р</a:t>
            </a:r>
            <a:r>
              <a:rPr lang="ru-RU" altLang="ru-RU" sz="3200" baseline="-25000" dirty="0"/>
              <a:t>2</a:t>
            </a:r>
            <a:r>
              <a:rPr lang="ru-RU" altLang="ru-RU" sz="3200" dirty="0"/>
              <a:t>). </a:t>
            </a:r>
          </a:p>
        </p:txBody>
      </p:sp>
    </p:spTree>
    <p:extLst>
      <p:ext uri="{BB962C8B-B14F-4D97-AF65-F5344CB8AC3E}">
        <p14:creationId xmlns:p14="http://schemas.microsoft.com/office/powerpoint/2010/main" val="12828116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0" y="44624"/>
            <a:ext cx="9144000" cy="1224136"/>
          </a:xfrm>
        </p:spPr>
        <p:txBody>
          <a:bodyPr>
            <a:normAutofit fontScale="90000"/>
          </a:bodyPr>
          <a:lstStyle/>
          <a:p>
            <a:r>
              <a:rPr lang="ru-RU" altLang="ru-RU" sz="4000" dirty="0"/>
              <a:t>Бросание монеты с помощью криптосистемы с открытым ключом</a:t>
            </a:r>
          </a:p>
        </p:txBody>
      </p:sp>
      <p:sp>
        <p:nvSpPr>
          <p:cNvPr id="406531" name="Rectangle 3"/>
          <p:cNvSpPr>
            <a:spLocks noGrp="1" noChangeArrowheads="1"/>
          </p:cNvSpPr>
          <p:nvPr>
            <p:ph type="body" idx="1"/>
          </p:nvPr>
        </p:nvSpPr>
        <p:spPr>
          <a:xfrm>
            <a:off x="0" y="1412875"/>
            <a:ext cx="9144000" cy="5445125"/>
          </a:xfrm>
        </p:spPr>
        <p:txBody>
          <a:bodyPr>
            <a:noAutofit/>
          </a:bodyPr>
          <a:lstStyle/>
          <a:p>
            <a:pPr marL="533400" indent="-533400">
              <a:lnSpc>
                <a:spcPct val="90000"/>
              </a:lnSpc>
              <a:buFont typeface="Wingdings" pitchFamily="2" charset="2"/>
              <a:buAutoNum type="arabicPeriod" startAt="7"/>
            </a:pPr>
            <a:r>
              <a:rPr lang="en-US" altLang="ru-RU" sz="3200" dirty="0"/>
              <a:t>A: </a:t>
            </a:r>
            <a:r>
              <a:rPr lang="ru-RU" altLang="ru-RU" sz="3200" dirty="0"/>
              <a:t>расшифровывает </a:t>
            </a:r>
            <a:r>
              <a:rPr lang="ru-RU" altLang="ru-RU" sz="3200" dirty="0" smtClean="0"/>
              <a:t>полученное сообщение </a:t>
            </a:r>
            <a:r>
              <a:rPr lang="ru-RU" altLang="ru-RU" sz="3200" dirty="0"/>
              <a:t>на своем личном </a:t>
            </a:r>
            <a:r>
              <a:rPr lang="ru-RU" altLang="ru-RU" sz="3200" dirty="0" smtClean="0"/>
              <a:t>ключе Е</a:t>
            </a:r>
            <a:r>
              <a:rPr lang="en-US" altLang="ru-RU" sz="3200" baseline="-25000" dirty="0" smtClean="0"/>
              <a:t>PKB</a:t>
            </a:r>
            <a:r>
              <a:rPr lang="ru-RU" altLang="ru-RU" sz="3200" dirty="0"/>
              <a:t>(</a:t>
            </a:r>
            <a:r>
              <a:rPr lang="en-US" altLang="ru-RU" sz="3200" dirty="0"/>
              <a:t>P</a:t>
            </a:r>
            <a:r>
              <a:rPr lang="ru-RU" altLang="ru-RU" sz="3200" dirty="0"/>
              <a:t>)=D</a:t>
            </a:r>
            <a:r>
              <a:rPr lang="en-US" altLang="ru-RU" sz="3200" baseline="-25000" dirty="0"/>
              <a:t>SKA</a:t>
            </a:r>
            <a:r>
              <a:rPr lang="ru-RU" altLang="ru-RU" sz="3200" dirty="0"/>
              <a:t>(E</a:t>
            </a:r>
            <a:r>
              <a:rPr lang="en-US" altLang="ru-RU" sz="3200" baseline="-25000" dirty="0"/>
              <a:t>PKB</a:t>
            </a:r>
            <a:r>
              <a:rPr lang="ru-RU" altLang="ru-RU" sz="3200" dirty="0"/>
              <a:t>(E</a:t>
            </a:r>
            <a:r>
              <a:rPr lang="en-US" altLang="ru-RU" sz="3200" baseline="-25000" dirty="0"/>
              <a:t>PKA</a:t>
            </a:r>
            <a:r>
              <a:rPr lang="ru-RU" altLang="ru-RU" sz="3200" dirty="0"/>
              <a:t>(</a:t>
            </a:r>
            <a:r>
              <a:rPr lang="en-US" altLang="ru-RU" sz="3200" dirty="0"/>
              <a:t>P</a:t>
            </a:r>
            <a:r>
              <a:rPr lang="ru-RU" altLang="ru-RU" sz="3200" dirty="0"/>
              <a:t>)))</a:t>
            </a:r>
            <a:r>
              <a:rPr lang="en-US" altLang="ru-RU" sz="3200" dirty="0"/>
              <a:t>.</a:t>
            </a:r>
            <a:endParaRPr lang="ru-RU" altLang="ru-RU" sz="3200" dirty="0"/>
          </a:p>
          <a:p>
            <a:pPr marL="533400" indent="-533400">
              <a:lnSpc>
                <a:spcPct val="90000"/>
              </a:lnSpc>
              <a:buFont typeface="Wingdings" pitchFamily="2" charset="2"/>
              <a:buAutoNum type="arabicPeriod" startAt="7"/>
            </a:pPr>
            <a:r>
              <a:rPr lang="en-US" altLang="ru-RU" sz="3200" dirty="0"/>
              <a:t>A-&gt;B: </a:t>
            </a:r>
            <a:r>
              <a:rPr lang="ru-RU" altLang="ru-RU" sz="3200" dirty="0"/>
              <a:t>Е</a:t>
            </a:r>
            <a:r>
              <a:rPr lang="en-US" altLang="ru-RU" sz="3200" baseline="-25000" dirty="0"/>
              <a:t>PKB</a:t>
            </a:r>
            <a:r>
              <a:rPr lang="ru-RU" altLang="ru-RU" sz="3200" dirty="0"/>
              <a:t>(</a:t>
            </a:r>
            <a:r>
              <a:rPr lang="en-US" altLang="ru-RU" sz="3200" dirty="0"/>
              <a:t>P</a:t>
            </a:r>
            <a:r>
              <a:rPr lang="ru-RU" altLang="ru-RU" sz="3200" dirty="0"/>
              <a:t>). </a:t>
            </a:r>
          </a:p>
          <a:p>
            <a:pPr marL="533400" indent="-533400">
              <a:lnSpc>
                <a:spcPct val="90000"/>
              </a:lnSpc>
              <a:buFont typeface="Wingdings" pitchFamily="2" charset="2"/>
              <a:buAutoNum type="arabicPeriod" startAt="7"/>
            </a:pPr>
            <a:r>
              <a:rPr lang="en-US" altLang="ru-RU" sz="3200" dirty="0"/>
              <a:t>B: </a:t>
            </a:r>
            <a:r>
              <a:rPr lang="ru-RU" altLang="ru-RU" sz="3200" dirty="0"/>
              <a:t>расшифровывает </a:t>
            </a:r>
            <a:r>
              <a:rPr lang="ru-RU" altLang="ru-RU" sz="3200" dirty="0" smtClean="0"/>
              <a:t>сообщение </a:t>
            </a:r>
            <a:r>
              <a:rPr lang="en-US" altLang="ru-RU" sz="3200" dirty="0"/>
              <a:t>A </a:t>
            </a:r>
            <a:r>
              <a:rPr lang="ru-RU" altLang="ru-RU" sz="3200" dirty="0"/>
              <a:t>P</a:t>
            </a:r>
            <a:r>
              <a:rPr lang="en-US" altLang="ru-RU" sz="3200" dirty="0"/>
              <a:t>=D</a:t>
            </a:r>
            <a:r>
              <a:rPr lang="en-US" altLang="ru-RU" sz="3200" baseline="-25000" dirty="0"/>
              <a:t>SKB</a:t>
            </a:r>
            <a:r>
              <a:rPr lang="en-US" altLang="ru-RU" sz="3200" dirty="0"/>
              <a:t>(</a:t>
            </a:r>
            <a:r>
              <a:rPr lang="ru-RU" altLang="ru-RU" sz="3200" dirty="0"/>
              <a:t>Е</a:t>
            </a:r>
            <a:r>
              <a:rPr lang="en-US" altLang="ru-RU" sz="3200" baseline="-25000" dirty="0"/>
              <a:t>PKB</a:t>
            </a:r>
            <a:r>
              <a:rPr lang="ru-RU" altLang="ru-RU" sz="3200" dirty="0"/>
              <a:t>(</a:t>
            </a:r>
            <a:r>
              <a:rPr lang="en-US" altLang="ru-RU" sz="3200" dirty="0"/>
              <a:t>P</a:t>
            </a:r>
            <a:r>
              <a:rPr lang="ru-RU" altLang="ru-RU" sz="3200" dirty="0"/>
              <a:t>)</a:t>
            </a:r>
            <a:r>
              <a:rPr lang="en-US" altLang="ru-RU" sz="3200" dirty="0"/>
              <a:t>)</a:t>
            </a:r>
            <a:r>
              <a:rPr lang="ru-RU" altLang="ru-RU" sz="3200" dirty="0"/>
              <a:t> и </a:t>
            </a:r>
            <a:r>
              <a:rPr lang="ru-RU" altLang="ru-RU" sz="3200" dirty="0" smtClean="0"/>
              <a:t>узнает результат «бросания»</a:t>
            </a:r>
            <a:r>
              <a:rPr lang="en-US" altLang="ru-RU" sz="3200" dirty="0" smtClean="0"/>
              <a:t> </a:t>
            </a:r>
            <a:r>
              <a:rPr lang="en-US" altLang="ru-RU" sz="3200" dirty="0"/>
              <a:t>(P=P</a:t>
            </a:r>
            <a:r>
              <a:rPr lang="en-US" altLang="ru-RU" sz="3200" baseline="-25000" dirty="0"/>
              <a:t>1</a:t>
            </a:r>
            <a:r>
              <a:rPr lang="en-US" altLang="ru-RU" sz="3200" dirty="0"/>
              <a:t> </a:t>
            </a:r>
            <a:r>
              <a:rPr lang="ru-RU" altLang="ru-RU" sz="3200" dirty="0"/>
              <a:t>или </a:t>
            </a:r>
            <a:r>
              <a:rPr lang="en-US" altLang="ru-RU" sz="3200" dirty="0"/>
              <a:t>P=P</a:t>
            </a:r>
            <a:r>
              <a:rPr lang="en-US" altLang="ru-RU" sz="3200" baseline="-25000" dirty="0"/>
              <a:t>2</a:t>
            </a:r>
            <a:r>
              <a:rPr lang="en-US" altLang="ru-RU" sz="3200" dirty="0"/>
              <a:t>).</a:t>
            </a:r>
          </a:p>
          <a:p>
            <a:pPr marL="533400" indent="-533400">
              <a:lnSpc>
                <a:spcPct val="90000"/>
              </a:lnSpc>
              <a:buFont typeface="Wingdings" pitchFamily="2" charset="2"/>
              <a:buAutoNum type="arabicPeriod" startAt="7"/>
            </a:pPr>
            <a:r>
              <a:rPr lang="en-US" altLang="ru-RU" sz="3200" dirty="0"/>
              <a:t>B-&gt;A: </a:t>
            </a:r>
            <a:r>
              <a:rPr lang="ru-RU" altLang="ru-RU" sz="3200" dirty="0"/>
              <a:t>Р. </a:t>
            </a:r>
          </a:p>
          <a:p>
            <a:pPr marL="533400" indent="-533400">
              <a:lnSpc>
                <a:spcPct val="90000"/>
              </a:lnSpc>
              <a:buFont typeface="Wingdings" pitchFamily="2" charset="2"/>
              <a:buAutoNum type="arabicPeriod" startAt="7"/>
            </a:pPr>
            <a:r>
              <a:rPr lang="en-US" altLang="ru-RU" sz="3200" dirty="0"/>
              <a:t>A: </a:t>
            </a:r>
            <a:r>
              <a:rPr lang="ru-RU" altLang="ru-RU" sz="3200" dirty="0"/>
              <a:t>проверяет, действительно ли Р </a:t>
            </a:r>
            <a:r>
              <a:rPr lang="ru-RU" altLang="ru-RU" sz="3200" dirty="0">
                <a:cs typeface="Arial" charset="0"/>
              </a:rPr>
              <a:t>−</a:t>
            </a:r>
            <a:r>
              <a:rPr lang="ru-RU" altLang="ru-RU" sz="3200" dirty="0"/>
              <a:t> это одна из </a:t>
            </a:r>
            <a:r>
              <a:rPr lang="ru-RU" altLang="ru-RU" sz="3200" dirty="0" smtClean="0"/>
              <a:t>битовых </a:t>
            </a:r>
            <a:r>
              <a:rPr lang="ru-RU" altLang="ru-RU" sz="3200" dirty="0"/>
              <a:t>строк, </a:t>
            </a:r>
            <a:r>
              <a:rPr lang="ru-RU" altLang="ru-RU" sz="3200" dirty="0" smtClean="0"/>
              <a:t>сгенерированных </a:t>
            </a:r>
            <a:r>
              <a:rPr lang="ru-RU" altLang="ru-RU" sz="3200" dirty="0"/>
              <a:t>на шаге  3. </a:t>
            </a:r>
          </a:p>
          <a:p>
            <a:pPr marL="533400" indent="-533400">
              <a:lnSpc>
                <a:spcPct val="90000"/>
              </a:lnSpc>
              <a:buFont typeface="Wingdings" pitchFamily="2" charset="2"/>
              <a:buAutoNum type="arabicPeriod" startAt="7"/>
            </a:pPr>
            <a:r>
              <a:rPr lang="en-US" altLang="ru-RU" sz="3200" dirty="0"/>
              <a:t>A-&gt;B: PK</a:t>
            </a:r>
            <a:r>
              <a:rPr lang="en-US" altLang="ru-RU" sz="3200" baseline="-25000" dirty="0"/>
              <a:t>A</a:t>
            </a:r>
            <a:r>
              <a:rPr lang="en-US" altLang="ru-RU" sz="3200" dirty="0"/>
              <a:t> </a:t>
            </a:r>
            <a:r>
              <a:rPr lang="ru-RU" altLang="ru-RU" sz="3200" dirty="0"/>
              <a:t>и </a:t>
            </a:r>
            <a:r>
              <a:rPr lang="en-US" altLang="ru-RU" sz="3200" dirty="0"/>
              <a:t>SK</a:t>
            </a:r>
            <a:r>
              <a:rPr lang="en-US" altLang="ru-RU" sz="3200" baseline="-25000" dirty="0"/>
              <a:t>A</a:t>
            </a:r>
            <a:r>
              <a:rPr lang="en-US" altLang="ru-RU" sz="3200" dirty="0"/>
              <a:t>.</a:t>
            </a:r>
            <a:endParaRPr lang="ru-RU" altLang="ru-RU" sz="3200" dirty="0"/>
          </a:p>
          <a:p>
            <a:pPr marL="533400" indent="-533400">
              <a:lnSpc>
                <a:spcPct val="90000"/>
              </a:lnSpc>
              <a:buFont typeface="Wingdings" pitchFamily="2" charset="2"/>
              <a:buAutoNum type="arabicPeriod" startAt="7"/>
            </a:pPr>
            <a:r>
              <a:rPr lang="en-US" altLang="ru-RU" sz="3200" dirty="0"/>
              <a:t>B-&gt;A: PK</a:t>
            </a:r>
            <a:r>
              <a:rPr lang="en-US" altLang="ru-RU" sz="3200" baseline="-25000" dirty="0"/>
              <a:t>B</a:t>
            </a:r>
            <a:r>
              <a:rPr lang="en-US" altLang="ru-RU" sz="3200" dirty="0"/>
              <a:t> </a:t>
            </a:r>
            <a:r>
              <a:rPr lang="ru-RU" altLang="ru-RU" sz="3200" dirty="0"/>
              <a:t>и </a:t>
            </a:r>
            <a:r>
              <a:rPr lang="en-US" altLang="ru-RU" sz="3200" dirty="0"/>
              <a:t>SK</a:t>
            </a:r>
            <a:r>
              <a:rPr lang="en-US" altLang="ru-RU" sz="3200" baseline="-25000" dirty="0"/>
              <a:t>B</a:t>
            </a:r>
            <a:r>
              <a:rPr lang="en-US" altLang="ru-RU" sz="3200" dirty="0"/>
              <a:t> (</a:t>
            </a:r>
            <a:r>
              <a:rPr lang="ru-RU" altLang="ru-RU" sz="3200" dirty="0"/>
              <a:t>чтобы окончательно убедиться в честности друг </a:t>
            </a:r>
            <a:r>
              <a:rPr lang="ru-RU" altLang="ru-RU" sz="3200" dirty="0" smtClean="0"/>
              <a:t>друга). </a:t>
            </a:r>
            <a:endParaRPr lang="ru-RU" altLang="ru-RU" sz="3200" dirty="0"/>
          </a:p>
        </p:txBody>
      </p:sp>
    </p:spTree>
    <p:extLst>
      <p:ext uri="{BB962C8B-B14F-4D97-AF65-F5344CB8AC3E}">
        <p14:creationId xmlns:p14="http://schemas.microsoft.com/office/powerpoint/2010/main" val="28879822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a:xfrm>
            <a:off x="0" y="26715"/>
            <a:ext cx="9144000" cy="1301006"/>
          </a:xfrm>
        </p:spPr>
        <p:txBody>
          <a:bodyPr>
            <a:normAutofit fontScale="90000"/>
          </a:bodyPr>
          <a:lstStyle/>
          <a:p>
            <a:r>
              <a:rPr lang="ru-RU" altLang="ru-RU" sz="4000" dirty="0"/>
              <a:t>Бросание монеты с помощью криптосистемы с открытым ключом</a:t>
            </a:r>
          </a:p>
        </p:txBody>
      </p:sp>
      <p:sp>
        <p:nvSpPr>
          <p:cNvPr id="407555" name="Rectangle 3"/>
          <p:cNvSpPr>
            <a:spLocks noGrp="1" noChangeArrowheads="1"/>
          </p:cNvSpPr>
          <p:nvPr>
            <p:ph type="body" idx="1"/>
          </p:nvPr>
        </p:nvSpPr>
        <p:spPr>
          <a:xfrm>
            <a:off x="0" y="1412875"/>
            <a:ext cx="9144000" cy="5445125"/>
          </a:xfrm>
        </p:spPr>
        <p:txBody>
          <a:bodyPr>
            <a:normAutofit/>
          </a:bodyPr>
          <a:lstStyle/>
          <a:p>
            <a:r>
              <a:rPr lang="ru-RU" altLang="ru-RU" sz="3200" dirty="0"/>
              <a:t>Это пример самодостаточного протокола (любая сторона может обнаружить мошенничество другой и не требуется посредник-арбитр для разрешения споров после выполнения протокола).</a:t>
            </a:r>
          </a:p>
          <a:p>
            <a:r>
              <a:rPr lang="en-US" altLang="ru-RU" sz="3200" dirty="0"/>
              <a:t>A </a:t>
            </a:r>
            <a:r>
              <a:rPr lang="ru-RU" altLang="ru-RU" sz="3200" dirty="0"/>
              <a:t>может зашифровать 2 одинаковых по смыслу сообщения (например, для «орла») на шаге 3, что будет обнаружено </a:t>
            </a:r>
            <a:r>
              <a:rPr lang="en-US" altLang="ru-RU" sz="3200" dirty="0"/>
              <a:t>B </a:t>
            </a:r>
            <a:r>
              <a:rPr lang="ru-RU" altLang="ru-RU" sz="3200" dirty="0"/>
              <a:t>на шаге 12.</a:t>
            </a:r>
          </a:p>
        </p:txBody>
      </p:sp>
    </p:spTree>
    <p:extLst>
      <p:ext uri="{BB962C8B-B14F-4D97-AF65-F5344CB8AC3E}">
        <p14:creationId xmlns:p14="http://schemas.microsoft.com/office/powerpoint/2010/main" val="15985947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E4FFEA1-43A1-40BE-8523-D90AC15F4E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AcademicPresentation1</Template>
  <TotalTime>0</TotalTime>
  <Words>2551</Words>
  <Application>Microsoft Office PowerPoint</Application>
  <PresentationFormat>Экран (4:3)</PresentationFormat>
  <Paragraphs>151</Paragraphs>
  <Slides>36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AcademicPresentation1</vt:lpstr>
      <vt:lpstr>Лекция 9. Электронная жеребьевка и вычисления с секретными данными</vt:lpstr>
      <vt:lpstr>Электронное бросание монеты</vt:lpstr>
      <vt:lpstr>Бросание монеты с помощью предсказания бита </vt:lpstr>
      <vt:lpstr>Бросание монеты с помощью односторонней функции </vt:lpstr>
      <vt:lpstr>Бросание монеты с помощью односторонней функции</vt:lpstr>
      <vt:lpstr>Бросание монеты с помощью криптосистемы с открытым ключом </vt:lpstr>
      <vt:lpstr>Бросание монеты с помощью криптосистемы с открытым ключом</vt:lpstr>
      <vt:lpstr>Бросание монеты с помощью криптосистемы с открытым ключом</vt:lpstr>
      <vt:lpstr>Бросание монеты с помощью криптосистемы с открытым ключом</vt:lpstr>
      <vt:lpstr>Бросание монеты с помощью криптосистемы с открытым ключом</vt:lpstr>
      <vt:lpstr>Бросание монеты с помощью криптосистемы с открытым ключом</vt:lpstr>
      <vt:lpstr>Бросание монеты с помощью криптосистемы с открытым ключом</vt:lpstr>
      <vt:lpstr>Компьютерный покер</vt:lpstr>
      <vt:lpstr>Компьютерный покер</vt:lpstr>
      <vt:lpstr>Протокол компьютерного покера с двумя игроками</vt:lpstr>
      <vt:lpstr>Протокол компьютерного покера с двумя игроками</vt:lpstr>
      <vt:lpstr>Протокол компьютерного покера с тремя игроками</vt:lpstr>
      <vt:lpstr>Протокол компьютерного покера с тремя игроками</vt:lpstr>
      <vt:lpstr>Протокол компьютерного покера с тремя игроками</vt:lpstr>
      <vt:lpstr>Протокол компьютерного покера с тремя игроками</vt:lpstr>
      <vt:lpstr>Протокол компьютерного покера с тремя игроками</vt:lpstr>
      <vt:lpstr>Протокол компьютерного покера с тремя игроками</vt:lpstr>
      <vt:lpstr>Протокол компьютерного покера с тремя игроками</vt:lpstr>
      <vt:lpstr>Квадратичный остаток</vt:lpstr>
      <vt:lpstr>Вычисления с секретными данными</vt:lpstr>
      <vt:lpstr>Вычисление средней зарплаты </vt:lpstr>
      <vt:lpstr>Протокол вычисления средней зарплаты</vt:lpstr>
      <vt:lpstr>Протокол вычисления средней зарплаты</vt:lpstr>
      <vt:lpstr>Протокол вычисления средней зарплаты</vt:lpstr>
      <vt:lpstr>Протокол вычисления средней зарплаты</vt:lpstr>
      <vt:lpstr>Протокол вычисления средней зарплаты</vt:lpstr>
      <vt:lpstr>Поиск подобного</vt:lpstr>
      <vt:lpstr>Протокол поиска подобного</vt:lpstr>
      <vt:lpstr>Протокол поиска подобного</vt:lpstr>
      <vt:lpstr>Протокол поиска подобного</vt:lpstr>
      <vt:lpstr>Нахождение дискретного логарифма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2015-02-13T09:10:42Z</dcterms:created>
  <dcterms:modified xsi:type="dcterms:W3CDTF">2016-06-08T11:37:16Z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TC101671251049</vt:lpwstr>
  </property>
</Properties>
</file>