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33"/>
  </p:notesMasterIdLst>
  <p:sldIdLst>
    <p:sldId id="267" r:id="rId3"/>
    <p:sldId id="268" r:id="rId4"/>
    <p:sldId id="269" r:id="rId5"/>
    <p:sldId id="270" r:id="rId6"/>
    <p:sldId id="286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</p:sldIdLst>
  <p:sldSz cx="9144000" cy="6858000" type="screen4x3"/>
  <p:notesSz cx="6858000" cy="9144000"/>
  <p:defaultTextStyle>
    <a:defPPr>
      <a:defRPr lang="ru-RU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100" d="100"/>
          <a:sy n="100" d="100"/>
        </p:scale>
        <p:origin x="-522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47E72A-D913-4DC2-9E0A-E520CE8FCC86}" type="datetimeFigureOut">
              <a:rPr lang="ru-RU" smtClean="0"/>
              <a:pPr/>
              <a:t>08.06.2016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5D78FC6-CE17-4259-A63C-DDFC12E048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218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Введение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lum bright="42000" contrast="-68000"/>
          </a:blip>
          <a:srcRect/>
          <a:stretch>
            <a:fillRect l="-30000" t="-20000" r="-2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743653DA-8BF4-4869-96FE-9BCF43372D46}" type="datetime8">
              <a:rPr lang="ru-RU" smtClean="0"/>
              <a:pPr algn="ctr"/>
              <a:t>08.06.2016 14:22</a:t>
            </a:fld>
            <a:endParaRPr lang="ru-RU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C53DF-4216-466D-99A7-94400E6C2A25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14:22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14:22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 lang="ru-RU" smtClean="0"/>
              <a:pPr/>
              <a:t>08.06.2016 14:22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 lang="ru-RU" smtClean="0"/>
              <a:pPr/>
              <a:t>08.06.2016 14:22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5F1E3E-4B2F-4895-B65E-28B2E64F39F6}" type="datetime8">
              <a:rPr lang="ru-RU" smtClean="0"/>
              <a:pPr/>
              <a:t>08.06.2016 14:22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085435-8225-4333-BFFA-0096413F0D76}" type="datetime8">
              <a:rPr lang="ru-RU" smtClean="0"/>
              <a:pPr/>
              <a:t>08.06.2016 14:22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 lang="ru-RU" smtClean="0"/>
              <a:pPr/>
              <a:t>08.06.2016 14:22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 lang="ru-RU" smtClean="0"/>
              <a:pPr/>
              <a:t>08.06.2016 14:22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 lang="ru-RU" smtClean="0"/>
              <a:pPr/>
              <a:t>08.06.2016 14:22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pic>
        <p:nvPicPr>
          <p:cNvPr id="8" name="Picture 7" descr="sm_penci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2648" y="1755648"/>
            <a:ext cx="1615307" cy="2145615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1E20EC5-AC53-4169-941E-EDF10CD23748}" type="datetime8">
              <a:rPr lang="ru-RU" smtClean="0"/>
              <a:pPr/>
              <a:t>08.06.2016 14:22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08.06.2016 14:22</a:t>
            </a:fld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 algn="ctr"/>
              <a:t>‹#›</a:t>
            </a:fld>
            <a:endParaRPr lang="ru-RU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1026368"/>
          </a:xfrm>
        </p:spPr>
        <p:txBody>
          <a:bodyPr>
            <a:normAutofit fontScale="90000"/>
          </a:bodyPr>
          <a:lstStyle/>
          <a:p>
            <a:r>
              <a:rPr lang="ru-RU"/>
              <a:t>Лекция </a:t>
            </a:r>
            <a:r>
              <a:rPr lang="ru-RU" dirty="0"/>
              <a:t>6</a:t>
            </a:r>
            <a:r>
              <a:rPr lang="ru-RU" smtClean="0"/>
              <a:t>. </a:t>
            </a:r>
            <a:r>
              <a:rPr lang="ru-RU" dirty="0"/>
              <a:t>Протоколы </a:t>
            </a:r>
            <a:r>
              <a:rPr lang="ru-RU" dirty="0" smtClean="0"/>
              <a:t>электронной подписи</a:t>
            </a:r>
            <a:endParaRPr lang="ru-RU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2123728" y="1752600"/>
            <a:ext cx="6639272" cy="4772744"/>
          </a:xfrm>
        </p:spPr>
        <p:txBody>
          <a:bodyPr>
            <a:normAutofit/>
          </a:bodyPr>
          <a:lstStyle/>
          <a:p>
            <a:pPr marL="880110" lvl="1" indent="-514350">
              <a:buFont typeface="+mj-lt"/>
              <a:buAutoNum type="arabicPeriod"/>
            </a:pPr>
            <a:r>
              <a:rPr lang="ru-RU" sz="3200" dirty="0"/>
              <a:t>Получение нескольких </a:t>
            </a:r>
            <a:r>
              <a:rPr lang="ru-RU" sz="3200" dirty="0" smtClean="0"/>
              <a:t>электронных подписей </a:t>
            </a:r>
            <a:r>
              <a:rPr lang="ru-RU" sz="3200" dirty="0"/>
              <a:t>под одним документом. Неоспоримая </a:t>
            </a:r>
            <a:r>
              <a:rPr lang="ru-RU" sz="3200" dirty="0" smtClean="0"/>
              <a:t>электронная подпись.</a:t>
            </a:r>
            <a:endParaRPr lang="en-US" sz="3200" dirty="0" smtClean="0"/>
          </a:p>
          <a:p>
            <a:pPr marL="880110" lvl="1" indent="-514350">
              <a:buFont typeface="+mj-lt"/>
              <a:buAutoNum type="arabicPeriod"/>
            </a:pPr>
            <a:r>
              <a:rPr lang="ru-RU" sz="3200" dirty="0" smtClean="0"/>
              <a:t>Не </a:t>
            </a:r>
            <a:r>
              <a:rPr lang="ru-RU" sz="3200" dirty="0"/>
              <a:t>отрицаемая электронная подпись.</a:t>
            </a:r>
          </a:p>
          <a:p>
            <a:pPr marL="880110" lvl="1" indent="-514350">
              <a:buFont typeface="+mj-lt"/>
              <a:buAutoNum type="arabicPeriod"/>
            </a:pPr>
            <a:r>
              <a:rPr lang="ru-RU" sz="3200" dirty="0" smtClean="0"/>
              <a:t>Электронная подпись </a:t>
            </a:r>
            <a:r>
              <a:rPr lang="ru-RU" sz="3200"/>
              <a:t>вслепую</a:t>
            </a:r>
            <a:r>
              <a:rPr lang="ru-RU" sz="320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4000" cy="720551"/>
          </a:xfrm>
        </p:spPr>
        <p:txBody>
          <a:bodyPr/>
          <a:lstStyle/>
          <a:p>
            <a:r>
              <a:rPr lang="ru-RU" altLang="ru-RU" sz="4000" dirty="0"/>
              <a:t>Пример протокола неоспоримой ЭЦП</a:t>
            </a:r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D: </a:t>
            </a:r>
            <a:r>
              <a:rPr lang="ru-RU" altLang="ru-RU" sz="3200" dirty="0"/>
              <a:t>генерирует случайные </a:t>
            </a:r>
            <a:r>
              <a:rPr lang="en-US" altLang="ru-RU" sz="3200" dirty="0"/>
              <a:t>u </a:t>
            </a:r>
            <a:r>
              <a:rPr lang="ru-RU" altLang="ru-RU" sz="3200" dirty="0"/>
              <a:t>и </a:t>
            </a:r>
            <a:r>
              <a:rPr lang="en-US" altLang="ru-RU" sz="3200" dirty="0"/>
              <a:t>v, </a:t>
            </a:r>
            <a:r>
              <a:rPr lang="ru-RU" altLang="ru-RU" sz="3200" dirty="0"/>
              <a:t>меньшие </a:t>
            </a:r>
            <a:r>
              <a:rPr lang="en-US" altLang="ru-RU" sz="3200" dirty="0"/>
              <a:t>p, </a:t>
            </a:r>
            <a:r>
              <a:rPr lang="ru-RU" altLang="ru-RU" sz="3200" dirty="0"/>
              <a:t>вычисляет </a:t>
            </a:r>
            <a:r>
              <a:rPr lang="en-US" altLang="ru-RU" sz="3200" dirty="0"/>
              <a:t>k=</a:t>
            </a:r>
            <a:r>
              <a:rPr lang="en-US" altLang="ru-RU" sz="3200" dirty="0" err="1"/>
              <a:t>g</a:t>
            </a:r>
            <a:r>
              <a:rPr lang="en-US" altLang="ru-RU" sz="3200" baseline="30000" dirty="0" err="1"/>
              <a:t>u</a:t>
            </a:r>
            <a:r>
              <a:rPr lang="en-US" altLang="ru-RU" sz="3200" dirty="0" err="1">
                <a:cs typeface="Arial" charset="0"/>
              </a:rPr>
              <a:t>∙a</a:t>
            </a:r>
            <a:r>
              <a:rPr lang="en-US" altLang="ru-RU" sz="3200" baseline="30000" dirty="0" err="1">
                <a:cs typeface="Arial" charset="0"/>
              </a:rPr>
              <a:t>v</a:t>
            </a:r>
            <a:r>
              <a:rPr lang="en-US" altLang="ru-RU" sz="3200" dirty="0">
                <a:cs typeface="Arial" charset="0"/>
              </a:rPr>
              <a:t>{mod p}.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D-&gt;C: k.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C: </a:t>
            </a:r>
            <a:r>
              <a:rPr lang="ru-RU" altLang="ru-RU" sz="3200" dirty="0">
                <a:cs typeface="Arial" charset="0"/>
              </a:rPr>
              <a:t>генерирует случайное </a:t>
            </a:r>
            <a:r>
              <a:rPr lang="en-US" altLang="ru-RU" sz="3200" dirty="0">
                <a:cs typeface="Arial" charset="0"/>
              </a:rPr>
              <a:t>w&lt;p, </a:t>
            </a:r>
            <a:r>
              <a:rPr lang="ru-RU" altLang="ru-RU" sz="3200" dirty="0">
                <a:cs typeface="Arial" charset="0"/>
              </a:rPr>
              <a:t>вычисляет </a:t>
            </a:r>
            <a:r>
              <a:rPr lang="en-US" altLang="ru-RU" sz="3200" dirty="0">
                <a:cs typeface="Arial" charset="0"/>
              </a:rPr>
              <a:t>l=</a:t>
            </a:r>
            <a:r>
              <a:rPr lang="en-US" altLang="ru-RU" sz="3200" dirty="0" err="1">
                <a:cs typeface="Arial" charset="0"/>
              </a:rPr>
              <a:t>g</a:t>
            </a:r>
            <a:r>
              <a:rPr lang="en-US" altLang="ru-RU" sz="3200" baseline="30000" dirty="0" err="1">
                <a:cs typeface="Arial" charset="0"/>
              </a:rPr>
              <a:t>w</a:t>
            </a:r>
            <a:r>
              <a:rPr lang="en-US" altLang="ru-RU" sz="3200" dirty="0">
                <a:cs typeface="Arial" charset="0"/>
              </a:rPr>
              <a:t>{mod p}, y=(</a:t>
            </a:r>
            <a:r>
              <a:rPr lang="en-US" altLang="ru-RU" sz="3200" dirty="0" err="1">
                <a:cs typeface="Arial" charset="0"/>
              </a:rPr>
              <a:t>k∙l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en-US" altLang="ru-RU" sz="3200" baseline="30000" dirty="0">
                <a:cs typeface="Arial" charset="0"/>
              </a:rPr>
              <a:t>z</a:t>
            </a:r>
            <a:r>
              <a:rPr lang="en-US" altLang="ru-RU" sz="3200" dirty="0">
                <a:cs typeface="Arial" charset="0"/>
              </a:rPr>
              <a:t>{mod p}.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C-&gt;D: l, y.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D-&gt;C: u, v.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C: </a:t>
            </a:r>
            <a:r>
              <a:rPr lang="ru-RU" altLang="ru-RU" sz="3200" dirty="0">
                <a:cs typeface="Arial" charset="0"/>
              </a:rPr>
              <a:t>проверяет</a:t>
            </a:r>
            <a:r>
              <a:rPr lang="en-US" altLang="ru-RU" sz="3200" dirty="0">
                <a:cs typeface="Arial" charset="0"/>
              </a:rPr>
              <a:t> </a:t>
            </a:r>
            <a:r>
              <a:rPr lang="en-US" altLang="ru-RU" sz="3200" dirty="0"/>
              <a:t>k=</a:t>
            </a:r>
            <a:r>
              <a:rPr lang="en-US" altLang="ru-RU" sz="3200" dirty="0" err="1"/>
              <a:t>g</a:t>
            </a:r>
            <a:r>
              <a:rPr lang="en-US" altLang="ru-RU" sz="3200" baseline="30000" dirty="0" err="1"/>
              <a:t>u</a:t>
            </a:r>
            <a:r>
              <a:rPr lang="en-US" altLang="ru-RU" sz="3200" dirty="0" err="1">
                <a:cs typeface="Arial" charset="0"/>
              </a:rPr>
              <a:t>∙a</a:t>
            </a:r>
            <a:r>
              <a:rPr lang="en-US" altLang="ru-RU" sz="3200" baseline="30000" dirty="0" err="1">
                <a:cs typeface="Arial" charset="0"/>
              </a:rPr>
              <a:t>v</a:t>
            </a:r>
            <a:r>
              <a:rPr lang="en-US" altLang="ru-RU" sz="3200" dirty="0">
                <a:cs typeface="Arial" charset="0"/>
              </a:rPr>
              <a:t>{mod p} (</a:t>
            </a:r>
            <a:r>
              <a:rPr lang="ru-RU" altLang="ru-RU" sz="3200" dirty="0">
                <a:cs typeface="Arial" charset="0"/>
              </a:rPr>
              <a:t>для подтверждения честности </a:t>
            </a:r>
            <a:r>
              <a:rPr lang="en-US" altLang="ru-RU" sz="3200" dirty="0">
                <a:cs typeface="Arial" charset="0"/>
              </a:rPr>
              <a:t>D).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C-&gt;D: w</a:t>
            </a:r>
            <a:r>
              <a:rPr lang="en-US" altLang="ru-RU" sz="3200" dirty="0" smtClean="0">
                <a:cs typeface="Arial" charset="0"/>
              </a:rPr>
              <a:t>.</a:t>
            </a:r>
            <a:endParaRPr lang="en-US" altLang="ru-RU" sz="32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70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r>
              <a:rPr lang="ru-RU" altLang="ru-RU" sz="4000"/>
              <a:t>Пример протокола неоспоримой ЭЦП</a:t>
            </a:r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8"/>
            </a:pPr>
            <a:r>
              <a:rPr lang="en-US" altLang="ru-RU" sz="3200" dirty="0">
                <a:cs typeface="Arial" charset="0"/>
              </a:rPr>
              <a:t>D: </a:t>
            </a:r>
            <a:r>
              <a:rPr lang="ru-RU" altLang="ru-RU" sz="3200" dirty="0">
                <a:cs typeface="Arial" charset="0"/>
              </a:rPr>
              <a:t>проверяет </a:t>
            </a:r>
            <a:r>
              <a:rPr lang="en-US" altLang="ru-RU" sz="3200" dirty="0">
                <a:cs typeface="Arial" charset="0"/>
              </a:rPr>
              <a:t>l=</a:t>
            </a:r>
            <a:r>
              <a:rPr lang="en-US" altLang="ru-RU" sz="3200" dirty="0" err="1">
                <a:cs typeface="Arial" charset="0"/>
              </a:rPr>
              <a:t>g</a:t>
            </a:r>
            <a:r>
              <a:rPr lang="en-US" altLang="ru-RU" sz="3200" baseline="30000" dirty="0" err="1">
                <a:cs typeface="Arial" charset="0"/>
              </a:rPr>
              <a:t>w</a:t>
            </a:r>
            <a:r>
              <a:rPr lang="en-US" altLang="ru-RU" sz="3200" dirty="0">
                <a:cs typeface="Arial" charset="0"/>
              </a:rPr>
              <a:t>{mod p}, y/</a:t>
            </a:r>
            <a:r>
              <a:rPr lang="en-US" altLang="ru-RU" sz="3200" dirty="0" err="1">
                <a:cs typeface="Arial" charset="0"/>
              </a:rPr>
              <a:t>h</a:t>
            </a:r>
            <a:r>
              <a:rPr lang="en-US" altLang="ru-RU" sz="3200" baseline="30000" dirty="0" err="1">
                <a:cs typeface="Arial" charset="0"/>
              </a:rPr>
              <a:t>w</a:t>
            </a:r>
            <a:r>
              <a:rPr lang="en-US" altLang="ru-RU" sz="3200" dirty="0">
                <a:cs typeface="Arial" charset="0"/>
              </a:rPr>
              <a:t>=</a:t>
            </a:r>
            <a:r>
              <a:rPr lang="en-US" altLang="ru-RU" sz="3200" dirty="0" err="1">
                <a:cs typeface="Arial" charset="0"/>
              </a:rPr>
              <a:t>h</a:t>
            </a:r>
            <a:r>
              <a:rPr lang="en-US" altLang="ru-RU" sz="3200" baseline="30000" dirty="0" err="1">
                <a:cs typeface="Arial" charset="0"/>
              </a:rPr>
              <a:t>u</a:t>
            </a:r>
            <a:r>
              <a:rPr lang="en-US" altLang="ru-RU" sz="3200" dirty="0" err="1">
                <a:cs typeface="Arial" charset="0"/>
              </a:rPr>
              <a:t>∙b</a:t>
            </a:r>
            <a:r>
              <a:rPr lang="en-US" altLang="ru-RU" sz="3200" baseline="30000" dirty="0" err="1">
                <a:cs typeface="Arial" charset="0"/>
              </a:rPr>
              <a:t>v</a:t>
            </a:r>
            <a:r>
              <a:rPr lang="en-US" altLang="ru-RU" sz="3200" dirty="0">
                <a:cs typeface="Arial" charset="0"/>
              </a:rPr>
              <a:t>{mod p} (</a:t>
            </a:r>
            <a:r>
              <a:rPr lang="ru-RU" altLang="ru-RU" sz="3200" dirty="0">
                <a:cs typeface="Arial" charset="0"/>
              </a:rPr>
              <a:t>т.к. </a:t>
            </a:r>
            <a:r>
              <a:rPr lang="en-US" altLang="ru-RU" sz="3200" dirty="0">
                <a:cs typeface="Arial" charset="0"/>
              </a:rPr>
              <a:t>y/</a:t>
            </a:r>
            <a:r>
              <a:rPr lang="en-US" altLang="ru-RU" sz="3200" dirty="0" err="1">
                <a:cs typeface="Arial" charset="0"/>
              </a:rPr>
              <a:t>h</a:t>
            </a:r>
            <a:r>
              <a:rPr lang="en-US" altLang="ru-RU" sz="3200" baseline="30000" dirty="0" err="1">
                <a:cs typeface="Arial" charset="0"/>
              </a:rPr>
              <a:t>w</a:t>
            </a:r>
            <a:r>
              <a:rPr lang="en-US" altLang="ru-RU" sz="3200" dirty="0">
                <a:cs typeface="Arial" charset="0"/>
              </a:rPr>
              <a:t>=(</a:t>
            </a:r>
            <a:r>
              <a:rPr lang="en-US" altLang="ru-RU" sz="3200" dirty="0" err="1">
                <a:cs typeface="Arial" charset="0"/>
              </a:rPr>
              <a:t>k∙l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en-US" altLang="ru-RU" sz="3200" baseline="30000" dirty="0">
                <a:cs typeface="Arial" charset="0"/>
              </a:rPr>
              <a:t>z</a:t>
            </a:r>
            <a:r>
              <a:rPr lang="en-US" altLang="ru-RU" sz="3200" dirty="0">
                <a:cs typeface="Arial" charset="0"/>
              </a:rPr>
              <a:t>/(</a:t>
            </a:r>
            <a:r>
              <a:rPr lang="en-US" altLang="ru-RU" sz="3200" dirty="0" err="1"/>
              <a:t>g</a:t>
            </a:r>
            <a:r>
              <a:rPr lang="en-US" altLang="ru-RU" sz="3200" baseline="30000" dirty="0" err="1"/>
              <a:t>z</a:t>
            </a:r>
            <a:r>
              <a:rPr lang="en-US" altLang="ru-RU" sz="3200" dirty="0"/>
              <a:t>)</a:t>
            </a:r>
            <a:r>
              <a:rPr lang="en-US" altLang="ru-RU" sz="3200" baseline="30000" dirty="0"/>
              <a:t>w</a:t>
            </a:r>
            <a:r>
              <a:rPr lang="en-US" altLang="ru-RU" sz="3200" dirty="0"/>
              <a:t>{mod p}=(</a:t>
            </a:r>
            <a:r>
              <a:rPr lang="en-US" altLang="ru-RU" sz="3200" dirty="0" err="1"/>
              <a:t>g</a:t>
            </a:r>
            <a:r>
              <a:rPr lang="en-US" altLang="ru-RU" sz="3200" baseline="30000" dirty="0" err="1"/>
              <a:t>u</a:t>
            </a:r>
            <a:r>
              <a:rPr lang="en-US" altLang="ru-RU" sz="3200" dirty="0" err="1">
                <a:cs typeface="Arial" charset="0"/>
              </a:rPr>
              <a:t>∙a</a:t>
            </a:r>
            <a:r>
              <a:rPr lang="en-US" altLang="ru-RU" sz="3200" baseline="30000" dirty="0" err="1">
                <a:cs typeface="Arial" charset="0"/>
              </a:rPr>
              <a:t>v</a:t>
            </a:r>
            <a:r>
              <a:rPr lang="en-US" altLang="ru-RU" sz="3200" dirty="0" err="1">
                <a:cs typeface="Arial" charset="0"/>
              </a:rPr>
              <a:t>∙g</a:t>
            </a:r>
            <a:r>
              <a:rPr lang="en-US" altLang="ru-RU" sz="3200" baseline="30000" dirty="0" err="1">
                <a:cs typeface="Arial" charset="0"/>
              </a:rPr>
              <a:t>w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en-US" altLang="ru-RU" sz="3200" baseline="30000" dirty="0">
                <a:cs typeface="Arial" charset="0"/>
              </a:rPr>
              <a:t>z</a:t>
            </a:r>
            <a:r>
              <a:rPr lang="en-US" altLang="ru-RU" sz="3200" dirty="0">
                <a:cs typeface="Arial" charset="0"/>
              </a:rPr>
              <a:t>/(</a:t>
            </a:r>
            <a:r>
              <a:rPr lang="en-US" altLang="ru-RU" sz="3200" dirty="0" err="1"/>
              <a:t>g</a:t>
            </a:r>
            <a:r>
              <a:rPr lang="en-US" altLang="ru-RU" sz="3200" baseline="30000" dirty="0" err="1"/>
              <a:t>w</a:t>
            </a:r>
            <a:r>
              <a:rPr lang="en-US" altLang="ru-RU" sz="3200" dirty="0"/>
              <a:t>)</a:t>
            </a:r>
            <a:r>
              <a:rPr lang="en-US" altLang="ru-RU" sz="3200" baseline="30000" dirty="0"/>
              <a:t>z</a:t>
            </a:r>
            <a:r>
              <a:rPr lang="en-US" altLang="ru-RU" sz="3200" dirty="0"/>
              <a:t>{mod p}= (</a:t>
            </a:r>
            <a:r>
              <a:rPr lang="en-US" altLang="ru-RU" sz="3200" dirty="0" err="1"/>
              <a:t>g</a:t>
            </a:r>
            <a:r>
              <a:rPr lang="en-US" altLang="ru-RU" sz="3200" baseline="30000" dirty="0" err="1"/>
              <a:t>z</a:t>
            </a:r>
            <a:r>
              <a:rPr lang="en-US" altLang="ru-RU" sz="3200" dirty="0"/>
              <a:t>)</a:t>
            </a:r>
            <a:r>
              <a:rPr lang="en-US" altLang="ru-RU" sz="3200" baseline="30000" dirty="0"/>
              <a:t>u</a:t>
            </a:r>
            <a:r>
              <a:rPr lang="en-US" altLang="ru-RU" sz="3200" dirty="0">
                <a:cs typeface="Arial" charset="0"/>
              </a:rPr>
              <a:t>∙(</a:t>
            </a:r>
            <a:r>
              <a:rPr lang="en-US" altLang="ru-RU" sz="3200" dirty="0" err="1">
                <a:cs typeface="Arial" charset="0"/>
              </a:rPr>
              <a:t>a</a:t>
            </a:r>
            <a:r>
              <a:rPr lang="en-US" altLang="ru-RU" sz="3200" baseline="30000" dirty="0" err="1">
                <a:cs typeface="Arial" charset="0"/>
              </a:rPr>
              <a:t>z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en-US" altLang="ru-RU" sz="3200" baseline="30000" dirty="0">
                <a:cs typeface="Arial" charset="0"/>
              </a:rPr>
              <a:t>v</a:t>
            </a:r>
            <a:r>
              <a:rPr lang="en-US" altLang="ru-RU" sz="3200" dirty="0">
                <a:cs typeface="Arial" charset="0"/>
              </a:rPr>
              <a:t>{mod p}=</a:t>
            </a:r>
            <a:r>
              <a:rPr lang="en-US" altLang="ru-RU" sz="3200" dirty="0" err="1">
                <a:cs typeface="Arial" charset="0"/>
              </a:rPr>
              <a:t>h</a:t>
            </a:r>
            <a:r>
              <a:rPr lang="en-US" altLang="ru-RU" sz="3200" baseline="30000" dirty="0" err="1">
                <a:cs typeface="Arial" charset="0"/>
              </a:rPr>
              <a:t>u</a:t>
            </a:r>
            <a:r>
              <a:rPr lang="en-US" altLang="ru-RU" sz="3200" dirty="0">
                <a:cs typeface="Arial" charset="0"/>
              </a:rPr>
              <a:t>∙((</a:t>
            </a:r>
            <a:r>
              <a:rPr lang="en-US" altLang="ru-RU" sz="3200" dirty="0" err="1">
                <a:cs typeface="Arial" charset="0"/>
              </a:rPr>
              <a:t>g</a:t>
            </a:r>
            <a:r>
              <a:rPr lang="en-US" altLang="ru-RU" sz="3200" baseline="30000" dirty="0" err="1">
                <a:cs typeface="Arial" charset="0"/>
              </a:rPr>
              <a:t>x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en-US" altLang="ru-RU" sz="3200" baseline="30000" dirty="0">
                <a:cs typeface="Arial" charset="0"/>
              </a:rPr>
              <a:t>z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en-US" altLang="ru-RU" sz="3200" baseline="30000" dirty="0">
                <a:cs typeface="Arial" charset="0"/>
              </a:rPr>
              <a:t>v</a:t>
            </a:r>
            <a:r>
              <a:rPr lang="en-US" altLang="ru-RU" sz="3200" dirty="0">
                <a:cs typeface="Arial" charset="0"/>
              </a:rPr>
              <a:t>{mod p}=</a:t>
            </a:r>
            <a:r>
              <a:rPr lang="en-US" altLang="ru-RU" sz="3200" dirty="0" err="1">
                <a:cs typeface="Arial" charset="0"/>
              </a:rPr>
              <a:t>h</a:t>
            </a:r>
            <a:r>
              <a:rPr lang="en-US" altLang="ru-RU" sz="3200" baseline="30000" dirty="0" err="1">
                <a:cs typeface="Arial" charset="0"/>
              </a:rPr>
              <a:t>u</a:t>
            </a:r>
            <a:r>
              <a:rPr lang="en-US" altLang="ru-RU" sz="3200" dirty="0">
                <a:cs typeface="Arial" charset="0"/>
              </a:rPr>
              <a:t>∙((</a:t>
            </a:r>
            <a:r>
              <a:rPr lang="en-US" altLang="ru-RU" sz="3200" dirty="0" err="1">
                <a:cs typeface="Arial" charset="0"/>
              </a:rPr>
              <a:t>g</a:t>
            </a:r>
            <a:r>
              <a:rPr lang="en-US" altLang="ru-RU" sz="3200" baseline="30000" dirty="0" err="1">
                <a:cs typeface="Arial" charset="0"/>
              </a:rPr>
              <a:t>z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en-US" altLang="ru-RU" sz="3200" baseline="30000" dirty="0">
                <a:cs typeface="Arial" charset="0"/>
              </a:rPr>
              <a:t>x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en-US" altLang="ru-RU" sz="3200" baseline="30000" dirty="0">
                <a:cs typeface="Arial" charset="0"/>
              </a:rPr>
              <a:t>v</a:t>
            </a:r>
            <a:r>
              <a:rPr lang="en-US" altLang="ru-RU" sz="3200" dirty="0">
                <a:cs typeface="Arial" charset="0"/>
              </a:rPr>
              <a:t>{mod p}= </a:t>
            </a:r>
            <a:r>
              <a:rPr lang="en-US" altLang="ru-RU" sz="3200" dirty="0" err="1">
                <a:cs typeface="Arial" charset="0"/>
              </a:rPr>
              <a:t>h</a:t>
            </a:r>
            <a:r>
              <a:rPr lang="en-US" altLang="ru-RU" sz="3200" baseline="30000" dirty="0" err="1">
                <a:cs typeface="Arial" charset="0"/>
              </a:rPr>
              <a:t>u</a:t>
            </a:r>
            <a:r>
              <a:rPr lang="en-US" altLang="ru-RU" sz="3200" dirty="0">
                <a:cs typeface="Arial" charset="0"/>
              </a:rPr>
              <a:t>∙(</a:t>
            </a:r>
            <a:r>
              <a:rPr lang="en-US" altLang="ru-RU" sz="3200" dirty="0" err="1">
                <a:cs typeface="Arial" charset="0"/>
              </a:rPr>
              <a:t>h</a:t>
            </a:r>
            <a:r>
              <a:rPr lang="en-US" altLang="ru-RU" sz="3200" baseline="30000" dirty="0" err="1">
                <a:cs typeface="Arial" charset="0"/>
              </a:rPr>
              <a:t>x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en-US" altLang="ru-RU" sz="3200" baseline="30000" dirty="0">
                <a:cs typeface="Arial" charset="0"/>
              </a:rPr>
              <a:t>v</a:t>
            </a:r>
            <a:r>
              <a:rPr lang="en-US" altLang="ru-RU" sz="3200" dirty="0">
                <a:cs typeface="Arial" charset="0"/>
              </a:rPr>
              <a:t>{mod p}=</a:t>
            </a:r>
            <a:r>
              <a:rPr lang="en-US" altLang="ru-RU" sz="3200" dirty="0" err="1">
                <a:cs typeface="Arial" charset="0"/>
              </a:rPr>
              <a:t>h</a:t>
            </a:r>
            <a:r>
              <a:rPr lang="en-US" altLang="ru-RU" sz="3200" baseline="30000" dirty="0" err="1">
                <a:cs typeface="Arial" charset="0"/>
              </a:rPr>
              <a:t>u</a:t>
            </a:r>
            <a:r>
              <a:rPr lang="en-US" altLang="ru-RU" sz="3200" dirty="0" err="1">
                <a:cs typeface="Arial" charset="0"/>
              </a:rPr>
              <a:t>∙b</a:t>
            </a:r>
            <a:r>
              <a:rPr lang="en-US" altLang="ru-RU" sz="3200" baseline="30000" dirty="0" err="1">
                <a:cs typeface="Arial" charset="0"/>
              </a:rPr>
              <a:t>v</a:t>
            </a:r>
            <a:r>
              <a:rPr lang="en-US" altLang="ru-RU" sz="3200" dirty="0">
                <a:cs typeface="Arial" charset="0"/>
              </a:rPr>
              <a:t>{mod p</a:t>
            </a:r>
            <a:r>
              <a:rPr lang="en-US" altLang="ru-RU" sz="3200" dirty="0" smtClean="0">
                <a:cs typeface="Arial" charset="0"/>
              </a:rPr>
              <a:t>}), </a:t>
            </a:r>
            <a:br>
              <a:rPr lang="en-US" altLang="ru-RU" sz="3200" dirty="0" smtClean="0">
                <a:cs typeface="Arial" charset="0"/>
              </a:rPr>
            </a:br>
            <a:r>
              <a:rPr lang="en-US" altLang="ru-RU" sz="3200" dirty="0" smtClean="0">
                <a:cs typeface="Arial" charset="0"/>
              </a:rPr>
              <a:t>(H(m)</a:t>
            </a:r>
            <a:r>
              <a:rPr lang="en-US" altLang="ru-RU" sz="3200" dirty="0" smtClean="0">
                <a:solidFill>
                  <a:prstClr val="black"/>
                </a:solidFill>
                <a:sym typeface="Symbol" pitchFamily="18" charset="2"/>
              </a:rPr>
              <a:t>H(</a:t>
            </a:r>
            <a:r>
              <a:rPr lang="en-US" altLang="ru-RU" sz="3200" dirty="0" err="1" smtClean="0">
                <a:solidFill>
                  <a:prstClr val="black"/>
                </a:solidFill>
                <a:sym typeface="Symbol" pitchFamily="18" charset="2"/>
              </a:rPr>
              <a:t>a,b</a:t>
            </a:r>
            <a:r>
              <a:rPr lang="en-US" altLang="ru-RU" sz="3200" dirty="0" smtClean="0">
                <a:solidFill>
                  <a:prstClr val="black"/>
                </a:solidFill>
                <a:sym typeface="Symbol" pitchFamily="18" charset="2"/>
              </a:rPr>
              <a:t>))</a:t>
            </a:r>
            <a:r>
              <a:rPr lang="en-US" altLang="ru-RU" sz="320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altLang="ru-RU" sz="3200" baseline="30000" dirty="0" smtClean="0">
                <a:solidFill>
                  <a:prstClr val="black"/>
                </a:solidFill>
                <a:cs typeface="Arial" charset="0"/>
              </a:rPr>
              <a:t>1/3</a:t>
            </a:r>
            <a:r>
              <a:rPr lang="en-US" altLang="ru-RU" sz="3200" dirty="0" smtClean="0">
                <a:solidFill>
                  <a:prstClr val="black"/>
                </a:solidFill>
                <a:cs typeface="Arial" charset="0"/>
              </a:rPr>
              <a:t> = j {mod p}.</a:t>
            </a:r>
            <a:endParaRPr lang="ru-RU" altLang="ru-RU" sz="3200" dirty="0"/>
          </a:p>
          <a:p>
            <a:pPr>
              <a:buFont typeface="Wingdings" pitchFamily="2" charset="2"/>
              <a:buNone/>
            </a:pPr>
            <a:r>
              <a:rPr lang="en-US" altLang="ru-RU" sz="3200" dirty="0" smtClean="0"/>
              <a:t>D </a:t>
            </a:r>
            <a:r>
              <a:rPr lang="ru-RU" altLang="ru-RU" sz="3200" dirty="0"/>
              <a:t>убеждается в подлинности подписи </a:t>
            </a:r>
            <a:r>
              <a:rPr lang="en-US" altLang="ru-RU" sz="3200" dirty="0"/>
              <a:t>A </a:t>
            </a:r>
            <a:r>
              <a:rPr lang="ru-RU" altLang="ru-RU" sz="3200" dirty="0"/>
              <a:t>под сообщением </a:t>
            </a:r>
            <a:r>
              <a:rPr lang="en-US" altLang="ru-RU" sz="3200" dirty="0"/>
              <a:t>m.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03504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2"/>
            <a:ext cx="8229600" cy="791418"/>
          </a:xfrm>
        </p:spPr>
        <p:txBody>
          <a:bodyPr/>
          <a:lstStyle/>
          <a:p>
            <a:r>
              <a:rPr lang="ru-RU" altLang="ru-RU" dirty="0" smtClean="0"/>
              <a:t>Не</a:t>
            </a:r>
            <a:r>
              <a:rPr lang="en-US" altLang="ru-RU" dirty="0" smtClean="0"/>
              <a:t> </a:t>
            </a:r>
            <a:r>
              <a:rPr lang="ru-RU" altLang="ru-RU" dirty="0" smtClean="0"/>
              <a:t>отрицаемая ЭП</a:t>
            </a:r>
            <a:endParaRPr lang="ru-RU" altLang="ru-RU" dirty="0"/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616674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Свободно циркулирующее личное или деловое письмо, в подлинности которого в состоянии убедиться всякий, может поставить его автора в довольно неловкое положение, не говоря уже об опасности прямого шантажа.</a:t>
            </a:r>
          </a:p>
          <a:p>
            <a:r>
              <a:rPr lang="ru-RU" altLang="ru-RU" sz="3200" dirty="0"/>
              <a:t>Поэтому лучше применять такую </a:t>
            </a:r>
            <a:r>
              <a:rPr lang="ru-RU" altLang="ru-RU" sz="3200" dirty="0" smtClean="0"/>
              <a:t>электронную </a:t>
            </a:r>
            <a:r>
              <a:rPr lang="ru-RU" altLang="ru-RU" sz="3200" dirty="0"/>
              <a:t>подпись, которую можно проверить, но нельзя продемонстрировать посторонним лицам без согласия ее владельца. </a:t>
            </a:r>
          </a:p>
        </p:txBody>
      </p:sp>
    </p:spTree>
    <p:extLst>
      <p:ext uri="{BB962C8B-B14F-4D97-AF65-F5344CB8AC3E}">
        <p14:creationId xmlns:p14="http://schemas.microsoft.com/office/powerpoint/2010/main" val="427913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720551"/>
          </a:xfrm>
        </p:spPr>
        <p:txBody>
          <a:bodyPr>
            <a:normAutofit fontScale="90000"/>
          </a:bodyPr>
          <a:lstStyle/>
          <a:p>
            <a:r>
              <a:rPr lang="ru-RU" altLang="ru-RU" dirty="0" smtClean="0"/>
              <a:t>Не отрицаемая </a:t>
            </a:r>
            <a:r>
              <a:rPr lang="ru-RU" altLang="ru-RU" dirty="0"/>
              <a:t>ЭЦП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Пусть </a:t>
            </a:r>
            <a:r>
              <a:rPr lang="en-US" altLang="ru-RU" sz="3200" dirty="0"/>
              <a:t>A </a:t>
            </a:r>
            <a:r>
              <a:rPr lang="ru-RU" altLang="ru-RU" sz="3200" dirty="0"/>
              <a:t>возглавляет компанию, </a:t>
            </a:r>
            <a:r>
              <a:rPr lang="ru-RU" altLang="ru-RU" sz="3200" dirty="0" smtClean="0"/>
              <a:t>торгующую </a:t>
            </a:r>
            <a:r>
              <a:rPr lang="ru-RU" altLang="ru-RU" sz="3200" dirty="0"/>
              <a:t>универсальным текстовым редактором собственного изготовления. Чтобы исключить заражение компьютерным вирусом </a:t>
            </a:r>
            <a:r>
              <a:rPr lang="ru-RU" altLang="ru-RU" sz="3200" dirty="0" smtClean="0"/>
              <a:t>компьютеров покупателей </a:t>
            </a:r>
            <a:r>
              <a:rPr lang="ru-RU" altLang="ru-RU" sz="3200" dirty="0"/>
              <a:t>этого программного продукта, компания снабжает каждую копию редактора </a:t>
            </a:r>
            <a:r>
              <a:rPr lang="ru-RU" altLang="ru-RU" sz="3200" dirty="0" smtClean="0"/>
              <a:t>ЭП</a:t>
            </a:r>
            <a:r>
              <a:rPr lang="ru-RU" altLang="ru-RU" sz="3200" dirty="0"/>
              <a:t>. Однако необходимо, чтобы только легальные покупатели редактора могли проверить подлинность </a:t>
            </a:r>
            <a:r>
              <a:rPr lang="ru-RU" altLang="ru-RU" sz="3200" dirty="0" smtClean="0"/>
              <a:t>ЭП</a:t>
            </a:r>
            <a:r>
              <a:rPr lang="ru-RU" altLang="ru-RU" sz="3200" dirty="0"/>
              <a:t>. Если в </a:t>
            </a:r>
            <a:r>
              <a:rPr lang="ru-RU" altLang="ru-RU" sz="3200" dirty="0" smtClean="0"/>
              <a:t>лицензионной </a:t>
            </a:r>
            <a:r>
              <a:rPr lang="ru-RU" altLang="ru-RU" sz="3200" dirty="0"/>
              <a:t>копии редактора </a:t>
            </a:r>
            <a:r>
              <a:rPr lang="ru-RU" altLang="ru-RU" sz="3200" dirty="0" smtClean="0"/>
              <a:t>обнаружится </a:t>
            </a:r>
            <a:r>
              <a:rPr lang="ru-RU" altLang="ru-RU" sz="3200" dirty="0"/>
              <a:t>вирус, компания не сможет отрицать подлинность своей </a:t>
            </a:r>
            <a:r>
              <a:rPr lang="ru-RU" altLang="ru-RU" sz="3200" dirty="0" smtClean="0"/>
              <a:t>ЭП.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14611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4624"/>
            <a:ext cx="8229600" cy="863426"/>
          </a:xfrm>
        </p:spPr>
        <p:txBody>
          <a:bodyPr/>
          <a:lstStyle/>
          <a:p>
            <a:r>
              <a:rPr lang="ru-RU" altLang="ru-RU" dirty="0" smtClean="0"/>
              <a:t>Не отрицаемая </a:t>
            </a:r>
            <a:r>
              <a:rPr lang="ru-RU" altLang="ru-RU" dirty="0"/>
              <a:t>ЭЦП</a:t>
            </a:r>
          </a:p>
        </p:txBody>
      </p:sp>
      <p:sp>
        <p:nvSpPr>
          <p:cNvPr id="437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256312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Основное отличие </a:t>
            </a:r>
            <a:r>
              <a:rPr lang="ru-RU" altLang="ru-RU" sz="3200" dirty="0" smtClean="0"/>
              <a:t>не отрицаемой ЭП состоит </a:t>
            </a:r>
            <a:r>
              <a:rPr lang="ru-RU" altLang="ru-RU" sz="3200" dirty="0"/>
              <a:t>в том, что </a:t>
            </a:r>
            <a:r>
              <a:rPr lang="ru-RU" altLang="ru-RU" sz="3200" dirty="0" smtClean="0"/>
              <a:t>не отрицаемую </a:t>
            </a:r>
            <a:r>
              <a:rPr lang="ru-RU" altLang="ru-RU" sz="3200" dirty="0"/>
              <a:t>подпись нельзя проверить без согласия поставившего ее субъекта. С этой точки зрения ее лучше было бы назвать «подписью без права передачи». </a:t>
            </a:r>
            <a:r>
              <a:rPr lang="ru-RU" altLang="ru-RU" sz="3200" dirty="0" smtClean="0"/>
              <a:t>Свое </a:t>
            </a:r>
            <a:r>
              <a:rPr lang="ru-RU" altLang="ru-RU" sz="3200" dirty="0"/>
              <a:t>название </a:t>
            </a:r>
            <a:r>
              <a:rPr lang="ru-RU" altLang="ru-RU" sz="3200" dirty="0" smtClean="0"/>
              <a:t>не отрицаемая ЭП </a:t>
            </a:r>
            <a:r>
              <a:rPr lang="ru-RU" altLang="ru-RU" sz="3200" dirty="0"/>
              <a:t>получила благодаря другому своему свойству: если </a:t>
            </a:r>
            <a:r>
              <a:rPr lang="en-US" altLang="ru-RU" sz="3200" dirty="0"/>
              <a:t>A </a:t>
            </a:r>
            <a:r>
              <a:rPr lang="ru-RU" altLang="ru-RU" sz="3200" dirty="0"/>
              <a:t>будет вынужден либо признать подлинность предъявленной ему </a:t>
            </a:r>
            <a:r>
              <a:rPr lang="ru-RU" altLang="ru-RU" sz="3200" dirty="0" smtClean="0"/>
              <a:t>не отрицаемой </a:t>
            </a:r>
            <a:r>
              <a:rPr lang="ru-RU" altLang="ru-RU" sz="3200" dirty="0"/>
              <a:t>ЭЦП, либо отвергнуть ее, то он не сможет отказаться от нее в случае, если эта подпись является настоящей.</a:t>
            </a:r>
          </a:p>
        </p:txBody>
      </p:sp>
    </p:spTree>
    <p:extLst>
      <p:ext uri="{BB962C8B-B14F-4D97-AF65-F5344CB8AC3E}">
        <p14:creationId xmlns:p14="http://schemas.microsoft.com/office/powerpoint/2010/main" val="2693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640"/>
            <a:ext cx="8229600" cy="951185"/>
          </a:xfrm>
        </p:spPr>
        <p:txBody>
          <a:bodyPr/>
          <a:lstStyle/>
          <a:p>
            <a:r>
              <a:rPr lang="ru-RU" altLang="ru-RU" dirty="0"/>
              <a:t>Протокол Чоума</a:t>
            </a:r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6792"/>
            <a:ext cx="9144000" cy="5301208"/>
          </a:xfrm>
        </p:spPr>
        <p:txBody>
          <a:bodyPr/>
          <a:lstStyle/>
          <a:p>
            <a:r>
              <a:rPr lang="ru-RU" altLang="ru-RU" sz="3200" dirty="0"/>
              <a:t>Открытые параметры – большое простое число </a:t>
            </a:r>
            <a:r>
              <a:rPr lang="en-US" altLang="ru-RU" sz="3200" dirty="0"/>
              <a:t>p </a:t>
            </a:r>
            <a:r>
              <a:rPr lang="ru-RU" altLang="ru-RU" sz="3200" dirty="0"/>
              <a:t>и целое число </a:t>
            </a:r>
            <a:r>
              <a:rPr lang="en-US" altLang="ru-RU" sz="3200" dirty="0"/>
              <a:t>g (1&lt;g&lt;p).</a:t>
            </a:r>
          </a:p>
          <a:p>
            <a:r>
              <a:rPr lang="en-US" altLang="ru-RU" sz="3200" dirty="0"/>
              <a:t>A </a:t>
            </a:r>
            <a:r>
              <a:rPr lang="ru-RU" altLang="ru-RU" sz="3200" dirty="0"/>
              <a:t>имеет закрытый ключ </a:t>
            </a:r>
            <a:r>
              <a:rPr lang="en-US" altLang="ru-RU" sz="3200" dirty="0"/>
              <a:t>x </a:t>
            </a:r>
            <a:r>
              <a:rPr lang="ru-RU" altLang="ru-RU" sz="3200" dirty="0"/>
              <a:t>и открытый ключ </a:t>
            </a:r>
            <a:r>
              <a:rPr lang="en-US" altLang="ru-RU" sz="3200" dirty="0"/>
              <a:t>y=</a:t>
            </a:r>
            <a:r>
              <a:rPr lang="en-US" altLang="ru-RU" sz="3200" dirty="0" err="1"/>
              <a:t>g</a:t>
            </a:r>
            <a:r>
              <a:rPr lang="en-US" altLang="ru-RU" sz="3200" baseline="30000" dirty="0" err="1"/>
              <a:t>x</a:t>
            </a:r>
            <a:r>
              <a:rPr lang="en-US" altLang="ru-RU" sz="3200" dirty="0"/>
              <a:t>{mod p}.</a:t>
            </a:r>
          </a:p>
          <a:p>
            <a:pPr>
              <a:buFont typeface="Wingdings" pitchFamily="2" charset="2"/>
              <a:buNone/>
            </a:pP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9764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2"/>
            <a:ext cx="8229600" cy="791418"/>
          </a:xfrm>
        </p:spPr>
        <p:txBody>
          <a:bodyPr/>
          <a:lstStyle/>
          <a:p>
            <a:r>
              <a:rPr lang="ru-RU" altLang="ru-RU" dirty="0"/>
              <a:t>Протокол Чоума</a:t>
            </a:r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вычисляет </a:t>
            </a:r>
            <a:r>
              <a:rPr lang="ru-RU" altLang="ru-RU" sz="3200" dirty="0" smtClean="0"/>
              <a:t>ЭП </a:t>
            </a:r>
            <a:r>
              <a:rPr lang="en-US" altLang="ru-RU" sz="3200" dirty="0"/>
              <a:t>z </a:t>
            </a:r>
            <a:r>
              <a:rPr lang="ru-RU" altLang="ru-RU" sz="3200" dirty="0"/>
              <a:t>под сообщением </a:t>
            </a:r>
            <a:r>
              <a:rPr lang="en-US" altLang="ru-RU" sz="3200" dirty="0"/>
              <a:t>m z=m</a:t>
            </a:r>
            <a:r>
              <a:rPr lang="en-US" altLang="ru-RU" sz="3200" baseline="30000" dirty="0"/>
              <a:t>x</a:t>
            </a:r>
            <a:r>
              <a:rPr lang="en-US" altLang="ru-RU" sz="3200" dirty="0"/>
              <a:t>{mod p}.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A-&gt;B: m, z.</a:t>
            </a:r>
            <a:endParaRPr lang="ru-RU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B: </a:t>
            </a:r>
            <a:r>
              <a:rPr lang="ru-RU" altLang="ru-RU" sz="3200" dirty="0"/>
              <a:t>генерирует случайные числа </a:t>
            </a:r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b, </a:t>
            </a:r>
            <a:r>
              <a:rPr lang="ru-RU" altLang="ru-RU" sz="3200" dirty="0"/>
              <a:t>меньшие </a:t>
            </a:r>
            <a:r>
              <a:rPr lang="en-US" altLang="ru-RU" sz="3200" dirty="0"/>
              <a:t>p, </a:t>
            </a:r>
            <a:r>
              <a:rPr lang="ru-RU" altLang="ru-RU" sz="3200" dirty="0"/>
              <a:t>вычисляет </a:t>
            </a:r>
            <a:r>
              <a:rPr lang="en-US" altLang="ru-RU" sz="3200" dirty="0"/>
              <a:t>c=</a:t>
            </a:r>
            <a:r>
              <a:rPr lang="en-US" altLang="ru-RU" sz="3200" dirty="0" err="1"/>
              <a:t>z</a:t>
            </a:r>
            <a:r>
              <a:rPr lang="en-US" altLang="ru-RU" sz="3200" baseline="30000" dirty="0" err="1"/>
              <a:t>a</a:t>
            </a:r>
            <a:r>
              <a:rPr lang="en-US" altLang="ru-RU" sz="3200" dirty="0">
                <a:cs typeface="Arial" charset="0"/>
              </a:rPr>
              <a:t>∙(y)</a:t>
            </a:r>
            <a:r>
              <a:rPr lang="en-US" altLang="ru-RU" sz="3200" baseline="30000" dirty="0">
                <a:cs typeface="Arial" charset="0"/>
              </a:rPr>
              <a:t>b</a:t>
            </a:r>
            <a:r>
              <a:rPr lang="en-US" altLang="ru-RU" sz="3200" dirty="0">
                <a:cs typeface="Arial" charset="0"/>
              </a:rPr>
              <a:t>{mod p}.</a:t>
            </a:r>
            <a:endParaRPr lang="ru-RU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B-&gt;A: c.</a:t>
            </a:r>
            <a:endParaRPr lang="en-US" altLang="ru-RU" sz="3200" dirty="0">
              <a:cs typeface="Arial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A: </a:t>
            </a:r>
            <a:r>
              <a:rPr lang="ru-RU" altLang="ru-RU" sz="3200" dirty="0">
                <a:cs typeface="Arial" charset="0"/>
              </a:rPr>
              <a:t>вычисляет </a:t>
            </a:r>
            <a:r>
              <a:rPr lang="en-US" altLang="ru-RU" sz="3200" dirty="0">
                <a:cs typeface="Arial" charset="0"/>
              </a:rPr>
              <a:t>t=x</a:t>
            </a:r>
            <a:r>
              <a:rPr lang="en-US" altLang="ru-RU" sz="3200" baseline="30000" dirty="0">
                <a:cs typeface="Arial" charset="0"/>
              </a:rPr>
              <a:t>-1</a:t>
            </a:r>
            <a:r>
              <a:rPr lang="en-US" altLang="ru-RU" sz="3200" dirty="0">
                <a:cs typeface="Arial" charset="0"/>
              </a:rPr>
              <a:t>{mod </a:t>
            </a:r>
            <a:r>
              <a:rPr lang="en-US" altLang="ru-RU" sz="3200" dirty="0" smtClean="0">
                <a:cs typeface="Arial" charset="0"/>
              </a:rPr>
              <a:t>p-1} </a:t>
            </a:r>
            <a:r>
              <a:rPr lang="ru-RU" altLang="ru-RU" sz="3200" dirty="0">
                <a:cs typeface="Arial" charset="0"/>
              </a:rPr>
              <a:t>и </a:t>
            </a:r>
            <a:r>
              <a:rPr lang="en-US" altLang="ru-RU" sz="3200" dirty="0">
                <a:cs typeface="Arial" charset="0"/>
              </a:rPr>
              <a:t>d=</a:t>
            </a:r>
            <a:r>
              <a:rPr lang="en-US" altLang="ru-RU" sz="3200" dirty="0" err="1">
                <a:cs typeface="Arial" charset="0"/>
              </a:rPr>
              <a:t>c</a:t>
            </a:r>
            <a:r>
              <a:rPr lang="en-US" altLang="ru-RU" sz="3200" baseline="30000" dirty="0" err="1">
                <a:cs typeface="Arial" charset="0"/>
              </a:rPr>
              <a:t>t</a:t>
            </a:r>
            <a:r>
              <a:rPr lang="en-US" altLang="ru-RU" sz="3200" dirty="0">
                <a:cs typeface="Arial" charset="0"/>
              </a:rPr>
              <a:t>{mod p}.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A-&gt;B: d.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B: </a:t>
            </a:r>
            <a:r>
              <a:rPr lang="ru-RU" altLang="ru-RU" sz="3200" dirty="0"/>
              <a:t>проверяет </a:t>
            </a:r>
            <a:r>
              <a:rPr lang="en-US" altLang="ru-RU" sz="3200" dirty="0">
                <a:cs typeface="Arial" charset="0"/>
              </a:rPr>
              <a:t>d=</a:t>
            </a:r>
            <a:r>
              <a:rPr lang="en-US" altLang="ru-RU" sz="3200" dirty="0" err="1">
                <a:cs typeface="Arial" charset="0"/>
              </a:rPr>
              <a:t>m</a:t>
            </a:r>
            <a:r>
              <a:rPr lang="en-US" altLang="ru-RU" sz="3200" baseline="30000" dirty="0" err="1">
                <a:cs typeface="Arial" charset="0"/>
              </a:rPr>
              <a:t>a</a:t>
            </a:r>
            <a:r>
              <a:rPr lang="en-US" altLang="ru-RU" sz="3200" dirty="0" err="1">
                <a:cs typeface="Arial" charset="0"/>
              </a:rPr>
              <a:t>∙g</a:t>
            </a:r>
            <a:r>
              <a:rPr lang="en-US" altLang="ru-RU" sz="3200" baseline="30000" dirty="0" err="1">
                <a:cs typeface="Arial" charset="0"/>
              </a:rPr>
              <a:t>b</a:t>
            </a:r>
            <a:r>
              <a:rPr lang="en-US" altLang="ru-RU" sz="3200" dirty="0">
                <a:cs typeface="Arial" charset="0"/>
              </a:rPr>
              <a:t>{mod p} (</a:t>
            </a:r>
            <a:r>
              <a:rPr lang="ru-RU" altLang="ru-RU" sz="3200" dirty="0">
                <a:cs typeface="Arial" charset="0"/>
              </a:rPr>
              <a:t>при правильном </a:t>
            </a:r>
            <a:r>
              <a:rPr lang="en-US" altLang="ru-RU" sz="3200" dirty="0">
                <a:cs typeface="Arial" charset="0"/>
              </a:rPr>
              <a:t>x d</a:t>
            </a:r>
            <a:r>
              <a:rPr lang="ru-RU" altLang="ru-RU" sz="3200" dirty="0">
                <a:cs typeface="Arial" charset="0"/>
              </a:rPr>
              <a:t>=</a:t>
            </a:r>
            <a:r>
              <a:rPr lang="en-US" altLang="ru-RU" sz="3200" dirty="0">
                <a:cs typeface="Arial" charset="0"/>
              </a:rPr>
              <a:t>(</a:t>
            </a:r>
            <a:r>
              <a:rPr lang="en-US" altLang="ru-RU" sz="3200" dirty="0" err="1"/>
              <a:t>z</a:t>
            </a:r>
            <a:r>
              <a:rPr lang="en-US" altLang="ru-RU" sz="3200" baseline="30000" dirty="0" err="1"/>
              <a:t>a</a:t>
            </a:r>
            <a:r>
              <a:rPr lang="en-US" altLang="ru-RU" sz="3200" dirty="0"/>
              <a:t>)</a:t>
            </a:r>
            <a:r>
              <a:rPr lang="en-US" altLang="ru-RU" sz="3200" baseline="30000" dirty="0"/>
              <a:t>t</a:t>
            </a:r>
            <a:r>
              <a:rPr lang="en-US" altLang="ru-RU" sz="3200" dirty="0">
                <a:cs typeface="Arial" charset="0"/>
              </a:rPr>
              <a:t>∙((</a:t>
            </a:r>
            <a:r>
              <a:rPr lang="en-US" altLang="ru-RU" sz="3200" dirty="0" err="1">
                <a:cs typeface="Arial" charset="0"/>
              </a:rPr>
              <a:t>g</a:t>
            </a:r>
            <a:r>
              <a:rPr lang="en-US" altLang="ru-RU" sz="3200" baseline="30000" dirty="0" err="1">
                <a:cs typeface="Arial" charset="0"/>
              </a:rPr>
              <a:t>b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en-US" altLang="ru-RU" sz="3200" baseline="30000" dirty="0">
                <a:cs typeface="Arial" charset="0"/>
              </a:rPr>
              <a:t>x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en-US" altLang="ru-RU" sz="3200" baseline="30000" dirty="0">
                <a:cs typeface="Arial" charset="0"/>
              </a:rPr>
              <a:t>t</a:t>
            </a:r>
            <a:r>
              <a:rPr lang="en-US" altLang="ru-RU" sz="3200" dirty="0">
                <a:cs typeface="Arial" charset="0"/>
              </a:rPr>
              <a:t>{mod p}=((m</a:t>
            </a:r>
            <a:r>
              <a:rPr lang="en-US" altLang="ru-RU" sz="3200" baseline="30000" dirty="0">
                <a:cs typeface="Arial" charset="0"/>
              </a:rPr>
              <a:t>a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en-US" altLang="ru-RU" sz="3200" baseline="30000" dirty="0">
                <a:cs typeface="Arial" charset="0"/>
              </a:rPr>
              <a:t>x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en-US" altLang="ru-RU" sz="3200" baseline="30000" dirty="0">
                <a:cs typeface="Arial" charset="0"/>
              </a:rPr>
              <a:t>t</a:t>
            </a:r>
            <a:r>
              <a:rPr lang="en-US" altLang="ru-RU" sz="3200" dirty="0">
                <a:cs typeface="Arial" charset="0"/>
              </a:rPr>
              <a:t>∙ </a:t>
            </a:r>
            <a:r>
              <a:rPr lang="en-US" altLang="ru-RU" sz="3200" dirty="0" err="1">
                <a:cs typeface="Arial" charset="0"/>
              </a:rPr>
              <a:t>g</a:t>
            </a:r>
            <a:r>
              <a:rPr lang="en-US" altLang="ru-RU" sz="3200" baseline="30000" dirty="0" err="1">
                <a:cs typeface="Arial" charset="0"/>
              </a:rPr>
              <a:t>b</a:t>
            </a:r>
            <a:r>
              <a:rPr lang="en-US" altLang="ru-RU" sz="3200" dirty="0">
                <a:cs typeface="Arial" charset="0"/>
              </a:rPr>
              <a:t>{mod p}=</a:t>
            </a:r>
            <a:r>
              <a:rPr lang="en-US" altLang="ru-RU" sz="3200" dirty="0" err="1">
                <a:cs typeface="Arial" charset="0"/>
              </a:rPr>
              <a:t>m</a:t>
            </a:r>
            <a:r>
              <a:rPr lang="en-US" altLang="ru-RU" sz="3200" baseline="30000" dirty="0" err="1">
                <a:cs typeface="Arial" charset="0"/>
              </a:rPr>
              <a:t>a</a:t>
            </a:r>
            <a:r>
              <a:rPr lang="en-US" altLang="ru-RU" sz="3200" dirty="0" err="1">
                <a:cs typeface="Arial" charset="0"/>
              </a:rPr>
              <a:t>∙g</a:t>
            </a:r>
            <a:r>
              <a:rPr lang="en-US" altLang="ru-RU" sz="3200" baseline="30000" dirty="0" err="1">
                <a:cs typeface="Arial" charset="0"/>
              </a:rPr>
              <a:t>b</a:t>
            </a:r>
            <a:r>
              <a:rPr lang="en-US" altLang="ru-RU" sz="3200" dirty="0">
                <a:cs typeface="Arial" charset="0"/>
              </a:rPr>
              <a:t>{mod p}).</a:t>
            </a:r>
          </a:p>
        </p:txBody>
      </p:sp>
    </p:spTree>
    <p:extLst>
      <p:ext uri="{BB962C8B-B14F-4D97-AF65-F5344CB8AC3E}">
        <p14:creationId xmlns:p14="http://schemas.microsoft.com/office/powerpoint/2010/main" val="325454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2"/>
            <a:ext cx="8229600" cy="791418"/>
          </a:xfrm>
        </p:spPr>
        <p:txBody>
          <a:bodyPr/>
          <a:lstStyle/>
          <a:p>
            <a:r>
              <a:rPr lang="ru-RU" altLang="ru-RU" dirty="0"/>
              <a:t>Протокол Чоума</a:t>
            </a:r>
          </a:p>
        </p:txBody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r>
              <a:rPr lang="en-US" altLang="ru-RU" sz="3200" dirty="0"/>
              <a:t>B </a:t>
            </a:r>
            <a:r>
              <a:rPr lang="ru-RU" altLang="ru-RU" sz="3200" dirty="0"/>
              <a:t>не может убедить </a:t>
            </a:r>
            <a:r>
              <a:rPr lang="en-US" altLang="ru-RU" sz="3200" dirty="0"/>
              <a:t>C </a:t>
            </a:r>
            <a:r>
              <a:rPr lang="ru-RU" altLang="ru-RU" sz="3200" dirty="0"/>
              <a:t>в подлинности подписи </a:t>
            </a:r>
            <a:r>
              <a:rPr lang="en-US" altLang="ru-RU" sz="3200" dirty="0"/>
              <a:t>A, </a:t>
            </a:r>
            <a:r>
              <a:rPr lang="ru-RU" altLang="ru-RU" sz="3200" dirty="0"/>
              <a:t>даже если он покажет ему запись реализации протокола </a:t>
            </a:r>
            <a:r>
              <a:rPr lang="ru-RU" altLang="ru-RU" sz="3200" dirty="0" smtClean="0"/>
              <a:t>(посторонний </a:t>
            </a:r>
            <a:r>
              <a:rPr lang="en-US" altLang="ru-RU" sz="3200" dirty="0" smtClean="0"/>
              <a:t>D </a:t>
            </a:r>
            <a:r>
              <a:rPr lang="ru-RU" altLang="ru-RU" sz="3200" dirty="0"/>
              <a:t>сможет также создать и отправить сообщение на шагах 3 и 4, создать и отправить ложное сообщение на шагах 5 и 6. пытаясь убедить </a:t>
            </a:r>
            <a:r>
              <a:rPr lang="en-US" altLang="ru-RU" sz="3200" dirty="0"/>
              <a:t>C </a:t>
            </a:r>
            <a:r>
              <a:rPr lang="ru-RU" altLang="ru-RU" sz="3200" dirty="0"/>
              <a:t>в ложности подписи </a:t>
            </a:r>
            <a:r>
              <a:rPr lang="en-US" altLang="ru-RU" sz="3200" dirty="0"/>
              <a:t>A).</a:t>
            </a:r>
          </a:p>
          <a:p>
            <a:r>
              <a:rPr lang="en-US" altLang="ru-RU" sz="3200" dirty="0"/>
              <a:t>C </a:t>
            </a:r>
            <a:r>
              <a:rPr lang="ru-RU" altLang="ru-RU" sz="3200" dirty="0"/>
              <a:t>должен выполнить протокол самостоятельно, чтобы убедиться в подлинности </a:t>
            </a:r>
            <a:r>
              <a:rPr lang="ru-RU" altLang="ru-RU" sz="3200" dirty="0" smtClean="0"/>
              <a:t>ЭП </a:t>
            </a:r>
            <a:r>
              <a:rPr lang="en-US" altLang="ru-RU" sz="3200" dirty="0"/>
              <a:t>A.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54270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151781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Протокол подтверждения и отрицания </a:t>
            </a:r>
            <a:r>
              <a:rPr lang="ru-RU" altLang="ru-RU" sz="4000" dirty="0" smtClean="0"/>
              <a:t>ЭП</a:t>
            </a:r>
            <a:endParaRPr lang="ru-RU" altLang="ru-RU" sz="4000" dirty="0"/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/>
            <a:r>
              <a:rPr lang="en-US" altLang="ru-RU" sz="3200" dirty="0"/>
              <a:t>A </a:t>
            </a:r>
            <a:r>
              <a:rPr lang="ru-RU" altLang="ru-RU" sz="3200" dirty="0"/>
              <a:t>может убедить </a:t>
            </a:r>
            <a:r>
              <a:rPr lang="en-US" altLang="ru-RU" sz="3200" dirty="0"/>
              <a:t>B </a:t>
            </a:r>
            <a:r>
              <a:rPr lang="ru-RU" altLang="ru-RU" sz="3200" dirty="0"/>
              <a:t>в неправильности своей </a:t>
            </a:r>
            <a:r>
              <a:rPr lang="ru-RU" altLang="ru-RU" sz="3200" dirty="0" smtClean="0"/>
              <a:t>ЭП </a:t>
            </a:r>
            <a:r>
              <a:rPr lang="ru-RU" altLang="ru-RU" sz="3200" dirty="0"/>
              <a:t>с помощью протокола с нулевой передачей знаний (нулевым разглашением).</a:t>
            </a:r>
          </a:p>
          <a:p>
            <a:pPr marL="609600" indent="-609600"/>
            <a:r>
              <a:rPr lang="ru-RU" altLang="ru-RU" sz="3200" dirty="0"/>
              <a:t>Открытые параметры – большое простое число </a:t>
            </a:r>
            <a:r>
              <a:rPr lang="en-US" altLang="ru-RU" sz="3200" dirty="0"/>
              <a:t>p </a:t>
            </a:r>
            <a:r>
              <a:rPr lang="ru-RU" altLang="ru-RU" sz="3200" dirty="0"/>
              <a:t>и целое число </a:t>
            </a:r>
            <a:r>
              <a:rPr lang="en-US" altLang="ru-RU" sz="3200" dirty="0"/>
              <a:t>g (1&lt;g&lt;p).</a:t>
            </a:r>
          </a:p>
          <a:p>
            <a:pPr marL="609600" indent="-609600"/>
            <a:r>
              <a:rPr lang="en-US" altLang="ru-RU" sz="3200" dirty="0"/>
              <a:t>A </a:t>
            </a:r>
            <a:r>
              <a:rPr lang="ru-RU" altLang="ru-RU" sz="3200" dirty="0"/>
              <a:t>имеет закрытый ключ </a:t>
            </a:r>
            <a:r>
              <a:rPr lang="en-US" altLang="ru-RU" sz="3200" dirty="0"/>
              <a:t>x </a:t>
            </a:r>
            <a:r>
              <a:rPr lang="ru-RU" altLang="ru-RU" sz="3200" dirty="0"/>
              <a:t>и открытый ключ </a:t>
            </a:r>
            <a:r>
              <a:rPr lang="en-US" altLang="ru-RU" sz="3200" dirty="0"/>
              <a:t>y=</a:t>
            </a:r>
            <a:r>
              <a:rPr lang="en-US" altLang="ru-RU" sz="3200" dirty="0" err="1"/>
              <a:t>g</a:t>
            </a:r>
            <a:r>
              <a:rPr lang="en-US" altLang="ru-RU" sz="3200" baseline="30000" dirty="0" err="1"/>
              <a:t>x</a:t>
            </a:r>
            <a:r>
              <a:rPr lang="en-US" altLang="ru-RU" sz="3200" dirty="0"/>
              <a:t>{mod p}.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70513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9144000" cy="95118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Протокол подтверждения и отрицания </a:t>
            </a:r>
            <a:r>
              <a:rPr lang="ru-RU" altLang="ru-RU" sz="4000" dirty="0" smtClean="0"/>
              <a:t>ЭП</a:t>
            </a:r>
            <a:endParaRPr lang="ru-RU" altLang="ru-RU" sz="4000" dirty="0"/>
          </a:p>
        </p:txBody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вычисляет </a:t>
            </a:r>
            <a:r>
              <a:rPr lang="ru-RU" altLang="ru-RU" sz="3200" dirty="0" smtClean="0"/>
              <a:t>ЭП </a:t>
            </a:r>
            <a:r>
              <a:rPr lang="en-US" altLang="ru-RU" sz="3200" dirty="0"/>
              <a:t>z </a:t>
            </a:r>
            <a:r>
              <a:rPr lang="ru-RU" altLang="ru-RU" sz="3200" dirty="0"/>
              <a:t>под сообщением </a:t>
            </a:r>
            <a:r>
              <a:rPr lang="en-US" altLang="ru-RU" sz="3200" dirty="0"/>
              <a:t>m z=m</a:t>
            </a:r>
            <a:r>
              <a:rPr lang="en-US" altLang="ru-RU" sz="3200" baseline="30000" dirty="0"/>
              <a:t>x</a:t>
            </a:r>
            <a:r>
              <a:rPr lang="en-US" altLang="ru-RU" sz="3200" dirty="0"/>
              <a:t>{mod p}.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A-&gt;B: m, z.</a:t>
            </a:r>
            <a:endParaRPr lang="ru-RU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B: </a:t>
            </a:r>
            <a:r>
              <a:rPr lang="ru-RU" altLang="ru-RU" sz="3200" dirty="0"/>
              <a:t>генерирует случайные числа </a:t>
            </a:r>
            <a:r>
              <a:rPr lang="en-US" altLang="ru-RU" sz="3200" dirty="0"/>
              <a:t>a </a:t>
            </a:r>
            <a:r>
              <a:rPr lang="ru-RU" altLang="ru-RU" sz="3200" dirty="0"/>
              <a:t>и </a:t>
            </a:r>
            <a:r>
              <a:rPr lang="en-US" altLang="ru-RU" sz="3200" dirty="0"/>
              <a:t>b, </a:t>
            </a:r>
            <a:r>
              <a:rPr lang="ru-RU" altLang="ru-RU" sz="3200" dirty="0"/>
              <a:t>меньшие </a:t>
            </a:r>
            <a:r>
              <a:rPr lang="en-US" altLang="ru-RU" sz="3200" dirty="0"/>
              <a:t>p, </a:t>
            </a:r>
            <a:r>
              <a:rPr lang="ru-RU" altLang="ru-RU" sz="3200" dirty="0"/>
              <a:t>вычисляет </a:t>
            </a:r>
            <a:r>
              <a:rPr lang="en-US" altLang="ru-RU" sz="3200" dirty="0"/>
              <a:t>c=m</a:t>
            </a:r>
            <a:r>
              <a:rPr lang="en-US" altLang="ru-RU" sz="3200" baseline="30000" dirty="0"/>
              <a:t>a</a:t>
            </a:r>
            <a:r>
              <a:rPr lang="en-US" altLang="ru-RU" sz="3200" dirty="0">
                <a:cs typeface="Arial" charset="0"/>
              </a:rPr>
              <a:t>∙(g)</a:t>
            </a:r>
            <a:r>
              <a:rPr lang="en-US" altLang="ru-RU" sz="3200" baseline="30000" dirty="0">
                <a:cs typeface="Arial" charset="0"/>
              </a:rPr>
              <a:t>b</a:t>
            </a:r>
            <a:r>
              <a:rPr lang="en-US" altLang="ru-RU" sz="3200" dirty="0">
                <a:cs typeface="Arial" charset="0"/>
              </a:rPr>
              <a:t>{mod p}.</a:t>
            </a:r>
            <a:endParaRPr lang="ru-RU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B-&gt;A: c.</a:t>
            </a:r>
            <a:endParaRPr lang="en-US" altLang="ru-RU" sz="3200" dirty="0">
              <a:cs typeface="Arial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генерирует случайное </a:t>
            </a:r>
            <a:r>
              <a:rPr lang="en-US" altLang="ru-RU" sz="3200" dirty="0"/>
              <a:t>q&lt;p, </a:t>
            </a:r>
            <a:r>
              <a:rPr lang="ru-RU" altLang="ru-RU" sz="3200" dirty="0"/>
              <a:t>вычисляет 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=</a:t>
            </a:r>
            <a:r>
              <a:rPr lang="en-US" altLang="ru-RU" sz="3200" dirty="0" err="1"/>
              <a:t>c</a:t>
            </a:r>
            <a:r>
              <a:rPr lang="en-US" altLang="ru-RU" sz="3200" dirty="0" err="1">
                <a:cs typeface="Arial" charset="0"/>
              </a:rPr>
              <a:t>∙g</a:t>
            </a:r>
            <a:r>
              <a:rPr lang="en-US" altLang="ru-RU" sz="3200" baseline="30000" dirty="0" err="1">
                <a:cs typeface="Arial" charset="0"/>
              </a:rPr>
              <a:t>q</a:t>
            </a:r>
            <a:r>
              <a:rPr lang="en-US" altLang="ru-RU" sz="3200" dirty="0">
                <a:cs typeface="Arial" charset="0"/>
              </a:rPr>
              <a:t>{mod p} </a:t>
            </a:r>
            <a:r>
              <a:rPr lang="ru-RU" altLang="ru-RU" sz="3200" dirty="0">
                <a:cs typeface="Arial" charset="0"/>
              </a:rPr>
              <a:t>и</a:t>
            </a:r>
            <a:r>
              <a:rPr lang="en-US" altLang="ru-RU" sz="3200" dirty="0">
                <a:cs typeface="Arial" charset="0"/>
              </a:rPr>
              <a:t> s</a:t>
            </a:r>
            <a:r>
              <a:rPr lang="en-US" altLang="ru-RU" sz="3200" baseline="-25000" dirty="0">
                <a:cs typeface="Arial" charset="0"/>
              </a:rPr>
              <a:t>2</a:t>
            </a:r>
            <a:r>
              <a:rPr lang="en-US" altLang="ru-RU" sz="3200" dirty="0">
                <a:cs typeface="Arial" charset="0"/>
              </a:rPr>
              <a:t>=(</a:t>
            </a:r>
            <a:r>
              <a:rPr lang="en-US" altLang="ru-RU" sz="3200" dirty="0" err="1"/>
              <a:t>c</a:t>
            </a:r>
            <a:r>
              <a:rPr lang="en-US" altLang="ru-RU" sz="3200" dirty="0" err="1">
                <a:cs typeface="Arial" charset="0"/>
              </a:rPr>
              <a:t>∙g</a:t>
            </a:r>
            <a:r>
              <a:rPr lang="en-US" altLang="ru-RU" sz="3200" baseline="30000" dirty="0" err="1">
                <a:cs typeface="Arial" charset="0"/>
              </a:rPr>
              <a:t>q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en-US" altLang="ru-RU" sz="3200" baseline="30000" dirty="0">
                <a:cs typeface="Arial" charset="0"/>
              </a:rPr>
              <a:t>x</a:t>
            </a:r>
            <a:r>
              <a:rPr lang="en-US" altLang="ru-RU" sz="3200" dirty="0">
                <a:cs typeface="Arial" charset="0"/>
              </a:rPr>
              <a:t>{mod p}.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A-&gt;B: 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 s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B-&gt;A: a, b (</a:t>
            </a:r>
            <a:r>
              <a:rPr lang="ru-RU" altLang="ru-RU" sz="3200" dirty="0"/>
              <a:t>чтобы убедить </a:t>
            </a:r>
            <a:r>
              <a:rPr lang="en-US" altLang="ru-RU" sz="3200" dirty="0"/>
              <a:t>A </a:t>
            </a:r>
            <a:r>
              <a:rPr lang="ru-RU" altLang="ru-RU" sz="3200" dirty="0"/>
              <a:t>в своей честности на шагах 3 и 4).</a:t>
            </a:r>
            <a:endParaRPr lang="en-US" altLang="ru-RU" sz="3200" baseline="-25000" dirty="0"/>
          </a:p>
        </p:txBody>
      </p:sp>
    </p:spTree>
    <p:extLst>
      <p:ext uri="{BB962C8B-B14F-4D97-AF65-F5344CB8AC3E}">
        <p14:creationId xmlns:p14="http://schemas.microsoft.com/office/powerpoint/2010/main" val="134377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2"/>
            <a:ext cx="8229600" cy="102319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Получение нескольких </a:t>
            </a:r>
            <a:r>
              <a:rPr lang="ru-RU" altLang="ru-RU" sz="4000" dirty="0" smtClean="0"/>
              <a:t>ЭП </a:t>
            </a:r>
            <a:r>
              <a:rPr lang="ru-RU" altLang="ru-RU" sz="4000" dirty="0"/>
              <a:t>под одним документом</a:t>
            </a:r>
          </a:p>
        </p:txBody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3200" dirty="0" smtClean="0"/>
              <a:t>Как</a:t>
            </a:r>
            <a:r>
              <a:rPr lang="en-US" altLang="ru-RU" sz="3200" dirty="0" smtClean="0"/>
              <a:t> A </a:t>
            </a:r>
            <a:r>
              <a:rPr lang="ru-RU" altLang="ru-RU" sz="3200" dirty="0"/>
              <a:t>и </a:t>
            </a:r>
            <a:r>
              <a:rPr lang="en-US" altLang="ru-RU" sz="3200" dirty="0"/>
              <a:t>B </a:t>
            </a:r>
            <a:r>
              <a:rPr lang="ru-RU" altLang="ru-RU" sz="3200" dirty="0"/>
              <a:t>могут поставить свои </a:t>
            </a:r>
            <a:r>
              <a:rPr lang="ru-RU" altLang="ru-RU" sz="3200" dirty="0" smtClean="0"/>
              <a:t>электронные </a:t>
            </a:r>
            <a:r>
              <a:rPr lang="ru-RU" altLang="ru-RU" sz="3200" dirty="0"/>
              <a:t>подписи под одним </a:t>
            </a:r>
            <a:r>
              <a:rPr lang="ru-RU" altLang="ru-RU" sz="3200" dirty="0" smtClean="0"/>
              <a:t>документом</a:t>
            </a:r>
            <a:r>
              <a:rPr lang="ru-RU" altLang="ru-RU" sz="3200" dirty="0"/>
              <a:t>? Если не задействовать хеш-функции, существуют 2 способа для этого. 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ru-RU" altLang="ru-RU" sz="3200" dirty="0" smtClean="0"/>
              <a:t>Создание </a:t>
            </a:r>
            <a:r>
              <a:rPr lang="ru-RU" altLang="ru-RU" sz="3200" dirty="0"/>
              <a:t>двух идентичных копий документа, одну из которых подписывает </a:t>
            </a:r>
            <a:r>
              <a:rPr lang="en-US" altLang="ru-RU" sz="3200" dirty="0"/>
              <a:t>A</a:t>
            </a:r>
            <a:r>
              <a:rPr lang="ru-RU" altLang="ru-RU" sz="3200" dirty="0"/>
              <a:t>, а другую </a:t>
            </a:r>
            <a:r>
              <a:rPr lang="ru-RU" altLang="ru-RU" sz="3200" dirty="0">
                <a:cs typeface="Arial" charset="0"/>
              </a:rPr>
              <a:t>−</a:t>
            </a:r>
            <a:r>
              <a:rPr lang="en-US" altLang="ru-RU" sz="3200" dirty="0"/>
              <a:t> B</a:t>
            </a:r>
            <a:r>
              <a:rPr lang="ru-RU" altLang="ru-RU" sz="3200" dirty="0"/>
              <a:t>. Однако тогда придется хранить документ, длина которого в 2 раза превышает размер исходного </a:t>
            </a:r>
            <a:r>
              <a:rPr lang="ru-RU" altLang="ru-RU" sz="3200" dirty="0" smtClean="0"/>
              <a:t>документа. </a:t>
            </a:r>
            <a:endParaRPr lang="ru-RU" altLang="ru-RU" sz="3200" dirty="0"/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ru-RU" altLang="ru-RU" sz="3200" dirty="0" smtClean="0"/>
              <a:t>Сначала </a:t>
            </a:r>
            <a:r>
              <a:rPr lang="ru-RU" altLang="ru-RU" sz="3200" dirty="0"/>
              <a:t>документ </a:t>
            </a:r>
            <a:r>
              <a:rPr lang="ru-RU" altLang="ru-RU" sz="3200" dirty="0" smtClean="0"/>
              <a:t>подписывает</a:t>
            </a:r>
            <a:r>
              <a:rPr lang="en-US" altLang="ru-RU" sz="3200" dirty="0" smtClean="0"/>
              <a:t> </a:t>
            </a:r>
            <a:r>
              <a:rPr lang="en-US" altLang="ru-RU" sz="3200" dirty="0"/>
              <a:t>A</a:t>
            </a:r>
            <a:r>
              <a:rPr lang="ru-RU" altLang="ru-RU" sz="3200" dirty="0"/>
              <a:t>, а затем подпись </a:t>
            </a:r>
            <a:r>
              <a:rPr lang="en-US" altLang="ru-RU" sz="3200" dirty="0"/>
              <a:t>A </a:t>
            </a:r>
            <a:r>
              <a:rPr lang="ru-RU" altLang="ru-RU" sz="3200" dirty="0" smtClean="0"/>
              <a:t>заверяет </a:t>
            </a:r>
            <a:r>
              <a:rPr lang="ru-RU" altLang="ru-RU" sz="3200" dirty="0"/>
              <a:t>своей подписью</a:t>
            </a:r>
            <a:r>
              <a:rPr lang="en-US" altLang="ru-RU" sz="3200" dirty="0"/>
              <a:t> B</a:t>
            </a:r>
            <a:r>
              <a:rPr lang="ru-RU" altLang="ru-RU" sz="3200" dirty="0"/>
              <a:t>. Но в этом случае будет невозможно убедиться в подлинности подписи</a:t>
            </a:r>
            <a:r>
              <a:rPr lang="en-US" altLang="ru-RU" sz="3200" dirty="0"/>
              <a:t> A</a:t>
            </a:r>
            <a:r>
              <a:rPr lang="ru-RU" altLang="ru-RU" sz="3200" dirty="0"/>
              <a:t>, не проверив подпись</a:t>
            </a:r>
            <a:r>
              <a:rPr lang="en-US" altLang="ru-RU" sz="3200" dirty="0"/>
              <a:t> B</a:t>
            </a:r>
            <a:r>
              <a:rPr lang="ru-RU" altLang="ru-RU" sz="3200" dirty="0"/>
              <a:t>. </a:t>
            </a:r>
          </a:p>
          <a:p>
            <a:pPr>
              <a:lnSpc>
                <a:spcPct val="80000"/>
              </a:lnSpc>
            </a:pP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3097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640"/>
            <a:ext cx="8229600" cy="95118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Протокол подтверждения и отрицания </a:t>
            </a:r>
            <a:r>
              <a:rPr lang="ru-RU" altLang="ru-RU" sz="4000" dirty="0" smtClean="0"/>
              <a:t>ЭП</a:t>
            </a:r>
            <a:endParaRPr lang="ru-RU" altLang="ru-RU" sz="4000" dirty="0"/>
          </a:p>
        </p:txBody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 startAt="8"/>
            </a:pPr>
            <a:r>
              <a:rPr lang="en-US" altLang="ru-RU" sz="3200" dirty="0"/>
              <a:t>A-&gt;B: q (</a:t>
            </a:r>
            <a:r>
              <a:rPr lang="ru-RU" altLang="ru-RU" sz="3200" dirty="0"/>
              <a:t>чтобы </a:t>
            </a:r>
            <a:r>
              <a:rPr lang="en-US" altLang="ru-RU" sz="3200" dirty="0"/>
              <a:t>B </a:t>
            </a:r>
            <a:r>
              <a:rPr lang="ru-RU" altLang="ru-RU" sz="3200" dirty="0"/>
              <a:t>смог воспользоваться </a:t>
            </a:r>
            <a:r>
              <a:rPr lang="en-US" altLang="ru-RU" sz="3200" dirty="0"/>
              <a:t>z </a:t>
            </a:r>
            <a:r>
              <a:rPr lang="ru-RU" altLang="ru-RU" sz="3200" dirty="0"/>
              <a:t>для вычисления и проверки 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1</a:t>
            </a:r>
            <a:r>
              <a:rPr lang="ru-RU" altLang="ru-RU" sz="3200" dirty="0"/>
              <a:t> и</a:t>
            </a:r>
            <a:r>
              <a:rPr lang="en-US" altLang="ru-RU" sz="3200" dirty="0"/>
              <a:t> s</a:t>
            </a:r>
            <a:r>
              <a:rPr lang="en-US" altLang="ru-RU" sz="3200" baseline="-25000" dirty="0"/>
              <a:t>2</a:t>
            </a:r>
            <a:r>
              <a:rPr lang="ru-RU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 startAt="8"/>
            </a:pPr>
            <a:r>
              <a:rPr lang="en-US" altLang="ru-RU" sz="3200" dirty="0"/>
              <a:t>B: </a:t>
            </a:r>
            <a:r>
              <a:rPr lang="ru-RU" altLang="ru-RU" sz="3200" dirty="0"/>
              <a:t>если 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=</a:t>
            </a:r>
            <a:r>
              <a:rPr lang="en-US" altLang="ru-RU" sz="3200" dirty="0" err="1"/>
              <a:t>c</a:t>
            </a:r>
            <a:r>
              <a:rPr lang="en-US" altLang="ru-RU" sz="3200" dirty="0" err="1">
                <a:cs typeface="Arial" charset="0"/>
              </a:rPr>
              <a:t>∙g</a:t>
            </a:r>
            <a:r>
              <a:rPr lang="en-US" altLang="ru-RU" sz="3200" baseline="30000" dirty="0" err="1">
                <a:cs typeface="Arial" charset="0"/>
              </a:rPr>
              <a:t>q</a:t>
            </a:r>
            <a:r>
              <a:rPr lang="en-US" altLang="ru-RU" sz="3200" dirty="0">
                <a:cs typeface="Arial" charset="0"/>
              </a:rPr>
              <a:t>{mod p} </a:t>
            </a:r>
            <a:r>
              <a:rPr lang="ru-RU" altLang="ru-RU" sz="3200" dirty="0">
                <a:cs typeface="Arial" charset="0"/>
              </a:rPr>
              <a:t>и</a:t>
            </a:r>
            <a:r>
              <a:rPr lang="en-US" altLang="ru-RU" sz="3200" dirty="0">
                <a:cs typeface="Arial" charset="0"/>
              </a:rPr>
              <a:t> s</a:t>
            </a:r>
            <a:r>
              <a:rPr lang="en-US" altLang="ru-RU" sz="3200" baseline="-25000" dirty="0">
                <a:cs typeface="Arial" charset="0"/>
              </a:rPr>
              <a:t>2</a:t>
            </a:r>
            <a:r>
              <a:rPr lang="en-US" altLang="ru-RU" sz="3200" dirty="0">
                <a:cs typeface="Arial" charset="0"/>
              </a:rPr>
              <a:t>=</a:t>
            </a:r>
            <a:r>
              <a:rPr lang="en-US" altLang="ru-RU" sz="3200" dirty="0" err="1">
                <a:cs typeface="Arial" charset="0"/>
              </a:rPr>
              <a:t>y</a:t>
            </a:r>
            <a:r>
              <a:rPr lang="en-US" altLang="ru-RU" sz="3200" baseline="30000" dirty="0" err="1">
                <a:cs typeface="Arial" charset="0"/>
              </a:rPr>
              <a:t>b+q</a:t>
            </a:r>
            <a:r>
              <a:rPr lang="en-US" altLang="ru-RU" sz="3200" dirty="0" err="1">
                <a:cs typeface="Arial" charset="0"/>
              </a:rPr>
              <a:t>∙z</a:t>
            </a:r>
            <a:r>
              <a:rPr lang="en-US" altLang="ru-RU" sz="3200" baseline="30000" dirty="0" err="1">
                <a:cs typeface="Arial" charset="0"/>
              </a:rPr>
              <a:t>a</a:t>
            </a:r>
            <a:r>
              <a:rPr lang="en-US" altLang="ru-RU" sz="3200" dirty="0">
                <a:cs typeface="Arial" charset="0"/>
              </a:rPr>
              <a:t>{mod p}</a:t>
            </a:r>
            <a:r>
              <a:rPr lang="ru-RU" altLang="ru-RU" sz="3200" dirty="0">
                <a:cs typeface="Arial" charset="0"/>
              </a:rPr>
              <a:t>, то подпись считается правильной (т.к. </a:t>
            </a:r>
            <a:r>
              <a:rPr lang="en-US" altLang="ru-RU" sz="3200" dirty="0">
                <a:cs typeface="Arial" charset="0"/>
              </a:rPr>
              <a:t>s</a:t>
            </a:r>
            <a:r>
              <a:rPr lang="en-US" altLang="ru-RU" sz="3200" baseline="-25000" dirty="0">
                <a:cs typeface="Arial" charset="0"/>
              </a:rPr>
              <a:t>2</a:t>
            </a:r>
            <a:r>
              <a:rPr lang="en-US" altLang="ru-RU" sz="3200" dirty="0">
                <a:cs typeface="Arial" charset="0"/>
              </a:rPr>
              <a:t>=(</a:t>
            </a:r>
            <a:r>
              <a:rPr lang="en-US" altLang="ru-RU" sz="3200" dirty="0" err="1"/>
              <a:t>c</a:t>
            </a:r>
            <a:r>
              <a:rPr lang="en-US" altLang="ru-RU" sz="3200" dirty="0" err="1">
                <a:cs typeface="Arial" charset="0"/>
              </a:rPr>
              <a:t>∙g</a:t>
            </a:r>
            <a:r>
              <a:rPr lang="en-US" altLang="ru-RU" sz="3200" baseline="30000" dirty="0" err="1">
                <a:cs typeface="Arial" charset="0"/>
              </a:rPr>
              <a:t>q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en-US" altLang="ru-RU" sz="3200" baseline="30000" dirty="0">
                <a:cs typeface="Arial" charset="0"/>
              </a:rPr>
              <a:t>x</a:t>
            </a:r>
            <a:r>
              <a:rPr lang="en-US" altLang="ru-RU" sz="3200" dirty="0">
                <a:cs typeface="Arial" charset="0"/>
              </a:rPr>
              <a:t>{mod p}=(</a:t>
            </a:r>
            <a:r>
              <a:rPr lang="en-US" altLang="ru-RU" sz="3200" dirty="0"/>
              <a:t>m</a:t>
            </a:r>
            <a:r>
              <a:rPr lang="en-US" altLang="ru-RU" sz="3200" baseline="30000" dirty="0"/>
              <a:t>a</a:t>
            </a:r>
            <a:r>
              <a:rPr lang="en-US" altLang="ru-RU" sz="3200" dirty="0">
                <a:cs typeface="Arial" charset="0"/>
              </a:rPr>
              <a:t>∙(g)</a:t>
            </a:r>
            <a:r>
              <a:rPr lang="en-US" altLang="ru-RU" sz="3200" baseline="30000" dirty="0" err="1">
                <a:cs typeface="Arial" charset="0"/>
              </a:rPr>
              <a:t>b</a:t>
            </a:r>
            <a:r>
              <a:rPr lang="en-US" altLang="ru-RU" sz="3200" dirty="0" err="1">
                <a:cs typeface="Arial" charset="0"/>
              </a:rPr>
              <a:t>∙g</a:t>
            </a:r>
            <a:r>
              <a:rPr lang="en-US" altLang="ru-RU" sz="3200" baseline="30000" dirty="0" err="1">
                <a:cs typeface="Arial" charset="0"/>
              </a:rPr>
              <a:t>q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en-US" altLang="ru-RU" sz="3200" baseline="30000" dirty="0">
                <a:cs typeface="Arial" charset="0"/>
              </a:rPr>
              <a:t>x</a:t>
            </a:r>
            <a:r>
              <a:rPr lang="en-US" altLang="ru-RU" sz="3200" dirty="0">
                <a:cs typeface="Arial" charset="0"/>
              </a:rPr>
              <a:t>{mod p}= (m</a:t>
            </a:r>
            <a:r>
              <a:rPr lang="en-US" altLang="ru-RU" sz="3200" baseline="30000" dirty="0">
                <a:cs typeface="Arial" charset="0"/>
              </a:rPr>
              <a:t>x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en-US" altLang="ru-RU" sz="3200" baseline="30000" dirty="0">
                <a:cs typeface="Arial" charset="0"/>
              </a:rPr>
              <a:t>a</a:t>
            </a:r>
            <a:r>
              <a:rPr lang="en-US" altLang="ru-RU" sz="3200" dirty="0">
                <a:cs typeface="Arial" charset="0"/>
              </a:rPr>
              <a:t>∙(</a:t>
            </a:r>
            <a:r>
              <a:rPr lang="en-US" altLang="ru-RU" sz="3200" dirty="0" err="1">
                <a:cs typeface="Arial" charset="0"/>
              </a:rPr>
              <a:t>g</a:t>
            </a:r>
            <a:r>
              <a:rPr lang="en-US" altLang="ru-RU" sz="3200" baseline="30000" dirty="0" err="1">
                <a:cs typeface="Arial" charset="0"/>
              </a:rPr>
              <a:t>x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en-US" altLang="ru-RU" sz="3200" baseline="30000" dirty="0" err="1">
                <a:cs typeface="Arial" charset="0"/>
              </a:rPr>
              <a:t>b+q</a:t>
            </a:r>
            <a:r>
              <a:rPr lang="en-US" altLang="ru-RU" sz="3200" dirty="0">
                <a:cs typeface="Arial" charset="0"/>
              </a:rPr>
              <a:t>{mod p}=</a:t>
            </a:r>
            <a:r>
              <a:rPr lang="en-US" altLang="ru-RU" sz="3200" dirty="0" err="1">
                <a:cs typeface="Arial" charset="0"/>
              </a:rPr>
              <a:t>z</a:t>
            </a:r>
            <a:r>
              <a:rPr lang="en-US" altLang="ru-RU" sz="3200" baseline="30000" dirty="0" err="1">
                <a:cs typeface="Arial" charset="0"/>
              </a:rPr>
              <a:t>a</a:t>
            </a:r>
            <a:r>
              <a:rPr lang="en-US" altLang="ru-RU" sz="3200" dirty="0" err="1">
                <a:cs typeface="Arial" charset="0"/>
              </a:rPr>
              <a:t>∙y</a:t>
            </a:r>
            <a:r>
              <a:rPr lang="en-US" altLang="ru-RU" sz="3200" baseline="30000" dirty="0" err="1">
                <a:cs typeface="Arial" charset="0"/>
              </a:rPr>
              <a:t>b+q</a:t>
            </a:r>
            <a:r>
              <a:rPr lang="en-US" altLang="ru-RU" sz="3200" dirty="0">
                <a:cs typeface="Arial" charset="0"/>
              </a:rPr>
              <a:t>{mod p}).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altLang="ru-RU" sz="3200" dirty="0">
                <a:cs typeface="Arial" charset="0"/>
              </a:rPr>
              <a:t>A </a:t>
            </a:r>
            <a:r>
              <a:rPr lang="ru-RU" altLang="ru-RU" sz="3200" dirty="0">
                <a:cs typeface="Arial" charset="0"/>
              </a:rPr>
              <a:t>может отказаться от подписи </a:t>
            </a:r>
            <a:r>
              <a:rPr lang="en-US" altLang="ru-RU" sz="3200" dirty="0">
                <a:cs typeface="Arial" charset="0"/>
              </a:rPr>
              <a:t>z </a:t>
            </a:r>
            <a:r>
              <a:rPr lang="ru-RU" altLang="ru-RU" sz="3200" dirty="0">
                <a:cs typeface="Arial" charset="0"/>
              </a:rPr>
              <a:t>под сообщением </a:t>
            </a:r>
            <a:r>
              <a:rPr lang="en-US" altLang="ru-RU" sz="3200" dirty="0">
                <a:cs typeface="Arial" charset="0"/>
              </a:rPr>
              <a:t>m.</a:t>
            </a:r>
          </a:p>
        </p:txBody>
      </p:sp>
    </p:spTree>
    <p:extLst>
      <p:ext uri="{BB962C8B-B14F-4D97-AF65-F5344CB8AC3E}">
        <p14:creationId xmlns:p14="http://schemas.microsoft.com/office/powerpoint/2010/main" val="93945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2"/>
            <a:ext cx="8229600" cy="864443"/>
          </a:xfrm>
        </p:spPr>
        <p:txBody>
          <a:bodyPr/>
          <a:lstStyle/>
          <a:p>
            <a:r>
              <a:rPr lang="ru-RU" altLang="ru-RU" dirty="0" smtClean="0"/>
              <a:t>ЭП </a:t>
            </a:r>
            <a:r>
              <a:rPr lang="ru-RU" altLang="ru-RU" dirty="0"/>
              <a:t>вслепую</a:t>
            </a:r>
          </a:p>
        </p:txBody>
      </p:sp>
      <p:sp>
        <p:nvSpPr>
          <p:cNvPr id="427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При вычислении обычной </a:t>
            </a:r>
            <a:r>
              <a:rPr lang="ru-RU" altLang="ru-RU" sz="3200" dirty="0" smtClean="0"/>
              <a:t>ЭП </a:t>
            </a:r>
            <a:r>
              <a:rPr lang="ru-RU" altLang="ru-RU" sz="3200" dirty="0"/>
              <a:t>содержимое подписываемого документа известно лицу, проставляющему свою подпись под ним.</a:t>
            </a:r>
          </a:p>
          <a:p>
            <a:r>
              <a:rPr lang="ru-RU" altLang="ru-RU" sz="3200" dirty="0"/>
              <a:t>Иногда требуется, чтобы подписывающий не знал точного содержания документа (например, для обеспечения анонимности электронных платежей с использованием выдаваемых банком в пределах остатка на счете клиента электронных наличных, принимаемых продавцами товаров и услуг).</a:t>
            </a:r>
          </a:p>
        </p:txBody>
      </p:sp>
    </p:spTree>
    <p:extLst>
      <p:ext uri="{BB962C8B-B14F-4D97-AF65-F5344CB8AC3E}">
        <p14:creationId xmlns:p14="http://schemas.microsoft.com/office/powerpoint/2010/main" val="305960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836613"/>
          </a:xfrm>
        </p:spPr>
        <p:txBody>
          <a:bodyPr/>
          <a:lstStyle/>
          <a:p>
            <a:r>
              <a:rPr lang="ru-RU" altLang="ru-RU" dirty="0"/>
              <a:t>Полностью слепые подписи</a:t>
            </a:r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pPr marL="609600" indent="-609600">
              <a:buFont typeface="Wingdings" pitchFamily="2" charset="2"/>
              <a:buNone/>
            </a:pPr>
            <a:r>
              <a:rPr lang="en-US" altLang="ru-RU" sz="3200" dirty="0"/>
              <a:t>A </a:t>
            </a:r>
            <a:r>
              <a:rPr lang="ru-RU" altLang="ru-RU" sz="3200" dirty="0"/>
              <a:t>хочет, чтобы нотариус </a:t>
            </a:r>
            <a:r>
              <a:rPr lang="en-US" altLang="ru-RU" sz="3200" dirty="0"/>
              <a:t>B </a:t>
            </a:r>
            <a:r>
              <a:rPr lang="ru-RU" altLang="ru-RU" sz="3200" dirty="0"/>
              <a:t>подписал документ, не </a:t>
            </a:r>
            <a:r>
              <a:rPr lang="ru-RU" altLang="ru-RU" sz="3200" dirty="0" smtClean="0"/>
              <a:t>зная его содержания (удостоверяется </a:t>
            </a:r>
            <a:r>
              <a:rPr lang="ru-RU" altLang="ru-RU" sz="3200" dirty="0"/>
              <a:t>время подготовки </a:t>
            </a:r>
            <a:r>
              <a:rPr lang="en-US" altLang="ru-RU" sz="3200" dirty="0" smtClean="0"/>
              <a:t>M</a:t>
            </a:r>
            <a:r>
              <a:rPr lang="ru-RU" altLang="ru-RU" sz="3200" dirty="0"/>
              <a:t>, но не его содержание):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генерирует </a:t>
            </a:r>
            <a:r>
              <a:rPr lang="en-US" altLang="ru-RU" sz="3200" dirty="0"/>
              <a:t>k, M</a:t>
            </a:r>
            <a:r>
              <a:rPr lang="en-US" altLang="ru-RU" sz="3200" dirty="0">
                <a:cs typeface="Arial" charset="0"/>
              </a:rPr>
              <a:t>′=M∙E</a:t>
            </a:r>
            <a:r>
              <a:rPr lang="en-US" altLang="ru-RU" sz="3200" baseline="-25000" dirty="0">
                <a:cs typeface="Arial" charset="0"/>
              </a:rPr>
              <a:t>PKB</a:t>
            </a:r>
            <a:r>
              <a:rPr lang="en-US" altLang="ru-RU" sz="3200" dirty="0">
                <a:cs typeface="Arial" charset="0"/>
              </a:rPr>
              <a:t>(k) (</a:t>
            </a:r>
            <a:r>
              <a:rPr lang="ru-RU" altLang="ru-RU" sz="3200" dirty="0">
                <a:cs typeface="Arial" charset="0"/>
              </a:rPr>
              <a:t>умножает </a:t>
            </a:r>
            <a:r>
              <a:rPr lang="en-US" altLang="ru-RU" sz="3200" dirty="0">
                <a:cs typeface="Arial" charset="0"/>
              </a:rPr>
              <a:t>M </a:t>
            </a:r>
            <a:r>
              <a:rPr lang="ru-RU" altLang="ru-RU" sz="3200" dirty="0">
                <a:cs typeface="Arial" charset="0"/>
              </a:rPr>
              <a:t>на слепой или маскирующий множитель).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A-&gt;B: M′.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B: S′=E</a:t>
            </a:r>
            <a:r>
              <a:rPr lang="en-US" altLang="ru-RU" sz="3200" baseline="-25000" dirty="0">
                <a:cs typeface="Arial" charset="0"/>
              </a:rPr>
              <a:t>SKB</a:t>
            </a:r>
            <a:r>
              <a:rPr lang="en-US" altLang="ru-RU" sz="3200" dirty="0">
                <a:cs typeface="Arial" charset="0"/>
              </a:rPr>
              <a:t>(M′).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B-&gt;A: S′.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A: S=S′/k (</a:t>
            </a:r>
            <a:r>
              <a:rPr lang="ru-RU" altLang="ru-RU" sz="3200" dirty="0">
                <a:cs typeface="Arial" charset="0"/>
              </a:rPr>
              <a:t>удаляет слепой множитель и получает подпись </a:t>
            </a:r>
            <a:r>
              <a:rPr lang="en-US" altLang="ru-RU" sz="3200" dirty="0">
                <a:cs typeface="Arial" charset="0"/>
              </a:rPr>
              <a:t>B </a:t>
            </a:r>
            <a:r>
              <a:rPr lang="ru-RU" altLang="ru-RU" sz="3200" dirty="0">
                <a:cs typeface="Arial" charset="0"/>
              </a:rPr>
              <a:t>под </a:t>
            </a:r>
            <a:r>
              <a:rPr lang="en-US" altLang="ru-RU" sz="3200" dirty="0">
                <a:cs typeface="Arial" charset="0"/>
              </a:rPr>
              <a:t>M).</a:t>
            </a:r>
            <a:endParaRPr lang="en-US" altLang="ru-RU" sz="3200" baseline="-250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74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2"/>
            <a:ext cx="8229600" cy="864443"/>
          </a:xfrm>
        </p:spPr>
        <p:txBody>
          <a:bodyPr/>
          <a:lstStyle/>
          <a:p>
            <a:r>
              <a:rPr lang="ru-RU" altLang="ru-RU" dirty="0"/>
              <a:t>Полностью слепые подписи</a:t>
            </a:r>
          </a:p>
        </p:txBody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Требуется использование асимметричной криптосистемы, обладающей свойствами </a:t>
            </a:r>
            <a:r>
              <a:rPr lang="en-US" altLang="ru-RU" sz="3200" dirty="0"/>
              <a:t>E</a:t>
            </a:r>
            <a:r>
              <a:rPr lang="en-US" altLang="ru-RU" sz="3200" baseline="-25000" dirty="0"/>
              <a:t>SK</a:t>
            </a:r>
            <a:r>
              <a:rPr lang="en-US" altLang="ru-RU" sz="3200" dirty="0"/>
              <a:t>(</a:t>
            </a:r>
            <a:r>
              <a:rPr lang="en-US" altLang="ru-RU" sz="3200" dirty="0" err="1"/>
              <a:t>M</a:t>
            </a:r>
            <a:r>
              <a:rPr lang="en-US" altLang="ru-RU" sz="3200" dirty="0" err="1">
                <a:cs typeface="Arial" charset="0"/>
              </a:rPr>
              <a:t>∙k</a:t>
            </a:r>
            <a:r>
              <a:rPr lang="en-US" altLang="ru-RU" sz="3200" dirty="0">
                <a:cs typeface="Arial" charset="0"/>
              </a:rPr>
              <a:t>)=</a:t>
            </a:r>
            <a:r>
              <a:rPr lang="en-US" altLang="ru-RU" sz="3200" dirty="0"/>
              <a:t>E</a:t>
            </a:r>
            <a:r>
              <a:rPr lang="en-US" altLang="ru-RU" sz="3200" baseline="-25000" dirty="0"/>
              <a:t>SK</a:t>
            </a:r>
            <a:r>
              <a:rPr lang="en-US" altLang="ru-RU" sz="3200" dirty="0"/>
              <a:t>(M)</a:t>
            </a:r>
            <a:r>
              <a:rPr lang="en-US" altLang="ru-RU" sz="3200" dirty="0">
                <a:cs typeface="Arial" charset="0"/>
              </a:rPr>
              <a:t>∙</a:t>
            </a:r>
            <a:r>
              <a:rPr lang="en-US" altLang="ru-RU" sz="3200" dirty="0"/>
              <a:t>E</a:t>
            </a:r>
            <a:r>
              <a:rPr lang="en-US" altLang="ru-RU" sz="3200" baseline="-25000" dirty="0"/>
              <a:t>SK</a:t>
            </a:r>
            <a:r>
              <a:rPr lang="en-US" altLang="ru-RU" sz="3200" dirty="0"/>
              <a:t>(k) </a:t>
            </a:r>
            <a:r>
              <a:rPr lang="ru-RU" altLang="ru-RU" sz="3200" dirty="0"/>
              <a:t>и </a:t>
            </a:r>
            <a:r>
              <a:rPr lang="en-US" altLang="ru-RU" sz="3200" dirty="0"/>
              <a:t>E</a:t>
            </a:r>
            <a:r>
              <a:rPr lang="en-US" altLang="ru-RU" sz="3200" baseline="-25000" dirty="0"/>
              <a:t>SK</a:t>
            </a:r>
            <a:r>
              <a:rPr lang="en-US" altLang="ru-RU" sz="3200" dirty="0"/>
              <a:t>(E</a:t>
            </a:r>
            <a:r>
              <a:rPr lang="en-US" altLang="ru-RU" sz="3200" baseline="-25000" dirty="0"/>
              <a:t>PK</a:t>
            </a:r>
            <a:r>
              <a:rPr lang="en-US" altLang="ru-RU" sz="3200" dirty="0"/>
              <a:t>(k))=k</a:t>
            </a:r>
            <a:r>
              <a:rPr lang="ru-RU" altLang="ru-RU" sz="3200" dirty="0"/>
              <a:t> </a:t>
            </a:r>
            <a:r>
              <a:rPr lang="en-US" altLang="ru-RU" sz="3200" dirty="0"/>
              <a:t>(</a:t>
            </a:r>
            <a:r>
              <a:rPr lang="ru-RU" altLang="ru-RU" sz="3200" dirty="0"/>
              <a:t>например</a:t>
            </a:r>
            <a:r>
              <a:rPr lang="en-US" altLang="ru-RU" sz="3200" dirty="0"/>
              <a:t>,</a:t>
            </a:r>
            <a:r>
              <a:rPr lang="ru-RU" altLang="ru-RU" sz="3200" dirty="0"/>
              <a:t> </a:t>
            </a:r>
            <a:r>
              <a:rPr lang="en-US" altLang="ru-RU" sz="3200" dirty="0"/>
              <a:t>RSA).</a:t>
            </a:r>
          </a:p>
        </p:txBody>
      </p:sp>
    </p:spTree>
    <p:extLst>
      <p:ext uri="{BB962C8B-B14F-4D97-AF65-F5344CB8AC3E}">
        <p14:creationId xmlns:p14="http://schemas.microsoft.com/office/powerpoint/2010/main" val="308142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935881"/>
          </a:xfrm>
        </p:spPr>
        <p:txBody>
          <a:bodyPr/>
          <a:lstStyle/>
          <a:p>
            <a:r>
              <a:rPr lang="ru-RU" altLang="ru-RU" dirty="0"/>
              <a:t>Протокол Чоума</a:t>
            </a:r>
          </a:p>
        </p:txBody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/>
            <a:r>
              <a:rPr lang="en-US" altLang="ru-RU" sz="3200" dirty="0"/>
              <a:t>B </a:t>
            </a:r>
            <a:r>
              <a:rPr lang="ru-RU" altLang="ru-RU" sz="3200" dirty="0"/>
              <a:t>имеет открытые ключ </a:t>
            </a:r>
            <a:r>
              <a:rPr lang="en-US" altLang="ru-RU" sz="3200" dirty="0"/>
              <a:t>e </a:t>
            </a:r>
            <a:r>
              <a:rPr lang="ru-RU" altLang="ru-RU" sz="3200" dirty="0"/>
              <a:t>и модуль </a:t>
            </a:r>
            <a:r>
              <a:rPr lang="en-US" altLang="ru-RU" sz="3200" dirty="0"/>
              <a:t>n, </a:t>
            </a:r>
            <a:r>
              <a:rPr lang="ru-RU" altLang="ru-RU" sz="3200" dirty="0"/>
              <a:t>а также</a:t>
            </a:r>
            <a:r>
              <a:rPr lang="en-US" altLang="ru-RU" sz="3200" dirty="0"/>
              <a:t> </a:t>
            </a:r>
            <a:r>
              <a:rPr lang="ru-RU" altLang="ru-RU" sz="3200" dirty="0"/>
              <a:t>закрытый ключ </a:t>
            </a:r>
            <a:r>
              <a:rPr lang="en-US" altLang="ru-RU" sz="3200" dirty="0"/>
              <a:t>d.</a:t>
            </a:r>
          </a:p>
          <a:p>
            <a:pPr marL="609600" indent="-609600"/>
            <a:r>
              <a:rPr lang="en-US" altLang="ru-RU" sz="3200" dirty="0"/>
              <a:t>A </a:t>
            </a:r>
            <a:r>
              <a:rPr lang="ru-RU" altLang="ru-RU" sz="3200" dirty="0"/>
              <a:t>хочет вслепую подписать у </a:t>
            </a:r>
            <a:r>
              <a:rPr lang="en-US" altLang="ru-RU" sz="3200" dirty="0"/>
              <a:t>B </a:t>
            </a:r>
            <a:r>
              <a:rPr lang="ru-RU" altLang="ru-RU" sz="3200" dirty="0"/>
              <a:t>сообщение </a:t>
            </a:r>
            <a:r>
              <a:rPr lang="en-US" altLang="ru-RU" sz="3200" dirty="0"/>
              <a:t>m.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генерирует случайное </a:t>
            </a:r>
            <a:r>
              <a:rPr lang="en-US" altLang="ru-RU" sz="3200" dirty="0"/>
              <a:t>k (1&lt;k&lt;n), </a:t>
            </a:r>
            <a:r>
              <a:rPr lang="ru-RU" altLang="ru-RU" sz="3200" dirty="0"/>
              <a:t>вычисляет </a:t>
            </a:r>
            <a:r>
              <a:rPr lang="en-US" altLang="ru-RU" sz="3200" dirty="0"/>
              <a:t>t=</a:t>
            </a:r>
            <a:r>
              <a:rPr lang="en-US" altLang="ru-RU" sz="3200" dirty="0" err="1"/>
              <a:t>m</a:t>
            </a:r>
            <a:r>
              <a:rPr lang="en-US" altLang="ru-RU" sz="3200" dirty="0" err="1">
                <a:cs typeface="Arial" charset="0"/>
              </a:rPr>
              <a:t>∙k</a:t>
            </a:r>
            <a:r>
              <a:rPr lang="en-US" altLang="ru-RU" sz="3200" baseline="30000" dirty="0" err="1">
                <a:cs typeface="Arial" charset="0"/>
              </a:rPr>
              <a:t>e</a:t>
            </a:r>
            <a:r>
              <a:rPr lang="en-US" altLang="ru-RU" sz="3200" dirty="0">
                <a:cs typeface="Arial" charset="0"/>
              </a:rPr>
              <a:t>{mod n}.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A-&gt;B: t.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B: </a:t>
            </a:r>
            <a:r>
              <a:rPr lang="ru-RU" altLang="ru-RU" sz="3200" dirty="0">
                <a:cs typeface="Arial" charset="0"/>
              </a:rPr>
              <a:t>вычисляет </a:t>
            </a:r>
            <a:r>
              <a:rPr lang="ru-RU" altLang="ru-RU" sz="3200" dirty="0" smtClean="0">
                <a:cs typeface="Arial" charset="0"/>
              </a:rPr>
              <a:t>ЭП </a:t>
            </a:r>
            <a:r>
              <a:rPr lang="ru-RU" altLang="ru-RU" sz="3200" dirty="0">
                <a:cs typeface="Arial" charset="0"/>
              </a:rPr>
              <a:t>для</a:t>
            </a:r>
            <a:r>
              <a:rPr lang="en-US" altLang="ru-RU" sz="3200" dirty="0">
                <a:cs typeface="Arial" charset="0"/>
              </a:rPr>
              <a:t> t s′=t</a:t>
            </a:r>
            <a:r>
              <a:rPr lang="en-US" altLang="ru-RU" sz="3200" baseline="30000" dirty="0">
                <a:cs typeface="Arial" charset="0"/>
              </a:rPr>
              <a:t>d</a:t>
            </a:r>
            <a:r>
              <a:rPr lang="en-US" altLang="ru-RU" sz="3200" dirty="0">
                <a:cs typeface="Arial" charset="0"/>
              </a:rPr>
              <a:t>{mod n}.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>
                <a:cs typeface="Arial" charset="0"/>
              </a:rPr>
              <a:t>B-&gt;A: s′.</a:t>
            </a:r>
          </a:p>
        </p:txBody>
      </p:sp>
    </p:spTree>
    <p:extLst>
      <p:ext uri="{BB962C8B-B14F-4D97-AF65-F5344CB8AC3E}">
        <p14:creationId xmlns:p14="http://schemas.microsoft.com/office/powerpoint/2010/main" val="412727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2"/>
            <a:ext cx="8229600" cy="864443"/>
          </a:xfrm>
        </p:spPr>
        <p:txBody>
          <a:bodyPr/>
          <a:lstStyle/>
          <a:p>
            <a:r>
              <a:rPr lang="ru-RU" altLang="ru-RU" dirty="0"/>
              <a:t>Протокол Чоума</a:t>
            </a:r>
          </a:p>
        </p:txBody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 startAt="5"/>
            </a:pPr>
            <a:r>
              <a:rPr lang="en-US" altLang="ru-RU" sz="3200" dirty="0">
                <a:cs typeface="Arial" charset="0"/>
              </a:rPr>
              <a:t>A: </a:t>
            </a:r>
            <a:r>
              <a:rPr lang="ru-RU" altLang="ru-RU" sz="3200" dirty="0">
                <a:cs typeface="Arial" charset="0"/>
              </a:rPr>
              <a:t>удаляет слепой множитель </a:t>
            </a:r>
            <a:r>
              <a:rPr lang="en-US" altLang="ru-RU" sz="3200" dirty="0">
                <a:cs typeface="Arial" charset="0"/>
              </a:rPr>
              <a:t>s=s′/k {mod n}=t</a:t>
            </a:r>
            <a:r>
              <a:rPr lang="en-US" altLang="ru-RU" sz="3200" baseline="30000" dirty="0">
                <a:cs typeface="Arial" charset="0"/>
              </a:rPr>
              <a:t>d</a:t>
            </a:r>
            <a:r>
              <a:rPr lang="en-US" altLang="ru-RU" sz="3200" dirty="0">
                <a:cs typeface="Arial" charset="0"/>
              </a:rPr>
              <a:t>/k{mod n}=(</a:t>
            </a:r>
            <a:r>
              <a:rPr lang="en-US" altLang="ru-RU" sz="3200" dirty="0" err="1"/>
              <a:t>m</a:t>
            </a:r>
            <a:r>
              <a:rPr lang="en-US" altLang="ru-RU" sz="3200" dirty="0" err="1">
                <a:cs typeface="Arial" charset="0"/>
              </a:rPr>
              <a:t>∙k</a:t>
            </a:r>
            <a:r>
              <a:rPr lang="en-US" altLang="ru-RU" sz="3200" baseline="30000" dirty="0" err="1">
                <a:cs typeface="Arial" charset="0"/>
              </a:rPr>
              <a:t>e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en-US" altLang="ru-RU" sz="3200" baseline="30000" dirty="0">
                <a:cs typeface="Arial" charset="0"/>
              </a:rPr>
              <a:t>d</a:t>
            </a:r>
            <a:r>
              <a:rPr lang="en-US" altLang="ru-RU" sz="3200" dirty="0">
                <a:cs typeface="Arial" charset="0"/>
              </a:rPr>
              <a:t>/k{mod n}=</a:t>
            </a:r>
            <a:r>
              <a:rPr lang="en-US" altLang="ru-RU" sz="3200" dirty="0" err="1">
                <a:cs typeface="Arial" charset="0"/>
              </a:rPr>
              <a:t>m</a:t>
            </a:r>
            <a:r>
              <a:rPr lang="en-US" altLang="ru-RU" sz="3200" baseline="30000" dirty="0" err="1">
                <a:cs typeface="Arial" charset="0"/>
              </a:rPr>
              <a:t>d</a:t>
            </a:r>
            <a:r>
              <a:rPr lang="en-US" altLang="ru-RU" sz="3200" dirty="0" err="1">
                <a:cs typeface="Arial" charset="0"/>
              </a:rPr>
              <a:t>∙k</a:t>
            </a:r>
            <a:r>
              <a:rPr lang="en-US" altLang="ru-RU" sz="3200" dirty="0">
                <a:cs typeface="Arial" charset="0"/>
              </a:rPr>
              <a:t>/k{mod n}=m</a:t>
            </a:r>
            <a:r>
              <a:rPr lang="en-US" altLang="ru-RU" sz="3200" baseline="30000" dirty="0">
                <a:cs typeface="Arial" charset="0"/>
              </a:rPr>
              <a:t>d</a:t>
            </a:r>
            <a:r>
              <a:rPr lang="en-US" altLang="ru-RU" sz="3200" dirty="0">
                <a:cs typeface="Arial" charset="0"/>
              </a:rPr>
              <a:t> {mod n} </a:t>
            </a:r>
            <a:r>
              <a:rPr lang="ru-RU" altLang="ru-RU" sz="3200" dirty="0">
                <a:cs typeface="Arial" charset="0"/>
              </a:rPr>
              <a:t>и получает </a:t>
            </a:r>
            <a:r>
              <a:rPr lang="ru-RU" altLang="ru-RU" sz="3200" dirty="0" smtClean="0">
                <a:cs typeface="Arial" charset="0"/>
              </a:rPr>
              <a:t>ЭП </a:t>
            </a:r>
            <a:r>
              <a:rPr lang="en-US" altLang="ru-RU" sz="3200" dirty="0">
                <a:cs typeface="Arial" charset="0"/>
              </a:rPr>
              <a:t>B </a:t>
            </a:r>
            <a:r>
              <a:rPr lang="ru-RU" altLang="ru-RU" sz="3200" dirty="0">
                <a:cs typeface="Arial" charset="0"/>
              </a:rPr>
              <a:t>под </a:t>
            </a:r>
            <a:r>
              <a:rPr lang="en-US" altLang="ru-RU" sz="3200" dirty="0">
                <a:cs typeface="Arial" charset="0"/>
              </a:rPr>
              <a:t>m.</a:t>
            </a:r>
            <a:endParaRPr lang="ru-RU" altLang="ru-RU" sz="3200" dirty="0">
              <a:cs typeface="Arial" charset="0"/>
            </a:endParaRPr>
          </a:p>
          <a:p>
            <a:pPr marL="609600" indent="-609600"/>
            <a:r>
              <a:rPr lang="ru-RU" altLang="ru-RU" sz="3200" dirty="0">
                <a:cs typeface="Arial" charset="0"/>
              </a:rPr>
              <a:t>Если слепой множитель выбирается действительно случайно, то </a:t>
            </a:r>
            <a:r>
              <a:rPr lang="en-US" altLang="ru-RU" sz="3200" dirty="0">
                <a:cs typeface="Arial" charset="0"/>
              </a:rPr>
              <a:t>B </a:t>
            </a:r>
            <a:r>
              <a:rPr lang="ru-RU" altLang="ru-RU" sz="3200" dirty="0">
                <a:cs typeface="Arial" charset="0"/>
              </a:rPr>
              <a:t>не может получить никакой информации о содержании </a:t>
            </a:r>
            <a:r>
              <a:rPr lang="en-US" altLang="ru-RU" sz="3200" dirty="0">
                <a:cs typeface="Arial" charset="0"/>
              </a:rPr>
              <a:t>m.</a:t>
            </a:r>
            <a:endParaRPr lang="ru-RU" altLang="ru-RU" sz="3200" dirty="0">
              <a:cs typeface="Arial" charset="0"/>
            </a:endParaRPr>
          </a:p>
          <a:p>
            <a:pPr marL="609600" indent="-609600"/>
            <a:r>
              <a:rPr lang="ru-RU" altLang="ru-RU" sz="3200" dirty="0">
                <a:cs typeface="Arial" charset="0"/>
              </a:rPr>
              <a:t>Если </a:t>
            </a:r>
            <a:r>
              <a:rPr lang="en-US" altLang="ru-RU" sz="3200" dirty="0">
                <a:cs typeface="Arial" charset="0"/>
              </a:rPr>
              <a:t>B </a:t>
            </a:r>
            <a:r>
              <a:rPr lang="ru-RU" altLang="ru-RU" sz="3200" dirty="0">
                <a:cs typeface="Arial" charset="0"/>
              </a:rPr>
              <a:t>получит затем </a:t>
            </a:r>
            <a:r>
              <a:rPr lang="en-US" altLang="ru-RU" sz="3200" dirty="0">
                <a:cs typeface="Arial" charset="0"/>
              </a:rPr>
              <a:t>m </a:t>
            </a:r>
            <a:r>
              <a:rPr lang="ru-RU" altLang="ru-RU" sz="3200" dirty="0">
                <a:cs typeface="Arial" charset="0"/>
              </a:rPr>
              <a:t>вместе с </a:t>
            </a:r>
            <a:r>
              <a:rPr lang="ru-RU" altLang="ru-RU" sz="3200" dirty="0" smtClean="0">
                <a:cs typeface="Arial" charset="0"/>
              </a:rPr>
              <a:t>ЭП </a:t>
            </a:r>
            <a:r>
              <a:rPr lang="en-US" altLang="ru-RU" sz="3200" dirty="0">
                <a:cs typeface="Arial" charset="0"/>
              </a:rPr>
              <a:t>s, </a:t>
            </a:r>
            <a:r>
              <a:rPr lang="ru-RU" altLang="ru-RU" sz="3200" dirty="0">
                <a:cs typeface="Arial" charset="0"/>
              </a:rPr>
              <a:t>то он не сможет доказать, что эта </a:t>
            </a:r>
            <a:r>
              <a:rPr lang="ru-RU" altLang="ru-RU" sz="3200" dirty="0" smtClean="0">
                <a:cs typeface="Arial" charset="0"/>
              </a:rPr>
              <a:t>ЭП </a:t>
            </a:r>
            <a:r>
              <a:rPr lang="ru-RU" altLang="ru-RU" sz="3200" dirty="0">
                <a:cs typeface="Arial" charset="0"/>
              </a:rPr>
              <a:t>была получена в конкретном протоколе.</a:t>
            </a:r>
            <a:endParaRPr lang="en-US" altLang="ru-RU" sz="32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28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935881"/>
          </a:xfrm>
        </p:spPr>
        <p:txBody>
          <a:bodyPr/>
          <a:lstStyle/>
          <a:p>
            <a:r>
              <a:rPr lang="ru-RU" altLang="ru-RU" dirty="0"/>
              <a:t>Свойства полностью слепых </a:t>
            </a:r>
            <a:r>
              <a:rPr lang="ru-RU" altLang="ru-RU" dirty="0" smtClean="0"/>
              <a:t>ЭП</a:t>
            </a:r>
            <a:endParaRPr lang="ru-RU" altLang="ru-RU" dirty="0"/>
          </a:p>
        </p:txBody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2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Подпись </a:t>
            </a:r>
            <a:r>
              <a:rPr lang="en-US" altLang="ru-RU" sz="3200" dirty="0"/>
              <a:t>B </a:t>
            </a:r>
            <a:r>
              <a:rPr lang="ru-RU" altLang="ru-RU" sz="3200" dirty="0"/>
              <a:t>под документом правильна и служит подтверждением подлинности документа.</a:t>
            </a:r>
          </a:p>
          <a:p>
            <a:r>
              <a:rPr lang="en-US" altLang="ru-RU" sz="3200" dirty="0"/>
              <a:t>B </a:t>
            </a:r>
            <a:r>
              <a:rPr lang="ru-RU" altLang="ru-RU" sz="3200" dirty="0"/>
              <a:t>не может связать документ с конкретным процессом подписания (он не может узнать, когда и кому он подписал конкретный документ, например, электронную монету).</a:t>
            </a:r>
          </a:p>
          <a:p>
            <a:r>
              <a:rPr lang="ru-RU" altLang="ru-RU" sz="3200" dirty="0"/>
              <a:t>Нарушитель, следящий за протоколом, также не имеет никакой информации, позволяющей ему связать </a:t>
            </a:r>
            <a:r>
              <a:rPr lang="ru-RU" altLang="ru-RU" sz="3200" dirty="0" smtClean="0"/>
              <a:t>ЭП </a:t>
            </a:r>
            <a:r>
              <a:rPr lang="ru-RU" altLang="ru-RU" sz="3200" dirty="0"/>
              <a:t>с конкретным процессом ее получения.</a:t>
            </a:r>
          </a:p>
        </p:txBody>
      </p:sp>
    </p:spTree>
    <p:extLst>
      <p:ext uri="{BB962C8B-B14F-4D97-AF65-F5344CB8AC3E}">
        <p14:creationId xmlns:p14="http://schemas.microsoft.com/office/powerpoint/2010/main" val="222517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2"/>
            <a:ext cx="8229600" cy="864443"/>
          </a:xfrm>
        </p:spPr>
        <p:txBody>
          <a:bodyPr/>
          <a:lstStyle/>
          <a:p>
            <a:r>
              <a:rPr lang="ru-RU" altLang="ru-RU" dirty="0"/>
              <a:t>Слепые </a:t>
            </a:r>
            <a:r>
              <a:rPr lang="ru-RU" altLang="ru-RU" dirty="0" smtClean="0"/>
              <a:t>ЭП</a:t>
            </a:r>
            <a:endParaRPr lang="ru-RU" altLang="ru-RU" dirty="0"/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517232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С помощью протокола полностью слепых подписей </a:t>
            </a:r>
            <a:r>
              <a:rPr lang="en-US" altLang="ru-RU" sz="3200" dirty="0"/>
              <a:t>A </a:t>
            </a:r>
            <a:r>
              <a:rPr lang="ru-RU" altLang="ru-RU" sz="3200" dirty="0"/>
              <a:t>может получить подпись </a:t>
            </a:r>
            <a:r>
              <a:rPr lang="en-US" altLang="ru-RU" sz="3200" dirty="0"/>
              <a:t>B </a:t>
            </a:r>
            <a:r>
              <a:rPr lang="ru-RU" altLang="ru-RU" sz="3200" dirty="0"/>
              <a:t>под подложным документом (долговой распиской, монетой с номиналом, намного превышающим остаток средств на счете и т.п.).</a:t>
            </a:r>
          </a:p>
          <a:p>
            <a:r>
              <a:rPr lang="ru-RU" altLang="ru-RU" sz="3200" dirty="0"/>
              <a:t>Существует способ, с помощью которого </a:t>
            </a:r>
            <a:r>
              <a:rPr lang="en-US" altLang="ru-RU" sz="3200" dirty="0"/>
              <a:t>B </a:t>
            </a:r>
            <a:r>
              <a:rPr lang="ru-RU" altLang="ru-RU" sz="3200" dirty="0"/>
              <a:t>узнает, что он подписывает, но полезные свойства слепых подписей сохранятся.</a:t>
            </a:r>
          </a:p>
          <a:p>
            <a:r>
              <a:rPr lang="ru-RU" altLang="ru-RU" sz="3200" dirty="0"/>
              <a:t>Способ основан на механизме «разделения и выбора».</a:t>
            </a:r>
          </a:p>
        </p:txBody>
      </p:sp>
    </p:spTree>
    <p:extLst>
      <p:ext uri="{BB962C8B-B14F-4D97-AF65-F5344CB8AC3E}">
        <p14:creationId xmlns:p14="http://schemas.microsoft.com/office/powerpoint/2010/main" val="193362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6632"/>
            <a:ext cx="8229600" cy="648543"/>
          </a:xfrm>
        </p:spPr>
        <p:txBody>
          <a:bodyPr>
            <a:normAutofit fontScale="90000"/>
          </a:bodyPr>
          <a:lstStyle/>
          <a:p>
            <a:r>
              <a:rPr lang="ru-RU" altLang="ru-RU" dirty="0"/>
              <a:t>Слепая </a:t>
            </a:r>
            <a:r>
              <a:rPr lang="ru-RU" altLang="ru-RU" dirty="0" smtClean="0"/>
              <a:t>ЭП</a:t>
            </a:r>
            <a:endParaRPr lang="ru-RU" altLang="ru-RU" dirty="0"/>
          </a:p>
        </p:txBody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генерирует </a:t>
            </a:r>
            <a:r>
              <a:rPr lang="en-US" altLang="ru-RU" sz="3200" dirty="0"/>
              <a:t>N </a:t>
            </a:r>
            <a:r>
              <a:rPr lang="ru-RU" altLang="ru-RU" sz="3200" dirty="0"/>
              <a:t>случайных значений </a:t>
            </a:r>
            <a:r>
              <a:rPr lang="en-US" altLang="ru-RU" sz="3200" dirty="0" err="1"/>
              <a:t>n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 (</a:t>
            </a:r>
            <a:r>
              <a:rPr lang="ru-RU" altLang="ru-RU" sz="3200" dirty="0"/>
              <a:t>номеров электронных монет) и </a:t>
            </a:r>
            <a:r>
              <a:rPr lang="en-US" altLang="ru-RU" sz="3200" dirty="0" err="1"/>
              <a:t>k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 (</a:t>
            </a:r>
            <a:r>
              <a:rPr lang="ru-RU" altLang="ru-RU" sz="3200" dirty="0"/>
              <a:t>слепых множителей), вычисляет </a:t>
            </a:r>
            <a:r>
              <a:rPr lang="en-US" altLang="ru-RU" sz="3200" dirty="0"/>
              <a:t>H(</a:t>
            </a:r>
            <a:r>
              <a:rPr lang="en-US" altLang="ru-RU" sz="3200" dirty="0" err="1"/>
              <a:t>n</a:t>
            </a:r>
            <a:r>
              <a:rPr lang="en-US" altLang="ru-RU" sz="3200" baseline="-25000" dirty="0" err="1"/>
              <a:t>i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m</a:t>
            </a:r>
            <a:r>
              <a:rPr lang="en-US" altLang="ru-RU" sz="3200" dirty="0"/>
              <a:t>) (m – </a:t>
            </a:r>
            <a:r>
              <a:rPr lang="ru-RU" altLang="ru-RU" sz="3200" dirty="0"/>
              <a:t>номинал монеты) и </a:t>
            </a:r>
            <a:r>
              <a:rPr lang="en-US" altLang="ru-RU" sz="3200" dirty="0" err="1"/>
              <a:t>r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=H(</a:t>
            </a:r>
            <a:r>
              <a:rPr lang="en-US" altLang="ru-RU" sz="3200" dirty="0" err="1"/>
              <a:t>n</a:t>
            </a:r>
            <a:r>
              <a:rPr lang="en-US" altLang="ru-RU" sz="3200" baseline="-25000" dirty="0" err="1"/>
              <a:t>i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m</a:t>
            </a:r>
            <a:r>
              <a:rPr lang="en-US" altLang="ru-RU" sz="3200" dirty="0"/>
              <a:t>)</a:t>
            </a:r>
            <a:r>
              <a:rPr lang="en-US" altLang="ru-RU" sz="3200" dirty="0">
                <a:cs typeface="Arial" charset="0"/>
              </a:rPr>
              <a:t>∙E</a:t>
            </a:r>
            <a:r>
              <a:rPr lang="en-US" altLang="ru-RU" sz="3200" baseline="-25000" dirty="0">
                <a:cs typeface="Arial" charset="0"/>
              </a:rPr>
              <a:t>PKB</a:t>
            </a:r>
            <a:r>
              <a:rPr lang="en-US" altLang="ru-RU" sz="3200" dirty="0">
                <a:cs typeface="Arial" charset="0"/>
              </a:rPr>
              <a:t>(</a:t>
            </a:r>
            <a:r>
              <a:rPr lang="en-US" altLang="ru-RU" sz="3200" dirty="0" err="1"/>
              <a:t>k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A-&gt;B: r</a:t>
            </a:r>
            <a:r>
              <a:rPr lang="en-US" altLang="ru-RU" sz="3200" baseline="-25000" dirty="0"/>
              <a:t>1</a:t>
            </a:r>
            <a:r>
              <a:rPr lang="en-US" altLang="ru-RU" sz="3200" dirty="0"/>
              <a:t>, r</a:t>
            </a:r>
            <a:r>
              <a:rPr lang="en-US" altLang="ru-RU" sz="3200" baseline="-25000" dirty="0"/>
              <a:t>2</a:t>
            </a:r>
            <a:r>
              <a:rPr lang="en-US" altLang="ru-RU" sz="3200" dirty="0"/>
              <a:t>, …, </a:t>
            </a:r>
            <a:r>
              <a:rPr lang="en-US" altLang="ru-RU" sz="3200" dirty="0" err="1"/>
              <a:t>r</a:t>
            </a:r>
            <a:r>
              <a:rPr lang="en-US" altLang="ru-RU" sz="3200" baseline="-25000" dirty="0" err="1"/>
              <a:t>N</a:t>
            </a:r>
            <a:r>
              <a:rPr lang="en-US" altLang="ru-RU" sz="3200" dirty="0"/>
              <a:t>, m.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B-&gt;A: </a:t>
            </a:r>
            <a:r>
              <a:rPr lang="ru-RU" altLang="ru-RU" sz="3200" dirty="0"/>
              <a:t>запрос </a:t>
            </a:r>
            <a:r>
              <a:rPr lang="en-US" altLang="ru-RU" sz="3200" dirty="0"/>
              <a:t>N-1 </a:t>
            </a:r>
            <a:r>
              <a:rPr lang="ru-RU" altLang="ru-RU" sz="3200" dirty="0"/>
              <a:t>случайно выбранных пар значений </a:t>
            </a:r>
            <a:r>
              <a:rPr lang="en-US" altLang="ru-RU" sz="3200" dirty="0" err="1"/>
              <a:t>n</a:t>
            </a:r>
            <a:r>
              <a:rPr lang="en-US" altLang="ru-RU" sz="3200" baseline="-25000" dirty="0" err="1"/>
              <a:t>i</a:t>
            </a:r>
            <a:r>
              <a:rPr lang="ru-RU" altLang="ru-RU" sz="3200" dirty="0"/>
              <a:t> и </a:t>
            </a:r>
            <a:r>
              <a:rPr lang="en-US" altLang="ru-RU" sz="3200" dirty="0" err="1"/>
              <a:t>k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.</a:t>
            </a:r>
            <a:endParaRPr lang="ru-RU" altLang="ru-RU" sz="32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A-&gt;B: N-1 </a:t>
            </a:r>
            <a:r>
              <a:rPr lang="ru-RU" altLang="ru-RU" sz="3200" dirty="0"/>
              <a:t>пара значений </a:t>
            </a:r>
            <a:r>
              <a:rPr lang="en-US" altLang="ru-RU" sz="3200" dirty="0" err="1"/>
              <a:t>n</a:t>
            </a:r>
            <a:r>
              <a:rPr lang="en-US" altLang="ru-RU" sz="3200" baseline="-25000" dirty="0" err="1"/>
              <a:t>i</a:t>
            </a:r>
            <a:r>
              <a:rPr lang="ru-RU" altLang="ru-RU" sz="3200" dirty="0"/>
              <a:t> и </a:t>
            </a:r>
            <a:r>
              <a:rPr lang="en-US" altLang="ru-RU" sz="3200" dirty="0" err="1"/>
              <a:t>k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B: </a:t>
            </a:r>
            <a:r>
              <a:rPr lang="en-US" altLang="ru-RU" sz="3200" dirty="0" smtClean="0"/>
              <a:t>N-1</a:t>
            </a:r>
            <a:r>
              <a:rPr lang="ru-RU" altLang="ru-RU" sz="3200" dirty="0" smtClean="0"/>
              <a:t>проверка </a:t>
            </a:r>
            <a:r>
              <a:rPr lang="en-US" altLang="ru-RU" sz="3200" dirty="0" err="1"/>
              <a:t>r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=H(</a:t>
            </a:r>
            <a:r>
              <a:rPr lang="en-US" altLang="ru-RU" sz="3200" dirty="0" err="1"/>
              <a:t>n</a:t>
            </a:r>
            <a:r>
              <a:rPr lang="en-US" altLang="ru-RU" sz="3200" baseline="-25000" dirty="0" err="1"/>
              <a:t>i</a:t>
            </a:r>
            <a:r>
              <a:rPr lang="en-US" altLang="ru-RU" sz="3200" dirty="0" err="1"/>
              <a:t>,m</a:t>
            </a:r>
            <a:r>
              <a:rPr lang="en-US" altLang="ru-RU" sz="3200" dirty="0"/>
              <a:t>)</a:t>
            </a:r>
            <a:r>
              <a:rPr lang="en-US" altLang="ru-RU" sz="3200" dirty="0">
                <a:cs typeface="Arial" charset="0"/>
              </a:rPr>
              <a:t>∙E</a:t>
            </a:r>
            <a:r>
              <a:rPr lang="en-US" altLang="ru-RU" sz="3200" baseline="-25000" dirty="0">
                <a:cs typeface="Arial" charset="0"/>
              </a:rPr>
              <a:t>PKB</a:t>
            </a:r>
            <a:r>
              <a:rPr lang="en-US" altLang="ru-RU" sz="3200" dirty="0">
                <a:cs typeface="Arial" charset="0"/>
              </a:rPr>
              <a:t>(</a:t>
            </a:r>
            <a:r>
              <a:rPr lang="en-US" altLang="ru-RU" sz="3200" dirty="0" err="1"/>
              <a:t>k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)</a:t>
            </a:r>
            <a:r>
              <a:rPr lang="ru-RU" altLang="ru-RU" sz="3200" dirty="0"/>
              <a:t>, вычисление </a:t>
            </a:r>
            <a:r>
              <a:rPr lang="ru-RU" altLang="ru-RU" sz="3200" dirty="0" smtClean="0"/>
              <a:t>ЭП </a:t>
            </a:r>
            <a:r>
              <a:rPr lang="ru-RU" altLang="ru-RU" sz="3200" dirty="0"/>
              <a:t>для последнего (непроверенного) </a:t>
            </a:r>
            <a:r>
              <a:rPr lang="en-US" altLang="ru-RU" sz="3200" dirty="0" err="1"/>
              <a:t>s</a:t>
            </a:r>
            <a:r>
              <a:rPr lang="en-US" altLang="ru-RU" sz="3200" baseline="-25000" dirty="0" err="1"/>
              <a:t>i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en-US" altLang="ru-RU" sz="3200" dirty="0"/>
              <a:t>=E</a:t>
            </a:r>
            <a:r>
              <a:rPr lang="en-US" altLang="ru-RU" sz="3200" baseline="-25000" dirty="0"/>
              <a:t>SKB</a:t>
            </a:r>
            <a:r>
              <a:rPr lang="en-US" altLang="ru-RU" sz="3200" dirty="0"/>
              <a:t>(</a:t>
            </a:r>
            <a:r>
              <a:rPr lang="en-US" altLang="ru-RU" sz="3200" dirty="0" err="1"/>
              <a:t>r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59989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4624"/>
            <a:ext cx="8229600" cy="791989"/>
          </a:xfrm>
        </p:spPr>
        <p:txBody>
          <a:bodyPr/>
          <a:lstStyle/>
          <a:p>
            <a:r>
              <a:rPr lang="ru-RU" altLang="ru-RU" dirty="0"/>
              <a:t>Слепая </a:t>
            </a:r>
            <a:r>
              <a:rPr lang="ru-RU" altLang="ru-RU" dirty="0" smtClean="0"/>
              <a:t>ЭП</a:t>
            </a:r>
            <a:endParaRPr lang="ru-RU" altLang="ru-RU" dirty="0"/>
          </a:p>
        </p:txBody>
      </p:sp>
      <p:sp>
        <p:nvSpPr>
          <p:cNvPr id="435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 startAt="6"/>
            </a:pPr>
            <a:r>
              <a:rPr lang="en-US" altLang="ru-RU" sz="3200" smtClean="0"/>
              <a:t>B-&gt;A</a:t>
            </a:r>
            <a:r>
              <a:rPr lang="en-US" altLang="ru-RU" sz="3200" dirty="0"/>
              <a:t>: </a:t>
            </a:r>
            <a:r>
              <a:rPr lang="ru-RU" altLang="ru-RU" sz="3200" dirty="0"/>
              <a:t> </a:t>
            </a:r>
            <a:r>
              <a:rPr lang="en-US" altLang="ru-RU" sz="3200" dirty="0" err="1"/>
              <a:t>s</a:t>
            </a:r>
            <a:r>
              <a:rPr lang="en-US" altLang="ru-RU" sz="3200" baseline="-25000" dirty="0" err="1"/>
              <a:t>i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en-US" altLang="ru-RU" sz="3200" dirty="0"/>
              <a:t>.</a:t>
            </a:r>
          </a:p>
          <a:p>
            <a:pPr marL="609600" indent="-609600">
              <a:buFont typeface="Wingdings" pitchFamily="2" charset="2"/>
              <a:buAutoNum type="arabicPeriod" startAt="6"/>
            </a:pPr>
            <a:r>
              <a:rPr lang="en-US" altLang="ru-RU" sz="3200" dirty="0"/>
              <a:t>A: </a:t>
            </a:r>
            <a:r>
              <a:rPr lang="ru-RU" altLang="ru-RU" sz="3200" dirty="0"/>
              <a:t>снимает слепой множитель и получает </a:t>
            </a:r>
            <a:r>
              <a:rPr lang="ru-RU" altLang="ru-RU" sz="3200" dirty="0" smtClean="0"/>
              <a:t>ЭП </a:t>
            </a:r>
            <a:r>
              <a:rPr lang="en-US" altLang="ru-RU" sz="3200" dirty="0"/>
              <a:t>B </a:t>
            </a:r>
            <a:r>
              <a:rPr lang="ru-RU" altLang="ru-RU" sz="3200" dirty="0"/>
              <a:t>под монетой с неизвестным </a:t>
            </a:r>
            <a:r>
              <a:rPr lang="en-US" altLang="ru-RU" sz="3200" dirty="0"/>
              <a:t>B </a:t>
            </a:r>
            <a:r>
              <a:rPr lang="ru-RU" altLang="ru-RU" sz="3200" dirty="0"/>
              <a:t>номером </a:t>
            </a:r>
            <a:r>
              <a:rPr lang="en-US" altLang="ru-RU" sz="3200" dirty="0" err="1"/>
              <a:t>s</a:t>
            </a:r>
            <a:r>
              <a:rPr lang="en-US" altLang="ru-RU" sz="3200" baseline="-25000" dirty="0" err="1"/>
              <a:t>i</a:t>
            </a:r>
            <a:r>
              <a:rPr lang="en-US" altLang="ru-RU" sz="3200" dirty="0"/>
              <a:t>=</a:t>
            </a:r>
            <a:r>
              <a:rPr lang="en-US" altLang="ru-RU" sz="3200" dirty="0" err="1"/>
              <a:t>s</a:t>
            </a:r>
            <a:r>
              <a:rPr lang="en-US" altLang="ru-RU" sz="3200" baseline="-25000" dirty="0" err="1"/>
              <a:t>i</a:t>
            </a:r>
            <a:r>
              <a:rPr lang="en-US" altLang="ru-RU" sz="3200" dirty="0">
                <a:cs typeface="Arial" charset="0"/>
              </a:rPr>
              <a:t>′/</a:t>
            </a:r>
            <a:r>
              <a:rPr lang="en-US" altLang="ru-RU" sz="3200" dirty="0" err="1">
                <a:cs typeface="Arial" charset="0"/>
              </a:rPr>
              <a:t>k</a:t>
            </a:r>
            <a:r>
              <a:rPr lang="en-US" altLang="ru-RU" sz="3200" baseline="-25000" dirty="0" err="1">
                <a:cs typeface="Arial" charset="0"/>
              </a:rPr>
              <a:t>i</a:t>
            </a:r>
            <a:r>
              <a:rPr lang="en-US" altLang="ru-RU" sz="3200" dirty="0">
                <a:cs typeface="Arial" charset="0"/>
              </a:rPr>
              <a:t>.</a:t>
            </a:r>
          </a:p>
          <a:p>
            <a:pPr marL="609600" indent="-609600"/>
            <a:r>
              <a:rPr lang="ru-RU" altLang="ru-RU" sz="3200" dirty="0">
                <a:cs typeface="Arial" charset="0"/>
              </a:rPr>
              <a:t>При успешной проверке на шаге 5 </a:t>
            </a:r>
            <a:r>
              <a:rPr lang="en-US" altLang="ru-RU" sz="3200" dirty="0">
                <a:cs typeface="Arial" charset="0"/>
              </a:rPr>
              <a:t>B </a:t>
            </a:r>
            <a:r>
              <a:rPr lang="ru-RU" altLang="ru-RU" sz="3200" dirty="0">
                <a:cs typeface="Arial" charset="0"/>
              </a:rPr>
              <a:t>снимает соответствующую </a:t>
            </a:r>
            <a:r>
              <a:rPr lang="en-US" altLang="ru-RU" sz="3200" dirty="0">
                <a:cs typeface="Arial" charset="0"/>
              </a:rPr>
              <a:t>m </a:t>
            </a:r>
            <a:r>
              <a:rPr lang="ru-RU" altLang="ru-RU" sz="3200" dirty="0">
                <a:cs typeface="Arial" charset="0"/>
              </a:rPr>
              <a:t>сумму со счета </a:t>
            </a:r>
            <a:r>
              <a:rPr lang="en-US" altLang="ru-RU" sz="3200" dirty="0">
                <a:cs typeface="Arial" charset="0"/>
              </a:rPr>
              <a:t>A, </a:t>
            </a:r>
            <a:r>
              <a:rPr lang="ru-RU" altLang="ru-RU" sz="3200" dirty="0">
                <a:cs typeface="Arial" charset="0"/>
              </a:rPr>
              <a:t>а при неудачной проверке (попытке мошенничества со стороны </a:t>
            </a:r>
            <a:r>
              <a:rPr lang="en-US" altLang="ru-RU" sz="3200" dirty="0">
                <a:cs typeface="Arial" charset="0"/>
              </a:rPr>
              <a:t>A) – </a:t>
            </a:r>
            <a:r>
              <a:rPr lang="ru-RU" altLang="ru-RU" sz="3200" dirty="0">
                <a:cs typeface="Arial" charset="0"/>
              </a:rPr>
              <a:t>налагает на него штрафные санкции (например списывает сумму, многократно большую </a:t>
            </a:r>
            <a:r>
              <a:rPr lang="en-US" altLang="ru-RU" sz="3200" dirty="0">
                <a:cs typeface="Arial" charset="0"/>
              </a:rPr>
              <a:t>m).</a:t>
            </a:r>
            <a:endParaRPr lang="ru-RU" altLang="ru-RU" sz="32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89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6632"/>
            <a:ext cx="8229600" cy="102319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Получение нескольких </a:t>
            </a:r>
            <a:r>
              <a:rPr lang="ru-RU" altLang="ru-RU" sz="4000" dirty="0" smtClean="0"/>
              <a:t>ЭП </a:t>
            </a:r>
            <a:r>
              <a:rPr lang="ru-RU" altLang="ru-RU" sz="4000" dirty="0"/>
              <a:t>под одним документом</a:t>
            </a:r>
          </a:p>
        </p:txBody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533400" indent="-533400">
              <a:buFont typeface="Wingdings" pitchFamily="2" charset="2"/>
              <a:buNone/>
            </a:pPr>
            <a:r>
              <a:rPr lang="ru-RU" altLang="ru-RU" sz="3200" dirty="0"/>
              <a:t>Если использовать хеш-функцию, от этих недостатков можно избавиться: 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подписывает </a:t>
            </a:r>
            <a:r>
              <a:rPr lang="ru-RU" altLang="ru-RU" sz="3200" dirty="0" smtClean="0"/>
              <a:t>хеш </a:t>
            </a:r>
            <a:r>
              <a:rPr lang="ru-RU" altLang="ru-RU" sz="3200" dirty="0"/>
              <a:t>документа </a:t>
            </a:r>
            <a:r>
              <a:rPr lang="en-US" altLang="ru-RU" sz="3200" dirty="0"/>
              <a:t>M S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=E</a:t>
            </a:r>
            <a:r>
              <a:rPr lang="en-US" altLang="ru-RU" sz="3200" baseline="-25000" dirty="0"/>
              <a:t>SKA</a:t>
            </a:r>
            <a:r>
              <a:rPr lang="en-US" altLang="ru-RU" sz="3200" dirty="0"/>
              <a:t>(H(M))</a:t>
            </a:r>
            <a:r>
              <a:rPr lang="ru-RU" altLang="ru-RU" sz="3200" dirty="0"/>
              <a:t>. 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ru-RU" sz="3200" dirty="0"/>
              <a:t>B: </a:t>
            </a:r>
            <a:r>
              <a:rPr lang="ru-RU" altLang="ru-RU" sz="3200" dirty="0"/>
              <a:t>подписывает </a:t>
            </a:r>
            <a:r>
              <a:rPr lang="ru-RU" altLang="ru-RU" sz="3200" dirty="0" smtClean="0"/>
              <a:t>хеш </a:t>
            </a:r>
            <a:r>
              <a:rPr lang="ru-RU" altLang="ru-RU" sz="3200" dirty="0"/>
              <a:t>того же </a:t>
            </a:r>
            <a:r>
              <a:rPr lang="ru-RU" altLang="ru-RU" sz="3200" dirty="0" smtClean="0"/>
              <a:t>документа</a:t>
            </a:r>
            <a:r>
              <a:rPr lang="en-US" altLang="ru-RU" sz="3200" dirty="0" smtClean="0"/>
              <a:t> 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=E</a:t>
            </a:r>
            <a:r>
              <a:rPr lang="en-US" altLang="ru-RU" sz="3200" baseline="-25000" dirty="0"/>
              <a:t>SKB</a:t>
            </a:r>
            <a:r>
              <a:rPr lang="en-US" altLang="ru-RU" sz="3200" dirty="0"/>
              <a:t>(H(M))</a:t>
            </a:r>
            <a:r>
              <a:rPr lang="ru-RU" altLang="ru-RU" sz="3200" dirty="0"/>
              <a:t>. 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ru-RU" sz="3200" dirty="0"/>
              <a:t>B-&gt;A: S</a:t>
            </a:r>
            <a:r>
              <a:rPr lang="en-US" altLang="ru-RU" sz="3200" baseline="-25000" dirty="0"/>
              <a:t>B</a:t>
            </a:r>
            <a:r>
              <a:rPr lang="ru-RU" altLang="ru-RU" sz="3200" dirty="0"/>
              <a:t>. 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ru-RU" sz="3200" dirty="0"/>
              <a:t>A-&gt;D: M, S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, S</a:t>
            </a:r>
            <a:r>
              <a:rPr lang="en-US" altLang="ru-RU" sz="3200" baseline="-25000" dirty="0"/>
              <a:t>B</a:t>
            </a:r>
            <a:r>
              <a:rPr lang="ru-RU" altLang="ru-RU" sz="3200" dirty="0"/>
              <a:t>. 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ru-RU" sz="3200" dirty="0"/>
              <a:t>D: </a:t>
            </a:r>
            <a:r>
              <a:rPr lang="ru-RU" altLang="ru-RU" sz="3200" dirty="0"/>
              <a:t>проверяет подлинность подписей </a:t>
            </a:r>
            <a:r>
              <a:rPr lang="en-US" altLang="ru-RU" sz="3200" dirty="0"/>
              <a:t>A </a:t>
            </a:r>
            <a:r>
              <a:rPr lang="ru-RU" altLang="ru-RU" sz="3200" dirty="0"/>
              <a:t>и</a:t>
            </a:r>
            <a:r>
              <a:rPr lang="en-US" altLang="ru-RU" sz="3200" dirty="0"/>
              <a:t> B </a:t>
            </a:r>
            <a:r>
              <a:rPr lang="en-US" altLang="ru-RU" sz="3200" dirty="0">
                <a:cs typeface="Arial" charset="0"/>
              </a:rPr>
              <a:t>− </a:t>
            </a:r>
            <a:r>
              <a:rPr lang="en-US" altLang="ru-RU" sz="3200" dirty="0"/>
              <a:t>H(M)=D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(S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 </a:t>
            </a:r>
            <a:r>
              <a:rPr lang="ru-RU" altLang="ru-RU" sz="3200" dirty="0"/>
              <a:t>и </a:t>
            </a:r>
            <a:r>
              <a:rPr lang="en-US" altLang="ru-RU" sz="3200" dirty="0"/>
              <a:t>H(M)=D</a:t>
            </a:r>
            <a:r>
              <a:rPr lang="en-US" altLang="ru-RU" sz="3200" baseline="-25000" dirty="0"/>
              <a:t>PKB</a:t>
            </a:r>
            <a:r>
              <a:rPr lang="en-US" altLang="ru-RU" sz="3200" dirty="0"/>
              <a:t>(S</a:t>
            </a:r>
            <a:r>
              <a:rPr lang="en-US" altLang="ru-RU" sz="3200" baseline="-25000" dirty="0"/>
              <a:t>B</a:t>
            </a:r>
            <a:r>
              <a:rPr lang="en-US" altLang="ru-RU" sz="3200" dirty="0"/>
              <a:t>) </a:t>
            </a:r>
            <a:r>
              <a:rPr lang="ru-RU" altLang="ru-RU" sz="3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1961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Слепая </a:t>
            </a:r>
            <a:r>
              <a:rPr lang="ru-RU" altLang="ru-RU" dirty="0" smtClean="0"/>
              <a:t>ЭП</a:t>
            </a:r>
            <a:endParaRPr lang="ru-RU" altLang="ru-RU" dirty="0"/>
          </a:p>
        </p:txBody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609600" indent="-609600"/>
            <a:r>
              <a:rPr lang="ru-RU" altLang="ru-RU" sz="3200" dirty="0"/>
              <a:t>Перед продажей товара или оказанием услуги продавец </a:t>
            </a:r>
            <a:r>
              <a:rPr lang="en-US" altLang="ru-RU" sz="3200" dirty="0"/>
              <a:t>C </a:t>
            </a:r>
            <a:r>
              <a:rPr lang="ru-RU" altLang="ru-RU" sz="3200" dirty="0"/>
              <a:t>предъявляет электронную монету (</a:t>
            </a:r>
            <a:r>
              <a:rPr lang="en-US" altLang="ru-RU" sz="3200" dirty="0" err="1"/>
              <a:t>n</a:t>
            </a:r>
            <a:r>
              <a:rPr lang="en-US" altLang="ru-RU" sz="3200" baseline="-25000" dirty="0" err="1"/>
              <a:t>i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m</a:t>
            </a:r>
            <a:r>
              <a:rPr lang="en-US" altLang="ru-RU" sz="3200" dirty="0"/>
              <a:t>)</a:t>
            </a:r>
            <a:r>
              <a:rPr lang="ru-RU" altLang="ru-RU" sz="3200" dirty="0"/>
              <a:t> для проверки </a:t>
            </a:r>
            <a:r>
              <a:rPr lang="en-US" altLang="ru-RU" sz="3200" dirty="0"/>
              <a:t>B</a:t>
            </a:r>
            <a:r>
              <a:rPr lang="ru-RU" altLang="ru-RU" sz="3200" dirty="0"/>
              <a:t>, который: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Проверяет свою </a:t>
            </a:r>
            <a:r>
              <a:rPr lang="ru-RU" altLang="ru-RU" sz="3200" dirty="0" smtClean="0"/>
              <a:t>ЭП </a:t>
            </a:r>
            <a:r>
              <a:rPr lang="ru-RU" altLang="ru-RU" sz="3200" dirty="0"/>
              <a:t>под </a:t>
            </a:r>
            <a:r>
              <a:rPr lang="en-US" altLang="ru-RU" sz="3200" dirty="0"/>
              <a:t>H(</a:t>
            </a:r>
            <a:r>
              <a:rPr lang="en-US" altLang="ru-RU" sz="3200" dirty="0" err="1"/>
              <a:t>n</a:t>
            </a:r>
            <a:r>
              <a:rPr lang="en-US" altLang="ru-RU" sz="3200" baseline="-25000" dirty="0" err="1"/>
              <a:t>i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m</a:t>
            </a:r>
            <a:r>
              <a:rPr lang="en-US" altLang="ru-RU" sz="3200" dirty="0"/>
              <a:t>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Проверяет </a:t>
            </a:r>
            <a:r>
              <a:rPr lang="en-US" altLang="ru-RU" sz="3200" dirty="0"/>
              <a:t>H(</a:t>
            </a:r>
            <a:r>
              <a:rPr lang="en-US" altLang="ru-RU" sz="3200" dirty="0" err="1"/>
              <a:t>n</a:t>
            </a:r>
            <a:r>
              <a:rPr lang="en-US" altLang="ru-RU" sz="3200" baseline="-25000" dirty="0" err="1"/>
              <a:t>i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m</a:t>
            </a:r>
            <a:r>
              <a:rPr lang="en-US" altLang="ru-RU" sz="3200" dirty="0"/>
              <a:t>)</a:t>
            </a:r>
            <a:r>
              <a:rPr lang="ru-RU" altLang="ru-RU" sz="3200" dirty="0"/>
              <a:t> по своему архиву принятых ранее к оплате монет (для предотвращения повторной оплаты одной и той же монеты).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200" dirty="0"/>
              <a:t>При успешной проверке зачисляет соответствующую </a:t>
            </a:r>
            <a:r>
              <a:rPr lang="en-US" altLang="ru-RU" sz="3200" dirty="0"/>
              <a:t>m </a:t>
            </a:r>
            <a:r>
              <a:rPr lang="ru-RU" altLang="ru-RU" sz="3200" dirty="0"/>
              <a:t>сумму на счет </a:t>
            </a:r>
            <a:r>
              <a:rPr lang="en-US" altLang="ru-RU" sz="3200" dirty="0"/>
              <a:t>C </a:t>
            </a:r>
            <a:r>
              <a:rPr lang="ru-RU" altLang="ru-RU" sz="3200" dirty="0"/>
              <a:t>и вносит </a:t>
            </a:r>
            <a:r>
              <a:rPr lang="en-US" altLang="ru-RU" sz="3200" dirty="0"/>
              <a:t>H(</a:t>
            </a:r>
            <a:r>
              <a:rPr lang="en-US" altLang="ru-RU" sz="3200" dirty="0" err="1"/>
              <a:t>n</a:t>
            </a:r>
            <a:r>
              <a:rPr lang="en-US" altLang="ru-RU" sz="3200" baseline="-25000" dirty="0" err="1"/>
              <a:t>i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m</a:t>
            </a:r>
            <a:r>
              <a:rPr lang="en-US" altLang="ru-RU" sz="3200" dirty="0"/>
              <a:t>)</a:t>
            </a:r>
            <a:r>
              <a:rPr lang="ru-RU" altLang="ru-RU" sz="3200" dirty="0"/>
              <a:t> в свой архив оплаченных монет.</a:t>
            </a:r>
          </a:p>
        </p:txBody>
      </p:sp>
    </p:spTree>
    <p:extLst>
      <p:ext uri="{BB962C8B-B14F-4D97-AF65-F5344CB8AC3E}">
        <p14:creationId xmlns:p14="http://schemas.microsoft.com/office/powerpoint/2010/main" val="7911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2"/>
            <a:ext cx="8229600" cy="791418"/>
          </a:xfrm>
        </p:spPr>
        <p:txBody>
          <a:bodyPr/>
          <a:lstStyle/>
          <a:p>
            <a:r>
              <a:rPr lang="ru-RU" altLang="ru-RU" dirty="0"/>
              <a:t>Неоспоримая </a:t>
            </a:r>
            <a:r>
              <a:rPr lang="ru-RU" altLang="ru-RU" dirty="0" smtClean="0"/>
              <a:t>ЭП</a:t>
            </a:r>
            <a:endParaRPr lang="ru-RU" altLang="ru-RU" dirty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altLang="ru-RU" sz="3200" dirty="0" smtClean="0"/>
              <a:t>Возможна </a:t>
            </a:r>
            <a:r>
              <a:rPr lang="ru-RU" altLang="ru-RU" sz="3200" dirty="0"/>
              <a:t>ситуация, при которой </a:t>
            </a:r>
            <a:r>
              <a:rPr lang="en-US" altLang="ru-RU" sz="3200" dirty="0"/>
              <a:t>A</a:t>
            </a:r>
            <a:r>
              <a:rPr lang="ru-RU" altLang="ru-RU" sz="3200" dirty="0"/>
              <a:t>, подписав </a:t>
            </a:r>
            <a:r>
              <a:rPr lang="ru-RU" altLang="ru-RU" sz="3200" dirty="0" smtClean="0"/>
              <a:t>документ</a:t>
            </a:r>
            <a:r>
              <a:rPr lang="ru-RU" altLang="ru-RU" sz="3200" dirty="0"/>
              <a:t>, </a:t>
            </a:r>
            <a:r>
              <a:rPr lang="ru-RU" altLang="ru-RU" sz="3200" dirty="0" smtClean="0"/>
              <a:t>попытается оспорить</a:t>
            </a:r>
            <a:r>
              <a:rPr lang="en-US" altLang="ru-RU" sz="3200" dirty="0" smtClean="0"/>
              <a:t> </a:t>
            </a:r>
            <a:r>
              <a:rPr lang="ru-RU" altLang="ru-RU" sz="3200" dirty="0"/>
              <a:t>свою </a:t>
            </a:r>
            <a:r>
              <a:rPr lang="ru-RU" altLang="ru-RU" sz="3200" dirty="0" smtClean="0"/>
              <a:t>ЭП </a:t>
            </a:r>
            <a:r>
              <a:rPr lang="ru-RU" altLang="ru-RU" sz="3200" dirty="0">
                <a:cs typeface="Arial" charset="0"/>
              </a:rPr>
              <a:t>− </a:t>
            </a:r>
            <a:r>
              <a:rPr lang="ru-RU" altLang="ru-RU" sz="3200" dirty="0"/>
              <a:t>заявит о том, что подпись под документом поставил не </a:t>
            </a:r>
            <a:r>
              <a:rPr lang="ru-RU" altLang="ru-RU" sz="3200" dirty="0" smtClean="0"/>
              <a:t>он (потеря </a:t>
            </a:r>
            <a:r>
              <a:rPr lang="en-US" altLang="ru-RU" sz="3200" dirty="0"/>
              <a:t>A </a:t>
            </a:r>
            <a:r>
              <a:rPr lang="ru-RU" altLang="ru-RU" sz="3200" dirty="0"/>
              <a:t>своего личного ключа в результате человеческой ошибки или отказа аппаратуры либо намеренная его публикация </a:t>
            </a:r>
            <a:r>
              <a:rPr lang="en-US" altLang="ru-RU" sz="3200" dirty="0"/>
              <a:t>A </a:t>
            </a:r>
            <a:r>
              <a:rPr lang="ru-RU" altLang="ru-RU" sz="3200" dirty="0"/>
              <a:t>в</a:t>
            </a:r>
            <a:r>
              <a:rPr lang="en-US" altLang="ru-RU" sz="3200" dirty="0"/>
              <a:t> </a:t>
            </a:r>
            <a:r>
              <a:rPr lang="ru-RU" altLang="ru-RU" sz="3200" dirty="0"/>
              <a:t>общедоступном </a:t>
            </a:r>
            <a:r>
              <a:rPr lang="ru-RU" altLang="ru-RU" sz="3200" dirty="0" smtClean="0"/>
              <a:t>ресурсе). Это называется </a:t>
            </a:r>
            <a:r>
              <a:rPr lang="ru-RU" altLang="ru-RU" sz="3200" i="1" dirty="0"/>
              <a:t>отказом от обязательств. </a:t>
            </a:r>
          </a:p>
          <a:p>
            <a:pPr>
              <a:lnSpc>
                <a:spcPct val="80000"/>
              </a:lnSpc>
            </a:pPr>
            <a:r>
              <a:rPr lang="ru-RU" altLang="ru-RU" sz="3200" dirty="0" smtClean="0"/>
              <a:t>Возможно введение в ЭП </a:t>
            </a:r>
            <a:r>
              <a:rPr lang="ru-RU" altLang="ru-RU" sz="3200" dirty="0"/>
              <a:t>даты и </a:t>
            </a:r>
            <a:r>
              <a:rPr lang="ru-RU" altLang="ru-RU" sz="3200" dirty="0" smtClean="0"/>
              <a:t>времени простановки. Это не поможет, </a:t>
            </a:r>
            <a:r>
              <a:rPr lang="ru-RU" altLang="ru-RU" sz="3200" dirty="0"/>
              <a:t>если </a:t>
            </a:r>
            <a:r>
              <a:rPr lang="en-US" altLang="ru-RU" sz="3200" dirty="0"/>
              <a:t>A </a:t>
            </a:r>
            <a:r>
              <a:rPr lang="ru-RU" altLang="ru-RU" sz="3200" dirty="0"/>
              <a:t>заранее предпринял </a:t>
            </a:r>
            <a:r>
              <a:rPr lang="ru-RU" altLang="ru-RU" sz="3200" dirty="0" smtClean="0"/>
              <a:t>действия </a:t>
            </a:r>
            <a:r>
              <a:rPr lang="ru-RU" altLang="ru-RU" sz="3200" dirty="0"/>
              <a:t>для создания условий, при которых его </a:t>
            </a:r>
            <a:r>
              <a:rPr lang="ru-RU" altLang="ru-RU" sz="3200" dirty="0" smtClean="0"/>
              <a:t>ЭП </a:t>
            </a:r>
            <a:r>
              <a:rPr lang="ru-RU" altLang="ru-RU" sz="3200" dirty="0"/>
              <a:t>под документом должна быть признана недействительной. </a:t>
            </a:r>
          </a:p>
        </p:txBody>
      </p:sp>
    </p:spTree>
    <p:extLst>
      <p:ext uri="{BB962C8B-B14F-4D97-AF65-F5344CB8AC3E}">
        <p14:creationId xmlns:p14="http://schemas.microsoft.com/office/powerpoint/2010/main" val="415799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Неоспоримая ЭП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0" y="1484784"/>
                <a:ext cx="9144000" cy="5373216"/>
              </a:xfrm>
            </p:spPr>
            <p:txBody>
              <a:bodyPr>
                <a:noAutofit/>
              </a:bodyPr>
              <a:lstStyle/>
              <a:p>
                <a:r>
                  <a:rPr lang="ru-RU" sz="3200" dirty="0" smtClean="0"/>
                  <a:t>Но можно сделать так, чтобы эти действия не позволили A объявить поддельными все остальные его подписи, которые он ранее поставил под другими документами: 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ru-RU" sz="3200" dirty="0"/>
                  <a:t>A: подписывает документ 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3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ru-RU" sz="3200" dirty="0" smtClean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32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3200" b="0" i="1" dirty="0" smtClean="0">
                            <a:latin typeface="Cambria Math"/>
                          </a:rPr>
                          <m:t>𝑆𝐾𝐴</m:t>
                        </m:r>
                      </m:sub>
                    </m:sSub>
                  </m:oMath>
                </a14:m>
                <a:r>
                  <a:rPr lang="ru-RU" sz="3200" dirty="0" smtClean="0"/>
                  <a:t>(H(M</a:t>
                </a:r>
                <a:r>
                  <a:rPr lang="ru-RU" sz="3200" dirty="0"/>
                  <a:t>)). 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ru-RU" sz="3200" dirty="0"/>
                  <a:t>A: генерирует заголовок I, в который помещает свои личные данные, присоединяет </a:t>
                </a:r>
                <a:r>
                  <a:rPr lang="ru-RU" sz="3200" dirty="0" smtClean="0"/>
                  <a:t>его к </a:t>
                </a:r>
                <a:r>
                  <a:rPr lang="en-US" sz="3200" dirty="0" smtClean="0"/>
                  <a:t>M - </a:t>
                </a:r>
                <a:r>
                  <a:rPr lang="ru-RU" sz="3200" dirty="0" smtClean="0"/>
                  <a:t>M</a:t>
                </a:r>
                <a:r>
                  <a:rPr lang="ru-RU" sz="3200" dirty="0"/>
                  <a:t>||I, еще раз подписывает итоговый документ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3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ru-RU" sz="3200" dirty="0" smtClean="0"/>
                  <a:t>′=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32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3200" b="0" i="1" dirty="0" smtClean="0">
                            <a:latin typeface="Cambria Math"/>
                          </a:rPr>
                          <m:t>𝑆𝐾𝐴</m:t>
                        </m:r>
                      </m:sub>
                    </m:sSub>
                  </m:oMath>
                </a14:m>
                <a:r>
                  <a:rPr lang="ru-RU" sz="3200" dirty="0" smtClean="0"/>
                  <a:t>(H(M</a:t>
                </a:r>
                <a:r>
                  <a:rPr lang="ru-RU" sz="3200" dirty="0"/>
                  <a:t>||I)).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ru-RU" sz="3200" dirty="0"/>
                  <a:t>A-&gt;C: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3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ru-RU" sz="3200" dirty="0" smtClean="0"/>
                  <a:t>, </a:t>
                </a:r>
                <a:r>
                  <a:rPr lang="ru-RU" sz="3200" dirty="0"/>
                  <a:t>I,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3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ru-RU" sz="3200" dirty="0" smtClean="0"/>
                  <a:t>′. </a:t>
                </a:r>
                <a:endParaRPr lang="ru-RU" sz="32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0" y="1484784"/>
                <a:ext cx="9144000" cy="5373216"/>
              </a:xfrm>
              <a:blipFill rotWithShape="1">
                <a:blip r:embed="rId2"/>
                <a:stretch>
                  <a:fillRect l="-600" t="-1476" r="-133" b="-12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551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6632"/>
            <a:ext cx="8229600" cy="719981"/>
          </a:xfrm>
        </p:spPr>
        <p:txBody>
          <a:bodyPr>
            <a:normAutofit fontScale="90000"/>
          </a:bodyPr>
          <a:lstStyle/>
          <a:p>
            <a:r>
              <a:rPr lang="ru-RU" altLang="ru-RU" dirty="0"/>
              <a:t>Неоспоримая </a:t>
            </a:r>
            <a:r>
              <a:rPr lang="ru-RU" altLang="ru-RU" dirty="0" smtClean="0"/>
              <a:t>ЭП</a:t>
            </a:r>
            <a:endParaRPr lang="ru-RU" altLang="ru-RU" dirty="0"/>
          </a:p>
        </p:txBody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pPr marL="457200" indent="-457200">
              <a:lnSpc>
                <a:spcPct val="80000"/>
              </a:lnSpc>
              <a:buFont typeface="+mj-lt"/>
              <a:buAutoNum type="arabicPeriod" startAt="4"/>
            </a:pPr>
            <a:r>
              <a:rPr lang="en-US" altLang="ru-RU" sz="3200" dirty="0" smtClean="0"/>
              <a:t>C</a:t>
            </a:r>
            <a:r>
              <a:rPr lang="en-US" altLang="ru-RU" sz="3200" dirty="0"/>
              <a:t>: </a:t>
            </a:r>
            <a:r>
              <a:rPr lang="ru-RU" altLang="ru-RU" sz="3200" dirty="0"/>
              <a:t>проверяет вторую </a:t>
            </a:r>
            <a:r>
              <a:rPr lang="ru-RU" altLang="ru-RU" sz="3200" dirty="0" smtClean="0"/>
              <a:t>ЭП</a:t>
            </a:r>
            <a:r>
              <a:rPr lang="en-US" altLang="ru-RU" sz="3200" dirty="0" smtClean="0"/>
              <a:t> </a:t>
            </a:r>
            <a:r>
              <a:rPr lang="en-US" altLang="ru-RU" sz="3200" dirty="0"/>
              <a:t>A H(M||I)=D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(S</a:t>
            </a:r>
            <a:r>
              <a:rPr lang="en-US" altLang="ru-RU" sz="3200" baseline="-25000" dirty="0"/>
              <a:t>A</a:t>
            </a:r>
            <a:r>
              <a:rPr lang="en-US" altLang="ru-RU" sz="3200" dirty="0">
                <a:cs typeface="Arial" charset="0"/>
              </a:rPr>
              <a:t>′</a:t>
            </a:r>
            <a:r>
              <a:rPr lang="en-US" altLang="ru-RU" sz="3200" dirty="0"/>
              <a:t>) </a:t>
            </a:r>
            <a:r>
              <a:rPr lang="ru-RU" altLang="ru-RU" sz="3200" dirty="0"/>
              <a:t>, добавляет к его сообщению отметку о дате и времени получения этого сообщения</a:t>
            </a:r>
            <a:r>
              <a:rPr lang="en-US" altLang="ru-RU" sz="3200" dirty="0"/>
              <a:t> M||I||TS </a:t>
            </a:r>
            <a:r>
              <a:rPr lang="ru-RU" altLang="ru-RU" sz="3200" dirty="0"/>
              <a:t>и подписывает его 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C</a:t>
            </a:r>
            <a:r>
              <a:rPr lang="en-US" altLang="ru-RU" sz="3200" dirty="0"/>
              <a:t>=E</a:t>
            </a:r>
            <a:r>
              <a:rPr lang="en-US" altLang="ru-RU" sz="3200" baseline="-25000" dirty="0"/>
              <a:t>SKC</a:t>
            </a:r>
            <a:r>
              <a:rPr lang="en-US" altLang="ru-RU" sz="3200" dirty="0"/>
              <a:t>(H(M||I||TS)).</a:t>
            </a:r>
            <a:endParaRPr lang="ru-RU" altLang="ru-RU" sz="3200" dirty="0"/>
          </a:p>
          <a:p>
            <a:pPr marL="457200" indent="-457200">
              <a:lnSpc>
                <a:spcPct val="80000"/>
              </a:lnSpc>
              <a:buFont typeface="Wingdings" pitchFamily="2" charset="2"/>
              <a:buAutoNum type="arabicPeriod" startAt="4"/>
            </a:pPr>
            <a:r>
              <a:rPr lang="en-US" altLang="ru-RU" sz="3200" dirty="0"/>
              <a:t>C-&gt;A: M, I, TS, S</a:t>
            </a:r>
            <a:r>
              <a:rPr lang="en-US" altLang="ru-RU" sz="3200" baseline="-25000" dirty="0"/>
              <a:t>C</a:t>
            </a:r>
            <a:r>
              <a:rPr lang="ru-RU" altLang="ru-RU" sz="3200" dirty="0"/>
              <a:t>.</a:t>
            </a:r>
            <a:endParaRPr lang="en-US" altLang="ru-RU" sz="3200" dirty="0"/>
          </a:p>
          <a:p>
            <a:pPr marL="457200" indent="-457200">
              <a:lnSpc>
                <a:spcPct val="80000"/>
              </a:lnSpc>
              <a:buFont typeface="Wingdings" pitchFamily="2" charset="2"/>
              <a:buAutoNum type="arabicPeriod" startAt="4"/>
            </a:pPr>
            <a:r>
              <a:rPr lang="en-US" altLang="ru-RU" sz="3200" dirty="0"/>
              <a:t>C-&gt;B: M, I, TS, S</a:t>
            </a:r>
            <a:r>
              <a:rPr lang="en-US" altLang="ru-RU" sz="3200" baseline="-25000" dirty="0"/>
              <a:t>C</a:t>
            </a:r>
            <a:r>
              <a:rPr lang="en-US" altLang="ru-RU" sz="3200" dirty="0">
                <a:cs typeface="Arial" charset="0"/>
              </a:rPr>
              <a:t>, </a:t>
            </a:r>
            <a:r>
              <a:rPr lang="en-US" altLang="ru-RU" sz="3200" dirty="0"/>
              <a:t>S</a:t>
            </a:r>
            <a:r>
              <a:rPr lang="en-US" altLang="ru-RU" sz="3200" baseline="-25000" dirty="0"/>
              <a:t>A.</a:t>
            </a:r>
            <a:endParaRPr lang="ru-RU" altLang="ru-RU" sz="3200" dirty="0"/>
          </a:p>
          <a:p>
            <a:pPr marL="457200" indent="-457200">
              <a:lnSpc>
                <a:spcPct val="80000"/>
              </a:lnSpc>
              <a:buFont typeface="Wingdings" pitchFamily="2" charset="2"/>
              <a:buAutoNum type="arabicPeriod" startAt="4"/>
            </a:pPr>
            <a:r>
              <a:rPr lang="en-US" altLang="ru-RU" sz="3200" dirty="0"/>
              <a:t>B: </a:t>
            </a:r>
            <a:r>
              <a:rPr lang="ru-RU" altLang="ru-RU" sz="3200" dirty="0"/>
              <a:t>проверяет </a:t>
            </a:r>
            <a:r>
              <a:rPr lang="ru-RU" altLang="ru-RU" sz="3200" dirty="0" smtClean="0"/>
              <a:t>ЭП</a:t>
            </a:r>
            <a:r>
              <a:rPr lang="en-US" altLang="ru-RU" sz="3200" dirty="0" smtClean="0"/>
              <a:t> </a:t>
            </a:r>
            <a:r>
              <a:rPr lang="en-US" altLang="ru-RU" sz="3200" dirty="0"/>
              <a:t>C H(M||I||TS)=D</a:t>
            </a:r>
            <a:r>
              <a:rPr lang="en-US" altLang="ru-RU" sz="3200" baseline="-25000" dirty="0"/>
              <a:t>PKC</a:t>
            </a:r>
            <a:r>
              <a:rPr lang="en-US" altLang="ru-RU" sz="3200" dirty="0"/>
              <a:t>(S</a:t>
            </a:r>
            <a:r>
              <a:rPr lang="en-US" altLang="ru-RU" sz="3200" baseline="-25000" dirty="0"/>
              <a:t>C</a:t>
            </a:r>
            <a:r>
              <a:rPr lang="en-US" altLang="ru-RU" sz="3200" dirty="0"/>
              <a:t>) </a:t>
            </a:r>
            <a:r>
              <a:rPr lang="ru-RU" altLang="ru-RU" sz="3200" dirty="0"/>
              <a:t>, персональные данные </a:t>
            </a:r>
            <a:r>
              <a:rPr lang="en-US" altLang="ru-RU" sz="3200" dirty="0"/>
              <a:t>A </a:t>
            </a:r>
            <a:r>
              <a:rPr lang="ru-RU" altLang="ru-RU" sz="3200" dirty="0"/>
              <a:t>и его </a:t>
            </a:r>
            <a:r>
              <a:rPr lang="ru-RU" altLang="ru-RU" sz="3200" dirty="0" smtClean="0"/>
              <a:t>ЭП</a:t>
            </a:r>
            <a:r>
              <a:rPr lang="en-US" altLang="ru-RU" sz="3200" dirty="0" smtClean="0"/>
              <a:t> </a:t>
            </a:r>
            <a:r>
              <a:rPr lang="en-US" altLang="ru-RU" sz="3200" dirty="0"/>
              <a:t>H(M)=D</a:t>
            </a:r>
            <a:r>
              <a:rPr lang="en-US" altLang="ru-RU" sz="3200" baseline="-25000" dirty="0"/>
              <a:t>PKA</a:t>
            </a:r>
            <a:r>
              <a:rPr lang="en-US" altLang="ru-RU" sz="3200" dirty="0"/>
              <a:t>(S</a:t>
            </a:r>
            <a:r>
              <a:rPr lang="en-US" altLang="ru-RU" sz="3200" baseline="-25000" dirty="0"/>
              <a:t>A</a:t>
            </a:r>
            <a:r>
              <a:rPr lang="en-US" altLang="ru-RU" sz="3200" dirty="0"/>
              <a:t>) </a:t>
            </a:r>
            <a:r>
              <a:rPr lang="ru-RU" altLang="ru-RU" sz="3200" dirty="0"/>
              <a:t>. </a:t>
            </a:r>
          </a:p>
          <a:p>
            <a:pPr marL="457200" indent="-457200">
              <a:lnSpc>
                <a:spcPct val="80000"/>
              </a:lnSpc>
              <a:buFont typeface="Wingdings" pitchFamily="2" charset="2"/>
              <a:buAutoNum type="arabicPeriod" startAt="4"/>
            </a:pPr>
            <a:r>
              <a:rPr lang="en-US" altLang="ru-RU" sz="3200" dirty="0"/>
              <a:t>A: </a:t>
            </a:r>
            <a:r>
              <a:rPr lang="ru-RU" altLang="ru-RU" sz="3200" dirty="0"/>
              <a:t>проверяет </a:t>
            </a:r>
            <a:r>
              <a:rPr lang="ru-RU" altLang="ru-RU" sz="3200" dirty="0" smtClean="0"/>
              <a:t>ЭП</a:t>
            </a:r>
            <a:r>
              <a:rPr lang="en-US" altLang="ru-RU" sz="3200" dirty="0" smtClean="0"/>
              <a:t> </a:t>
            </a:r>
            <a:r>
              <a:rPr lang="en-US" altLang="ru-RU" sz="3200" dirty="0"/>
              <a:t>C </a:t>
            </a:r>
            <a:r>
              <a:rPr lang="ru-RU" altLang="ru-RU" sz="3200" dirty="0"/>
              <a:t>и знакомится с содержанием сообщения, присланного </a:t>
            </a:r>
            <a:r>
              <a:rPr lang="en-US" altLang="ru-RU" sz="3200" dirty="0"/>
              <a:t>C. </a:t>
            </a:r>
            <a:r>
              <a:rPr lang="ru-RU" altLang="ru-RU" sz="3200" dirty="0"/>
              <a:t>Если </a:t>
            </a:r>
            <a:r>
              <a:rPr lang="en-US" altLang="ru-RU" sz="3200" dirty="0"/>
              <a:t>A </a:t>
            </a:r>
            <a:r>
              <a:rPr lang="ru-RU" altLang="ru-RU" sz="3200" dirty="0"/>
              <a:t>обнаруживает в </a:t>
            </a:r>
            <a:r>
              <a:rPr lang="ru-RU" altLang="ru-RU" sz="3200" dirty="0" smtClean="0"/>
              <a:t>нем </a:t>
            </a:r>
            <a:r>
              <a:rPr lang="ru-RU" altLang="ru-RU" sz="3200" dirty="0"/>
              <a:t>что-то подозрительное, он должен немедленно публично заявить об этом. </a:t>
            </a:r>
          </a:p>
        </p:txBody>
      </p:sp>
    </p:spTree>
    <p:extLst>
      <p:ext uri="{BB962C8B-B14F-4D97-AF65-F5344CB8AC3E}">
        <p14:creationId xmlns:p14="http://schemas.microsoft.com/office/powerpoint/2010/main" val="374979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864443"/>
          </a:xfrm>
        </p:spPr>
        <p:txBody>
          <a:bodyPr/>
          <a:lstStyle/>
          <a:p>
            <a:r>
              <a:rPr lang="ru-RU" altLang="ru-RU" sz="4000" dirty="0"/>
              <a:t>Пример протокола неоспоримой </a:t>
            </a:r>
            <a:r>
              <a:rPr lang="ru-RU" altLang="ru-RU" sz="4000" dirty="0" smtClean="0"/>
              <a:t>ЭП</a:t>
            </a:r>
            <a:endParaRPr lang="ru-RU" altLang="ru-RU" sz="4000" dirty="0"/>
          </a:p>
        </p:txBody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/>
            <a:r>
              <a:rPr lang="ru-RU" altLang="ru-RU" sz="3200" dirty="0"/>
              <a:t>Открытые параметры – большое простое число </a:t>
            </a:r>
            <a:r>
              <a:rPr lang="en-US" altLang="ru-RU" sz="3200" dirty="0"/>
              <a:t>p</a:t>
            </a:r>
            <a:r>
              <a:rPr lang="ru-RU" altLang="ru-RU" sz="3200" dirty="0"/>
              <a:t>, целое число </a:t>
            </a:r>
            <a:r>
              <a:rPr lang="en-US" altLang="ru-RU" sz="3200" dirty="0"/>
              <a:t>g (1&lt;g&lt;p)</a:t>
            </a:r>
            <a:r>
              <a:rPr lang="ru-RU" altLang="ru-RU" sz="3200" dirty="0"/>
              <a:t>.</a:t>
            </a:r>
            <a:endParaRPr lang="en-US" altLang="ru-RU" sz="3200" dirty="0"/>
          </a:p>
          <a:p>
            <a:pPr marL="609600" indent="-609600"/>
            <a:r>
              <a:rPr lang="en-US" altLang="ru-RU" sz="3200" dirty="0"/>
              <a:t>C </a:t>
            </a:r>
            <a:r>
              <a:rPr lang="ru-RU" altLang="ru-RU" sz="3200" dirty="0"/>
              <a:t>(доверенное лицо </a:t>
            </a:r>
            <a:r>
              <a:rPr lang="en-US" altLang="ru-RU" sz="3200" dirty="0"/>
              <a:t>A</a:t>
            </a:r>
            <a:r>
              <a:rPr lang="ru-RU" altLang="ru-RU" sz="3200" dirty="0"/>
              <a:t>)</a:t>
            </a:r>
            <a:r>
              <a:rPr lang="en-US" altLang="ru-RU" sz="3200" dirty="0"/>
              <a:t> </a:t>
            </a:r>
            <a:r>
              <a:rPr lang="ru-RU" altLang="ru-RU" sz="3200" dirty="0"/>
              <a:t>имеет закрытый ключ </a:t>
            </a:r>
            <a:r>
              <a:rPr lang="en-US" altLang="ru-RU" sz="3200" dirty="0"/>
              <a:t>z </a:t>
            </a:r>
            <a:r>
              <a:rPr lang="ru-RU" altLang="ru-RU" sz="3200" dirty="0"/>
              <a:t>и открытый ключ </a:t>
            </a:r>
            <a:r>
              <a:rPr lang="en-US" altLang="ru-RU" sz="3200" dirty="0"/>
              <a:t>h=</a:t>
            </a:r>
            <a:r>
              <a:rPr lang="en-US" altLang="ru-RU" sz="3200" dirty="0" err="1"/>
              <a:t>g</a:t>
            </a:r>
            <a:r>
              <a:rPr lang="en-US" altLang="ru-RU" sz="3200" baseline="30000" dirty="0" err="1"/>
              <a:t>z</a:t>
            </a:r>
            <a:r>
              <a:rPr lang="en-US" altLang="ru-RU" sz="3200" dirty="0"/>
              <a:t>{mod p}.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1251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864443"/>
          </a:xfrm>
        </p:spPr>
        <p:txBody>
          <a:bodyPr/>
          <a:lstStyle/>
          <a:p>
            <a:r>
              <a:rPr lang="ru-RU" altLang="ru-RU" sz="4000" dirty="0"/>
              <a:t>Пример протокола неоспоримой </a:t>
            </a:r>
            <a:r>
              <a:rPr lang="ru-RU" altLang="ru-RU" sz="4000" dirty="0" smtClean="0"/>
              <a:t>ЭП</a:t>
            </a:r>
            <a:endParaRPr lang="ru-RU" altLang="ru-RU" sz="4000" dirty="0"/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генерирует случайное </a:t>
            </a:r>
            <a:r>
              <a:rPr lang="en-US" altLang="ru-RU" sz="3200" dirty="0"/>
              <a:t>x, </a:t>
            </a:r>
            <a:r>
              <a:rPr lang="ru-RU" altLang="ru-RU" sz="3200" dirty="0"/>
              <a:t>вычисляет </a:t>
            </a:r>
            <a:r>
              <a:rPr lang="en-US" altLang="ru-RU" sz="3200" dirty="0"/>
              <a:t>a=</a:t>
            </a:r>
            <a:r>
              <a:rPr lang="en-US" altLang="ru-RU" sz="3200" dirty="0" err="1"/>
              <a:t>g</a:t>
            </a:r>
            <a:r>
              <a:rPr lang="en-US" altLang="ru-RU" sz="3200" baseline="30000" dirty="0" err="1"/>
              <a:t>x</a:t>
            </a:r>
            <a:r>
              <a:rPr lang="en-US" altLang="ru-RU" sz="3200" dirty="0"/>
              <a:t>{mod p},</a:t>
            </a:r>
            <a:r>
              <a:rPr lang="ru-RU" altLang="ru-RU" sz="3200" dirty="0"/>
              <a:t> </a:t>
            </a:r>
            <a:r>
              <a:rPr lang="en-US" altLang="ru-RU" sz="3200" dirty="0"/>
              <a:t>b=</a:t>
            </a:r>
            <a:r>
              <a:rPr lang="en-US" altLang="ru-RU" sz="3200" dirty="0" err="1"/>
              <a:t>h</a:t>
            </a:r>
            <a:r>
              <a:rPr lang="en-US" altLang="ru-RU" sz="3200" baseline="30000" dirty="0" err="1"/>
              <a:t>x</a:t>
            </a:r>
            <a:r>
              <a:rPr lang="en-US" altLang="ru-RU" sz="3200" dirty="0"/>
              <a:t>{mod p}, </a:t>
            </a:r>
            <a:r>
              <a:rPr lang="ru-RU" altLang="ru-RU" sz="3200" dirty="0"/>
              <a:t>хеш-значение сообщения </a:t>
            </a:r>
            <a:r>
              <a:rPr lang="en-US" altLang="ru-RU" sz="3200" dirty="0"/>
              <a:t>m H(m), H(a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b</a:t>
            </a:r>
            <a:r>
              <a:rPr lang="en-US" altLang="ru-RU" sz="3200" dirty="0"/>
              <a:t>), </a:t>
            </a:r>
            <a:r>
              <a:rPr lang="en-US" altLang="ru-RU" sz="3200" dirty="0" smtClean="0"/>
              <a:t>j=(</a:t>
            </a:r>
            <a:r>
              <a:rPr lang="en-US" altLang="ru-RU" sz="3200" dirty="0"/>
              <a:t>H(m)</a:t>
            </a:r>
            <a:r>
              <a:rPr lang="en-US" altLang="ru-RU" sz="3200" dirty="0">
                <a:effectLst/>
                <a:sym typeface="Symbol" pitchFamily="18" charset="2"/>
              </a:rPr>
              <a:t></a:t>
            </a:r>
            <a:r>
              <a:rPr lang="en-US" altLang="ru-RU" sz="3200" dirty="0"/>
              <a:t>H(a</a:t>
            </a:r>
            <a:r>
              <a:rPr lang="en-US" altLang="ru-RU" sz="3200" dirty="0" smtClean="0"/>
              <a:t>,</a:t>
            </a:r>
            <a:r>
              <a:rPr lang="ru-RU" altLang="ru-RU" sz="3200" dirty="0" smtClean="0"/>
              <a:t> </a:t>
            </a:r>
            <a:r>
              <a:rPr lang="en-US" altLang="ru-RU" sz="3200" dirty="0" smtClean="0"/>
              <a:t>b</a:t>
            </a:r>
            <a:r>
              <a:rPr lang="en-US" altLang="ru-RU" sz="3200" dirty="0"/>
              <a:t>))</a:t>
            </a:r>
            <a:r>
              <a:rPr lang="en-US" altLang="ru-RU" sz="3200" baseline="30000" dirty="0">
                <a:cs typeface="Arial" charset="0"/>
              </a:rPr>
              <a:t>⅓</a:t>
            </a:r>
            <a:r>
              <a:rPr lang="en-US" altLang="ru-RU" sz="3200" dirty="0">
                <a:cs typeface="Arial" charset="0"/>
              </a:rPr>
              <a:t> </a:t>
            </a:r>
            <a:r>
              <a:rPr lang="en-US" altLang="ru-RU" sz="3200" dirty="0"/>
              <a:t>{mod p}.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A-&gt;B: m, a, b, j.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B: </a:t>
            </a:r>
            <a:r>
              <a:rPr lang="ru-RU" altLang="ru-RU" sz="3200" dirty="0"/>
              <a:t>генерирует случайные </a:t>
            </a:r>
            <a:r>
              <a:rPr lang="en-US" altLang="ru-RU" sz="3200" dirty="0"/>
              <a:t>s </a:t>
            </a:r>
            <a:r>
              <a:rPr lang="ru-RU" altLang="ru-RU" sz="3200" dirty="0"/>
              <a:t>и </a:t>
            </a:r>
            <a:r>
              <a:rPr lang="en-US" altLang="ru-RU" sz="3200" dirty="0"/>
              <a:t>t, </a:t>
            </a:r>
            <a:r>
              <a:rPr lang="ru-RU" altLang="ru-RU" sz="3200" dirty="0"/>
              <a:t>вычисляет </a:t>
            </a:r>
            <a:r>
              <a:rPr lang="en-US" altLang="ru-RU" sz="3200" dirty="0"/>
              <a:t>c=</a:t>
            </a:r>
            <a:r>
              <a:rPr lang="en-US" altLang="ru-RU" sz="3200" dirty="0" err="1"/>
              <a:t>g</a:t>
            </a:r>
            <a:r>
              <a:rPr lang="en-US" altLang="ru-RU" sz="3200" baseline="30000" dirty="0" err="1"/>
              <a:t>s</a:t>
            </a:r>
            <a:r>
              <a:rPr lang="en-US" altLang="ru-RU" sz="3200" dirty="0" err="1">
                <a:cs typeface="Arial" charset="0"/>
              </a:rPr>
              <a:t>∙h</a:t>
            </a:r>
            <a:r>
              <a:rPr lang="en-US" altLang="ru-RU" sz="3200" baseline="30000" dirty="0" err="1">
                <a:cs typeface="Arial" charset="0"/>
              </a:rPr>
              <a:t>t</a:t>
            </a:r>
            <a:r>
              <a:rPr lang="en-US" altLang="ru-RU" sz="3200" dirty="0"/>
              <a:t>{mod p}.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B-&gt;A: c.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sz="3200" dirty="0"/>
              <a:t>A: </a:t>
            </a:r>
            <a:r>
              <a:rPr lang="ru-RU" altLang="ru-RU" sz="3200" dirty="0"/>
              <a:t>генерирует случайное</a:t>
            </a:r>
            <a:r>
              <a:rPr lang="en-US" altLang="ru-RU" sz="3200" dirty="0"/>
              <a:t> q&lt;p, </a:t>
            </a:r>
            <a:r>
              <a:rPr lang="ru-RU" altLang="ru-RU" sz="3200" dirty="0"/>
              <a:t>вычисляет </a:t>
            </a:r>
            <a:r>
              <a:rPr lang="en-US" altLang="ru-RU" sz="3200" dirty="0"/>
              <a:t>d=</a:t>
            </a:r>
            <a:r>
              <a:rPr lang="en-US" altLang="ru-RU" sz="3200" dirty="0" err="1"/>
              <a:t>g</a:t>
            </a:r>
            <a:r>
              <a:rPr lang="en-US" altLang="ru-RU" sz="3200" baseline="30000" dirty="0" err="1"/>
              <a:t>q</a:t>
            </a:r>
            <a:r>
              <a:rPr lang="en-US" altLang="ru-RU" sz="3200" dirty="0"/>
              <a:t>{mod p} </a:t>
            </a:r>
            <a:r>
              <a:rPr lang="ru-RU" altLang="ru-RU" sz="3200" dirty="0"/>
              <a:t>и </a:t>
            </a:r>
            <a:r>
              <a:rPr lang="en-US" altLang="ru-RU" sz="3200" dirty="0"/>
              <a:t>e=(</a:t>
            </a:r>
            <a:r>
              <a:rPr lang="en-US" altLang="ru-RU" sz="3200" dirty="0" err="1"/>
              <a:t>c</a:t>
            </a:r>
            <a:r>
              <a:rPr lang="en-US" altLang="ru-RU" sz="3200" dirty="0" err="1">
                <a:cs typeface="Arial" charset="0"/>
              </a:rPr>
              <a:t>∙d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en-US" altLang="ru-RU" sz="3200" baseline="30000" dirty="0">
                <a:cs typeface="Arial" charset="0"/>
              </a:rPr>
              <a:t>x</a:t>
            </a:r>
            <a:r>
              <a:rPr lang="en-US" altLang="ru-RU" sz="3200" dirty="0">
                <a:cs typeface="Arial" charset="0"/>
              </a:rPr>
              <a:t>{mod p</a:t>
            </a:r>
            <a:r>
              <a:rPr lang="en-US" altLang="ru-RU" sz="3200" dirty="0" smtClean="0">
                <a:cs typeface="Arial" charset="0"/>
              </a:rPr>
              <a:t>}.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85155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764704"/>
          </a:xfrm>
        </p:spPr>
        <p:txBody>
          <a:bodyPr/>
          <a:lstStyle/>
          <a:p>
            <a:r>
              <a:rPr lang="ru-RU" altLang="ru-RU" sz="4000" dirty="0"/>
              <a:t>Пример протокола неоспоримой </a:t>
            </a:r>
            <a:r>
              <a:rPr lang="ru-RU" altLang="ru-RU" sz="4000" dirty="0" smtClean="0"/>
              <a:t>ЭП</a:t>
            </a:r>
            <a:endParaRPr lang="ru-RU" altLang="ru-RU" sz="4000" dirty="0"/>
          </a:p>
        </p:txBody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4704"/>
            <a:ext cx="9144000" cy="6093296"/>
          </a:xfrm>
        </p:spPr>
        <p:txBody>
          <a:bodyPr>
            <a:no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6"/>
            </a:pPr>
            <a:r>
              <a:rPr lang="en-US" altLang="ru-RU" sz="3200" dirty="0"/>
              <a:t>A-&gt;B: d, e.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6"/>
            </a:pPr>
            <a:r>
              <a:rPr lang="en-US" altLang="ru-RU" sz="3200" dirty="0"/>
              <a:t>B-&gt;A: s, t.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6"/>
            </a:pPr>
            <a:r>
              <a:rPr lang="en-US" altLang="ru-RU" sz="3200" dirty="0"/>
              <a:t>A: </a:t>
            </a:r>
            <a:r>
              <a:rPr lang="ru-RU" altLang="ru-RU" sz="3200" dirty="0"/>
              <a:t>проверяет </a:t>
            </a:r>
            <a:r>
              <a:rPr lang="en-US" altLang="ru-RU" sz="3200" dirty="0" err="1" smtClean="0"/>
              <a:t>g</a:t>
            </a:r>
            <a:r>
              <a:rPr lang="en-US" altLang="ru-RU" sz="3200" baseline="30000" dirty="0" err="1" smtClean="0"/>
              <a:t>s</a:t>
            </a:r>
            <a:r>
              <a:rPr lang="en-US" altLang="ru-RU" sz="3200" dirty="0" err="1">
                <a:cs typeface="Arial" charset="0"/>
              </a:rPr>
              <a:t>∙h</a:t>
            </a:r>
            <a:r>
              <a:rPr lang="en-US" altLang="ru-RU" sz="3200" baseline="30000" dirty="0" err="1">
                <a:cs typeface="Arial" charset="0"/>
              </a:rPr>
              <a:t>t</a:t>
            </a:r>
            <a:r>
              <a:rPr lang="en-US" altLang="ru-RU" sz="3200" dirty="0">
                <a:cs typeface="Arial" charset="0"/>
              </a:rPr>
              <a:t>=c{mod p} (</a:t>
            </a:r>
            <a:r>
              <a:rPr lang="ru-RU" altLang="ru-RU" sz="3200" dirty="0">
                <a:cs typeface="Arial" charset="0"/>
              </a:rPr>
              <a:t>для подтверждения честности </a:t>
            </a:r>
            <a:r>
              <a:rPr lang="en-US" altLang="ru-RU" sz="3200" dirty="0">
                <a:cs typeface="Arial" charset="0"/>
              </a:rPr>
              <a:t>B</a:t>
            </a:r>
            <a:r>
              <a:rPr lang="ru-RU" altLang="ru-RU" sz="3200" dirty="0" smtClean="0">
                <a:cs typeface="Arial" charset="0"/>
              </a:rPr>
              <a:t>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6"/>
            </a:pPr>
            <a:r>
              <a:rPr lang="en-US" altLang="ru-RU" sz="3200" dirty="0" smtClean="0">
                <a:cs typeface="Arial" charset="0"/>
              </a:rPr>
              <a:t>A-&gt;B: q.</a:t>
            </a:r>
            <a:endParaRPr lang="ru-RU" altLang="ru-RU" sz="3200" dirty="0">
              <a:cs typeface="Arial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6"/>
            </a:pPr>
            <a:r>
              <a:rPr lang="en-US" altLang="ru-RU" sz="3200" dirty="0">
                <a:cs typeface="Arial" charset="0"/>
              </a:rPr>
              <a:t>B: </a:t>
            </a:r>
            <a:r>
              <a:rPr lang="ru-RU" altLang="ru-RU" sz="3200" dirty="0">
                <a:cs typeface="Arial" charset="0"/>
              </a:rPr>
              <a:t>проверяет </a:t>
            </a:r>
            <a:r>
              <a:rPr lang="en-US" altLang="ru-RU" sz="3200" dirty="0"/>
              <a:t>d=</a:t>
            </a:r>
            <a:r>
              <a:rPr lang="en-US" altLang="ru-RU" sz="3200" dirty="0" err="1"/>
              <a:t>g</a:t>
            </a:r>
            <a:r>
              <a:rPr lang="en-US" altLang="ru-RU" sz="3200" baseline="30000" dirty="0" err="1"/>
              <a:t>q</a:t>
            </a:r>
            <a:r>
              <a:rPr lang="en-US" altLang="ru-RU" sz="3200" dirty="0"/>
              <a:t>{mod p}, e/</a:t>
            </a:r>
            <a:r>
              <a:rPr lang="en-US" altLang="ru-RU" sz="3200" dirty="0" err="1"/>
              <a:t>a</a:t>
            </a:r>
            <a:r>
              <a:rPr lang="en-US" altLang="ru-RU" sz="3200" baseline="30000" dirty="0" err="1"/>
              <a:t>q</a:t>
            </a:r>
            <a:r>
              <a:rPr lang="en-US" altLang="ru-RU" sz="3200" dirty="0"/>
              <a:t>=</a:t>
            </a:r>
            <a:r>
              <a:rPr lang="en-US" altLang="ru-RU" sz="3200" dirty="0" err="1"/>
              <a:t>a</a:t>
            </a:r>
            <a:r>
              <a:rPr lang="en-US" altLang="ru-RU" sz="3200" baseline="30000" dirty="0" err="1"/>
              <a:t>s</a:t>
            </a:r>
            <a:r>
              <a:rPr lang="en-US" altLang="ru-RU" sz="3200" dirty="0" err="1">
                <a:cs typeface="Arial" charset="0"/>
              </a:rPr>
              <a:t>∙b</a:t>
            </a:r>
            <a:r>
              <a:rPr lang="en-US" altLang="ru-RU" sz="3200" baseline="30000" dirty="0" err="1">
                <a:cs typeface="Arial" charset="0"/>
              </a:rPr>
              <a:t>t</a:t>
            </a:r>
            <a:r>
              <a:rPr lang="en-US" altLang="ru-RU" sz="3200" dirty="0">
                <a:cs typeface="Arial" charset="0"/>
              </a:rPr>
              <a:t>{mod p} (</a:t>
            </a:r>
            <a:r>
              <a:rPr lang="ru-RU" altLang="ru-RU" sz="3200" dirty="0" err="1">
                <a:cs typeface="Arial" charset="0"/>
              </a:rPr>
              <a:t>т.к</a:t>
            </a:r>
            <a:r>
              <a:rPr lang="ru-RU" altLang="ru-RU" sz="3200" dirty="0">
                <a:cs typeface="Arial" charset="0"/>
              </a:rPr>
              <a:t> </a:t>
            </a:r>
            <a:r>
              <a:rPr lang="en-US" altLang="ru-RU" sz="3200" dirty="0"/>
              <a:t>e/</a:t>
            </a:r>
            <a:r>
              <a:rPr lang="en-US" altLang="ru-RU" sz="3200" dirty="0" err="1"/>
              <a:t>a</a:t>
            </a:r>
            <a:r>
              <a:rPr lang="en-US" altLang="ru-RU" sz="3200" baseline="30000" dirty="0" err="1"/>
              <a:t>q</a:t>
            </a:r>
            <a:r>
              <a:rPr lang="en-US" altLang="ru-RU" sz="3200" dirty="0"/>
              <a:t>{mod p}=(</a:t>
            </a:r>
            <a:r>
              <a:rPr lang="en-US" altLang="ru-RU" sz="3200" dirty="0" err="1"/>
              <a:t>c</a:t>
            </a:r>
            <a:r>
              <a:rPr lang="en-US" altLang="ru-RU" sz="3200" dirty="0" err="1">
                <a:cs typeface="Arial" charset="0"/>
              </a:rPr>
              <a:t>∙d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en-US" altLang="ru-RU" sz="3200" baseline="30000" dirty="0">
                <a:cs typeface="Arial" charset="0"/>
              </a:rPr>
              <a:t>x</a:t>
            </a:r>
            <a:r>
              <a:rPr lang="en-US" altLang="ru-RU" sz="3200" dirty="0">
                <a:cs typeface="Arial" charset="0"/>
              </a:rPr>
              <a:t>/(</a:t>
            </a:r>
            <a:r>
              <a:rPr lang="en-US" altLang="ru-RU" sz="3200" dirty="0" err="1"/>
              <a:t>g</a:t>
            </a:r>
            <a:r>
              <a:rPr lang="en-US" altLang="ru-RU" sz="3200" baseline="30000" dirty="0" err="1"/>
              <a:t>x</a:t>
            </a:r>
            <a:r>
              <a:rPr lang="en-US" altLang="ru-RU" sz="3200" dirty="0"/>
              <a:t>)</a:t>
            </a:r>
            <a:r>
              <a:rPr lang="en-US" altLang="ru-RU" sz="3200" baseline="30000" dirty="0"/>
              <a:t>q</a:t>
            </a:r>
            <a:r>
              <a:rPr lang="en-US" altLang="ru-RU" sz="3200" dirty="0"/>
              <a:t>{mod p}=(</a:t>
            </a:r>
            <a:r>
              <a:rPr lang="en-US" altLang="ru-RU" sz="3200" dirty="0" err="1"/>
              <a:t>g</a:t>
            </a:r>
            <a:r>
              <a:rPr lang="en-US" altLang="ru-RU" sz="3200" baseline="30000" dirty="0" err="1"/>
              <a:t>s</a:t>
            </a:r>
            <a:r>
              <a:rPr lang="en-US" altLang="ru-RU" sz="3200" dirty="0" err="1">
                <a:cs typeface="Arial" charset="0"/>
              </a:rPr>
              <a:t>∙h</a:t>
            </a:r>
            <a:r>
              <a:rPr lang="en-US" altLang="ru-RU" sz="3200" baseline="30000" dirty="0" err="1">
                <a:cs typeface="Arial" charset="0"/>
              </a:rPr>
              <a:t>t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en-US" altLang="ru-RU" sz="3200" baseline="30000" dirty="0" err="1">
                <a:cs typeface="Arial" charset="0"/>
              </a:rPr>
              <a:t>x</a:t>
            </a:r>
            <a:r>
              <a:rPr lang="en-US" altLang="ru-RU" sz="3200" dirty="0" err="1">
                <a:cs typeface="Arial" charset="0"/>
              </a:rPr>
              <a:t>∙d</a:t>
            </a:r>
            <a:r>
              <a:rPr lang="en-US" altLang="ru-RU" sz="3200" baseline="30000" dirty="0" err="1">
                <a:cs typeface="Arial" charset="0"/>
              </a:rPr>
              <a:t>x</a:t>
            </a:r>
            <a:r>
              <a:rPr lang="en-US" altLang="ru-RU" sz="3200" dirty="0">
                <a:cs typeface="Arial" charset="0"/>
              </a:rPr>
              <a:t> /(</a:t>
            </a:r>
            <a:r>
              <a:rPr lang="en-US" altLang="ru-RU" sz="3200" dirty="0" err="1"/>
              <a:t>g</a:t>
            </a:r>
            <a:r>
              <a:rPr lang="en-US" altLang="ru-RU" sz="3200" baseline="30000" dirty="0" err="1"/>
              <a:t>x</a:t>
            </a:r>
            <a:r>
              <a:rPr lang="en-US" altLang="ru-RU" sz="3200" dirty="0"/>
              <a:t>)</a:t>
            </a:r>
            <a:r>
              <a:rPr lang="en-US" altLang="ru-RU" sz="3200" baseline="30000" dirty="0"/>
              <a:t>q</a:t>
            </a:r>
            <a:r>
              <a:rPr lang="en-US" altLang="ru-RU" sz="3200" dirty="0"/>
              <a:t>{mod p}=(</a:t>
            </a:r>
            <a:r>
              <a:rPr lang="en-US" altLang="ru-RU" sz="3200" dirty="0" err="1"/>
              <a:t>g</a:t>
            </a:r>
            <a:r>
              <a:rPr lang="en-US" altLang="ru-RU" sz="3200" baseline="30000" dirty="0" err="1"/>
              <a:t>x</a:t>
            </a:r>
            <a:r>
              <a:rPr lang="en-US" altLang="ru-RU" sz="3200" dirty="0"/>
              <a:t>)</a:t>
            </a:r>
            <a:r>
              <a:rPr lang="en-US" altLang="ru-RU" sz="3200" baseline="30000" dirty="0"/>
              <a:t>s</a:t>
            </a:r>
            <a:r>
              <a:rPr lang="en-US" altLang="ru-RU" sz="3200" dirty="0">
                <a:cs typeface="Arial" charset="0"/>
              </a:rPr>
              <a:t>∙(</a:t>
            </a:r>
            <a:r>
              <a:rPr lang="en-US" altLang="ru-RU" sz="3200" dirty="0" err="1">
                <a:cs typeface="Arial" charset="0"/>
              </a:rPr>
              <a:t>h</a:t>
            </a:r>
            <a:r>
              <a:rPr lang="en-US" altLang="ru-RU" sz="3200" baseline="30000" dirty="0" err="1">
                <a:cs typeface="Arial" charset="0"/>
              </a:rPr>
              <a:t>x</a:t>
            </a:r>
            <a:r>
              <a:rPr lang="en-US" altLang="ru-RU" sz="3200" dirty="0">
                <a:cs typeface="Arial" charset="0"/>
              </a:rPr>
              <a:t>)</a:t>
            </a:r>
            <a:r>
              <a:rPr lang="en-US" altLang="ru-RU" sz="3200" baseline="30000" dirty="0">
                <a:cs typeface="Arial" charset="0"/>
              </a:rPr>
              <a:t>t</a:t>
            </a:r>
            <a:r>
              <a:rPr lang="en-US" altLang="ru-RU" sz="3200" dirty="0">
                <a:cs typeface="Arial" charset="0"/>
              </a:rPr>
              <a:t>∙(</a:t>
            </a:r>
            <a:r>
              <a:rPr lang="en-US" altLang="ru-RU" sz="3200" dirty="0" err="1"/>
              <a:t>g</a:t>
            </a:r>
            <a:r>
              <a:rPr lang="en-US" altLang="ru-RU" sz="3200" baseline="30000" dirty="0" err="1"/>
              <a:t>q</a:t>
            </a:r>
            <a:r>
              <a:rPr lang="en-US" altLang="ru-RU" sz="3200" dirty="0"/>
              <a:t>)</a:t>
            </a:r>
            <a:r>
              <a:rPr lang="en-US" altLang="ru-RU" sz="3200" baseline="30000" dirty="0"/>
              <a:t>x</a:t>
            </a:r>
            <a:r>
              <a:rPr lang="en-US" altLang="ru-RU" sz="3200" dirty="0"/>
              <a:t>/</a:t>
            </a:r>
            <a:r>
              <a:rPr lang="en-US" altLang="ru-RU" sz="3200" dirty="0">
                <a:cs typeface="Arial" charset="0"/>
              </a:rPr>
              <a:t>(</a:t>
            </a:r>
            <a:r>
              <a:rPr lang="en-US" altLang="ru-RU" sz="3200" dirty="0" err="1"/>
              <a:t>g</a:t>
            </a:r>
            <a:r>
              <a:rPr lang="en-US" altLang="ru-RU" sz="3200" baseline="30000" dirty="0" err="1"/>
              <a:t>q</a:t>
            </a:r>
            <a:r>
              <a:rPr lang="en-US" altLang="ru-RU" sz="3200" dirty="0"/>
              <a:t>)</a:t>
            </a:r>
            <a:r>
              <a:rPr lang="en-US" altLang="ru-RU" sz="3200" baseline="30000" dirty="0"/>
              <a:t>x</a:t>
            </a:r>
            <a:r>
              <a:rPr lang="en-US" altLang="ru-RU" sz="3200" dirty="0"/>
              <a:t>{mod p}=</a:t>
            </a:r>
            <a:r>
              <a:rPr lang="en-US" altLang="ru-RU" sz="3200" dirty="0" err="1"/>
              <a:t>a</a:t>
            </a:r>
            <a:r>
              <a:rPr lang="en-US" altLang="ru-RU" sz="3200" baseline="30000" dirty="0" err="1"/>
              <a:t>s</a:t>
            </a:r>
            <a:r>
              <a:rPr lang="en-US" altLang="ru-RU" sz="3200" dirty="0" err="1">
                <a:cs typeface="Arial" charset="0"/>
              </a:rPr>
              <a:t>∙b</a:t>
            </a:r>
            <a:r>
              <a:rPr lang="en-US" altLang="ru-RU" sz="3200" baseline="30000" dirty="0" err="1">
                <a:cs typeface="Arial" charset="0"/>
              </a:rPr>
              <a:t>t</a:t>
            </a:r>
            <a:r>
              <a:rPr lang="en-US" altLang="ru-RU" sz="3200" dirty="0">
                <a:cs typeface="Arial" charset="0"/>
              </a:rPr>
              <a:t>{mod p}), </a:t>
            </a:r>
            <a:r>
              <a:rPr lang="en-US" altLang="ru-RU" sz="3200" dirty="0"/>
              <a:t>(H(m)</a:t>
            </a:r>
            <a:r>
              <a:rPr lang="en-US" altLang="ru-RU" sz="3200" dirty="0">
                <a:effectLst/>
                <a:sym typeface="Symbol" pitchFamily="18" charset="2"/>
              </a:rPr>
              <a:t></a:t>
            </a:r>
            <a:r>
              <a:rPr lang="en-US" altLang="ru-RU" sz="3200" dirty="0"/>
              <a:t>H(</a:t>
            </a:r>
            <a:r>
              <a:rPr lang="en-US" altLang="ru-RU" sz="3200" dirty="0" err="1"/>
              <a:t>a,b</a:t>
            </a:r>
            <a:r>
              <a:rPr lang="en-US" altLang="ru-RU" sz="3200" dirty="0"/>
              <a:t>))</a:t>
            </a:r>
            <a:r>
              <a:rPr lang="en-US" altLang="ru-RU" sz="3200" baseline="30000" dirty="0">
                <a:cs typeface="Arial" charset="0"/>
              </a:rPr>
              <a:t>⅓</a:t>
            </a:r>
            <a:r>
              <a:rPr lang="en-US" altLang="ru-RU" sz="3200" dirty="0">
                <a:cs typeface="Arial" charset="0"/>
              </a:rPr>
              <a:t>=j{mod p} (</a:t>
            </a:r>
            <a:r>
              <a:rPr lang="ru-RU" altLang="ru-RU" sz="3200" dirty="0">
                <a:cs typeface="Arial" charset="0"/>
              </a:rPr>
              <a:t>для подтверждения подлинности </a:t>
            </a:r>
            <a:r>
              <a:rPr lang="ru-RU" altLang="ru-RU" sz="3200" dirty="0" smtClean="0">
                <a:cs typeface="Arial" charset="0"/>
              </a:rPr>
              <a:t>ЭП</a:t>
            </a:r>
            <a:r>
              <a:rPr lang="ru-RU" altLang="ru-RU" sz="3200" dirty="0">
                <a:cs typeface="Arial" charset="0"/>
              </a:rPr>
              <a:t>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000" dirty="0">
                <a:cs typeface="Arial" charset="0"/>
              </a:rPr>
              <a:t>Запись этого протокола не может подтвердить </a:t>
            </a:r>
            <a:r>
              <a:rPr lang="en-US" altLang="ru-RU" sz="3000" dirty="0">
                <a:cs typeface="Arial" charset="0"/>
              </a:rPr>
              <a:t>D</a:t>
            </a:r>
            <a:r>
              <a:rPr lang="ru-RU" altLang="ru-RU" sz="3000" dirty="0">
                <a:cs typeface="Arial" charset="0"/>
              </a:rPr>
              <a:t> подлинность </a:t>
            </a:r>
            <a:r>
              <a:rPr lang="ru-RU" altLang="ru-RU" sz="3000" dirty="0" smtClean="0">
                <a:cs typeface="Arial" charset="0"/>
              </a:rPr>
              <a:t>ЭП </a:t>
            </a:r>
            <a:r>
              <a:rPr lang="ru-RU" altLang="ru-RU" sz="3000" dirty="0">
                <a:cs typeface="Arial" charset="0"/>
              </a:rPr>
              <a:t>под </a:t>
            </a:r>
            <a:r>
              <a:rPr lang="en-US" altLang="ru-RU" sz="3000" dirty="0">
                <a:cs typeface="Arial" charset="0"/>
              </a:rPr>
              <a:t>m</a:t>
            </a:r>
            <a:r>
              <a:rPr lang="ru-RU" altLang="ru-RU" sz="3000" dirty="0">
                <a:cs typeface="Arial" charset="0"/>
              </a:rPr>
              <a:t>, но </a:t>
            </a:r>
            <a:r>
              <a:rPr lang="en-US" altLang="ru-RU" sz="3000" dirty="0">
                <a:cs typeface="Arial" charset="0"/>
              </a:rPr>
              <a:t>D </a:t>
            </a:r>
            <a:r>
              <a:rPr lang="ru-RU" altLang="ru-RU" sz="3000" dirty="0">
                <a:cs typeface="Arial" charset="0"/>
              </a:rPr>
              <a:t>может выполнить другой протокол с </a:t>
            </a:r>
            <a:r>
              <a:rPr lang="en-US" altLang="ru-RU" sz="3000" dirty="0">
                <a:cs typeface="Arial" charset="0"/>
              </a:rPr>
              <a:t>C.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6"/>
            </a:pP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59448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cademicPresentation1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E4FFEA1-43A1-40BE-8523-D90AC15F4ED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AcademicPresentation1</Template>
  <TotalTime>0</TotalTime>
  <Words>2206</Words>
  <Application>Microsoft Office PowerPoint</Application>
  <PresentationFormat>Экран (4:3)</PresentationFormat>
  <Paragraphs>141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AcademicPresentation1</vt:lpstr>
      <vt:lpstr>Лекция 6. Протоколы электронной подписи</vt:lpstr>
      <vt:lpstr>Получение нескольких ЭП под одним документом</vt:lpstr>
      <vt:lpstr>Получение нескольких ЭП под одним документом</vt:lpstr>
      <vt:lpstr>Неоспоримая ЭП</vt:lpstr>
      <vt:lpstr>Неоспоримая ЭП</vt:lpstr>
      <vt:lpstr>Неоспоримая ЭП</vt:lpstr>
      <vt:lpstr>Пример протокола неоспоримой ЭП</vt:lpstr>
      <vt:lpstr>Пример протокола неоспоримой ЭП</vt:lpstr>
      <vt:lpstr>Пример протокола неоспоримой ЭП</vt:lpstr>
      <vt:lpstr>Пример протокола неоспоримой ЭЦП</vt:lpstr>
      <vt:lpstr>Пример протокола неоспоримой ЭЦП</vt:lpstr>
      <vt:lpstr>Не отрицаемая ЭП</vt:lpstr>
      <vt:lpstr>Не отрицаемая ЭЦП</vt:lpstr>
      <vt:lpstr>Не отрицаемая ЭЦП</vt:lpstr>
      <vt:lpstr>Протокол Чоума</vt:lpstr>
      <vt:lpstr>Протокол Чоума</vt:lpstr>
      <vt:lpstr>Протокол Чоума</vt:lpstr>
      <vt:lpstr>Протокол подтверждения и отрицания ЭП</vt:lpstr>
      <vt:lpstr>Протокол подтверждения и отрицания ЭП</vt:lpstr>
      <vt:lpstr>Протокол подтверждения и отрицания ЭП</vt:lpstr>
      <vt:lpstr>ЭП вслепую</vt:lpstr>
      <vt:lpstr>Полностью слепые подписи</vt:lpstr>
      <vt:lpstr>Полностью слепые подписи</vt:lpstr>
      <vt:lpstr>Протокол Чоума</vt:lpstr>
      <vt:lpstr>Протокол Чоума</vt:lpstr>
      <vt:lpstr>Свойства полностью слепых ЭП</vt:lpstr>
      <vt:lpstr>Слепые ЭП</vt:lpstr>
      <vt:lpstr>Слепая ЭП</vt:lpstr>
      <vt:lpstr>Слепая ЭП</vt:lpstr>
      <vt:lpstr>Слепая ЭП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2015-02-13T09:10:42Z</dcterms:created>
  <dcterms:modified xsi:type="dcterms:W3CDTF">2016-06-08T11:29:39Z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TC101671251049</vt:lpwstr>
  </property>
</Properties>
</file>