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6"/>
  </p:notesMasterIdLst>
  <p:sldIdLst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94" r:id="rId15"/>
    <p:sldId id="280" r:id="rId16"/>
    <p:sldId id="281" r:id="rId17"/>
    <p:sldId id="295" r:id="rId18"/>
    <p:sldId id="282" r:id="rId19"/>
    <p:sldId id="283" r:id="rId20"/>
    <p:sldId id="296" r:id="rId21"/>
    <p:sldId id="284" r:id="rId22"/>
    <p:sldId id="297" r:id="rId23"/>
    <p:sldId id="285" r:id="rId24"/>
    <p:sldId id="298" r:id="rId25"/>
    <p:sldId id="286" r:id="rId26"/>
    <p:sldId id="299" r:id="rId27"/>
    <p:sldId id="287" r:id="rId28"/>
    <p:sldId id="300" r:id="rId29"/>
    <p:sldId id="288" r:id="rId30"/>
    <p:sldId id="289" r:id="rId31"/>
    <p:sldId id="290" r:id="rId32"/>
    <p:sldId id="291" r:id="rId33"/>
    <p:sldId id="292" r:id="rId34"/>
    <p:sldId id="293" r:id="rId35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12:55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12:55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12:55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12:55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smtClean="0"/>
              <a:t>2. </a:t>
            </a:r>
            <a:r>
              <a:rPr lang="ru-RU" dirty="0" smtClean="0"/>
              <a:t>Протоколы обмена ключами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Требования к распределению ключей и способы его реализации.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Обмен ключами с помощью центра распределения ключей.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Атака «человек посередине» и методы защиты от нее.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Прямой обмен ключами.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Требования к протоколу распределения ключей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Взаимная аутентификация участников протокола.</a:t>
            </a:r>
          </a:p>
          <a:p>
            <a:r>
              <a:rPr lang="ru-RU" altLang="ru-RU" sz="3200" dirty="0"/>
              <a:t>Аутентификация сеанса связи механизмами запроса-ответа и (или) отметок времени.</a:t>
            </a:r>
          </a:p>
          <a:p>
            <a:r>
              <a:rPr lang="ru-RU" altLang="ru-RU" sz="3200" dirty="0"/>
              <a:t>Использование минимального числа сообщений.</a:t>
            </a:r>
          </a:p>
          <a:p>
            <a:r>
              <a:rPr lang="ru-RU" altLang="ru-RU" sz="3200" dirty="0"/>
              <a:t>Исключение злоупотреблений со стороны центра распределения ключей (вплоть до отказа от его использования).</a:t>
            </a:r>
          </a:p>
        </p:txBody>
      </p:sp>
    </p:spTree>
    <p:extLst>
      <p:ext uri="{BB962C8B-B14F-4D97-AF65-F5344CB8AC3E}">
        <p14:creationId xmlns:p14="http://schemas.microsoft.com/office/powerpoint/2010/main" val="4847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dirty="0"/>
              <a:t>Принцип распределения ключей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Отделение процедуры аутентификации участников протокола от процедуры собственно распределения ключей. Цель этого принципа – создание протокола, при котором после взаимной аутентификации участников они самостоятельно формируют сеансовый ключ без участия центра распределения ключей.</a:t>
            </a:r>
          </a:p>
        </p:txBody>
      </p:sp>
    </p:spTree>
    <p:extLst>
      <p:ext uri="{BB962C8B-B14F-4D97-AF65-F5344CB8AC3E}">
        <p14:creationId xmlns:p14="http://schemas.microsoft.com/office/powerpoint/2010/main" val="13917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Обмен ключами для симметричных криптосистем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</a:t>
            </a:r>
            <a:r>
              <a:rPr lang="ru-RU" altLang="ru-RU" sz="3200" dirty="0"/>
              <a:t>Центр распределения ключей </a:t>
            </a:r>
            <a:r>
              <a:rPr lang="en-US" altLang="ru-RU" sz="3200" dirty="0"/>
              <a:t>KDC: </a:t>
            </a:r>
            <a:r>
              <a:rPr lang="ru-RU" altLang="ru-RU" sz="3200" dirty="0"/>
              <a:t>запрос сеансового ключа для связи с </a:t>
            </a:r>
            <a:r>
              <a:rPr lang="en-US" altLang="ru-RU" sz="3200" dirty="0"/>
              <a:t>B 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KDC: </a:t>
            </a:r>
            <a:r>
              <a:rPr lang="ru-RU" altLang="ru-RU" sz="3200" dirty="0"/>
              <a:t>генерация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 и создание двух зашифрованных копий этого ключа с помощью секретного мастер-ключа</a:t>
            </a:r>
            <a:r>
              <a:rPr lang="en-US" altLang="ru-RU" sz="3200" dirty="0"/>
              <a:t> </a:t>
            </a:r>
            <a:r>
              <a:rPr lang="ru-RU" altLang="ru-RU" sz="3200" dirty="0" smtClean="0"/>
              <a:t>пользователя </a:t>
            </a:r>
            <a:r>
              <a:rPr lang="en-US" altLang="ru-RU" sz="3200" dirty="0" smtClean="0"/>
              <a:t>A 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))</a:t>
            </a:r>
            <a:r>
              <a:rPr lang="ru-RU" altLang="ru-RU" sz="3200" dirty="0"/>
              <a:t> и с помощью секретного мастер-ключа</a:t>
            </a:r>
            <a:r>
              <a:rPr lang="en-US" altLang="ru-RU" sz="3200" dirty="0"/>
              <a:t> </a:t>
            </a:r>
            <a:r>
              <a:rPr lang="ru-RU" altLang="ru-RU" sz="3200" dirty="0" smtClean="0"/>
              <a:t>пользователя </a:t>
            </a:r>
            <a:r>
              <a:rPr lang="en-US" altLang="ru-RU" sz="3200" dirty="0" smtClean="0"/>
              <a:t>B 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))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KDC-&gt;A: E</a:t>
            </a:r>
            <a:r>
              <a:rPr lang="en-US" altLang="ru-RU" sz="3200" baseline="-25000" dirty="0"/>
              <a:t>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8292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Обмен ключами для симметричных криптосистем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+mj-lt"/>
              <a:buAutoNum type="arabicPeriod" startAt="6"/>
            </a:pPr>
            <a:r>
              <a:rPr lang="en-US" altLang="ru-RU" sz="3200" dirty="0"/>
              <a:t>B: 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KB</a:t>
            </a:r>
            <a:r>
              <a:rPr lang="ru-RU" altLang="ru-RU" sz="3200" dirty="0"/>
              <a:t>(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</a:t>
            </a:r>
            <a:r>
              <a:rPr lang="ru-RU" altLang="ru-RU" sz="3200" dirty="0"/>
              <a:t>).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6"/>
            </a:pPr>
            <a:r>
              <a:rPr lang="en-US" altLang="ru-RU" sz="3200" dirty="0"/>
              <a:t>A-&gt;B: </a:t>
            </a:r>
            <a:r>
              <a:rPr lang="ru-RU" altLang="ru-RU" sz="3200" dirty="0"/>
              <a:t>сообщение</a:t>
            </a:r>
            <a:r>
              <a:rPr lang="en-US" altLang="ru-RU" sz="3200" dirty="0"/>
              <a:t> M</a:t>
            </a:r>
            <a:r>
              <a:rPr lang="ru-RU" altLang="ru-RU" sz="3200" dirty="0"/>
              <a:t>, зашифрованное с использованием сеансового ключа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, копия которого имеется у них обоих</a:t>
            </a:r>
            <a:r>
              <a:rPr lang="en-US" altLang="ru-RU" sz="3200" dirty="0"/>
              <a:t> (E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(M)).</a:t>
            </a:r>
            <a:endParaRPr lang="ru-RU" alt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42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Обмен ключами с помощью </a:t>
            </a:r>
            <a:r>
              <a:rPr lang="en-US" altLang="ru-RU" sz="4000"/>
              <a:t>KDC</a:t>
            </a:r>
            <a:endParaRPr lang="ru-RU" altLang="ru-RU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Мастер-ключи участников защищенной связи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 </a:t>
            </a:r>
            <a:r>
              <a:rPr lang="ru-RU" altLang="ru-RU" sz="3200" dirty="0"/>
              <a:t>генерируются в центре распределения ключей и передаются каждому субъекту по физически защищенному каналу связи (например, при личном контакте). В этом протоколе предполагается, что ни один из мастер-ключей не скомпрометирован и </a:t>
            </a:r>
            <a:r>
              <a:rPr lang="en-US" altLang="ru-RU" sz="3200" dirty="0"/>
              <a:t>KDC </a:t>
            </a:r>
            <a:r>
              <a:rPr lang="ru-RU" altLang="ru-RU" sz="3200" dirty="0"/>
              <a:t>физически защищен.</a:t>
            </a:r>
          </a:p>
        </p:txBody>
      </p:sp>
    </p:spTree>
    <p:extLst>
      <p:ext uri="{BB962C8B-B14F-4D97-AF65-F5344CB8AC3E}">
        <p14:creationId xmlns:p14="http://schemas.microsoft.com/office/powerpoint/2010/main" val="40937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Обмен ключами для асимметричных криптосистем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A-&gt;KDC: </a:t>
            </a:r>
            <a:r>
              <a:rPr lang="ru-RU" altLang="ru-RU" sz="3200" dirty="0"/>
              <a:t>запрос открытых ключей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KDC-&gt;A: 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(PKA), 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(PKB) (</a:t>
            </a:r>
            <a:r>
              <a:rPr lang="ru-RU" altLang="ru-RU" sz="3200" dirty="0"/>
              <a:t>открытые ключи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B, </a:t>
            </a:r>
            <a:r>
              <a:rPr lang="ru-RU" altLang="ru-RU" sz="3200" dirty="0"/>
              <a:t>зашифрованные на закрытом ключе </a:t>
            </a:r>
            <a:r>
              <a:rPr lang="en-US" altLang="ru-RU" sz="3200" dirty="0"/>
              <a:t>KDC).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PKA=D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(PKA)),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PKA, PKB=D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(PKB)), </a:t>
            </a:r>
            <a:r>
              <a:rPr lang="ru-RU" altLang="ru-RU" sz="3200" dirty="0"/>
              <a:t>генерация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(PKB),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 smtClean="0"/>
              <a:t>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5024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6496" cy="1102568"/>
          </a:xfrm>
        </p:spPr>
        <p:txBody>
          <a:bodyPr>
            <a:normAutofit fontScale="90000"/>
          </a:bodyPr>
          <a:lstStyle/>
          <a:p>
            <a:r>
              <a:rPr lang="ru-RU" dirty="0"/>
              <a:t>Обмен ключами для асимметричных криптосистем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609600" indent="-609600">
              <a:buFont typeface="+mj-lt"/>
              <a:buAutoNum type="arabicPeriod" startAt="5"/>
            </a:pPr>
            <a:r>
              <a:rPr lang="en-US" altLang="ru-RU" sz="3200" dirty="0"/>
              <a:t>B: PKB=D</a:t>
            </a:r>
            <a:r>
              <a:rPr lang="en-US" altLang="ru-RU" sz="3200" baseline="-25000" dirty="0"/>
              <a:t>PKKDC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SKKDC</a:t>
            </a:r>
            <a:r>
              <a:rPr lang="en-US" altLang="ru-RU" sz="3200" dirty="0"/>
              <a:t>(PKB)),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PKB, 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n-US" altLang="ru-RU" sz="3200" dirty="0"/>
              <a:t>A-&gt;B: </a:t>
            </a:r>
            <a:r>
              <a:rPr lang="ru-RU" altLang="ru-RU" sz="3200" dirty="0"/>
              <a:t>сообщение</a:t>
            </a:r>
            <a:r>
              <a:rPr lang="en-US" altLang="ru-RU" sz="3200" dirty="0"/>
              <a:t> M</a:t>
            </a:r>
            <a:r>
              <a:rPr lang="ru-RU" altLang="ru-RU" sz="3200" dirty="0"/>
              <a:t>, зашифрованное с использованием сеансового ключа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, копия которого имеется у них обоих</a:t>
            </a:r>
            <a:r>
              <a:rPr lang="en-US" altLang="ru-RU" sz="3200" dirty="0"/>
              <a:t> (E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(M)).</a:t>
            </a:r>
            <a:endParaRPr lang="ru-RU" alt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Обмен ключами для асимметричных криптосистем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ru-RU" sz="3200" dirty="0"/>
              <a:t>KDC </a:t>
            </a:r>
            <a:r>
              <a:rPr lang="ru-RU" altLang="ru-RU" sz="3200" dirty="0"/>
              <a:t>выполняет роль удостоверяющего центра (центра сертификации), подтверждающего подлинность и целостность открытых ключей пользователей сети. Открытый ключ </a:t>
            </a:r>
            <a:r>
              <a:rPr lang="en-US" altLang="ru-RU" sz="3200" dirty="0"/>
              <a:t>KDC </a:t>
            </a:r>
            <a:r>
              <a:rPr lang="ru-RU" altLang="ru-RU" sz="3200" dirty="0"/>
              <a:t>должен быть предварительно распределен по физически защищенному каналу связи. Протокол, основанный на симметричном шифровании, выполняется быстрее, но при использовании открытых ключей можно исключить </a:t>
            </a:r>
            <a:r>
              <a:rPr lang="en-US" altLang="ru-RU" sz="3200" dirty="0"/>
              <a:t>KDC </a:t>
            </a:r>
            <a:r>
              <a:rPr lang="ru-RU" altLang="ru-RU" sz="3200" dirty="0"/>
              <a:t>из процесса генерации сеансовых ключей.</a:t>
            </a:r>
          </a:p>
        </p:txBody>
      </p:sp>
    </p:spTree>
    <p:extLst>
      <p:ext uri="{BB962C8B-B14F-4D97-AF65-F5344CB8AC3E}">
        <p14:creationId xmlns:p14="http://schemas.microsoft.com/office/powerpoint/2010/main" val="16924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81075"/>
          </a:xfrm>
        </p:spPr>
        <p:txBody>
          <a:bodyPr/>
          <a:lstStyle/>
          <a:p>
            <a:r>
              <a:rPr lang="ru-RU" altLang="ru-RU" dirty="0"/>
              <a:t>Атака «человек посередине»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PKA.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Нарушитель </a:t>
            </a:r>
            <a:r>
              <a:rPr lang="en-US" altLang="ru-RU" sz="3200" dirty="0"/>
              <a:t>N: </a:t>
            </a:r>
            <a:r>
              <a:rPr lang="ru-RU" altLang="ru-RU" sz="3200" dirty="0"/>
              <a:t>перехват </a:t>
            </a:r>
            <a:r>
              <a:rPr lang="en-US" altLang="ru-RU" sz="3200" dirty="0"/>
              <a:t>PKA.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N-&gt;B: PKN </a:t>
            </a:r>
            <a:r>
              <a:rPr lang="ru-RU" altLang="ru-RU" sz="3200" dirty="0"/>
              <a:t>(под видом </a:t>
            </a:r>
            <a:r>
              <a:rPr lang="en-US" altLang="ru-RU" sz="3200" dirty="0"/>
              <a:t>PKA).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PKB.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N: </a:t>
            </a:r>
            <a:r>
              <a:rPr lang="ru-RU" altLang="ru-RU" sz="3200" dirty="0"/>
              <a:t>перехват </a:t>
            </a:r>
            <a:r>
              <a:rPr lang="en-US" altLang="ru-RU" sz="3200" dirty="0"/>
              <a:t>PKB.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N-&gt;A: PKN (</a:t>
            </a:r>
            <a:r>
              <a:rPr lang="ru-RU" altLang="ru-RU" sz="3200" dirty="0"/>
              <a:t>под видом </a:t>
            </a:r>
            <a:r>
              <a:rPr lang="en-US" altLang="ru-RU" sz="3200" dirty="0"/>
              <a:t>PKB</a:t>
            </a:r>
            <a:r>
              <a:rPr lang="en-US" altLang="ru-RU" sz="3200" dirty="0" smtClean="0"/>
              <a:t>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0979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Атака «человек посередине»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7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генерация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PKN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N: </a:t>
            </a:r>
            <a:r>
              <a:rPr lang="ru-RU" altLang="ru-RU" sz="3200" dirty="0"/>
              <a:t>перехват сообщения,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SKN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PKN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)), M=D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(M))</a:t>
            </a:r>
            <a:r>
              <a:rPr lang="ru-RU" altLang="ru-RU" sz="3200" dirty="0"/>
              <a:t>, замена </a:t>
            </a:r>
            <a:r>
              <a:rPr lang="en-US" altLang="ru-RU" sz="3200" dirty="0"/>
              <a:t>M </a:t>
            </a:r>
            <a:r>
              <a:rPr lang="ru-RU" altLang="ru-RU" sz="3200" dirty="0"/>
              <a:t>на </a:t>
            </a:r>
            <a:r>
              <a:rPr lang="en-US" altLang="ru-RU" sz="3200" dirty="0"/>
              <a:t>M</a:t>
            </a:r>
            <a:r>
              <a:rPr lang="en-US" altLang="ru-RU" sz="3200" dirty="0" smtClean="0">
                <a:cs typeface="Arial" charset="0"/>
              </a:rPr>
              <a:t>′.</a:t>
            </a:r>
            <a:endParaRPr lang="ru-RU" altLang="ru-RU" sz="3200" dirty="0" smtClean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/>
              <a:t>N-&gt;B: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</a:t>
            </a:r>
            <a:r>
              <a:rPr lang="en-US" altLang="ru-RU" sz="3200" dirty="0">
                <a:cs typeface="Arial" charset="0"/>
              </a:rPr>
              <a:t>′).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>
                <a:cs typeface="Arial" charset="0"/>
              </a:rPr>
              <a:t>B: K</a:t>
            </a:r>
            <a:r>
              <a:rPr lang="en-US" altLang="ru-RU" sz="3200" baseline="-25000" dirty="0">
                <a:cs typeface="Arial" charset="0"/>
              </a:rPr>
              <a:t>AB</a:t>
            </a:r>
            <a:r>
              <a:rPr lang="en-US" altLang="ru-RU" sz="3200" dirty="0">
                <a:cs typeface="Arial" charset="0"/>
              </a:rPr>
              <a:t>=D</a:t>
            </a:r>
            <a:r>
              <a:rPr lang="en-US" altLang="ru-RU" sz="3200" baseline="-25000" dirty="0">
                <a:cs typeface="Arial" charset="0"/>
              </a:rPr>
              <a:t>SKB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)), M</a:t>
            </a:r>
            <a:r>
              <a:rPr lang="en-US" altLang="ru-RU" sz="3200" dirty="0">
                <a:cs typeface="Arial" charset="0"/>
              </a:rPr>
              <a:t>′=D</a:t>
            </a:r>
            <a:r>
              <a:rPr lang="en-US" altLang="ru-RU" sz="3200" baseline="-25000" dirty="0">
                <a:cs typeface="Arial" charset="0"/>
              </a:rPr>
              <a:t>KAB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(M</a:t>
            </a:r>
            <a:r>
              <a:rPr lang="en-US" altLang="ru-RU" sz="3200" dirty="0">
                <a:cs typeface="Arial" charset="0"/>
              </a:rPr>
              <a:t>′)).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endParaRPr lang="en-US" altLang="ru-RU" sz="3200" dirty="0">
              <a:cs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6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Требования к распределению ключей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Оперативность и точность распределения.</a:t>
            </a:r>
          </a:p>
          <a:p>
            <a:r>
              <a:rPr lang="ru-RU" altLang="ru-RU" sz="3200" dirty="0"/>
              <a:t>Конфиденциальность распределяемых ключей.</a:t>
            </a:r>
          </a:p>
        </p:txBody>
      </p:sp>
    </p:spTree>
    <p:extLst>
      <p:ext uri="{BB962C8B-B14F-4D97-AF65-F5344CB8AC3E}">
        <p14:creationId xmlns:p14="http://schemas.microsoft.com/office/powerpoint/2010/main" val="37075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Атака «человек посередине»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200" dirty="0" smtClean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не передают свои открытые ключи по каналам связи, а извлекают их из базы данных, </a:t>
            </a:r>
            <a:r>
              <a:rPr lang="en-US" altLang="ru-RU" sz="3200" dirty="0"/>
              <a:t>N </a:t>
            </a:r>
            <a:r>
              <a:rPr lang="ru-RU" altLang="ru-RU" sz="3200" dirty="0"/>
              <a:t>(или его сообщник) может оказаться в состоянии перехватывать запросы в эту базу данных и подменять открытые ключи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своими собственными</a:t>
            </a:r>
            <a:r>
              <a:rPr lang="en-US" altLang="ru-RU" sz="3200" dirty="0"/>
              <a:t> </a:t>
            </a:r>
            <a:r>
              <a:rPr lang="ru-RU" altLang="ru-RU" sz="3200" dirty="0"/>
              <a:t>или проникнуть в базу данных, где хранятся </a:t>
            </a:r>
            <a:r>
              <a:rPr lang="en-US" altLang="ru-RU" sz="3200" dirty="0"/>
              <a:t>PKA </a:t>
            </a:r>
            <a:r>
              <a:rPr lang="ru-RU" altLang="ru-RU" sz="3200" dirty="0"/>
              <a:t>и </a:t>
            </a:r>
            <a:r>
              <a:rPr lang="en-US" altLang="ru-RU" sz="3200" dirty="0"/>
              <a:t>PKB</a:t>
            </a:r>
            <a:r>
              <a:rPr lang="ru-RU" altLang="ru-RU" sz="3200" dirty="0"/>
              <a:t>, заменить их на</a:t>
            </a:r>
            <a:r>
              <a:rPr lang="en-US" altLang="ru-RU" sz="3200" dirty="0"/>
              <a:t> PKN</a:t>
            </a:r>
            <a:r>
              <a:rPr lang="ru-RU" altLang="ru-RU" sz="3200" dirty="0"/>
              <a:t>, а затем дожидаться, пока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не захотят обменяться сообщениями. </a:t>
            </a:r>
          </a:p>
        </p:txBody>
      </p:sp>
    </p:spTree>
    <p:extLst>
      <p:ext uri="{BB962C8B-B14F-4D97-AF65-F5344CB8AC3E}">
        <p14:creationId xmlns:p14="http://schemas.microsoft.com/office/powerpoint/2010/main" val="31780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Атака «человек посередине»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Такая атака стала возможна потому,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не в состоянии достоверно убедиться в том, что общаются друг с другом напрямую. Если, модифицируя сообщения </a:t>
            </a:r>
            <a:r>
              <a:rPr lang="en-US" altLang="ru-RU" sz="3200" dirty="0"/>
              <a:t>A </a:t>
            </a:r>
            <a:r>
              <a:rPr lang="ru-RU" altLang="ru-RU" sz="3200" dirty="0"/>
              <a:t>и</a:t>
            </a:r>
            <a:r>
              <a:rPr lang="en-US" altLang="ru-RU" sz="3200" dirty="0"/>
              <a:t> B,</a:t>
            </a:r>
            <a:r>
              <a:rPr lang="ru-RU" altLang="ru-RU" sz="3200" dirty="0"/>
              <a:t> </a:t>
            </a:r>
            <a:r>
              <a:rPr lang="en-US" altLang="ru-RU" sz="3200" dirty="0"/>
              <a:t>N </a:t>
            </a:r>
            <a:r>
              <a:rPr lang="ru-RU" altLang="ru-RU" sz="3200" dirty="0"/>
              <a:t>сможет делать это с такой быстротой, что задержка в передаче сообщений будет незаметной, ни</a:t>
            </a:r>
            <a:r>
              <a:rPr lang="en-US" altLang="ru-RU" sz="3200" dirty="0"/>
              <a:t> A</a:t>
            </a:r>
            <a:r>
              <a:rPr lang="ru-RU" altLang="ru-RU" sz="3200" dirty="0"/>
              <a:t>, ни </a:t>
            </a:r>
            <a:r>
              <a:rPr lang="en-US" altLang="ru-RU" sz="3200" dirty="0"/>
              <a:t>B </a:t>
            </a:r>
            <a:r>
              <a:rPr lang="ru-RU" altLang="ru-RU" sz="3200" dirty="0"/>
              <a:t>не смогут определить, что кто-то вклинился между ними и читает всю их якобы секретную переписку. 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4123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dirty="0"/>
              <a:t>Протокол Ривеста-Шамира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Блокировочный протокол, позволяющий усложнить задачу нарушителя.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PKA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PKB.</a:t>
            </a:r>
            <a:r>
              <a:rPr lang="ru-RU" altLang="ru-RU" sz="3200" dirty="0"/>
              <a:t>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AB1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KAB1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AB1</a:t>
            </a:r>
            <a:r>
              <a:rPr lang="en-US" altLang="ru-RU" sz="3200" dirty="0"/>
              <a:t>), </a:t>
            </a:r>
            <a:r>
              <a:rPr lang="ru-RU" altLang="ru-RU" sz="3200" dirty="0"/>
              <a:t>половину сообщения</a:t>
            </a:r>
            <a:r>
              <a:rPr lang="en-US" altLang="ru-RU" sz="3200" dirty="0"/>
              <a:t> E</a:t>
            </a:r>
            <a:r>
              <a:rPr lang="en-US" altLang="ru-RU" sz="3200" baseline="-25000" dirty="0"/>
              <a:t>KAB1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AB2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KAB2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AB2</a:t>
            </a:r>
            <a:r>
              <a:rPr lang="en-US" altLang="ru-RU" sz="3200" dirty="0"/>
              <a:t>), </a:t>
            </a:r>
            <a:r>
              <a:rPr lang="ru-RU" altLang="ru-RU" sz="3200" dirty="0"/>
              <a:t>половину сообщения</a:t>
            </a:r>
            <a:r>
              <a:rPr lang="en-US" altLang="ru-RU" sz="3200" dirty="0"/>
              <a:t> E</a:t>
            </a:r>
            <a:r>
              <a:rPr lang="en-US" altLang="ru-RU" sz="3200" baseline="-25000" dirty="0"/>
              <a:t>KAB2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048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Ривеста-Шамира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7"/>
            </a:pPr>
            <a:r>
              <a:rPr lang="en-US" altLang="ru-RU" sz="3200" dirty="0"/>
              <a:t>A-&gt;B: </a:t>
            </a:r>
            <a:r>
              <a:rPr lang="ru-RU" altLang="ru-RU" sz="3200" dirty="0"/>
              <a:t>вторую половину сообщения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KAB1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B: K</a:t>
            </a:r>
            <a:r>
              <a:rPr lang="en-US" altLang="ru-RU" sz="3200" baseline="-25000" dirty="0"/>
              <a:t>AB1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AB1</a:t>
            </a:r>
            <a:r>
              <a:rPr lang="en-US" altLang="ru-RU" sz="3200" dirty="0"/>
              <a:t>)), 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KAB1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KAB1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</a:t>
            </a:r>
            <a:r>
              <a:rPr lang="ru-RU" altLang="ru-RU" sz="3200" dirty="0"/>
              <a:t>. 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B-&gt;A: </a:t>
            </a:r>
            <a:r>
              <a:rPr lang="ru-RU" altLang="ru-RU" sz="3200" dirty="0"/>
              <a:t>вторую половину сообщения</a:t>
            </a:r>
            <a:r>
              <a:rPr lang="en-US" altLang="ru-RU" sz="3200" dirty="0"/>
              <a:t> E</a:t>
            </a:r>
            <a:r>
              <a:rPr lang="en-US" altLang="ru-RU" sz="3200" baseline="-25000" dirty="0"/>
              <a:t>KAB2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A: K</a:t>
            </a:r>
            <a:r>
              <a:rPr lang="en-US" altLang="ru-RU" sz="3200" baseline="-25000" dirty="0"/>
              <a:t>AB2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AB2</a:t>
            </a:r>
            <a:r>
              <a:rPr lang="en-US" altLang="ru-RU" sz="3200" dirty="0"/>
              <a:t>)), 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KAB2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KAB2</a:t>
            </a:r>
            <a:r>
              <a:rPr lang="en-US" altLang="ru-RU" sz="3200" dirty="0"/>
              <a:t>(M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))</a:t>
            </a:r>
            <a:r>
              <a:rPr lang="ru-RU" altLang="ru-RU" sz="32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Протокол Ривеста-Шамира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Необходимо, чтобы одну часть сообщения, посланного </a:t>
            </a:r>
            <a:r>
              <a:rPr lang="en-US" altLang="ru-RU" sz="3200" dirty="0"/>
              <a:t>A </a:t>
            </a:r>
            <a:r>
              <a:rPr lang="ru-RU" altLang="ru-RU" sz="3200" dirty="0"/>
              <a:t>или</a:t>
            </a:r>
            <a:r>
              <a:rPr lang="en-US" altLang="ru-RU" sz="3200" dirty="0"/>
              <a:t> B</a:t>
            </a:r>
            <a:r>
              <a:rPr lang="ru-RU" altLang="ru-RU" sz="3200" dirty="0"/>
              <a:t>, нельзя было прочитать, не имея на руках другой его части. Тогда </a:t>
            </a:r>
            <a:r>
              <a:rPr lang="en-US" altLang="ru-RU" sz="3200" dirty="0"/>
              <a:t>B </a:t>
            </a:r>
            <a:r>
              <a:rPr lang="ru-RU" altLang="ru-RU" sz="3200" dirty="0"/>
              <a:t>не сможет прочитать сообщение </a:t>
            </a:r>
            <a:r>
              <a:rPr lang="en-US" altLang="ru-RU" sz="3200" dirty="0"/>
              <a:t>A </a:t>
            </a:r>
            <a:r>
              <a:rPr lang="ru-RU" altLang="ru-RU" sz="3200" dirty="0"/>
              <a:t>до тех пор, пока не дойдет до шага </a:t>
            </a:r>
            <a:r>
              <a:rPr lang="ru-RU" altLang="ru-RU" sz="3200" dirty="0" smtClean="0"/>
              <a:t>8 </a:t>
            </a:r>
            <a:r>
              <a:rPr lang="ru-RU" altLang="ru-RU" sz="3200" dirty="0"/>
              <a:t>протокола, а </a:t>
            </a:r>
            <a:r>
              <a:rPr lang="en-US" altLang="ru-RU" sz="3200" dirty="0"/>
              <a:t>A </a:t>
            </a:r>
            <a:r>
              <a:rPr lang="ru-RU" altLang="ru-RU" sz="3200" dirty="0"/>
              <a:t>не сможет ознакомиться с сообщением </a:t>
            </a:r>
            <a:r>
              <a:rPr lang="en-US" altLang="ru-RU" sz="3200" dirty="0"/>
              <a:t>B </a:t>
            </a:r>
            <a:r>
              <a:rPr lang="ru-RU" altLang="ru-RU" sz="3200" dirty="0"/>
              <a:t>до шага </a:t>
            </a:r>
            <a:r>
              <a:rPr lang="ru-RU" altLang="ru-RU" sz="3200" dirty="0" smtClean="0"/>
              <a:t>10. </a:t>
            </a:r>
            <a:r>
              <a:rPr lang="ru-RU" altLang="ru-RU" sz="3200" dirty="0"/>
              <a:t>Существует несколько способов добиться этого: 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если для шифрования используется блочный криптографический алгоритм, то первую часть отсылаемого сообщения можно, например, составить из первых половин блоков шифротекста, а вторую </a:t>
            </a:r>
            <a:r>
              <a:rPr lang="ru-RU" altLang="ru-RU" sz="3200" dirty="0">
                <a:cs typeface="Arial" charset="0"/>
              </a:rPr>
              <a:t>−</a:t>
            </a:r>
            <a:r>
              <a:rPr lang="ru-RU" altLang="ru-RU" sz="3200" dirty="0"/>
              <a:t> из вторых; </a:t>
            </a:r>
          </a:p>
          <a:p>
            <a:pPr>
              <a:lnSpc>
                <a:spcPct val="90000"/>
              </a:lnSpc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1338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Ривеста-Шамира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расшифрование сообщения можно поставить в зависимость от значения начального вектора, который отсылается вместе со второй частью сообщения; 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первая часть сообщения представляет собой хеш-значение, полученное для шифротекста этого сообщения, а вторая часть содержит собственно сам шифротекст. </a:t>
            </a:r>
          </a:p>
        </p:txBody>
      </p:sp>
    </p:spTree>
    <p:extLst>
      <p:ext uri="{BB962C8B-B14F-4D97-AF65-F5344CB8AC3E}">
        <p14:creationId xmlns:p14="http://schemas.microsoft.com/office/powerpoint/2010/main" val="147317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dirty="0" smtClean="0"/>
              <a:t>Анализ протокола </a:t>
            </a:r>
            <a:r>
              <a:rPr lang="ru-RU" altLang="ru-RU" dirty="0"/>
              <a:t>Ривеста-Шамира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На шаге 1 протокола </a:t>
            </a:r>
            <a:r>
              <a:rPr lang="en-US" altLang="ru-RU" sz="3200" dirty="0"/>
              <a:t>N </a:t>
            </a:r>
            <a:r>
              <a:rPr lang="ru-RU" altLang="ru-RU" sz="3200" dirty="0"/>
              <a:t>по-прежнему может подставить </a:t>
            </a:r>
            <a:r>
              <a:rPr lang="en-US" altLang="ru-RU" sz="3200" dirty="0"/>
              <a:t>PKN </a:t>
            </a:r>
            <a:r>
              <a:rPr lang="ru-RU" altLang="ru-RU" sz="3200" dirty="0"/>
              <a:t>вместо</a:t>
            </a:r>
            <a:r>
              <a:rPr lang="en-US" altLang="ru-RU" sz="3200" dirty="0"/>
              <a:t> PKA</a:t>
            </a:r>
            <a:r>
              <a:rPr lang="ru-RU" altLang="ru-RU" sz="3200" dirty="0"/>
              <a:t>. Однако теперь на шаге </a:t>
            </a:r>
            <a:r>
              <a:rPr lang="en-US" altLang="ru-RU" sz="3200" dirty="0"/>
              <a:t>4</a:t>
            </a:r>
            <a:r>
              <a:rPr lang="ru-RU" altLang="ru-RU" sz="3200" dirty="0"/>
              <a:t> </a:t>
            </a:r>
            <a:r>
              <a:rPr lang="en-US" altLang="ru-RU" sz="3200" dirty="0"/>
              <a:t>N </a:t>
            </a:r>
            <a:r>
              <a:rPr lang="ru-RU" altLang="ru-RU" sz="3200" dirty="0"/>
              <a:t>будет не в состоянии расшифровать перехваченное сообщение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 </a:t>
            </a:r>
            <a:r>
              <a:rPr lang="ru-RU" altLang="ru-RU" sz="3200" dirty="0"/>
              <a:t>и зашифровать его заново при помощи</a:t>
            </a:r>
            <a:r>
              <a:rPr lang="en-US" altLang="ru-RU" sz="3200" dirty="0"/>
              <a:t> PKB</a:t>
            </a:r>
            <a:r>
              <a:rPr lang="ru-RU" altLang="ru-RU" sz="3200" dirty="0"/>
              <a:t>. </a:t>
            </a:r>
            <a:r>
              <a:rPr lang="en-US" altLang="ru-RU" sz="3200" dirty="0"/>
              <a:t>N </a:t>
            </a:r>
            <a:r>
              <a:rPr lang="ru-RU" altLang="ru-RU" sz="3200" dirty="0"/>
              <a:t>потребуется создать собственное сообщение (случайный начальный вектор или хеш-значение) и послать его половину </a:t>
            </a:r>
            <a:r>
              <a:rPr lang="en-US" altLang="ru-RU" sz="3200" dirty="0"/>
              <a:t>B</a:t>
            </a:r>
            <a:r>
              <a:rPr lang="ru-RU" altLang="ru-RU" sz="3200" dirty="0"/>
              <a:t>. То же касается и сообщения</a:t>
            </a:r>
            <a:r>
              <a:rPr lang="en-US" altLang="ru-RU" sz="3200" dirty="0"/>
              <a:t> M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 которое </a:t>
            </a:r>
            <a:r>
              <a:rPr lang="en-US" altLang="ru-RU" sz="3200" dirty="0"/>
              <a:t>N </a:t>
            </a:r>
            <a:r>
              <a:rPr lang="ru-RU" altLang="ru-RU" sz="3200" dirty="0"/>
              <a:t>перехватит на шаге </a:t>
            </a:r>
            <a:r>
              <a:rPr lang="en-US" altLang="ru-RU" sz="3200" dirty="0"/>
              <a:t>6</a:t>
            </a:r>
            <a:r>
              <a:rPr lang="ru-RU" altLang="ru-RU" sz="3200" dirty="0"/>
              <a:t> протокола. </a:t>
            </a:r>
            <a:endParaRPr lang="ru-RU" alt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9130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Анализ протокола Ривеста-Шамира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После того как </a:t>
            </a:r>
            <a:r>
              <a:rPr lang="en-US" altLang="ru-RU" sz="3200" dirty="0"/>
              <a:t>N </a:t>
            </a:r>
            <a:r>
              <a:rPr lang="ru-RU" altLang="ru-RU" sz="3200" dirty="0"/>
              <a:t>получит в свое распоряжение вторые половины подлинных сообщений </a:t>
            </a:r>
            <a:r>
              <a:rPr lang="en-US" altLang="ru-RU" sz="3200" dirty="0"/>
              <a:t>A </a:t>
            </a:r>
            <a:r>
              <a:rPr lang="ru-RU" altLang="ru-RU" sz="3200" dirty="0"/>
              <a:t>и</a:t>
            </a:r>
            <a:r>
              <a:rPr lang="en-US" altLang="ru-RU" sz="3200" dirty="0"/>
              <a:t> B</a:t>
            </a:r>
            <a:r>
              <a:rPr lang="ru-RU" altLang="ru-RU" sz="3200" dirty="0"/>
              <a:t>, будет уже слишком поздно изменить созданные им и отосланные ранее сообщения. </a:t>
            </a:r>
            <a:r>
              <a:rPr lang="en-US" altLang="ru-RU" sz="3200" dirty="0" smtClean="0"/>
              <a:t>N </a:t>
            </a:r>
            <a:r>
              <a:rPr lang="ru-RU" altLang="ru-RU" sz="3200" dirty="0"/>
              <a:t>придется продолжить вести всю переписку от имени </a:t>
            </a:r>
            <a:r>
              <a:rPr lang="en-US" altLang="ru-RU" sz="3200" dirty="0"/>
              <a:t>A </a:t>
            </a:r>
            <a:r>
              <a:rPr lang="ru-RU" altLang="ru-RU" sz="3200" dirty="0"/>
              <a:t>и</a:t>
            </a:r>
            <a:r>
              <a:rPr lang="en-US" altLang="ru-RU" sz="3200" dirty="0"/>
              <a:t> B</a:t>
            </a:r>
            <a:r>
              <a:rPr lang="ru-RU" altLang="ru-RU" sz="3200" dirty="0"/>
              <a:t>. </a:t>
            </a:r>
            <a:endParaRPr lang="ru-RU" altLang="ru-RU" sz="3200" i="1" dirty="0"/>
          </a:p>
          <a:p>
            <a:r>
              <a:rPr lang="ru-RU" altLang="ru-RU" sz="3200" dirty="0" smtClean="0"/>
              <a:t>Если </a:t>
            </a:r>
            <a:r>
              <a:rPr lang="en-US" altLang="ru-RU" sz="3200" dirty="0"/>
              <a:t>N </a:t>
            </a:r>
            <a:r>
              <a:rPr lang="ru-RU" altLang="ru-RU" sz="3200" dirty="0"/>
              <a:t>весьма близко знаком с </a:t>
            </a:r>
            <a:r>
              <a:rPr lang="en-US" altLang="ru-RU" sz="3200" dirty="0"/>
              <a:t>A </a:t>
            </a:r>
            <a:r>
              <a:rPr lang="ru-RU" altLang="ru-RU" sz="3200" dirty="0"/>
              <a:t>и</a:t>
            </a:r>
            <a:r>
              <a:rPr lang="en-US" altLang="ru-RU" sz="3200" dirty="0"/>
              <a:t> B,</a:t>
            </a:r>
            <a:r>
              <a:rPr lang="ru-RU" altLang="ru-RU" sz="3200" dirty="0"/>
              <a:t> то они никогда не заподозрят, что на самом деле общаются не друг с другом, а с </a:t>
            </a:r>
            <a:r>
              <a:rPr lang="en-US" altLang="ru-RU" sz="3200" dirty="0"/>
              <a:t>N</a:t>
            </a:r>
            <a:r>
              <a:rPr lang="ru-RU" altLang="ru-RU" sz="3200" dirty="0"/>
              <a:t>. Однако в любом случае </a:t>
            </a:r>
            <a:r>
              <a:rPr lang="en-US" altLang="ru-RU" sz="3200" dirty="0"/>
              <a:t>N </a:t>
            </a:r>
            <a:r>
              <a:rPr lang="ru-RU" altLang="ru-RU" sz="3200" dirty="0"/>
              <a:t>будет значительно труднее, чем тогда, когда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используют обычный, а не блокировочный протокол. </a:t>
            </a:r>
          </a:p>
        </p:txBody>
      </p:sp>
    </p:spTree>
    <p:extLst>
      <p:ext uri="{BB962C8B-B14F-4D97-AF65-F5344CB8AC3E}">
        <p14:creationId xmlns:p14="http://schemas.microsoft.com/office/powerpoint/2010/main" val="24615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287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Прямой обмен ключами</a:t>
            </a:r>
            <a:r>
              <a:rPr lang="en-US" altLang="ru-RU" sz="4000" dirty="0"/>
              <a:t> </a:t>
            </a:r>
            <a:r>
              <a:rPr lang="ru-RU" altLang="ru-RU" sz="4000" dirty="0"/>
              <a:t>в симметричной криптосистеме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</a:t>
            </a:r>
            <a:r>
              <a:rPr lang="ru-RU" altLang="ru-RU" sz="3200" dirty="0"/>
              <a:t>случайный запрос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вычисление ответа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</a:t>
            </a:r>
            <a:r>
              <a:rPr lang="ru-RU" altLang="ru-RU" sz="3200" dirty="0"/>
              <a:t>генерация случайного запроса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 и сеансового ключа </a:t>
            </a:r>
            <a:r>
              <a:rPr lang="en-US" altLang="ru-RU" sz="3200" dirty="0"/>
              <a:t>K.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KAB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</a:t>
            </a:r>
            <a:r>
              <a:rPr lang="en-US" altLang="ru-RU" sz="3200" baseline="-25000" dirty="0"/>
              <a:t> </a:t>
            </a:r>
            <a:r>
              <a:rPr lang="en-US" altLang="ru-RU" sz="3200" dirty="0"/>
              <a:t>K).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расшифрование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</a:t>
            </a:r>
            <a:r>
              <a:rPr lang="en-US" altLang="ru-RU" sz="3200" baseline="-25000" dirty="0"/>
              <a:t> </a:t>
            </a:r>
            <a:r>
              <a:rPr lang="en-US" altLang="ru-RU" sz="3200" dirty="0"/>
              <a:t>K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en-US" altLang="ru-RU" sz="3200" dirty="0"/>
              <a:t>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, вычисление ответа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</a:t>
            </a:r>
            <a:r>
              <a:rPr lang="ru-RU" altLang="ru-RU" sz="3200" dirty="0"/>
              <a:t>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906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Прямой обмен ключами</a:t>
            </a:r>
            <a:r>
              <a:rPr lang="en-US" altLang="ru-RU" sz="4000" dirty="0"/>
              <a:t> </a:t>
            </a:r>
            <a:r>
              <a:rPr lang="ru-RU" altLang="ru-RU" sz="4000" dirty="0"/>
              <a:t>в симметричной криптосистеме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Секретный ключ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 предварительно распределен по физически защищенному каналу связи.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На шаге 4 </a:t>
            </a:r>
            <a:r>
              <a:rPr lang="en-US" altLang="ru-RU" sz="3200" dirty="0"/>
              <a:t>B </a:t>
            </a:r>
            <a:r>
              <a:rPr lang="ru-RU" altLang="ru-RU" sz="3200" dirty="0"/>
              <a:t>убеждается в подлинности </a:t>
            </a:r>
            <a:r>
              <a:rPr lang="en-US" altLang="ru-RU" sz="3200" dirty="0"/>
              <a:t>A, </a:t>
            </a:r>
            <a:r>
              <a:rPr lang="ru-RU" altLang="ru-RU" sz="3200" dirty="0"/>
              <a:t>который знает секретный ключ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AB</a:t>
            </a:r>
            <a:r>
              <a:rPr lang="ru-RU" altLang="ru-RU" sz="3200" dirty="0"/>
              <a:t>, и актуальности его сообщения, т.к. </a:t>
            </a:r>
            <a:r>
              <a:rPr lang="en-US" altLang="ru-RU" sz="3200" dirty="0"/>
              <a:t>A </a:t>
            </a:r>
            <a:r>
              <a:rPr lang="ru-RU" altLang="ru-RU" sz="3200" dirty="0"/>
              <a:t>правильно ответил на запрос из сообщения на шаге 1.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На шаге 6 </a:t>
            </a:r>
            <a:r>
              <a:rPr lang="en-US" altLang="ru-RU" sz="3200" dirty="0"/>
              <a:t>A </a:t>
            </a:r>
            <a:r>
              <a:rPr lang="ru-RU" altLang="ru-RU" sz="3200" dirty="0"/>
              <a:t>убеждается в подлинности </a:t>
            </a:r>
            <a:r>
              <a:rPr lang="en-US" altLang="ru-RU" sz="3200" dirty="0"/>
              <a:t>B, </a:t>
            </a:r>
            <a:r>
              <a:rPr lang="ru-RU" altLang="ru-RU" sz="3200" dirty="0"/>
              <a:t>который смог расшифровать сеансовый ключ </a:t>
            </a:r>
            <a:r>
              <a:rPr lang="en-US" altLang="ru-RU" sz="3200" dirty="0"/>
              <a:t>K, </a:t>
            </a:r>
            <a:r>
              <a:rPr lang="ru-RU" altLang="ru-RU" sz="3200" dirty="0"/>
              <a:t>и актуальности его сообщения (</a:t>
            </a:r>
            <a:r>
              <a:rPr lang="en-US" altLang="ru-RU" sz="3200" dirty="0"/>
              <a:t>B </a:t>
            </a:r>
            <a:r>
              <a:rPr lang="ru-RU" altLang="ru-RU" sz="3200" dirty="0"/>
              <a:t>правильно ответил на запрос в шаге 3).</a:t>
            </a:r>
          </a:p>
        </p:txBody>
      </p:sp>
    </p:spTree>
    <p:extLst>
      <p:ext uri="{BB962C8B-B14F-4D97-AF65-F5344CB8AC3E}">
        <p14:creationId xmlns:p14="http://schemas.microsoft.com/office/powerpoint/2010/main" val="7017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Способы распределения ключей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Использование одного или нескольких посредников – центров распределения ключей (</a:t>
            </a:r>
            <a:r>
              <a:rPr lang="en-US" altLang="ru-RU" sz="3200" dirty="0"/>
              <a:t>Key Distribution Center, KDC)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/>
              <a:t>Прямой обмен сеансовыми ключами </a:t>
            </a:r>
            <a:r>
              <a:rPr lang="ru-RU" altLang="ru-RU" sz="3200" dirty="0" smtClean="0"/>
              <a:t>между </a:t>
            </a:r>
            <a:r>
              <a:rPr lang="ru-RU" altLang="ru-RU" sz="3200" dirty="0"/>
              <a:t>участниками протокола (пользователями компьютерной сети).</a:t>
            </a:r>
          </a:p>
        </p:txBody>
      </p:sp>
    </p:spTree>
    <p:extLst>
      <p:ext uri="{BB962C8B-B14F-4D97-AF65-F5344CB8AC3E}">
        <p14:creationId xmlns:p14="http://schemas.microsoft.com/office/powerpoint/2010/main" val="18506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Прямой обмен ключами</a:t>
            </a:r>
            <a:r>
              <a:rPr lang="en-US" altLang="ru-RU" sz="4000" dirty="0"/>
              <a:t> </a:t>
            </a:r>
            <a:r>
              <a:rPr lang="ru-RU" altLang="ru-RU" sz="4000" dirty="0"/>
              <a:t>в асимметричной криптосистеме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генерация случайного запроса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=D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)), </a:t>
            </a:r>
            <a:r>
              <a:rPr lang="ru-RU" altLang="ru-RU" sz="3200" dirty="0"/>
              <a:t>вычисление ответа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, генерация случайного запроса </a:t>
            </a:r>
            <a:r>
              <a:rPr lang="en-US" altLang="ru-RU" sz="3200" dirty="0" smtClean="0"/>
              <a:t>X</a:t>
            </a:r>
            <a:r>
              <a:rPr lang="en-US" altLang="ru-RU" sz="3200" baseline="-25000" dirty="0" smtClean="0"/>
              <a:t>A</a:t>
            </a:r>
            <a:r>
              <a:rPr lang="ru-RU" altLang="ru-RU" sz="3200" dirty="0" smtClean="0"/>
              <a:t>, </a:t>
            </a:r>
            <a:r>
              <a:rPr lang="ru-RU" altLang="ru-RU" sz="3200" dirty="0" smtClean="0"/>
              <a:t>сеансового </a:t>
            </a:r>
            <a:r>
              <a:rPr lang="ru-RU" altLang="ru-RU" sz="3200" dirty="0"/>
              <a:t>ключа </a:t>
            </a:r>
            <a:r>
              <a:rPr lang="en-US" altLang="ru-RU" sz="3200" dirty="0"/>
              <a:t>K.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</a:t>
            </a:r>
            <a:r>
              <a:rPr lang="en-US" altLang="ru-RU" sz="3200" baseline="-25000" dirty="0"/>
              <a:t> </a:t>
            </a:r>
            <a:r>
              <a:rPr lang="en-US" altLang="ru-RU" sz="3200" dirty="0"/>
              <a:t>K).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расшифрование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), 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</a:t>
            </a:r>
            <a:r>
              <a:rPr lang="en-US" altLang="ru-RU" sz="3200" baseline="-25000" dirty="0"/>
              <a:t> </a:t>
            </a:r>
            <a:r>
              <a:rPr lang="en-US" altLang="ru-RU" sz="3200" dirty="0"/>
              <a:t>K </a:t>
            </a:r>
            <a:r>
              <a:rPr lang="ru-RU" altLang="ru-RU" sz="3200" dirty="0"/>
              <a:t>с помощью </a:t>
            </a:r>
            <a:r>
              <a:rPr lang="en-US" altLang="ru-RU" sz="3200" dirty="0"/>
              <a:t>SKB,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</a:t>
            </a:r>
            <a:r>
              <a:rPr lang="ru-RU" altLang="ru-RU" sz="3200" dirty="0"/>
              <a:t>, вычисление ответа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).</a:t>
            </a:r>
            <a:endParaRPr lang="ru-RU" altLang="ru-RU" sz="3200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 smtClean="0"/>
              <a:t>)).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54057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Прямой обмен ключами</a:t>
            </a:r>
            <a:r>
              <a:rPr lang="en-US" altLang="ru-RU" sz="4000"/>
              <a:t> </a:t>
            </a:r>
            <a:r>
              <a:rPr lang="ru-RU" altLang="ru-RU" sz="4000"/>
              <a:t>в асимметричной криптосистеме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+mj-lt"/>
              <a:buAutoNum type="arabicPeriod" startAt="7"/>
            </a:pPr>
            <a:r>
              <a:rPr lang="en-US" altLang="ru-RU" sz="3200" dirty="0" smtClean="0"/>
              <a:t>A</a:t>
            </a:r>
            <a:r>
              <a:rPr lang="en-US" altLang="ru-RU" sz="3200" dirty="0"/>
              <a:t>:</a:t>
            </a:r>
            <a:r>
              <a:rPr lang="ru-RU" altLang="ru-RU" sz="3200" dirty="0"/>
              <a:t>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)), </a:t>
            </a:r>
            <a:r>
              <a:rPr lang="ru-RU" altLang="ru-RU" sz="3200" dirty="0"/>
              <a:t>проверка </a:t>
            </a:r>
            <a:r>
              <a:rPr lang="en-US" altLang="ru-RU" sz="3200" dirty="0"/>
              <a:t>f(X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/>
            <a:r>
              <a:rPr lang="en-US" altLang="ru-RU" sz="3200" dirty="0"/>
              <a:t>PKA </a:t>
            </a:r>
            <a:r>
              <a:rPr lang="ru-RU" altLang="ru-RU" sz="3200" dirty="0"/>
              <a:t>и </a:t>
            </a:r>
            <a:r>
              <a:rPr lang="en-US" altLang="ru-RU" sz="3200" dirty="0"/>
              <a:t>PKB </a:t>
            </a:r>
            <a:r>
              <a:rPr lang="ru-RU" altLang="ru-RU" sz="3200" dirty="0"/>
              <a:t>предварительно распределены по физически защищенному каналу связи.</a:t>
            </a:r>
          </a:p>
          <a:p>
            <a:pPr marL="609600" indent="-609600"/>
            <a:r>
              <a:rPr lang="ru-RU" altLang="ru-RU" sz="3200" dirty="0"/>
              <a:t>Шифрование запроса на шаге 2 защищает от генерации ответа нарушителем.</a:t>
            </a:r>
          </a:p>
          <a:p>
            <a:pPr marL="609600" indent="-609600"/>
            <a:r>
              <a:rPr lang="ru-RU" altLang="ru-RU" sz="3200" dirty="0"/>
              <a:t>Шаг 4 подтверждает подлинность </a:t>
            </a:r>
            <a:r>
              <a:rPr lang="en-US" altLang="ru-RU" sz="3200" dirty="0"/>
              <a:t>A </a:t>
            </a:r>
            <a:r>
              <a:rPr lang="ru-RU" altLang="ru-RU" sz="3200" dirty="0"/>
              <a:t>и актуальность этого сообщения.</a:t>
            </a:r>
          </a:p>
          <a:p>
            <a:pPr marL="609600" indent="-609600"/>
            <a:r>
              <a:rPr lang="ru-RU" altLang="ru-RU" sz="3200" dirty="0"/>
              <a:t>Шаг 6 подтверждает подлинность </a:t>
            </a:r>
            <a:r>
              <a:rPr lang="en-US" altLang="ru-RU" sz="3200" dirty="0"/>
              <a:t>B </a:t>
            </a:r>
            <a:r>
              <a:rPr lang="ru-RU" altLang="ru-RU" sz="3200" dirty="0"/>
              <a:t>и актуальность его сообщения.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30309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Прямой обмен ключами по протоколу Диффи-Хеллмана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генерация закрытого ключа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</a:t>
            </a:r>
            <a:r>
              <a:rPr lang="ru-RU" altLang="ru-RU" sz="3200" dirty="0"/>
              <a:t>вычисление открытого ключа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XA</a:t>
            </a:r>
            <a:r>
              <a:rPr lang="en-US" altLang="ru-RU" sz="3200" dirty="0"/>
              <a:t>{mod p}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генерация закрытого ключа </a:t>
            </a:r>
            <a:r>
              <a:rPr lang="en-US" altLang="ru-RU" sz="3200" dirty="0"/>
              <a:t>X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вычисление открытого ключа </a:t>
            </a:r>
            <a:r>
              <a:rPr lang="en-US" altLang="ru-RU" sz="3200" dirty="0"/>
              <a:t>Y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XB</a:t>
            </a:r>
            <a:r>
              <a:rPr lang="en-US" altLang="ru-RU" sz="3200" dirty="0"/>
              <a:t>{mod p}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Y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Y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вычисление сеансового ключа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 Y</a:t>
            </a:r>
            <a:r>
              <a:rPr lang="en-US" altLang="ru-RU" sz="3200" baseline="-25000" dirty="0"/>
              <a:t>B</a:t>
            </a:r>
            <a:r>
              <a:rPr lang="en-US" altLang="ru-RU" sz="3200" baseline="30000" dirty="0"/>
              <a:t>XA</a:t>
            </a:r>
            <a:r>
              <a:rPr lang="en-US" altLang="ru-RU" sz="3200" dirty="0"/>
              <a:t> {mod p}.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вычисление сеансового ключа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 Y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XB</a:t>
            </a:r>
            <a:r>
              <a:rPr lang="en-US" altLang="ru-RU" sz="3200" dirty="0"/>
              <a:t> {mod p}.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2454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Прямой обмен ключами по протоколу Диффи-Хеллмана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 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, </a:t>
            </a:r>
            <a:r>
              <a:rPr lang="ru-RU" altLang="ru-RU" sz="3200" dirty="0"/>
              <a:t>т.к.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=Y</a:t>
            </a:r>
            <a:r>
              <a:rPr lang="en-US" altLang="ru-RU" sz="3200" baseline="-25000" dirty="0"/>
              <a:t>B</a:t>
            </a:r>
            <a:r>
              <a:rPr lang="en-US" altLang="ru-RU" sz="3200" baseline="30000" dirty="0"/>
              <a:t>XA</a:t>
            </a:r>
            <a:r>
              <a:rPr lang="en-US" altLang="ru-RU" sz="3200" dirty="0"/>
              <a:t> {mod p}=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XB</a:t>
            </a:r>
            <a:r>
              <a:rPr lang="en-US" altLang="ru-RU" sz="3200" baseline="30000" dirty="0" err="1">
                <a:cs typeface="Arial" charset="0"/>
              </a:rPr>
              <a:t>∙XA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en-US" altLang="ru-RU" sz="3200" dirty="0"/>
              <a:t>{mod p}= 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>
                <a:cs typeface="Arial" charset="0"/>
              </a:rPr>
              <a:t>XA∙</a:t>
            </a:r>
            <a:r>
              <a:rPr lang="en-US" altLang="ru-RU" sz="3200" baseline="30000" dirty="0" err="1"/>
              <a:t>XB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en-US" altLang="ru-RU" sz="3200" dirty="0"/>
              <a:t>{mod p}=Y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XB</a:t>
            </a:r>
            <a:r>
              <a:rPr lang="en-US" altLang="ru-RU" sz="3200" dirty="0"/>
              <a:t> {mod p}= K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r>
              <a:rPr lang="ru-RU" altLang="ru-RU" sz="3200" dirty="0"/>
              <a:t>Модуль </a:t>
            </a:r>
            <a:r>
              <a:rPr lang="en-US" altLang="ru-RU" sz="3200" dirty="0"/>
              <a:t>p (</a:t>
            </a:r>
            <a:r>
              <a:rPr lang="ru-RU" altLang="ru-RU" sz="3200" dirty="0"/>
              <a:t>простое число или степень простого числа) и элемент </a:t>
            </a:r>
            <a:r>
              <a:rPr lang="en-US" altLang="ru-RU" sz="3200" dirty="0"/>
              <a:t>a (1&lt;a&lt;p) </a:t>
            </a:r>
            <a:r>
              <a:rPr lang="ru-RU" altLang="ru-RU" sz="3200" dirty="0"/>
              <a:t>являются частью открытых ключей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B.</a:t>
            </a:r>
          </a:p>
          <a:p>
            <a:r>
              <a:rPr lang="ru-RU" altLang="ru-RU" sz="3200" dirty="0"/>
              <a:t>Для взаимного подтверждения подлинности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значения </a:t>
            </a:r>
            <a:r>
              <a:rPr lang="en-US" altLang="ru-RU" sz="3200" dirty="0"/>
              <a:t>p </a:t>
            </a:r>
            <a:r>
              <a:rPr lang="ru-RU" altLang="ru-RU" sz="3200" dirty="0"/>
              <a:t>и </a:t>
            </a:r>
            <a:r>
              <a:rPr lang="en-US" altLang="ru-RU" sz="3200" dirty="0"/>
              <a:t>a </a:t>
            </a:r>
            <a:r>
              <a:rPr lang="ru-RU" altLang="ru-RU" sz="3200" dirty="0"/>
              <a:t>могут быть выбраны посредником </a:t>
            </a:r>
            <a:r>
              <a:rPr lang="en-US" altLang="ru-RU" sz="3200" dirty="0"/>
              <a:t>S </a:t>
            </a:r>
            <a:r>
              <a:rPr lang="ru-RU" altLang="ru-RU" sz="3200" dirty="0"/>
              <a:t>и переданы участникам по физически защищенному (аутентичному) каналу.</a:t>
            </a:r>
            <a:endParaRPr lang="en-US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93787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Использование </a:t>
            </a:r>
            <a:r>
              <a:rPr lang="en-US" altLang="ru-RU"/>
              <a:t>KDC</a:t>
            </a:r>
            <a:endParaRPr lang="ru-RU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Недостаток – </a:t>
            </a:r>
            <a:r>
              <a:rPr lang="en-US" altLang="ru-RU" sz="3200" dirty="0"/>
              <a:t>KDC </a:t>
            </a:r>
            <a:r>
              <a:rPr lang="ru-RU" altLang="ru-RU" sz="3200" dirty="0"/>
              <a:t>знает кому из участников какие сеансовые ключи распределены, что позволяет центру распределения ключей расшифровывать все передаваемые по сети сообщения. Компрометация центра способна скомпрометировать всю защищенную компьютерную сеть.</a:t>
            </a:r>
          </a:p>
        </p:txBody>
      </p:sp>
    </p:spTree>
    <p:extLst>
      <p:ext uri="{BB962C8B-B14F-4D97-AF65-F5344CB8AC3E}">
        <p14:creationId xmlns:p14="http://schemas.microsoft.com/office/powerpoint/2010/main" val="127482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Прямой обмен сеансовыми ключами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Проблема – надежная взаимная аутентификация участников протокола.</a:t>
            </a:r>
          </a:p>
        </p:txBody>
      </p:sp>
    </p:spTree>
    <p:extLst>
      <p:ext uri="{BB962C8B-B14F-4D97-AF65-F5344CB8AC3E}">
        <p14:creationId xmlns:p14="http://schemas.microsoft.com/office/powerpoint/2010/main" val="29551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Обеспечение подлинности сеанса связи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Необходимо при любом способе распределения ключей. Может быть реализовано с помощью:</a:t>
            </a:r>
          </a:p>
          <a:p>
            <a:r>
              <a:rPr lang="ru-RU" altLang="ru-RU" sz="3200" dirty="0"/>
              <a:t>механизма запроса-ответа;</a:t>
            </a:r>
          </a:p>
          <a:p>
            <a:r>
              <a:rPr lang="ru-RU" altLang="ru-RU" sz="3200" dirty="0"/>
              <a:t>механизма отметки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103667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Механизм запроса-ответа («рукопожатия»)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Пользователь </a:t>
            </a:r>
            <a:r>
              <a:rPr lang="en-US" altLang="ru-RU" sz="3200" dirty="0"/>
              <a:t>A</a:t>
            </a:r>
            <a:r>
              <a:rPr lang="ru-RU" altLang="ru-RU" sz="3200" dirty="0"/>
              <a:t>: генерация уникального непредсказуемого случайного запроса </a:t>
            </a:r>
            <a:r>
              <a:rPr lang="en-US" altLang="ru-RU" sz="3200" dirty="0"/>
              <a:t>X.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</a:t>
            </a:r>
            <a:r>
              <a:rPr lang="ru-RU" altLang="ru-RU" sz="3200" dirty="0"/>
              <a:t>Пользователь </a:t>
            </a:r>
            <a:r>
              <a:rPr lang="en-US" altLang="ru-RU" sz="3200" dirty="0"/>
              <a:t>B: </a:t>
            </a:r>
            <a:r>
              <a:rPr lang="ru-RU" altLang="ru-RU" sz="3200" dirty="0"/>
              <a:t>…</a:t>
            </a:r>
            <a:r>
              <a:rPr lang="en-US" altLang="ru-RU" sz="3200" dirty="0"/>
              <a:t>, X.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вычисление</a:t>
            </a:r>
            <a:r>
              <a:rPr lang="en-US" altLang="ru-RU" sz="3200" dirty="0"/>
              <a:t> </a:t>
            </a:r>
            <a:r>
              <a:rPr lang="ru-RU" altLang="ru-RU" sz="3200" dirty="0"/>
              <a:t>ответа (отклика) </a:t>
            </a:r>
            <a:r>
              <a:rPr lang="en-US" altLang="ru-RU" sz="3200" dirty="0"/>
              <a:t>f(X).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…, f(X).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</a:t>
            </a:r>
            <a:r>
              <a:rPr lang="ru-RU" altLang="ru-RU" sz="3200" dirty="0"/>
              <a:t> проверка </a:t>
            </a:r>
            <a:r>
              <a:rPr lang="en-US" altLang="ru-RU" sz="3200" dirty="0"/>
              <a:t>f(X).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115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Механизм отметки времени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 каждое сообщение включается текущее показание таймера.</a:t>
            </a:r>
          </a:p>
          <a:p>
            <a:r>
              <a:rPr lang="ru-RU" altLang="ru-RU" sz="3200" dirty="0"/>
              <a:t>Каждый пользователь может определить, насколько «старо» полученное сообщение, и отвергнуть его, если посчитает сообщение неподлинным (например, воспроизведенным нарушителем после перехвата более раннего сообщения).</a:t>
            </a:r>
          </a:p>
          <a:p>
            <a:r>
              <a:rPr lang="ru-RU" altLang="ru-RU" sz="3200" dirty="0"/>
              <a:t>Необходима установка допустимого интервала задержки при передаче сообщений.</a:t>
            </a:r>
          </a:p>
        </p:txBody>
      </p:sp>
    </p:spTree>
    <p:extLst>
      <p:ext uri="{BB962C8B-B14F-4D97-AF65-F5344CB8AC3E}">
        <p14:creationId xmlns:p14="http://schemas.microsoft.com/office/powerpoint/2010/main" val="36048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Дополнительная защита при обеспечении подлинности сеанса связи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Использование шифрования запросов и ответов, а также отметок времени (для дополнительной уверенности в том, что сообщение отправлено не нарушителем).</a:t>
            </a:r>
          </a:p>
        </p:txBody>
      </p:sp>
    </p:spTree>
    <p:extLst>
      <p:ext uri="{BB962C8B-B14F-4D97-AF65-F5344CB8AC3E}">
        <p14:creationId xmlns:p14="http://schemas.microsoft.com/office/powerpoint/2010/main" val="33080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1770</Words>
  <Application>Microsoft Office PowerPoint</Application>
  <PresentationFormat>Экран (4:3)</PresentationFormat>
  <Paragraphs>137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AcademicPresentation1</vt:lpstr>
      <vt:lpstr>Лекция 2. Протоколы обмена ключами</vt:lpstr>
      <vt:lpstr>Требования к распределению ключей</vt:lpstr>
      <vt:lpstr>Способы распределения ключей</vt:lpstr>
      <vt:lpstr>Использование KDC</vt:lpstr>
      <vt:lpstr>Прямой обмен сеансовыми ключами</vt:lpstr>
      <vt:lpstr>Обеспечение подлинности сеанса связи</vt:lpstr>
      <vt:lpstr>Механизм запроса-ответа («рукопожатия»)</vt:lpstr>
      <vt:lpstr>Механизм отметки времени</vt:lpstr>
      <vt:lpstr>Дополнительная защита при обеспечении подлинности сеанса связи</vt:lpstr>
      <vt:lpstr>Требования к протоколу распределения ключей</vt:lpstr>
      <vt:lpstr>Принцип распределения ключей</vt:lpstr>
      <vt:lpstr>Обмен ключами для симметричных криптосистем </vt:lpstr>
      <vt:lpstr>Обмен ключами для симметричных криптосистем</vt:lpstr>
      <vt:lpstr>Обмен ключами с помощью KDC</vt:lpstr>
      <vt:lpstr>Обмен ключами для асимметричных криптосистем</vt:lpstr>
      <vt:lpstr>Обмен ключами для асимметричных криптосистем</vt:lpstr>
      <vt:lpstr>Обмен ключами для асимметричных криптосистем</vt:lpstr>
      <vt:lpstr>Атака «человек посередине»</vt:lpstr>
      <vt:lpstr>Атака «человек посередине»</vt:lpstr>
      <vt:lpstr>Атака «человек посередине»</vt:lpstr>
      <vt:lpstr>Атака «человек посередине»</vt:lpstr>
      <vt:lpstr>Протокол Ривеста-Шамира</vt:lpstr>
      <vt:lpstr>Протокол Ривеста-Шамира</vt:lpstr>
      <vt:lpstr>Протокол Ривеста-Шамира</vt:lpstr>
      <vt:lpstr>Протокол Ривеста-Шамира</vt:lpstr>
      <vt:lpstr>Анализ протокола Ривеста-Шамира</vt:lpstr>
      <vt:lpstr>Анализ протокола Ривеста-Шамира</vt:lpstr>
      <vt:lpstr>Прямой обмен ключами в симметричной криптосистеме</vt:lpstr>
      <vt:lpstr>Прямой обмен ключами в симметричной криптосистеме</vt:lpstr>
      <vt:lpstr>Прямой обмен ключами в асимметричной криптосистеме</vt:lpstr>
      <vt:lpstr>Прямой обмен ключами в асимметричной криптосистеме</vt:lpstr>
      <vt:lpstr>Прямой обмен ключами по протоколу Диффи-Хеллмана</vt:lpstr>
      <vt:lpstr>Прямой обмен ключами по протоколу Диффи-Хеллмана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2016-06-08T09:58:13Z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