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36"/>
  </p:notesMasterIdLst>
  <p:sldIdLst>
    <p:sldId id="26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300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97" r:id="rId33"/>
    <p:sldId id="298" r:id="rId34"/>
    <p:sldId id="299" r:id="rId35"/>
  </p:sldIdLst>
  <p:sldSz cx="9144000" cy="6858000" type="screen4x3"/>
  <p:notesSz cx="6858000" cy="9144000"/>
  <p:defaultTextStyle>
    <a:defPPr>
      <a:defRPr lang="ru-RU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100" d="100"/>
          <a:sy n="100" d="100"/>
        </p:scale>
        <p:origin x="-522" y="12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47E72A-D913-4DC2-9E0A-E520CE8FCC86}" type="datetimeFigureOut">
              <a:rPr lang="ru-RU" smtClean="0"/>
              <a:pPr/>
              <a:t>08.06.2016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5D78FC6-CE17-4259-A63C-DDFC12E048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218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Введение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lum bright="42000" contrast="-68000"/>
          </a:blip>
          <a:srcRect/>
          <a:stretch>
            <a:fillRect l="-30000" t="-20000" r="-2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743653DA-8BF4-4869-96FE-9BCF43372D46}" type="datetime8">
              <a:rPr lang="ru-RU" smtClean="0"/>
              <a:pPr algn="ctr"/>
              <a:t>08.06.2016 14:38</a:t>
            </a:fld>
            <a:endParaRPr lang="ru-RU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C53DF-4216-466D-99A7-94400E6C2A25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14:38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14:38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 lang="ru-RU" smtClean="0"/>
              <a:pPr/>
              <a:t>08.06.2016 14:38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 lang="ru-RU" smtClean="0"/>
              <a:pPr/>
              <a:t>08.06.2016 14:38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5F1E3E-4B2F-4895-B65E-28B2E64F39F6}" type="datetime8">
              <a:rPr lang="ru-RU" smtClean="0"/>
              <a:pPr/>
              <a:t>08.06.2016 14:38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085435-8225-4333-BFFA-0096413F0D76}" type="datetime8">
              <a:rPr lang="ru-RU" smtClean="0"/>
              <a:pPr/>
              <a:t>08.06.2016 14:38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 lang="ru-RU" smtClean="0"/>
              <a:pPr/>
              <a:t>08.06.2016 14:38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 lang="ru-RU" smtClean="0"/>
              <a:pPr/>
              <a:t>08.06.2016 14:38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 lang="ru-RU" smtClean="0"/>
              <a:pPr/>
              <a:t>08.06.2016 14:38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pic>
        <p:nvPicPr>
          <p:cNvPr id="8" name="Picture 7" descr="sm_penci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2648" y="1755648"/>
            <a:ext cx="1615307" cy="2145615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1E20EC5-AC53-4169-941E-EDF10CD23748}" type="datetime8">
              <a:rPr lang="ru-RU" smtClean="0"/>
              <a:pPr/>
              <a:t>08.06.2016 14:38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14:38</a:t>
            </a:fld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 algn="ctr"/>
              <a:t>‹#›</a:t>
            </a:fld>
            <a:endParaRPr lang="ru-RU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68952" cy="1026368"/>
          </a:xfrm>
        </p:spPr>
        <p:txBody>
          <a:bodyPr>
            <a:normAutofit fontScale="90000"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1</a:t>
            </a:r>
            <a:r>
              <a:rPr lang="en-US" dirty="0"/>
              <a:t>2</a:t>
            </a:r>
            <a:r>
              <a:rPr lang="ru-RU" smtClean="0"/>
              <a:t>. </a:t>
            </a:r>
            <a:r>
              <a:rPr lang="ru-RU" altLang="ru-RU" dirty="0" smtClean="0"/>
              <a:t>Инфраструктура открытых ключей</a:t>
            </a:r>
            <a:endParaRPr lang="ru-RU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2339752" y="1752600"/>
            <a:ext cx="6423248" cy="4772744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Управление сертификатами открытых ключей.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Структура сертификата открытого ключа.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Элементы инфраструктуры открытых ключей.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Архитектура </a:t>
            </a:r>
            <a:r>
              <a:rPr lang="en-US" altLang="ru-RU" sz="3200" dirty="0"/>
              <a:t>PKI</a:t>
            </a:r>
            <a:r>
              <a:rPr lang="ru-RU" altLang="ru-RU" sz="32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Структура сертификата открытого ключа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Необязательный уникальный идентификатор издателя.</a:t>
            </a:r>
          </a:p>
          <a:p>
            <a:r>
              <a:rPr lang="ru-RU" altLang="ru-RU" sz="3200" dirty="0"/>
              <a:t>Необязательный уникальный идентификатор владельца.</a:t>
            </a:r>
          </a:p>
          <a:p>
            <a:r>
              <a:rPr lang="ru-RU" altLang="ru-RU" sz="3200" dirty="0"/>
              <a:t>Дополнения (</a:t>
            </a:r>
            <a:r>
              <a:rPr lang="en-US" altLang="ru-RU" sz="3200" dirty="0"/>
              <a:t>extensions) – </a:t>
            </a:r>
            <a:r>
              <a:rPr lang="ru-RU" altLang="ru-RU" sz="3200" dirty="0"/>
              <a:t>необязательная дополнительная информация о сертификате.</a:t>
            </a:r>
          </a:p>
          <a:p>
            <a:r>
              <a:rPr lang="ru-RU" altLang="ru-RU" sz="3200" dirty="0" smtClean="0"/>
              <a:t>ЭП </a:t>
            </a:r>
            <a:r>
              <a:rPr lang="ru-RU" altLang="ru-RU" sz="3200" dirty="0"/>
              <a:t>под сертификатом.</a:t>
            </a:r>
          </a:p>
          <a:p>
            <a:pPr>
              <a:buFont typeface="Wingdings" pitchFamily="2" charset="2"/>
              <a:buNone/>
            </a:pPr>
            <a:r>
              <a:rPr lang="ru-RU" altLang="ru-RU" sz="3200" dirty="0"/>
              <a:t>Формат представления сертификата: структурированная двоичная запись в </a:t>
            </a:r>
            <a:r>
              <a:rPr lang="en-US" altLang="ru-RU" sz="3200" dirty="0"/>
              <a:t>ASN.1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60163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r>
              <a:rPr lang="ru-RU" altLang="ru-RU"/>
              <a:t>Дополнения сертификата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Информация о ключах и политиках их применения: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sz="3200" dirty="0"/>
              <a:t>идентификатор открытого ключа владельца;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sz="3200" dirty="0"/>
              <a:t>идентификатор открытого ключа УЦ;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sz="3200" dirty="0"/>
              <a:t>область применения пары ключей;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sz="3200" dirty="0"/>
              <a:t>расширенная область применения;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sz="3200" dirty="0"/>
              <a:t>период действия личного ключа;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sz="3200" dirty="0"/>
              <a:t>политики применения сертификата;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sz="3200" dirty="0"/>
              <a:t>отображения политик применения (для промежуточных УЦ).</a:t>
            </a:r>
          </a:p>
        </p:txBody>
      </p:sp>
    </p:spTree>
    <p:extLst>
      <p:ext uri="{BB962C8B-B14F-4D97-AF65-F5344CB8AC3E}">
        <p14:creationId xmlns:p14="http://schemas.microsoft.com/office/powerpoint/2010/main" val="279099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/>
          <a:lstStyle/>
          <a:p>
            <a:r>
              <a:rPr lang="ru-RU" altLang="ru-RU"/>
              <a:t>Дополнения сертификата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ru-RU" altLang="ru-RU" sz="3200" dirty="0"/>
              <a:t>Атрибуты владельца и издателя;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sz="3200" dirty="0"/>
              <a:t>альтернативное имя владельца (адрес электронной почты, </a:t>
            </a:r>
            <a:r>
              <a:rPr lang="en-US" altLang="ru-RU" sz="3200" dirty="0"/>
              <a:t>DNS-</a:t>
            </a:r>
            <a:r>
              <a:rPr lang="ru-RU" altLang="ru-RU" sz="3200" dirty="0"/>
              <a:t>имя, </a:t>
            </a:r>
            <a:r>
              <a:rPr lang="en-US" altLang="ru-RU" sz="3200" dirty="0"/>
              <a:t>IP-</a:t>
            </a:r>
            <a:r>
              <a:rPr lang="ru-RU" altLang="ru-RU" sz="3200" dirty="0"/>
              <a:t>адрес, </a:t>
            </a:r>
            <a:r>
              <a:rPr lang="en-US" altLang="ru-RU" sz="3200" dirty="0"/>
              <a:t>URI-</a:t>
            </a:r>
            <a:r>
              <a:rPr lang="ru-RU" altLang="ru-RU" sz="3200" dirty="0"/>
              <a:t>адрес, имя каталога и др.).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sz="3200" dirty="0"/>
              <a:t>альтернативное имя издателя;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sz="3200" dirty="0"/>
              <a:t>персональные атрибуты владельца;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sz="3200" dirty="0"/>
              <a:t>способ доступа к информации УЦ;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ru-RU" sz="3200" dirty="0"/>
              <a:t>URI-</a:t>
            </a:r>
            <a:r>
              <a:rPr lang="ru-RU" altLang="ru-RU" sz="3200" dirty="0"/>
              <a:t>адрес издателя для запроса сертификатов;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ru-RU" sz="3200" dirty="0"/>
              <a:t>URI-</a:t>
            </a:r>
            <a:r>
              <a:rPr lang="ru-RU" altLang="ru-RU" sz="3200" dirty="0"/>
              <a:t>адрес издателя для получения списка отозванных сертификатов (</a:t>
            </a:r>
            <a:r>
              <a:rPr lang="en-US" altLang="ru-RU" sz="3200" dirty="0"/>
              <a:t>CRL)</a:t>
            </a:r>
            <a:r>
              <a:rPr lang="ru-RU" altLang="ru-RU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5193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ru-RU" altLang="ru-RU"/>
              <a:t>Дополнения сертификата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3"/>
            </a:pPr>
            <a:r>
              <a:rPr lang="ru-RU" altLang="ru-RU" sz="3200" dirty="0"/>
              <a:t>Ограничения на проверку сертификата: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sz="3200" dirty="0"/>
              <a:t>основные ограничения (на длину цепочки сертификации, на возможность выступать в роли промежуточных УЦ);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sz="3200" dirty="0"/>
              <a:t>ограничения на имена владельцев промежуточных УЦ;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sz="3200" dirty="0"/>
              <a:t>ограничения на политики применения сертификата (при его использовании вне домена УЦ).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Возможен ввод любых других дополнений, необходимых для конкретной системы.</a:t>
            </a:r>
          </a:p>
        </p:txBody>
      </p:sp>
    </p:spTree>
    <p:extLst>
      <p:ext uri="{BB962C8B-B14F-4D97-AF65-F5344CB8AC3E}">
        <p14:creationId xmlns:p14="http://schemas.microsoft.com/office/powerpoint/2010/main" val="204830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Состав каждого дополнения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9144000" cy="5373687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Тип дополнения.</a:t>
            </a:r>
          </a:p>
          <a:p>
            <a:r>
              <a:rPr lang="ru-RU" altLang="ru-RU" sz="3200" dirty="0"/>
              <a:t>Признак критичности дополнения.</a:t>
            </a:r>
          </a:p>
          <a:p>
            <a:r>
              <a:rPr lang="ru-RU" altLang="ru-RU" sz="3200" dirty="0"/>
              <a:t>Значение дополнения.</a:t>
            </a:r>
          </a:p>
        </p:txBody>
      </p:sp>
    </p:spTree>
    <p:extLst>
      <p:ext uri="{BB962C8B-B14F-4D97-AF65-F5344CB8AC3E}">
        <p14:creationId xmlns:p14="http://schemas.microsoft.com/office/powerpoint/2010/main" val="197367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txBody>
          <a:bodyPr/>
          <a:lstStyle/>
          <a:p>
            <a:r>
              <a:rPr lang="ru-RU" altLang="ru-RU"/>
              <a:t>Атрибутные сертификаты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Основное назначение сертификата открытого ключа – аутентификация его владельца.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Более сложная задача – использование сертификата для авторизации владельцев (наделения их полномочиями в системе).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Атрибутные сертификаты: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могут не содержать открытого ключа;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содержат данные о роли владельца, его правах в системе и другие данные.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Используются при проверке прав доступа субъекта к определенному ресурсу.</a:t>
            </a:r>
          </a:p>
        </p:txBody>
      </p:sp>
    </p:spTree>
    <p:extLst>
      <p:ext uri="{BB962C8B-B14F-4D97-AF65-F5344CB8AC3E}">
        <p14:creationId xmlns:p14="http://schemas.microsoft.com/office/powerpoint/2010/main" val="167154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64613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Элементы инфраструктуры открытых ключей </a:t>
            </a:r>
            <a:r>
              <a:rPr lang="en-US" altLang="ru-RU" sz="4000" dirty="0"/>
              <a:t>(PKI)</a:t>
            </a:r>
            <a:endParaRPr lang="ru-RU" altLang="ru-RU" sz="4000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sz="3200" dirty="0"/>
              <a:t>PKI – </a:t>
            </a:r>
            <a:r>
              <a:rPr lang="ru-RU" altLang="ru-RU" sz="3200" dirty="0"/>
              <a:t>совокупность организаций, методов и средств для создания, проверки и распределения открытых ключей группе пользователей, отдельной организации или всем гражданам.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Основные компоненты </a:t>
            </a:r>
            <a:r>
              <a:rPr lang="en-US" altLang="ru-RU" sz="3200" dirty="0"/>
              <a:t>PKI:</a:t>
            </a:r>
            <a:endParaRPr lang="ru-RU" altLang="ru-RU" sz="3200" dirty="0"/>
          </a:p>
          <a:p>
            <a:pPr>
              <a:lnSpc>
                <a:spcPct val="90000"/>
              </a:lnSpc>
            </a:pPr>
            <a:r>
              <a:rPr lang="ru-RU" altLang="ru-RU" sz="3200" dirty="0"/>
              <a:t>удостоверяющий центр;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регистрационный центр (необязательный);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реестр </a:t>
            </a:r>
            <a:r>
              <a:rPr lang="ru-RU" altLang="ru-RU" sz="3200" dirty="0" smtClean="0"/>
              <a:t>(репозиторий) сертификатов</a:t>
            </a:r>
            <a:r>
              <a:rPr lang="ru-RU" altLang="ru-RU" sz="3200" dirty="0"/>
              <a:t>;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архив сертификатов;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конечные пользователи.</a:t>
            </a:r>
          </a:p>
          <a:p>
            <a:pPr>
              <a:lnSpc>
                <a:spcPct val="90000"/>
              </a:lnSpc>
            </a:pP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115769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 dirty="0"/>
              <a:t>Удостоверяющий и регистрационный центры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40768"/>
            <a:ext cx="5724128" cy="5517233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Создает собственный личный ключ и самоподписанный сертификат.</a:t>
            </a:r>
          </a:p>
          <a:p>
            <a:r>
              <a:rPr lang="ru-RU" altLang="ru-RU" sz="3200" dirty="0"/>
              <a:t>Выпускает сертификаты подчиненных УЦ и пользователей.</a:t>
            </a:r>
          </a:p>
          <a:p>
            <a:r>
              <a:rPr lang="ru-RU" altLang="ru-RU" sz="3200" dirty="0"/>
              <a:t>Ведет базу сертификатов и </a:t>
            </a:r>
            <a:r>
              <a:rPr lang="en-US" altLang="ru-RU" sz="3200" dirty="0"/>
              <a:t>CRL.</a:t>
            </a:r>
            <a:endParaRPr lang="ru-RU" altLang="ru-RU" sz="3200" dirty="0"/>
          </a:p>
          <a:p>
            <a:r>
              <a:rPr lang="ru-RU" altLang="ru-RU" sz="3200" dirty="0"/>
              <a:t>Публикует сведения о сертификатах и </a:t>
            </a:r>
            <a:r>
              <a:rPr lang="en-US" altLang="ru-RU" sz="3200" dirty="0"/>
              <a:t>CRL.</a:t>
            </a:r>
            <a:endParaRPr lang="ru-RU" altLang="ru-RU" sz="3200" dirty="0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508104" y="1412777"/>
            <a:ext cx="3635896" cy="5445224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Получает от УЦ право на регистрацию пользователей, их взаимодействие с УЦ и проверку информации для сертификата.</a:t>
            </a:r>
          </a:p>
          <a:p>
            <a:r>
              <a:rPr lang="ru-RU" altLang="ru-RU" sz="3200" dirty="0"/>
              <a:t>Получает от УЦ сертификаты.</a:t>
            </a:r>
          </a:p>
          <a:p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83684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r>
              <a:rPr lang="ru-RU" altLang="ru-RU" dirty="0"/>
              <a:t>Реестр и архив сертификатов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68760"/>
            <a:ext cx="5004048" cy="558924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000" dirty="0"/>
              <a:t>Содержит действующие сертификаты и </a:t>
            </a:r>
            <a:r>
              <a:rPr lang="en-US" altLang="ru-RU" sz="3000" dirty="0"/>
              <a:t>CRL.</a:t>
            </a:r>
            <a:r>
              <a:rPr lang="ru-RU" altLang="ru-RU" sz="3000" dirty="0"/>
              <a:t> Требования:</a:t>
            </a:r>
          </a:p>
          <a:p>
            <a:r>
              <a:rPr lang="ru-RU" altLang="ru-RU" sz="3000" dirty="0"/>
              <a:t>простота доступа (протокол </a:t>
            </a:r>
            <a:r>
              <a:rPr lang="en-US" altLang="ru-RU" sz="3000" dirty="0"/>
              <a:t>LDAP)</a:t>
            </a:r>
            <a:r>
              <a:rPr lang="ru-RU" altLang="ru-RU" sz="3000" dirty="0"/>
              <a:t>;</a:t>
            </a:r>
          </a:p>
          <a:p>
            <a:r>
              <a:rPr lang="ru-RU" altLang="ru-RU" sz="3000" dirty="0"/>
              <a:t>регулярность обновления;</a:t>
            </a:r>
          </a:p>
          <a:p>
            <a:r>
              <a:rPr lang="ru-RU" altLang="ru-RU" sz="3000" dirty="0"/>
              <a:t>встроенная защита;</a:t>
            </a:r>
          </a:p>
          <a:p>
            <a:r>
              <a:rPr lang="ru-RU" altLang="ru-RU" sz="3000" dirty="0"/>
              <a:t>простота управления;</a:t>
            </a:r>
          </a:p>
          <a:p>
            <a:r>
              <a:rPr lang="ru-RU" altLang="ru-RU" sz="3000" dirty="0"/>
              <a:t>совместимость с другими реестрами.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148064" y="1196975"/>
            <a:ext cx="3816549" cy="5661025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000" dirty="0"/>
              <a:t>Долговременные хранение и защита всех изданных сертификатов для:</a:t>
            </a:r>
          </a:p>
          <a:p>
            <a:r>
              <a:rPr lang="ru-RU" altLang="ru-RU" sz="3000" dirty="0"/>
              <a:t>регулирования споров о прошлых </a:t>
            </a:r>
            <a:r>
              <a:rPr lang="ru-RU" altLang="ru-RU" sz="3000" dirty="0" smtClean="0"/>
              <a:t>ЭП</a:t>
            </a:r>
            <a:r>
              <a:rPr lang="ru-RU" altLang="ru-RU" sz="3000" dirty="0"/>
              <a:t>;</a:t>
            </a:r>
          </a:p>
          <a:p>
            <a:r>
              <a:rPr lang="ru-RU" altLang="ru-RU" sz="3000" dirty="0"/>
              <a:t>подтверждения аутентичности и целостности данных при их хранении.</a:t>
            </a:r>
          </a:p>
        </p:txBody>
      </p:sp>
    </p:spTree>
    <p:extLst>
      <p:ext uri="{BB962C8B-B14F-4D97-AF65-F5344CB8AC3E}">
        <p14:creationId xmlns:p14="http://schemas.microsoft.com/office/powerpoint/2010/main" val="210570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Конечные пользователи </a:t>
            </a:r>
            <a:r>
              <a:rPr lang="en-US" altLang="ru-RU" dirty="0"/>
              <a:t>PKI</a:t>
            </a:r>
            <a:endParaRPr lang="ru-RU" altLang="ru-RU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06888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Владельцы сертификатов и доверяющие им стороны, использующие сервисы и функции </a:t>
            </a:r>
            <a:r>
              <a:rPr lang="en-US" altLang="ru-RU" sz="3200" dirty="0"/>
              <a:t>PKI</a:t>
            </a:r>
            <a:r>
              <a:rPr lang="ru-RU" altLang="ru-RU" sz="3200" dirty="0"/>
              <a:t>:</a:t>
            </a:r>
          </a:p>
          <a:p>
            <a:r>
              <a:rPr lang="ru-RU" altLang="ru-RU" sz="3200" dirty="0"/>
              <a:t>клиентское и серверное ПО;</a:t>
            </a:r>
          </a:p>
          <a:p>
            <a:r>
              <a:rPr lang="ru-RU" altLang="ru-RU" sz="3200" dirty="0"/>
              <a:t>физические и юридические лица.</a:t>
            </a:r>
          </a:p>
        </p:txBody>
      </p:sp>
    </p:spTree>
    <p:extLst>
      <p:ext uri="{BB962C8B-B14F-4D97-AF65-F5344CB8AC3E}">
        <p14:creationId xmlns:p14="http://schemas.microsoft.com/office/powerpoint/2010/main" val="16553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Угроза предъявления нарушителем ложного открытого ключа</a:t>
            </a:r>
          </a:p>
        </p:txBody>
      </p:sp>
      <p:sp>
        <p:nvSpPr>
          <p:cNvPr id="6244" name="Rectangle 100"/>
          <p:cNvSpPr>
            <a:spLocks noGrp="1" noChangeArrowheads="1"/>
          </p:cNvSpPr>
          <p:nvPr>
            <p:ph type="body" idx="1"/>
          </p:nvPr>
        </p:nvSpPr>
        <p:spPr>
          <a:xfrm>
            <a:off x="0" y="4941888"/>
            <a:ext cx="9144000" cy="1916112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Разновидность атаки «человек посередине».</a:t>
            </a:r>
          </a:p>
          <a:p>
            <a:r>
              <a:rPr lang="ru-RU" altLang="ru-RU" sz="3200" dirty="0"/>
              <a:t>Аутентичность сертификата открытого ключа сервера должна обеспечиваться </a:t>
            </a:r>
            <a:r>
              <a:rPr lang="ru-RU" altLang="ru-RU" sz="3200" dirty="0" smtClean="0"/>
              <a:t>ЭП </a:t>
            </a:r>
            <a:r>
              <a:rPr lang="ru-RU" altLang="ru-RU" sz="3200" dirty="0"/>
              <a:t>УЦ.</a:t>
            </a:r>
          </a:p>
        </p:txBody>
      </p:sp>
      <p:sp>
        <p:nvSpPr>
          <p:cNvPr id="6245" name="Text Box 101"/>
          <p:cNvSpPr txBox="1">
            <a:spLocks noChangeArrowheads="1"/>
          </p:cNvSpPr>
          <p:nvPr/>
        </p:nvSpPr>
        <p:spPr bwMode="auto">
          <a:xfrm>
            <a:off x="660598" y="1484313"/>
            <a:ext cx="162679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Клиент</a:t>
            </a:r>
            <a:br>
              <a:rPr lang="ru-RU" altLang="ru-RU" sz="2800" dirty="0"/>
            </a:br>
            <a:r>
              <a:rPr lang="en-US" altLang="ru-RU" sz="2800" dirty="0"/>
              <a:t>(PKC,SKC)</a:t>
            </a:r>
            <a:endParaRPr lang="ru-RU" altLang="ru-RU" sz="2800" dirty="0"/>
          </a:p>
        </p:txBody>
      </p:sp>
      <p:sp>
        <p:nvSpPr>
          <p:cNvPr id="6246" name="Text Box 102"/>
          <p:cNvSpPr txBox="1">
            <a:spLocks noChangeArrowheads="1"/>
          </p:cNvSpPr>
          <p:nvPr/>
        </p:nvSpPr>
        <p:spPr bwMode="auto">
          <a:xfrm>
            <a:off x="6703976" y="1503363"/>
            <a:ext cx="1563761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Сервер</a:t>
            </a:r>
            <a:br>
              <a:rPr lang="ru-RU" altLang="ru-RU" sz="2800" dirty="0"/>
            </a:br>
            <a:r>
              <a:rPr lang="en-US" altLang="ru-RU" sz="2800" dirty="0"/>
              <a:t>(PKS,SKS)</a:t>
            </a:r>
            <a:endParaRPr lang="ru-RU" altLang="ru-RU" sz="2800" dirty="0"/>
          </a:p>
        </p:txBody>
      </p:sp>
      <p:sp>
        <p:nvSpPr>
          <p:cNvPr id="6247" name="Text Box 103"/>
          <p:cNvSpPr txBox="1">
            <a:spLocks noChangeArrowheads="1"/>
          </p:cNvSpPr>
          <p:nvPr/>
        </p:nvSpPr>
        <p:spPr bwMode="auto">
          <a:xfrm>
            <a:off x="3284276" y="4134634"/>
            <a:ext cx="204363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Нарушитель</a:t>
            </a:r>
            <a:br>
              <a:rPr lang="ru-RU" altLang="ru-RU" sz="2800" dirty="0"/>
            </a:br>
            <a:r>
              <a:rPr lang="ru-RU" altLang="ru-RU" sz="2800" dirty="0"/>
              <a:t>(</a:t>
            </a:r>
            <a:r>
              <a:rPr lang="en-US" altLang="ru-RU" sz="2800" dirty="0"/>
              <a:t>PKN,SKN)</a:t>
            </a:r>
            <a:endParaRPr lang="ru-RU" altLang="ru-RU" sz="2800" dirty="0"/>
          </a:p>
        </p:txBody>
      </p:sp>
      <p:sp>
        <p:nvSpPr>
          <p:cNvPr id="6248" name="Text Box 104"/>
          <p:cNvSpPr txBox="1">
            <a:spLocks noChangeArrowheads="1"/>
          </p:cNvSpPr>
          <p:nvPr/>
        </p:nvSpPr>
        <p:spPr bwMode="auto">
          <a:xfrm>
            <a:off x="4859338" y="1341438"/>
            <a:ext cx="74251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dirty="0"/>
              <a:t>PKS</a:t>
            </a:r>
            <a:endParaRPr lang="ru-RU" altLang="ru-RU" sz="2800" dirty="0"/>
          </a:p>
        </p:txBody>
      </p:sp>
      <p:sp>
        <p:nvSpPr>
          <p:cNvPr id="6249" name="Line 105"/>
          <p:cNvSpPr>
            <a:spLocks noChangeShapeType="1"/>
          </p:cNvSpPr>
          <p:nvPr/>
        </p:nvSpPr>
        <p:spPr bwMode="auto">
          <a:xfrm flipH="1">
            <a:off x="2700338" y="1916113"/>
            <a:ext cx="381635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252" name="Line 108"/>
          <p:cNvSpPr>
            <a:spLocks noChangeShapeType="1"/>
          </p:cNvSpPr>
          <p:nvPr/>
        </p:nvSpPr>
        <p:spPr bwMode="auto">
          <a:xfrm flipV="1">
            <a:off x="4067175" y="2060575"/>
            <a:ext cx="0" cy="20891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253" name="Line 109"/>
          <p:cNvSpPr>
            <a:spLocks noChangeShapeType="1"/>
          </p:cNvSpPr>
          <p:nvPr/>
        </p:nvSpPr>
        <p:spPr bwMode="auto">
          <a:xfrm flipH="1">
            <a:off x="2700338" y="2060575"/>
            <a:ext cx="13668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254" name="Text Box 110"/>
          <p:cNvSpPr txBox="1">
            <a:spLocks noChangeArrowheads="1"/>
          </p:cNvSpPr>
          <p:nvPr/>
        </p:nvSpPr>
        <p:spPr bwMode="auto">
          <a:xfrm>
            <a:off x="4264025" y="2439988"/>
            <a:ext cx="276922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dirty="0"/>
              <a:t>PKN (</a:t>
            </a:r>
            <a:r>
              <a:rPr lang="ru-RU" altLang="ru-RU" sz="2800" dirty="0"/>
              <a:t>перехват</a:t>
            </a:r>
            <a:br>
              <a:rPr lang="ru-RU" altLang="ru-RU" sz="2800" dirty="0"/>
            </a:br>
            <a:r>
              <a:rPr lang="ru-RU" altLang="ru-RU" sz="2800" dirty="0"/>
              <a:t>и подмена</a:t>
            </a:r>
            <a:br>
              <a:rPr lang="ru-RU" altLang="ru-RU" sz="2800" dirty="0"/>
            </a:br>
            <a:r>
              <a:rPr lang="ru-RU" altLang="ru-RU" sz="2800" dirty="0"/>
              <a:t>открытого ключа</a:t>
            </a:r>
            <a:br>
              <a:rPr lang="ru-RU" altLang="ru-RU" sz="2800" dirty="0"/>
            </a:br>
            <a:r>
              <a:rPr lang="ru-RU" altLang="ru-RU" sz="2800" dirty="0"/>
              <a:t>сервера)</a:t>
            </a:r>
          </a:p>
        </p:txBody>
      </p:sp>
      <p:sp>
        <p:nvSpPr>
          <p:cNvPr id="6255" name="Line 111"/>
          <p:cNvSpPr>
            <a:spLocks noChangeShapeType="1"/>
          </p:cNvSpPr>
          <p:nvPr/>
        </p:nvSpPr>
        <p:spPr bwMode="auto">
          <a:xfrm>
            <a:off x="1547813" y="2420938"/>
            <a:ext cx="0" cy="2159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256" name="Line 112"/>
          <p:cNvSpPr>
            <a:spLocks noChangeShapeType="1"/>
          </p:cNvSpPr>
          <p:nvPr/>
        </p:nvSpPr>
        <p:spPr bwMode="auto">
          <a:xfrm>
            <a:off x="1547813" y="4581525"/>
            <a:ext cx="18002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257" name="Text Box 113"/>
          <p:cNvSpPr txBox="1">
            <a:spLocks noChangeArrowheads="1"/>
          </p:cNvSpPr>
          <p:nvPr/>
        </p:nvSpPr>
        <p:spPr bwMode="auto">
          <a:xfrm>
            <a:off x="158750" y="2439988"/>
            <a:ext cx="1271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400" dirty="0"/>
              <a:t>E</a:t>
            </a:r>
            <a:r>
              <a:rPr lang="en-US" altLang="ru-RU" sz="2400" b="1" baseline="-25000" dirty="0"/>
              <a:t>PKN</a:t>
            </a:r>
            <a:r>
              <a:rPr lang="en-US" altLang="ru-RU" sz="2400" dirty="0"/>
              <a:t>(M)</a:t>
            </a:r>
            <a:endParaRPr lang="ru-RU" altLang="ru-RU" sz="2400" dirty="0"/>
          </a:p>
        </p:txBody>
      </p:sp>
      <p:sp>
        <p:nvSpPr>
          <p:cNvPr id="6258" name="Text Box 114"/>
          <p:cNvSpPr txBox="1">
            <a:spLocks noChangeArrowheads="1"/>
          </p:cNvSpPr>
          <p:nvPr/>
        </p:nvSpPr>
        <p:spPr bwMode="auto">
          <a:xfrm>
            <a:off x="5416550" y="4383088"/>
            <a:ext cx="261802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dirty="0"/>
              <a:t>D</a:t>
            </a:r>
            <a:r>
              <a:rPr lang="en-US" altLang="ru-RU" sz="2800" b="1" baseline="-25000" dirty="0"/>
              <a:t>SKN</a:t>
            </a:r>
            <a:r>
              <a:rPr lang="en-US" altLang="ru-RU" sz="2800" dirty="0"/>
              <a:t>(E</a:t>
            </a:r>
            <a:r>
              <a:rPr lang="en-US" altLang="ru-RU" sz="2800" b="1" baseline="-25000" dirty="0"/>
              <a:t>PKN</a:t>
            </a:r>
            <a:r>
              <a:rPr lang="en-US" altLang="ru-RU" sz="2800" dirty="0"/>
              <a:t>(M))=M</a:t>
            </a:r>
            <a:endParaRPr lang="ru-RU" altLang="ru-RU" sz="2800" dirty="0"/>
          </a:p>
        </p:txBody>
      </p:sp>
      <p:sp>
        <p:nvSpPr>
          <p:cNvPr id="6259" name="Line 115"/>
          <p:cNvSpPr>
            <a:spLocks noChangeShapeType="1"/>
          </p:cNvSpPr>
          <p:nvPr/>
        </p:nvSpPr>
        <p:spPr bwMode="auto">
          <a:xfrm>
            <a:off x="5508625" y="4221163"/>
            <a:ext cx="16557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260" name="Line 116"/>
          <p:cNvSpPr>
            <a:spLocks noChangeShapeType="1"/>
          </p:cNvSpPr>
          <p:nvPr/>
        </p:nvSpPr>
        <p:spPr bwMode="auto">
          <a:xfrm flipV="1">
            <a:off x="7164388" y="2420938"/>
            <a:ext cx="0" cy="18002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262" name="Text Box 118"/>
          <p:cNvSpPr txBox="1">
            <a:spLocks noChangeArrowheads="1"/>
          </p:cNvSpPr>
          <p:nvPr/>
        </p:nvSpPr>
        <p:spPr bwMode="auto">
          <a:xfrm>
            <a:off x="7216775" y="3159125"/>
            <a:ext cx="127631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/>
              <a:t>E</a:t>
            </a:r>
            <a:r>
              <a:rPr lang="en-US" altLang="ru-RU" sz="2800" b="1" baseline="-25000"/>
              <a:t>PKS</a:t>
            </a:r>
            <a:r>
              <a:rPr lang="en-US" altLang="ru-RU" sz="2800"/>
              <a:t>(M</a:t>
            </a:r>
            <a:r>
              <a:rPr lang="en-US" altLang="ru-RU" sz="2800">
                <a:cs typeface="Arial" charset="0"/>
              </a:rPr>
              <a:t>')</a:t>
            </a:r>
          </a:p>
        </p:txBody>
      </p:sp>
    </p:spTree>
    <p:extLst>
      <p:ext uri="{BB962C8B-B14F-4D97-AF65-F5344CB8AC3E}">
        <p14:creationId xmlns:p14="http://schemas.microsoft.com/office/powerpoint/2010/main" val="147444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836613"/>
          </a:xfrm>
        </p:spPr>
        <p:txBody>
          <a:bodyPr/>
          <a:lstStyle/>
          <a:p>
            <a:r>
              <a:rPr lang="ru-RU" altLang="ru-RU" dirty="0"/>
              <a:t>Сервисы </a:t>
            </a:r>
            <a:r>
              <a:rPr lang="en-US" altLang="ru-RU" dirty="0"/>
              <a:t>PKI</a:t>
            </a:r>
            <a:endParaRPr lang="ru-RU" altLang="ru-RU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криптографические (генерация пары ключей, защищенное хранение личного ключа, получение и проверка </a:t>
            </a:r>
            <a:r>
              <a:rPr lang="ru-RU" altLang="ru-RU" sz="3200" dirty="0" smtClean="0"/>
              <a:t>ЭП</a:t>
            </a:r>
            <a:r>
              <a:rPr lang="ru-RU" altLang="ru-RU" sz="3200" dirty="0"/>
              <a:t>, шифрование и расшифрование и др.);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управление сертификатами и их хранилищами (выпуск и управление жизненным циклом сертификатов и ключей, поддержка реестра и архива</a:t>
            </a:r>
            <a:r>
              <a:rPr lang="ru-RU" altLang="ru-RU" sz="3200" dirty="0" smtClean="0"/>
              <a:t>);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51394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Сервисы </a:t>
            </a:r>
            <a:r>
              <a:rPr lang="en-US" altLang="ru-RU" dirty="0"/>
              <a:t>PKI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вспомогательные (регистрация, резервное копирование и восстановление, обеспечение неотказуемости и авторизации и др.);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другие (например, интерфейс с устройствами аутентификации</a:t>
            </a:r>
            <a:r>
              <a:rPr lang="ru-RU" altLang="ru-RU" sz="3200" dirty="0" smtClean="0"/>
              <a:t>).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86808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81075"/>
          </a:xfrm>
        </p:spPr>
        <p:txBody>
          <a:bodyPr/>
          <a:lstStyle/>
          <a:p>
            <a:r>
              <a:rPr lang="ru-RU" altLang="ru-RU" dirty="0"/>
              <a:t>Создание </a:t>
            </a:r>
            <a:r>
              <a:rPr lang="en-US" altLang="ru-RU" dirty="0"/>
              <a:t>PKI </a:t>
            </a:r>
            <a:r>
              <a:rPr lang="ru-RU" altLang="ru-RU" dirty="0"/>
              <a:t>в организации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84784"/>
            <a:ext cx="4495800" cy="5373216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Достоинства:</a:t>
            </a:r>
          </a:p>
          <a:p>
            <a:r>
              <a:rPr lang="ru-RU" altLang="ru-RU" sz="3200" dirty="0"/>
              <a:t>возможность контроля за стоимостью, сроками действия и рисками.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484784"/>
            <a:ext cx="4316413" cy="5373216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Недостатки:</a:t>
            </a:r>
          </a:p>
          <a:p>
            <a:r>
              <a:rPr lang="ru-RU" altLang="ru-RU" sz="3200" dirty="0"/>
              <a:t>дополнительные финансовые затраты;</a:t>
            </a:r>
          </a:p>
          <a:p>
            <a:r>
              <a:rPr lang="ru-RU" altLang="ru-RU" sz="3200" dirty="0"/>
              <a:t>сложность масштабирования.</a:t>
            </a:r>
          </a:p>
        </p:txBody>
      </p:sp>
    </p:spTree>
    <p:extLst>
      <p:ext uri="{BB962C8B-B14F-4D97-AF65-F5344CB8AC3E}">
        <p14:creationId xmlns:p14="http://schemas.microsoft.com/office/powerpoint/2010/main" val="397581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Использование услуг </a:t>
            </a:r>
            <a:r>
              <a:rPr lang="ru-RU" altLang="ru-RU" sz="4000" dirty="0" smtClean="0"/>
              <a:t>внешних коммерческих </a:t>
            </a:r>
            <a:r>
              <a:rPr lang="ru-RU" altLang="ru-RU" sz="4000" dirty="0"/>
              <a:t>структур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12875"/>
            <a:ext cx="3924300" cy="544512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Достоинства:</a:t>
            </a:r>
          </a:p>
          <a:p>
            <a:r>
              <a:rPr lang="ru-RU" altLang="ru-RU" sz="3200" dirty="0"/>
              <a:t>возможность автоматической проверки сертификатов в большинстве приложений;</a:t>
            </a:r>
          </a:p>
          <a:p>
            <a:r>
              <a:rPr lang="ru-RU" altLang="ru-RU" sz="3200" dirty="0"/>
              <a:t>снижение затрат.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356100" y="1340769"/>
            <a:ext cx="4608513" cy="551723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Недостатки:</a:t>
            </a:r>
          </a:p>
          <a:p>
            <a:r>
              <a:rPr lang="ru-RU" altLang="ru-RU" sz="3200" dirty="0"/>
              <a:t>делегирование полномочий владельца системы аутентификации коммерческому </a:t>
            </a:r>
            <a:r>
              <a:rPr lang="ru-RU" altLang="ru-RU" sz="3200" dirty="0" smtClean="0"/>
              <a:t>центру, </a:t>
            </a:r>
            <a:r>
              <a:rPr lang="ru-RU" altLang="ru-RU" sz="3200" dirty="0"/>
              <a:t>обычно не принимающему на себя никакой финансовой ответственности.</a:t>
            </a:r>
          </a:p>
        </p:txBody>
      </p:sp>
    </p:spTree>
    <p:extLst>
      <p:ext uri="{BB962C8B-B14F-4D97-AF65-F5344CB8AC3E}">
        <p14:creationId xmlns:p14="http://schemas.microsoft.com/office/powerpoint/2010/main" val="134214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Использования цепочек сертификации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9144000" cy="5373687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Альтернатива использованию единственного УЦ, что усложняет масштабирование системы автономной аутентификации.</a:t>
            </a:r>
          </a:p>
          <a:p>
            <a:r>
              <a:rPr lang="ru-RU" altLang="ru-RU" sz="3200" dirty="0"/>
              <a:t>Каждый сертификат в цепочке удостоверяет предыдущий вплоть до сертификата корневого УЦ, открытый ключ которого есть у пользователя.</a:t>
            </a:r>
          </a:p>
          <a:p>
            <a:r>
              <a:rPr lang="ru-RU" altLang="ru-RU" sz="3200" dirty="0"/>
              <a:t>Сертификаты промежуточных УЦ подписываются УЦ более высокой ступени иерархии.</a:t>
            </a:r>
          </a:p>
        </p:txBody>
      </p:sp>
    </p:spTree>
    <p:extLst>
      <p:ext uri="{BB962C8B-B14F-4D97-AF65-F5344CB8AC3E}">
        <p14:creationId xmlns:p14="http://schemas.microsoft.com/office/powerpoint/2010/main" val="370694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765175"/>
          </a:xfrm>
        </p:spPr>
        <p:txBody>
          <a:bodyPr/>
          <a:lstStyle/>
          <a:p>
            <a:r>
              <a:rPr lang="ru-RU" altLang="ru-RU" sz="4000"/>
              <a:t>Иерархическая архитектура </a:t>
            </a:r>
            <a:r>
              <a:rPr lang="en-US" altLang="ru-RU" sz="4000"/>
              <a:t>PKI</a:t>
            </a:r>
            <a:endParaRPr lang="ru-RU" altLang="ru-RU" sz="400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229225"/>
            <a:ext cx="9144000" cy="1628775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Каждая доверяющая </a:t>
            </a:r>
            <a:r>
              <a:rPr lang="en-US" altLang="ru-RU" sz="3200" dirty="0"/>
              <a:t>PKI </a:t>
            </a:r>
            <a:r>
              <a:rPr lang="ru-RU" altLang="ru-RU" sz="3200" dirty="0"/>
              <a:t>сторона знает открытый ключ корневого УЦ.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900113" y="836712"/>
            <a:ext cx="763888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Корневой УЦ с самоподписанным сертификатом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323850" y="1989138"/>
            <a:ext cx="32274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Промежуточный УЦ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3586578" y="1989138"/>
            <a:ext cx="216610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Отдельные</a:t>
            </a:r>
            <a:br>
              <a:rPr lang="ru-RU" altLang="ru-RU" sz="2800" dirty="0"/>
            </a:br>
            <a:r>
              <a:rPr lang="ru-RU" altLang="ru-RU" sz="2800" dirty="0"/>
              <a:t>сертификаты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5992813" y="1935163"/>
            <a:ext cx="32274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Промежуточный УЦ</a:t>
            </a:r>
          </a:p>
        </p:txBody>
      </p:sp>
      <p:sp>
        <p:nvSpPr>
          <p:cNvPr id="35848" name="Line 8"/>
          <p:cNvSpPr>
            <a:spLocks noChangeShapeType="1"/>
          </p:cNvSpPr>
          <p:nvPr/>
        </p:nvSpPr>
        <p:spPr bwMode="auto">
          <a:xfrm flipH="1">
            <a:off x="2268538" y="1412875"/>
            <a:ext cx="1871662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49" name="Line 9"/>
          <p:cNvSpPr>
            <a:spLocks noChangeShapeType="1"/>
          </p:cNvSpPr>
          <p:nvPr/>
        </p:nvSpPr>
        <p:spPr bwMode="auto">
          <a:xfrm>
            <a:off x="4643438" y="1412875"/>
            <a:ext cx="0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0" name="Line 10"/>
          <p:cNvSpPr>
            <a:spLocks noChangeShapeType="1"/>
          </p:cNvSpPr>
          <p:nvPr/>
        </p:nvSpPr>
        <p:spPr bwMode="auto">
          <a:xfrm>
            <a:off x="6084888" y="1484313"/>
            <a:ext cx="1439862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6879053" y="2943225"/>
            <a:ext cx="216610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Отдельные</a:t>
            </a:r>
            <a:br>
              <a:rPr lang="ru-RU" altLang="ru-RU" sz="2800" dirty="0"/>
            </a:br>
            <a:r>
              <a:rPr lang="ru-RU" altLang="ru-RU" sz="2800" dirty="0"/>
              <a:t>сертификаты</a:t>
            </a:r>
          </a:p>
        </p:txBody>
      </p:sp>
      <p:sp>
        <p:nvSpPr>
          <p:cNvPr id="35852" name="Line 12"/>
          <p:cNvSpPr>
            <a:spLocks noChangeShapeType="1"/>
          </p:cNvSpPr>
          <p:nvPr/>
        </p:nvSpPr>
        <p:spPr bwMode="auto">
          <a:xfrm>
            <a:off x="7667625" y="2349500"/>
            <a:ext cx="0" cy="5746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3" name="Text Box 13"/>
          <p:cNvSpPr txBox="1">
            <a:spLocks noChangeArrowheads="1"/>
          </p:cNvSpPr>
          <p:nvPr/>
        </p:nvSpPr>
        <p:spPr bwMode="auto">
          <a:xfrm>
            <a:off x="-1" y="3068638"/>
            <a:ext cx="2771801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800"/>
              <a:t>Промежуточный</a:t>
            </a:r>
            <a:br>
              <a:rPr lang="ru-RU" altLang="ru-RU" sz="2800"/>
            </a:br>
            <a:r>
              <a:rPr lang="ru-RU" altLang="ru-RU" sz="2800"/>
              <a:t>УЦ</a:t>
            </a:r>
          </a:p>
        </p:txBody>
      </p:sp>
      <p:sp>
        <p:nvSpPr>
          <p:cNvPr id="35854" name="Text Box 14"/>
          <p:cNvSpPr txBox="1">
            <a:spLocks noChangeArrowheads="1"/>
          </p:cNvSpPr>
          <p:nvPr/>
        </p:nvSpPr>
        <p:spPr bwMode="auto">
          <a:xfrm>
            <a:off x="2559466" y="3519488"/>
            <a:ext cx="216610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/>
              <a:t>Отдельные</a:t>
            </a:r>
            <a:br>
              <a:rPr lang="ru-RU" altLang="ru-RU" sz="2800"/>
            </a:br>
            <a:r>
              <a:rPr lang="ru-RU" altLang="ru-RU" sz="2800"/>
              <a:t>сертификаты</a:t>
            </a:r>
          </a:p>
        </p:txBody>
      </p:sp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4388632" y="3068638"/>
            <a:ext cx="272735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/>
              <a:t>Промежуточный</a:t>
            </a:r>
            <a:br>
              <a:rPr lang="ru-RU" altLang="ru-RU" sz="2800"/>
            </a:br>
            <a:r>
              <a:rPr lang="ru-RU" altLang="ru-RU" sz="2800"/>
              <a:t>УЦ</a:t>
            </a:r>
          </a:p>
        </p:txBody>
      </p:sp>
      <p:sp>
        <p:nvSpPr>
          <p:cNvPr id="35856" name="Line 16"/>
          <p:cNvSpPr>
            <a:spLocks noChangeShapeType="1"/>
          </p:cNvSpPr>
          <p:nvPr/>
        </p:nvSpPr>
        <p:spPr bwMode="auto">
          <a:xfrm flipH="1">
            <a:off x="755650" y="2492375"/>
            <a:ext cx="503238" cy="6492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7" name="Line 17"/>
          <p:cNvSpPr>
            <a:spLocks noChangeShapeType="1"/>
          </p:cNvSpPr>
          <p:nvPr/>
        </p:nvSpPr>
        <p:spPr bwMode="auto">
          <a:xfrm>
            <a:off x="2051050" y="2492375"/>
            <a:ext cx="865188" cy="1008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8" name="Line 18"/>
          <p:cNvSpPr>
            <a:spLocks noChangeShapeType="1"/>
          </p:cNvSpPr>
          <p:nvPr/>
        </p:nvSpPr>
        <p:spPr bwMode="auto">
          <a:xfrm>
            <a:off x="2484438" y="2492375"/>
            <a:ext cx="1800225" cy="6492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9" name="Text Box 19"/>
          <p:cNvSpPr txBox="1">
            <a:spLocks noChangeArrowheads="1"/>
          </p:cNvSpPr>
          <p:nvPr/>
        </p:nvSpPr>
        <p:spPr bwMode="auto">
          <a:xfrm>
            <a:off x="179388" y="4221163"/>
            <a:ext cx="206851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400"/>
              <a:t>Отдельные</a:t>
            </a:r>
            <a:br>
              <a:rPr lang="ru-RU" altLang="ru-RU" sz="2400"/>
            </a:br>
            <a:r>
              <a:rPr lang="ru-RU" altLang="ru-RU" sz="2400"/>
              <a:t>сертификаты</a:t>
            </a:r>
          </a:p>
        </p:txBody>
      </p:sp>
      <p:sp>
        <p:nvSpPr>
          <p:cNvPr id="35860" name="Text Box 20"/>
          <p:cNvSpPr txBox="1">
            <a:spLocks noChangeArrowheads="1"/>
          </p:cNvSpPr>
          <p:nvPr/>
        </p:nvSpPr>
        <p:spPr bwMode="auto">
          <a:xfrm>
            <a:off x="4810541" y="4221163"/>
            <a:ext cx="216610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Отдельные</a:t>
            </a:r>
            <a:br>
              <a:rPr lang="ru-RU" altLang="ru-RU" sz="2800" dirty="0"/>
            </a:br>
            <a:r>
              <a:rPr lang="ru-RU" altLang="ru-RU" sz="2800" dirty="0"/>
              <a:t>сертификаты</a:t>
            </a:r>
          </a:p>
        </p:txBody>
      </p:sp>
      <p:sp>
        <p:nvSpPr>
          <p:cNvPr id="35861" name="Line 21"/>
          <p:cNvSpPr>
            <a:spLocks noChangeShapeType="1"/>
          </p:cNvSpPr>
          <p:nvPr/>
        </p:nvSpPr>
        <p:spPr bwMode="auto">
          <a:xfrm>
            <a:off x="1187450" y="3933825"/>
            <a:ext cx="0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62" name="Line 22"/>
          <p:cNvSpPr>
            <a:spLocks noChangeShapeType="1"/>
          </p:cNvSpPr>
          <p:nvPr/>
        </p:nvSpPr>
        <p:spPr bwMode="auto">
          <a:xfrm>
            <a:off x="5724525" y="3933825"/>
            <a:ext cx="0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20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08720"/>
          </a:xfrm>
        </p:spPr>
        <p:txBody>
          <a:bodyPr/>
          <a:lstStyle/>
          <a:p>
            <a:r>
              <a:rPr lang="ru-RU" altLang="ru-RU" sz="4000" dirty="0"/>
              <a:t>Иерархическая архитектура </a:t>
            </a:r>
            <a:r>
              <a:rPr lang="en-US" altLang="ru-RU" sz="4000" dirty="0"/>
              <a:t>PKI</a:t>
            </a:r>
            <a:endParaRPr lang="ru-RU" altLang="ru-RU" sz="4000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pPr marL="609600" indent="-609600">
              <a:buFont typeface="Wingdings" pitchFamily="2" charset="2"/>
              <a:buNone/>
            </a:pPr>
            <a:r>
              <a:rPr lang="ru-RU" altLang="ru-RU" sz="3200" dirty="0"/>
              <a:t>Проверка сертификата: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Получение цепочки сертификации от корневого УЦ.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Верификация каждого сертификата в цепочке:</a:t>
            </a:r>
          </a:p>
          <a:p>
            <a:pPr marL="609600" indent="-609600"/>
            <a:r>
              <a:rPr lang="ru-RU" altLang="ru-RU" sz="3200" dirty="0"/>
              <a:t>проверка его подписания личным ключом владельца следующего сертификата в цепочке;</a:t>
            </a:r>
          </a:p>
          <a:p>
            <a:pPr marL="609600" indent="-609600"/>
            <a:r>
              <a:rPr lang="ru-RU" altLang="ru-RU" sz="3200" dirty="0"/>
              <a:t>проверка его срока действия;</a:t>
            </a:r>
          </a:p>
          <a:p>
            <a:pPr marL="609600" indent="-609600"/>
            <a:r>
              <a:rPr lang="ru-RU" altLang="ru-RU" sz="3200" dirty="0"/>
              <a:t>проверка его соответствия политике применения, установленной вышестоящими сертификатами.</a:t>
            </a:r>
          </a:p>
        </p:txBody>
      </p:sp>
    </p:spTree>
    <p:extLst>
      <p:ext uri="{BB962C8B-B14F-4D97-AF65-F5344CB8AC3E}">
        <p14:creationId xmlns:p14="http://schemas.microsoft.com/office/powerpoint/2010/main" val="311774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ru-RU" altLang="ru-RU"/>
              <a:t>Иерархическая архитектура </a:t>
            </a:r>
            <a:r>
              <a:rPr lang="en-US" altLang="ru-RU"/>
              <a:t>PKI</a:t>
            </a:r>
            <a:endParaRPr lang="ru-RU" altLang="ru-R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Получение цепочки сертификации:</a:t>
            </a:r>
          </a:p>
          <a:p>
            <a:r>
              <a:rPr lang="ru-RU" altLang="ru-RU" sz="3200" dirty="0"/>
              <a:t>модель с проталкиванием (вместе с сертификатом отправителя сообщения получателю передаются все сертификаты цепочки);</a:t>
            </a:r>
          </a:p>
          <a:p>
            <a:r>
              <a:rPr lang="ru-RU" altLang="ru-RU" sz="3200" dirty="0"/>
              <a:t>модель с извлечением (получатель сообщения сам извлекает сертификаты промежуточных УЦ, используя имя издателя сертификата отправителя).</a:t>
            </a:r>
          </a:p>
        </p:txBody>
      </p:sp>
    </p:spTree>
    <p:extLst>
      <p:ext uri="{BB962C8B-B14F-4D97-AF65-F5344CB8AC3E}">
        <p14:creationId xmlns:p14="http://schemas.microsoft.com/office/powerpoint/2010/main" val="398720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/>
          <a:lstStyle/>
          <a:p>
            <a:r>
              <a:rPr lang="ru-RU" altLang="ru-RU" dirty="0"/>
              <a:t>Иерархическая архитектура </a:t>
            </a:r>
            <a:r>
              <a:rPr lang="en-US" altLang="ru-RU" dirty="0"/>
              <a:t>PKI</a:t>
            </a:r>
            <a:endParaRPr lang="ru-RU" altLang="ru-RU" dirty="0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1628800"/>
            <a:ext cx="3886200" cy="50405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Достоинство:</a:t>
            </a:r>
          </a:p>
          <a:p>
            <a:r>
              <a:rPr lang="ru-RU" altLang="ru-RU" sz="3200" dirty="0"/>
              <a:t>доверие требуется только к корневому УЦ.</a:t>
            </a:r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427984" y="1589566"/>
            <a:ext cx="4303117" cy="5151801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Недостаток:</a:t>
            </a:r>
          </a:p>
          <a:p>
            <a:r>
              <a:rPr lang="ru-RU" altLang="ru-RU" sz="3200" dirty="0"/>
              <a:t>ни одна организация не имеет достаточного доверия в сообществе, например, пользователей Интернета.</a:t>
            </a:r>
          </a:p>
        </p:txBody>
      </p:sp>
    </p:spTree>
    <p:extLst>
      <p:ext uri="{BB962C8B-B14F-4D97-AF65-F5344CB8AC3E}">
        <p14:creationId xmlns:p14="http://schemas.microsoft.com/office/powerpoint/2010/main" val="168328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765175"/>
          </a:xfrm>
        </p:spPr>
        <p:txBody>
          <a:bodyPr/>
          <a:lstStyle/>
          <a:p>
            <a:r>
              <a:rPr lang="ru-RU" altLang="ru-RU"/>
              <a:t>Сетевая архитектура </a:t>
            </a:r>
            <a:r>
              <a:rPr lang="en-US" altLang="ru-RU"/>
              <a:t>PKI</a:t>
            </a:r>
            <a:endParaRPr lang="ru-RU" altLang="ru-RU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167206"/>
            <a:ext cx="9144000" cy="2690795"/>
          </a:xfrm>
        </p:spPr>
        <p:txBody>
          <a:bodyPr>
            <a:noAutofit/>
          </a:bodyPr>
          <a:lstStyle/>
          <a:p>
            <a:pPr marL="609600" indent="-609600">
              <a:buFont typeface="Wingdings" pitchFamily="2" charset="2"/>
              <a:buNone/>
            </a:pPr>
            <a:r>
              <a:rPr lang="ru-RU" altLang="ru-RU" sz="3200" dirty="0"/>
              <a:t>Проверка сертификата: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Получение цепочки сертификации от доверенного УЦ (может быть несколько цепочек разной длины).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Верификация цепочки.</a:t>
            </a: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539750" y="836613"/>
            <a:ext cx="603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УЦ</a:t>
            </a: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5076825" y="981075"/>
            <a:ext cx="603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УЦ</a:t>
            </a: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-48797" y="1844675"/>
            <a:ext cx="216610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/>
              <a:t>Отдельные</a:t>
            </a:r>
            <a:br>
              <a:rPr lang="ru-RU" altLang="ru-RU" sz="2800"/>
            </a:br>
            <a:r>
              <a:rPr lang="ru-RU" altLang="ru-RU" sz="2800"/>
              <a:t>сертификаты</a:t>
            </a: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3492500" y="1844675"/>
            <a:ext cx="603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УЦ</a:t>
            </a: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2124075" y="1989138"/>
            <a:ext cx="603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УЦ</a:t>
            </a:r>
          </a:p>
        </p:txBody>
      </p:sp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303523" y="3213099"/>
            <a:ext cx="216610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Отдельные</a:t>
            </a:r>
            <a:br>
              <a:rPr lang="ru-RU" altLang="ru-RU" sz="2800" dirty="0"/>
            </a:br>
            <a:r>
              <a:rPr lang="ru-RU" altLang="ru-RU" sz="2800" dirty="0"/>
              <a:t>сертификаты</a:t>
            </a:r>
          </a:p>
        </p:txBody>
      </p:sp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2484438" y="2781300"/>
            <a:ext cx="603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УЦ</a:t>
            </a:r>
          </a:p>
        </p:txBody>
      </p:sp>
      <p:sp>
        <p:nvSpPr>
          <p:cNvPr id="44043" name="Text Box 11"/>
          <p:cNvSpPr txBox="1">
            <a:spLocks noChangeArrowheads="1"/>
          </p:cNvSpPr>
          <p:nvPr/>
        </p:nvSpPr>
        <p:spPr bwMode="auto">
          <a:xfrm>
            <a:off x="3562350" y="2706905"/>
            <a:ext cx="216610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Отдельные</a:t>
            </a:r>
            <a:br>
              <a:rPr lang="ru-RU" altLang="ru-RU" sz="2800" dirty="0"/>
            </a:br>
            <a:r>
              <a:rPr lang="ru-RU" altLang="ru-RU" sz="2800" dirty="0"/>
              <a:t>сертификаты</a:t>
            </a:r>
          </a:p>
        </p:txBody>
      </p: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2333625" y="3474253"/>
            <a:ext cx="216610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Отдельные</a:t>
            </a:r>
            <a:br>
              <a:rPr lang="ru-RU" altLang="ru-RU" sz="2800" dirty="0"/>
            </a:br>
            <a:r>
              <a:rPr lang="ru-RU" altLang="ru-RU" sz="2800" dirty="0"/>
              <a:t>сертификаты</a:t>
            </a:r>
          </a:p>
        </p:txBody>
      </p:sp>
      <p:sp>
        <p:nvSpPr>
          <p:cNvPr id="44045" name="Text Box 13"/>
          <p:cNvSpPr txBox="1">
            <a:spLocks noChangeArrowheads="1"/>
          </p:cNvSpPr>
          <p:nvPr/>
        </p:nvSpPr>
        <p:spPr bwMode="auto">
          <a:xfrm>
            <a:off x="4378999" y="1844675"/>
            <a:ext cx="198144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0">
            <a:spAutoFit/>
          </a:bodyPr>
          <a:lstStyle/>
          <a:p>
            <a:pPr algn="ctr"/>
            <a:r>
              <a:rPr lang="ru-RU" altLang="ru-RU" sz="2800" dirty="0"/>
              <a:t>Отдельные</a:t>
            </a:r>
            <a:br>
              <a:rPr lang="ru-RU" altLang="ru-RU" sz="2800" dirty="0"/>
            </a:br>
            <a:r>
              <a:rPr lang="ru-RU" altLang="ru-RU" sz="2800" dirty="0"/>
              <a:t>сертификаты</a:t>
            </a:r>
          </a:p>
        </p:txBody>
      </p:sp>
      <p:sp>
        <p:nvSpPr>
          <p:cNvPr id="44046" name="Line 14"/>
          <p:cNvSpPr>
            <a:spLocks noChangeShapeType="1"/>
          </p:cNvSpPr>
          <p:nvPr/>
        </p:nvSpPr>
        <p:spPr bwMode="auto">
          <a:xfrm>
            <a:off x="827088" y="1268413"/>
            <a:ext cx="0" cy="5032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47" name="Line 15"/>
          <p:cNvSpPr>
            <a:spLocks noChangeShapeType="1"/>
          </p:cNvSpPr>
          <p:nvPr/>
        </p:nvSpPr>
        <p:spPr bwMode="auto">
          <a:xfrm flipH="1">
            <a:off x="1547813" y="2420938"/>
            <a:ext cx="792162" cy="9366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48" name="Line 16"/>
          <p:cNvSpPr>
            <a:spLocks noChangeShapeType="1"/>
          </p:cNvSpPr>
          <p:nvPr/>
        </p:nvSpPr>
        <p:spPr bwMode="auto">
          <a:xfrm>
            <a:off x="2800150" y="3258353"/>
            <a:ext cx="574675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49" name="Line 17"/>
          <p:cNvSpPr>
            <a:spLocks noChangeShapeType="1"/>
          </p:cNvSpPr>
          <p:nvPr/>
        </p:nvSpPr>
        <p:spPr bwMode="auto">
          <a:xfrm>
            <a:off x="3851275" y="2349500"/>
            <a:ext cx="504825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50" name="Line 18"/>
          <p:cNvSpPr>
            <a:spLocks noChangeShapeType="1"/>
          </p:cNvSpPr>
          <p:nvPr/>
        </p:nvSpPr>
        <p:spPr bwMode="auto">
          <a:xfrm>
            <a:off x="5364163" y="1341438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51" name="Line 19"/>
          <p:cNvSpPr>
            <a:spLocks noChangeShapeType="1"/>
          </p:cNvSpPr>
          <p:nvPr/>
        </p:nvSpPr>
        <p:spPr bwMode="auto">
          <a:xfrm>
            <a:off x="1476375" y="1125538"/>
            <a:ext cx="34559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52" name="Line 20"/>
          <p:cNvSpPr>
            <a:spLocks noChangeShapeType="1"/>
          </p:cNvSpPr>
          <p:nvPr/>
        </p:nvSpPr>
        <p:spPr bwMode="auto">
          <a:xfrm>
            <a:off x="1116013" y="1268413"/>
            <a:ext cx="1152525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53" name="Line 21"/>
          <p:cNvSpPr>
            <a:spLocks noChangeShapeType="1"/>
          </p:cNvSpPr>
          <p:nvPr/>
        </p:nvSpPr>
        <p:spPr bwMode="auto">
          <a:xfrm>
            <a:off x="1476375" y="1268413"/>
            <a:ext cx="2159000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54" name="Line 22"/>
          <p:cNvSpPr>
            <a:spLocks noChangeShapeType="1"/>
          </p:cNvSpPr>
          <p:nvPr/>
        </p:nvSpPr>
        <p:spPr bwMode="auto">
          <a:xfrm flipH="1">
            <a:off x="4067175" y="1412875"/>
            <a:ext cx="1008063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55" name="Line 23"/>
          <p:cNvSpPr>
            <a:spLocks noChangeShapeType="1"/>
          </p:cNvSpPr>
          <p:nvPr/>
        </p:nvSpPr>
        <p:spPr bwMode="auto">
          <a:xfrm>
            <a:off x="2555875" y="2349500"/>
            <a:ext cx="21590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56" name="Line 24"/>
          <p:cNvSpPr>
            <a:spLocks noChangeShapeType="1"/>
          </p:cNvSpPr>
          <p:nvPr/>
        </p:nvSpPr>
        <p:spPr bwMode="auto">
          <a:xfrm flipH="1">
            <a:off x="3059113" y="2205038"/>
            <a:ext cx="503237" cy="7191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57" name="Text Box 25"/>
          <p:cNvSpPr txBox="1">
            <a:spLocks noChangeArrowheads="1"/>
          </p:cNvSpPr>
          <p:nvPr/>
        </p:nvSpPr>
        <p:spPr bwMode="auto">
          <a:xfrm>
            <a:off x="7092950" y="1484313"/>
            <a:ext cx="603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i="1"/>
              <a:t>УЦ</a:t>
            </a:r>
          </a:p>
        </p:txBody>
      </p:sp>
      <p:sp>
        <p:nvSpPr>
          <p:cNvPr id="44058" name="Text Box 26"/>
          <p:cNvSpPr txBox="1">
            <a:spLocks noChangeArrowheads="1"/>
          </p:cNvSpPr>
          <p:nvPr/>
        </p:nvSpPr>
        <p:spPr bwMode="auto">
          <a:xfrm>
            <a:off x="8540750" y="1484313"/>
            <a:ext cx="603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i="1"/>
              <a:t>УЦ</a:t>
            </a:r>
          </a:p>
        </p:txBody>
      </p:sp>
      <p:sp>
        <p:nvSpPr>
          <p:cNvPr id="44059" name="Line 27"/>
          <p:cNvSpPr>
            <a:spLocks noChangeShapeType="1"/>
          </p:cNvSpPr>
          <p:nvPr/>
        </p:nvSpPr>
        <p:spPr bwMode="auto">
          <a:xfrm>
            <a:off x="7667625" y="1700213"/>
            <a:ext cx="8651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60" name="Text Box 28"/>
          <p:cNvSpPr txBox="1">
            <a:spLocks noChangeArrowheads="1"/>
          </p:cNvSpPr>
          <p:nvPr/>
        </p:nvSpPr>
        <p:spPr bwMode="auto">
          <a:xfrm>
            <a:off x="6263296" y="2060575"/>
            <a:ext cx="2986459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i="1"/>
              <a:t>Пара взаимной</a:t>
            </a:r>
            <a:br>
              <a:rPr lang="ru-RU" altLang="ru-RU" sz="2800" i="1"/>
            </a:br>
            <a:r>
              <a:rPr lang="ru-RU" altLang="ru-RU" sz="2800" i="1"/>
              <a:t>аутентификации</a:t>
            </a:r>
            <a:br>
              <a:rPr lang="ru-RU" altLang="ru-RU" sz="2800" i="1"/>
            </a:br>
            <a:r>
              <a:rPr lang="ru-RU" altLang="ru-RU" sz="2800" i="1"/>
              <a:t>(для УЦ из</a:t>
            </a:r>
            <a:br>
              <a:rPr lang="ru-RU" altLang="ru-RU" sz="2800" i="1"/>
            </a:br>
            <a:r>
              <a:rPr lang="ru-RU" altLang="ru-RU" sz="2800" i="1"/>
              <a:t>различных</a:t>
            </a:r>
            <a:br>
              <a:rPr lang="ru-RU" altLang="ru-RU" sz="2800" i="1"/>
            </a:br>
            <a:r>
              <a:rPr lang="ru-RU" altLang="ru-RU" sz="2800" i="1"/>
              <a:t>доменов </a:t>
            </a:r>
            <a:r>
              <a:rPr lang="en-US" altLang="ru-RU" sz="2800" i="1"/>
              <a:t>PKI)</a:t>
            </a:r>
            <a:endParaRPr lang="ru-RU" altLang="ru-RU" sz="2800" i="1"/>
          </a:p>
        </p:txBody>
      </p:sp>
    </p:spTree>
    <p:extLst>
      <p:ext uri="{BB962C8B-B14F-4D97-AF65-F5344CB8AC3E}">
        <p14:creationId xmlns:p14="http://schemas.microsoft.com/office/powerpoint/2010/main" val="293395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ru-RU" altLang="ru-RU" sz="4000"/>
              <a:t>Требования к удостоверяющим центрам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Надежность (достоверное подтверждение связи между именем пользователя на сертификате и его открытым ключом).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Необходимы жесткие правила верификации клиента УЦ.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Широкая доступность открытого ключа УЦ (для возможности проверки </a:t>
            </a:r>
            <a:r>
              <a:rPr lang="ru-RU" altLang="ru-RU" sz="3200" dirty="0" smtClean="0"/>
              <a:t>ЭП </a:t>
            </a:r>
            <a:r>
              <a:rPr lang="ru-RU" altLang="ru-RU" sz="3200" dirty="0"/>
              <a:t>под сертификатами).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Требуется наличие открытого ключа УЦ в ПО, установленном у пользователя (например, в коде браузера).</a:t>
            </a:r>
          </a:p>
        </p:txBody>
      </p:sp>
    </p:spTree>
    <p:extLst>
      <p:ext uri="{BB962C8B-B14F-4D97-AF65-F5344CB8AC3E}">
        <p14:creationId xmlns:p14="http://schemas.microsoft.com/office/powerpoint/2010/main" val="402361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Сетевая архитектура </a:t>
            </a:r>
            <a:r>
              <a:rPr lang="en-US" altLang="ru-RU"/>
              <a:t>PKI</a:t>
            </a:r>
            <a:endParaRPr lang="ru-RU" altLang="ru-RU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4495800" cy="5257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Достоинство:</a:t>
            </a:r>
          </a:p>
          <a:p>
            <a:r>
              <a:rPr lang="ru-RU" altLang="ru-RU" sz="3200" dirty="0"/>
              <a:t>компрометация одного из УЦ в сети не обязательно ведет к утрате доверия ко всей </a:t>
            </a:r>
            <a:r>
              <a:rPr lang="en-US" altLang="ru-RU" sz="3200" dirty="0"/>
              <a:t>PKI.</a:t>
            </a:r>
            <a:endParaRPr lang="ru-RU" altLang="ru-RU" sz="3200" dirty="0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495800" cy="5257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Недостатки:</a:t>
            </a:r>
          </a:p>
          <a:p>
            <a:r>
              <a:rPr lang="ru-RU" altLang="ru-RU" sz="3200" dirty="0"/>
              <a:t>сложно оценить уровень взаимной ответственности УЦ в одной паре;</a:t>
            </a:r>
          </a:p>
          <a:p>
            <a:r>
              <a:rPr lang="ru-RU" altLang="ru-RU" sz="3200" dirty="0"/>
              <a:t>сложно управлять политиками применения сертификатов.</a:t>
            </a:r>
          </a:p>
        </p:txBody>
      </p:sp>
    </p:spTree>
    <p:extLst>
      <p:ext uri="{BB962C8B-B14F-4D97-AF65-F5344CB8AC3E}">
        <p14:creationId xmlns:p14="http://schemas.microsoft.com/office/powerpoint/2010/main" val="324222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/>
          <a:lstStyle/>
          <a:p>
            <a:r>
              <a:rPr lang="ru-RU" altLang="ru-RU" sz="4000"/>
              <a:t>Недостатки рассмотренных архитектур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2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Требуется поддерживать список корневых или доверенных УЦ.</a:t>
            </a:r>
          </a:p>
          <a:p>
            <a:r>
              <a:rPr lang="ru-RU" altLang="ru-RU" sz="3200" dirty="0"/>
              <a:t>Возможна атака с созданием пары ключей фиктивного УЦ, подписанием других сертификатов от его лица, вынуждением пользователя ошибочно включить сертификат фиктивного УЦ в свой список. После этого нарушитель может создавать </a:t>
            </a:r>
            <a:r>
              <a:rPr lang="en-US" altLang="ru-RU" sz="3200" dirty="0"/>
              <a:t>Web-</a:t>
            </a:r>
            <a:r>
              <a:rPr lang="ru-RU" altLang="ru-RU" sz="3200" dirty="0"/>
              <a:t>серверы, выдающие себя за известные легальные. Это предел применимости систем автономной аутентификации.</a:t>
            </a:r>
          </a:p>
        </p:txBody>
      </p:sp>
    </p:spTree>
    <p:extLst>
      <p:ext uri="{BB962C8B-B14F-4D97-AF65-F5344CB8AC3E}">
        <p14:creationId xmlns:p14="http://schemas.microsoft.com/office/powerpoint/2010/main" val="203382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64613" cy="908050"/>
          </a:xfrm>
        </p:spPr>
        <p:txBody>
          <a:bodyPr/>
          <a:lstStyle/>
          <a:p>
            <a:r>
              <a:rPr lang="ru-RU" altLang="ru-RU"/>
              <a:t>Гибридная архитектура </a:t>
            </a:r>
            <a:r>
              <a:rPr lang="en-US" altLang="ru-RU"/>
              <a:t>PKI</a:t>
            </a:r>
            <a:endParaRPr lang="ru-RU" alt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724400"/>
            <a:ext cx="9144000" cy="2133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Мостовой УЦ: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не выпускает сертификаты для пользователей;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не выступает в качестве корневого.</a:t>
            </a: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611188" y="908050"/>
            <a:ext cx="14786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Домен 1</a:t>
            </a: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4071014" y="908050"/>
            <a:ext cx="221323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/>
              <a:t>Мостовой УЦ</a:t>
            </a:r>
            <a:br>
              <a:rPr lang="ru-RU" altLang="ru-RU" sz="2800"/>
            </a:br>
            <a:r>
              <a:rPr lang="ru-RU" altLang="ru-RU" sz="2800"/>
              <a:t>(посредник)</a:t>
            </a:r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0" y="1557338"/>
            <a:ext cx="2160588" cy="23034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 sz="2800" dirty="0"/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0" y="1628775"/>
            <a:ext cx="217854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Корневой УЦ</a:t>
            </a:r>
          </a:p>
        </p:txBody>
      </p:sp>
      <p:sp>
        <p:nvSpPr>
          <p:cNvPr id="48137" name="Text Box 9"/>
          <p:cNvSpPr txBox="1">
            <a:spLocks noChangeArrowheads="1"/>
          </p:cNvSpPr>
          <p:nvPr/>
        </p:nvSpPr>
        <p:spPr bwMode="auto">
          <a:xfrm>
            <a:off x="-47209" y="2987665"/>
            <a:ext cx="216610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Отдельные</a:t>
            </a:r>
            <a:br>
              <a:rPr lang="ru-RU" altLang="ru-RU" sz="2800" dirty="0"/>
            </a:br>
            <a:r>
              <a:rPr lang="ru-RU" altLang="ru-RU" sz="2800" dirty="0"/>
              <a:t>сертификаты</a:t>
            </a:r>
          </a:p>
        </p:txBody>
      </p:sp>
      <p:sp>
        <p:nvSpPr>
          <p:cNvPr id="48138" name="Line 10"/>
          <p:cNvSpPr>
            <a:spLocks noChangeShapeType="1"/>
          </p:cNvSpPr>
          <p:nvPr/>
        </p:nvSpPr>
        <p:spPr bwMode="auto">
          <a:xfrm>
            <a:off x="971550" y="2289969"/>
            <a:ext cx="0" cy="7191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39" name="Text Box 11"/>
          <p:cNvSpPr txBox="1">
            <a:spLocks noChangeArrowheads="1"/>
          </p:cNvSpPr>
          <p:nvPr/>
        </p:nvSpPr>
        <p:spPr bwMode="auto">
          <a:xfrm>
            <a:off x="2700338" y="1916113"/>
            <a:ext cx="14786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Домен 2</a:t>
            </a:r>
          </a:p>
        </p:txBody>
      </p:sp>
      <p:sp>
        <p:nvSpPr>
          <p:cNvPr id="48140" name="Line 12"/>
          <p:cNvSpPr>
            <a:spLocks noChangeShapeType="1"/>
          </p:cNvSpPr>
          <p:nvPr/>
        </p:nvSpPr>
        <p:spPr bwMode="auto">
          <a:xfrm flipV="1">
            <a:off x="2051050" y="1341438"/>
            <a:ext cx="1944688" cy="5032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41" name="Rectangle 13"/>
          <p:cNvSpPr>
            <a:spLocks noChangeArrowheads="1"/>
          </p:cNvSpPr>
          <p:nvPr/>
        </p:nvSpPr>
        <p:spPr bwMode="auto">
          <a:xfrm>
            <a:off x="2411413" y="2492375"/>
            <a:ext cx="2016125" cy="2232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 sz="2800" dirty="0"/>
          </a:p>
        </p:txBody>
      </p:sp>
      <p:sp>
        <p:nvSpPr>
          <p:cNvPr id="48142" name="Text Box 14"/>
          <p:cNvSpPr txBox="1">
            <a:spLocks noChangeArrowheads="1"/>
          </p:cNvSpPr>
          <p:nvPr/>
        </p:nvSpPr>
        <p:spPr bwMode="auto">
          <a:xfrm>
            <a:off x="2411413" y="2565400"/>
            <a:ext cx="217854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Корневой УЦ</a:t>
            </a:r>
          </a:p>
        </p:txBody>
      </p:sp>
      <p:sp>
        <p:nvSpPr>
          <p:cNvPr id="48143" name="Text Box 15"/>
          <p:cNvSpPr txBox="1">
            <a:spLocks noChangeArrowheads="1"/>
          </p:cNvSpPr>
          <p:nvPr/>
        </p:nvSpPr>
        <p:spPr bwMode="auto">
          <a:xfrm>
            <a:off x="2291178" y="3860800"/>
            <a:ext cx="216610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/>
              <a:t>Отдельные</a:t>
            </a:r>
            <a:br>
              <a:rPr lang="ru-RU" altLang="ru-RU" sz="2800"/>
            </a:br>
            <a:r>
              <a:rPr lang="ru-RU" altLang="ru-RU" sz="2800"/>
              <a:t>сертификаты</a:t>
            </a:r>
          </a:p>
        </p:txBody>
      </p:sp>
      <p:sp>
        <p:nvSpPr>
          <p:cNvPr id="48145" name="Line 17"/>
          <p:cNvSpPr>
            <a:spLocks noChangeShapeType="1"/>
          </p:cNvSpPr>
          <p:nvPr/>
        </p:nvSpPr>
        <p:spPr bwMode="auto">
          <a:xfrm flipV="1">
            <a:off x="3995738" y="1773238"/>
            <a:ext cx="720725" cy="86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46" name="Text Box 18"/>
          <p:cNvSpPr txBox="1">
            <a:spLocks noChangeArrowheads="1"/>
          </p:cNvSpPr>
          <p:nvPr/>
        </p:nvSpPr>
        <p:spPr bwMode="auto">
          <a:xfrm>
            <a:off x="7000875" y="1792288"/>
            <a:ext cx="14786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Домен 3</a:t>
            </a:r>
          </a:p>
        </p:txBody>
      </p:sp>
      <p:sp>
        <p:nvSpPr>
          <p:cNvPr id="48147" name="Rectangle 19"/>
          <p:cNvSpPr>
            <a:spLocks noChangeArrowheads="1"/>
          </p:cNvSpPr>
          <p:nvPr/>
        </p:nvSpPr>
        <p:spPr bwMode="auto">
          <a:xfrm>
            <a:off x="6516688" y="2349500"/>
            <a:ext cx="2339975" cy="20875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 sz="2800" dirty="0"/>
          </a:p>
        </p:txBody>
      </p:sp>
      <p:sp>
        <p:nvSpPr>
          <p:cNvPr id="48148" name="Text Box 20"/>
          <p:cNvSpPr txBox="1">
            <a:spLocks noChangeArrowheads="1"/>
          </p:cNvSpPr>
          <p:nvPr/>
        </p:nvSpPr>
        <p:spPr bwMode="auto">
          <a:xfrm>
            <a:off x="7164388" y="2420938"/>
            <a:ext cx="603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УЦ</a:t>
            </a:r>
          </a:p>
        </p:txBody>
      </p:sp>
      <p:sp>
        <p:nvSpPr>
          <p:cNvPr id="48149" name="Text Box 21"/>
          <p:cNvSpPr txBox="1">
            <a:spLocks noChangeArrowheads="1"/>
          </p:cNvSpPr>
          <p:nvPr/>
        </p:nvSpPr>
        <p:spPr bwMode="auto">
          <a:xfrm>
            <a:off x="6610766" y="3500438"/>
            <a:ext cx="216610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Отдельные</a:t>
            </a:r>
            <a:br>
              <a:rPr lang="ru-RU" altLang="ru-RU" sz="2800" dirty="0"/>
            </a:br>
            <a:r>
              <a:rPr lang="ru-RU" altLang="ru-RU" sz="2800" dirty="0"/>
              <a:t>сертификаты</a:t>
            </a:r>
          </a:p>
        </p:txBody>
      </p:sp>
      <p:sp>
        <p:nvSpPr>
          <p:cNvPr id="48151" name="Line 23"/>
          <p:cNvSpPr>
            <a:spLocks noChangeShapeType="1"/>
          </p:cNvSpPr>
          <p:nvPr/>
        </p:nvSpPr>
        <p:spPr bwMode="auto">
          <a:xfrm>
            <a:off x="5508625" y="1773238"/>
            <a:ext cx="1655763" cy="7921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53" name="Text Box 25"/>
          <p:cNvSpPr txBox="1">
            <a:spLocks noChangeArrowheads="1"/>
          </p:cNvSpPr>
          <p:nvPr/>
        </p:nvSpPr>
        <p:spPr bwMode="auto">
          <a:xfrm>
            <a:off x="2679700" y="3159125"/>
            <a:ext cx="603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УЦ</a:t>
            </a:r>
          </a:p>
        </p:txBody>
      </p:sp>
      <p:sp>
        <p:nvSpPr>
          <p:cNvPr id="48154" name="Line 26"/>
          <p:cNvSpPr>
            <a:spLocks noChangeShapeType="1"/>
          </p:cNvSpPr>
          <p:nvPr/>
        </p:nvSpPr>
        <p:spPr bwMode="auto">
          <a:xfrm flipH="1">
            <a:off x="2987675" y="2997200"/>
            <a:ext cx="360363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55" name="Line 27"/>
          <p:cNvSpPr>
            <a:spLocks noChangeShapeType="1"/>
          </p:cNvSpPr>
          <p:nvPr/>
        </p:nvSpPr>
        <p:spPr bwMode="auto">
          <a:xfrm>
            <a:off x="2987675" y="3573463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57" name="Text Box 29"/>
          <p:cNvSpPr txBox="1">
            <a:spLocks noChangeArrowheads="1"/>
          </p:cNvSpPr>
          <p:nvPr/>
        </p:nvSpPr>
        <p:spPr bwMode="auto">
          <a:xfrm>
            <a:off x="3635375" y="3213100"/>
            <a:ext cx="603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УЦ</a:t>
            </a:r>
          </a:p>
        </p:txBody>
      </p:sp>
      <p:sp>
        <p:nvSpPr>
          <p:cNvPr id="48158" name="Line 30"/>
          <p:cNvSpPr>
            <a:spLocks noChangeShapeType="1"/>
          </p:cNvSpPr>
          <p:nvPr/>
        </p:nvSpPr>
        <p:spPr bwMode="auto">
          <a:xfrm>
            <a:off x="3419475" y="2997200"/>
            <a:ext cx="504825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60" name="Text Box 32"/>
          <p:cNvSpPr txBox="1">
            <a:spLocks noChangeArrowheads="1"/>
          </p:cNvSpPr>
          <p:nvPr/>
        </p:nvSpPr>
        <p:spPr bwMode="auto">
          <a:xfrm>
            <a:off x="7812088" y="2924175"/>
            <a:ext cx="603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УЦ</a:t>
            </a:r>
          </a:p>
        </p:txBody>
      </p:sp>
      <p:sp>
        <p:nvSpPr>
          <p:cNvPr id="48161" name="Line 33"/>
          <p:cNvSpPr>
            <a:spLocks noChangeShapeType="1"/>
          </p:cNvSpPr>
          <p:nvPr/>
        </p:nvSpPr>
        <p:spPr bwMode="auto">
          <a:xfrm>
            <a:off x="7524750" y="2852738"/>
            <a:ext cx="431800" cy="1444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62" name="Line 34"/>
          <p:cNvSpPr>
            <a:spLocks noChangeShapeType="1"/>
          </p:cNvSpPr>
          <p:nvPr/>
        </p:nvSpPr>
        <p:spPr bwMode="auto">
          <a:xfrm flipH="1">
            <a:off x="7956550" y="3284538"/>
            <a:ext cx="144463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63" name="Text Box 35"/>
          <p:cNvSpPr txBox="1">
            <a:spLocks noChangeArrowheads="1"/>
          </p:cNvSpPr>
          <p:nvPr/>
        </p:nvSpPr>
        <p:spPr bwMode="auto">
          <a:xfrm>
            <a:off x="6640513" y="2943225"/>
            <a:ext cx="603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УЦ</a:t>
            </a:r>
          </a:p>
        </p:txBody>
      </p:sp>
      <p:sp>
        <p:nvSpPr>
          <p:cNvPr id="48164" name="Line 36"/>
          <p:cNvSpPr>
            <a:spLocks noChangeShapeType="1"/>
          </p:cNvSpPr>
          <p:nvPr/>
        </p:nvSpPr>
        <p:spPr bwMode="auto">
          <a:xfrm flipH="1">
            <a:off x="6948488" y="2781300"/>
            <a:ext cx="287337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33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08050"/>
          </a:xfrm>
        </p:spPr>
        <p:txBody>
          <a:bodyPr/>
          <a:lstStyle/>
          <a:p>
            <a:r>
              <a:rPr lang="ru-RU" altLang="ru-RU"/>
              <a:t>Гибридная архитектура </a:t>
            </a:r>
            <a:r>
              <a:rPr lang="en-US" altLang="ru-RU"/>
              <a:t>PKI</a:t>
            </a:r>
            <a:endParaRPr lang="ru-RU" altLang="ru-RU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836713"/>
            <a:ext cx="4932040" cy="6021288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Особенности: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мостовой УЦ взаимодействует с корневым УЦ в домене с иерархической архитектурой или с одним из УЦ в домене с сетевой архитектурой;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ни один из пользователей непосредственно мостовому УЦ не доверяет</a:t>
            </a:r>
            <a:r>
              <a:rPr lang="en-US" altLang="ru-RU" sz="3200" dirty="0"/>
              <a:t>.</a:t>
            </a:r>
            <a:endParaRPr lang="ru-RU" altLang="ru-RU" sz="3200" dirty="0"/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148064" y="836713"/>
            <a:ext cx="3995936" cy="6021288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Достоинства: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б</a:t>
            </a:r>
            <a:r>
              <a:rPr lang="ru-RU" altLang="ru-RU" sz="3200" b="1" dirty="0"/>
              <a:t>о</a:t>
            </a:r>
            <a:r>
              <a:rPr lang="ru-RU" altLang="ru-RU" sz="3200" dirty="0"/>
              <a:t>льшая защищенность и надежность, чем в иерархической архитектуре;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возможность соединения корпоративных </a:t>
            </a:r>
            <a:r>
              <a:rPr lang="en-US" altLang="ru-RU" sz="3200" dirty="0"/>
              <a:t>PKI </a:t>
            </a:r>
            <a:r>
              <a:rPr lang="ru-RU" altLang="ru-RU" sz="3200" dirty="0"/>
              <a:t>независимо от их архитектуры.</a:t>
            </a:r>
          </a:p>
        </p:txBody>
      </p:sp>
    </p:spTree>
    <p:extLst>
      <p:ext uri="{BB962C8B-B14F-4D97-AF65-F5344CB8AC3E}">
        <p14:creationId xmlns:p14="http://schemas.microsoft.com/office/powerpoint/2010/main" val="408241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 dirty="0"/>
              <a:t>Подтверждение подлинности сертификата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Необходимо убедиться, что получаемый клиентом сертификат является сертификатом именно запрашиваемого сервера (нарушитель тоже может иметь законный сертификат).</a:t>
            </a:r>
          </a:p>
          <a:p>
            <a:pPr>
              <a:buFont typeface="Wingdings" pitchFamily="2" charset="2"/>
              <a:buNone/>
            </a:pPr>
            <a:r>
              <a:rPr lang="ru-RU" altLang="ru-RU" sz="3200" dirty="0"/>
              <a:t>Угроза подмены сертификата может быть связана с тем, что </a:t>
            </a:r>
            <a:r>
              <a:rPr lang="ru-RU" altLang="ru-RU" sz="3200" dirty="0" smtClean="0"/>
              <a:t>протокол </a:t>
            </a:r>
            <a:r>
              <a:rPr lang="en-US" altLang="ru-RU" sz="3200" dirty="0" smtClean="0"/>
              <a:t>SSL </a:t>
            </a:r>
            <a:r>
              <a:rPr lang="ru-RU" altLang="ru-RU" sz="3200" dirty="0"/>
              <a:t>и </a:t>
            </a:r>
            <a:r>
              <a:rPr lang="ru-RU" altLang="ru-RU" sz="3200" dirty="0" smtClean="0"/>
              <a:t>протоколы </a:t>
            </a:r>
            <a:r>
              <a:rPr lang="ru-RU" altLang="ru-RU" sz="3200" dirty="0"/>
              <a:t>Интернета </a:t>
            </a:r>
            <a:r>
              <a:rPr lang="ru-RU" altLang="ru-RU" sz="3200" dirty="0" smtClean="0"/>
              <a:t>(прикладного уровня) (</a:t>
            </a:r>
            <a:r>
              <a:rPr lang="en-US" altLang="ru-RU" sz="3200" dirty="0"/>
              <a:t>HTTP, FTP </a:t>
            </a:r>
            <a:r>
              <a:rPr lang="ru-RU" altLang="ru-RU" sz="3200" dirty="0"/>
              <a:t>и др.) работают на разных уровнях.</a:t>
            </a:r>
          </a:p>
        </p:txBody>
      </p:sp>
    </p:spTree>
    <p:extLst>
      <p:ext uri="{BB962C8B-B14F-4D97-AF65-F5344CB8AC3E}">
        <p14:creationId xmlns:p14="http://schemas.microsoft.com/office/powerpoint/2010/main" val="35554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Подтверждение подлинности сертификата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Требуется верификация имени владельца сертификата в ПО прикладного уровня (например, сравнением имени владельца сертификата с именем </a:t>
            </a:r>
            <a:r>
              <a:rPr lang="en-US" altLang="ru-RU" sz="3200" dirty="0"/>
              <a:t>Web-</a:t>
            </a:r>
            <a:r>
              <a:rPr lang="ru-RU" altLang="ru-RU" sz="3200" dirty="0"/>
              <a:t>сервера).</a:t>
            </a:r>
          </a:p>
          <a:p>
            <a:r>
              <a:rPr lang="ru-RU" altLang="ru-RU" sz="3200" dirty="0"/>
              <a:t>Поскольку возможна легальная смена имени сервера, может потребоваться решение пользователя о допустимости приема сертификата.</a:t>
            </a:r>
          </a:p>
        </p:txBody>
      </p:sp>
    </p:spTree>
    <p:extLst>
      <p:ext uri="{BB962C8B-B14F-4D97-AF65-F5344CB8AC3E}">
        <p14:creationId xmlns:p14="http://schemas.microsoft.com/office/powerpoint/2010/main" val="88638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r>
              <a:rPr lang="ru-RU" altLang="ru-RU" dirty="0"/>
              <a:t>Запрос сертификата в УЦ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661248"/>
            <a:ext cx="9144000" cy="119675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Выполнение этой процедуры возможны после захода пользователя на </a:t>
            </a:r>
            <a:r>
              <a:rPr lang="en-US" altLang="ru-RU" sz="3200" dirty="0"/>
              <a:t>Web-</a:t>
            </a:r>
            <a:r>
              <a:rPr lang="ru-RU" altLang="ru-RU" sz="3200" dirty="0"/>
              <a:t>сервер УЦ.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447675" y="1431925"/>
            <a:ext cx="258198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Пользователь </a:t>
            </a:r>
            <a:r>
              <a:rPr lang="en-US" altLang="ru-RU" sz="2800" dirty="0"/>
              <a:t>U</a:t>
            </a:r>
            <a:endParaRPr lang="ru-RU" altLang="ru-RU" sz="2800" dirty="0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095375" y="2295525"/>
            <a:ext cx="12666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Клиент</a:t>
            </a:r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1692275" y="1844675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0" y="2727325"/>
            <a:ext cx="3629765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arenR"/>
            </a:pPr>
            <a:r>
              <a:rPr lang="ru-RU" altLang="ru-RU" sz="2800" dirty="0"/>
              <a:t>генерация</a:t>
            </a:r>
            <a:br>
              <a:rPr lang="ru-RU" altLang="ru-RU" sz="2800" dirty="0"/>
            </a:br>
            <a:r>
              <a:rPr lang="ru-RU" altLang="ru-RU" sz="2800" dirty="0"/>
              <a:t>случайной пары</a:t>
            </a:r>
            <a:br>
              <a:rPr lang="ru-RU" altLang="ru-RU" sz="2800" dirty="0"/>
            </a:br>
            <a:r>
              <a:rPr lang="ru-RU" altLang="ru-RU" sz="2800" dirty="0" smtClean="0"/>
              <a:t>ключей (</a:t>
            </a:r>
            <a:r>
              <a:rPr lang="en-US" altLang="ru-RU" sz="2800" dirty="0"/>
              <a:t>PKU,SKU)</a:t>
            </a:r>
          </a:p>
          <a:p>
            <a:pPr>
              <a:buFontTx/>
              <a:buAutoNum type="arabicParenR"/>
            </a:pPr>
            <a:r>
              <a:rPr lang="ru-RU" altLang="ru-RU" sz="2800" dirty="0"/>
              <a:t>сохранение </a:t>
            </a:r>
            <a:r>
              <a:rPr lang="en-US" altLang="ru-RU" sz="2800" dirty="0"/>
              <a:t>SKU</a:t>
            </a:r>
            <a:r>
              <a:rPr lang="ru-RU" altLang="ru-RU" sz="2800" dirty="0"/>
              <a:t/>
            </a:r>
            <a:br>
              <a:rPr lang="ru-RU" altLang="ru-RU" sz="2800" dirty="0"/>
            </a:br>
            <a:r>
              <a:rPr lang="ru-RU" altLang="ru-RU" sz="2800" dirty="0"/>
              <a:t>в секрете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6084887" y="1484313"/>
            <a:ext cx="289083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800" dirty="0"/>
              <a:t>Удостоверяющий центр </a:t>
            </a:r>
            <a:r>
              <a:rPr lang="en-US" altLang="ru-RU" sz="2800" dirty="0"/>
              <a:t>CA</a:t>
            </a:r>
            <a:endParaRPr lang="ru-RU" altLang="ru-RU" sz="2800" dirty="0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2947502" y="1628775"/>
            <a:ext cx="3304559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ru-RU" sz="2800" dirty="0"/>
              <a:t>3) PKU + </a:t>
            </a:r>
            <a:r>
              <a:rPr lang="ru-RU" altLang="ru-RU" sz="2800" dirty="0"/>
              <a:t/>
            </a:r>
            <a:br>
              <a:rPr lang="ru-RU" altLang="ru-RU" sz="2800" dirty="0"/>
            </a:br>
            <a:r>
              <a:rPr lang="ru-RU" altLang="ru-RU" sz="2800" dirty="0"/>
              <a:t>идентифицирующая</a:t>
            </a:r>
            <a:br>
              <a:rPr lang="ru-RU" altLang="ru-RU" sz="2800" dirty="0"/>
            </a:br>
            <a:r>
              <a:rPr lang="en-US" altLang="ru-RU" sz="2800" dirty="0"/>
              <a:t>U </a:t>
            </a:r>
            <a:r>
              <a:rPr lang="ru-RU" altLang="ru-RU" sz="2800" dirty="0"/>
              <a:t>информация</a:t>
            </a:r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>
            <a:off x="3132138" y="2997200"/>
            <a:ext cx="2879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6156325" y="2276475"/>
            <a:ext cx="2707536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4) построение</a:t>
            </a:r>
            <a:br>
              <a:rPr lang="ru-RU" altLang="ru-RU" sz="2800" dirty="0"/>
            </a:br>
            <a:r>
              <a:rPr lang="en-US" altLang="ru-RU" sz="2800" dirty="0"/>
              <a:t>C(PKU)</a:t>
            </a:r>
          </a:p>
          <a:p>
            <a:r>
              <a:rPr lang="en-US" altLang="ru-RU" sz="2800" dirty="0"/>
              <a:t>5) </a:t>
            </a:r>
            <a:r>
              <a:rPr lang="ru-RU" altLang="ru-RU" sz="2800" dirty="0"/>
              <a:t>создание и</a:t>
            </a:r>
            <a:br>
              <a:rPr lang="ru-RU" altLang="ru-RU" sz="2800" dirty="0"/>
            </a:br>
            <a:r>
              <a:rPr lang="ru-RU" altLang="ru-RU" sz="2800" dirty="0"/>
              <a:t>добавление </a:t>
            </a:r>
            <a:r>
              <a:rPr lang="ru-RU" altLang="ru-RU" sz="2800" dirty="0" smtClean="0"/>
              <a:t>ЭП</a:t>
            </a:r>
            <a:r>
              <a:rPr lang="ru-RU" altLang="ru-RU" sz="2800" dirty="0"/>
              <a:t>=</a:t>
            </a:r>
            <a:br>
              <a:rPr lang="ru-RU" altLang="ru-RU" sz="2800" dirty="0"/>
            </a:br>
            <a:r>
              <a:rPr lang="en-US" altLang="ru-RU" sz="2800" dirty="0"/>
              <a:t>E</a:t>
            </a:r>
            <a:r>
              <a:rPr lang="en-US" altLang="ru-RU" sz="2800" b="1" baseline="-25000" dirty="0"/>
              <a:t>SKCA</a:t>
            </a:r>
            <a:r>
              <a:rPr lang="en-US" altLang="ru-RU" sz="2800" dirty="0"/>
              <a:t>(C(PKU))</a:t>
            </a:r>
            <a:br>
              <a:rPr lang="en-US" altLang="ru-RU" sz="2800" dirty="0"/>
            </a:br>
            <a:r>
              <a:rPr lang="ru-RU" altLang="ru-RU" sz="2800" dirty="0"/>
              <a:t>6) добавление</a:t>
            </a:r>
            <a:br>
              <a:rPr lang="ru-RU" altLang="ru-RU" sz="2800" dirty="0"/>
            </a:br>
            <a:r>
              <a:rPr lang="en-US" altLang="ru-RU" sz="2800" dirty="0"/>
              <a:t>C(PKU) </a:t>
            </a:r>
            <a:r>
              <a:rPr lang="ru-RU" altLang="ru-RU" sz="2800" dirty="0"/>
              <a:t>в </a:t>
            </a:r>
            <a:br>
              <a:rPr lang="ru-RU" altLang="ru-RU" sz="2800" dirty="0"/>
            </a:br>
            <a:r>
              <a:rPr lang="ru-RU" altLang="ru-RU" sz="2800" dirty="0"/>
              <a:t>хранилище </a:t>
            </a:r>
            <a:r>
              <a:rPr lang="en-US" altLang="ru-RU" sz="2800" dirty="0"/>
              <a:t>CA</a:t>
            </a:r>
            <a:endParaRPr lang="ru-RU" altLang="ru-RU" sz="2800" dirty="0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3367118" y="3087688"/>
            <a:ext cx="274472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ru-RU" sz="2800" dirty="0"/>
              <a:t>7) C(PKU) </a:t>
            </a:r>
            <a:r>
              <a:rPr lang="ru-RU" altLang="ru-RU" sz="2800" dirty="0"/>
              <a:t>вместе</a:t>
            </a:r>
            <a:br>
              <a:rPr lang="ru-RU" altLang="ru-RU" sz="2800" dirty="0"/>
            </a:br>
            <a:r>
              <a:rPr lang="ru-RU" altLang="ru-RU" sz="2800" dirty="0"/>
              <a:t>с </a:t>
            </a:r>
            <a:r>
              <a:rPr lang="ru-RU" altLang="ru-RU" sz="2800" dirty="0" smtClean="0"/>
              <a:t>ЭП </a:t>
            </a:r>
            <a:r>
              <a:rPr lang="en-US" altLang="ru-RU" sz="2800" dirty="0"/>
              <a:t>CA</a:t>
            </a:r>
            <a:endParaRPr lang="ru-RU" altLang="ru-RU" sz="2800" dirty="0"/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 flipH="1">
            <a:off x="3203575" y="3933825"/>
            <a:ext cx="2663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39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Другие варианты запроса сертификата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В более важных случаях потребуется более формальное подтверждение личности пользователя (например, с помощью нотариально заверенных копий его документов, предъявляемых через специальную курьерскую службу).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Владелец системы аутентификации сам выступает в роли УЦ (генерирует пары ключей, создает и распространяет сертификаты пользователей, которые устанавливают  в своем ПО личные ключи и сертификаты). </a:t>
            </a:r>
          </a:p>
        </p:txBody>
      </p:sp>
    </p:spTree>
    <p:extLst>
      <p:ext uri="{BB962C8B-B14F-4D97-AF65-F5344CB8AC3E}">
        <p14:creationId xmlns:p14="http://schemas.microsoft.com/office/powerpoint/2010/main" val="362156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Особенности создания сертификатов одновременно с личными ключами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3779838" cy="5257800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Возникает риск сохранения копии личного ключа пользователя в архиве УЦ.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924300" y="1600200"/>
            <a:ext cx="5219700" cy="5257800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Упрощается конфигурирование системы аутентификации для конечных пользователей.</a:t>
            </a:r>
          </a:p>
          <a:p>
            <a:r>
              <a:rPr lang="ru-RU" altLang="ru-RU" sz="3200" dirty="0"/>
              <a:t>Уменьшается риск потери зашифрованной информации из-за случайного уничтожения личного ключа.</a:t>
            </a:r>
          </a:p>
        </p:txBody>
      </p:sp>
    </p:spTree>
    <p:extLst>
      <p:ext uri="{BB962C8B-B14F-4D97-AF65-F5344CB8AC3E}">
        <p14:creationId xmlns:p14="http://schemas.microsoft.com/office/powerpoint/2010/main" val="420162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Структура сертификата открытого ключа (стандарт </a:t>
            </a:r>
            <a:r>
              <a:rPr lang="en-US" altLang="ru-RU" sz="4000"/>
              <a:t>X.50</a:t>
            </a:r>
            <a:r>
              <a:rPr lang="ru-RU" altLang="ru-RU" sz="4000"/>
              <a:t>9 </a:t>
            </a:r>
            <a:r>
              <a:rPr lang="en-US" altLang="ru-RU" sz="4000"/>
              <a:t>ITU</a:t>
            </a:r>
            <a:r>
              <a:rPr lang="ru-RU" altLang="ru-RU" sz="4000"/>
              <a:t>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8964613" cy="537368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Номер версии.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Серийный № сертификата (назначается издателем).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Идентификатор (</a:t>
            </a:r>
            <a:r>
              <a:rPr lang="en-US" altLang="ru-RU" sz="3200" dirty="0"/>
              <a:t>OIDs) </a:t>
            </a:r>
            <a:r>
              <a:rPr lang="ru-RU" altLang="ru-RU" sz="3200" dirty="0"/>
              <a:t>алгоритма </a:t>
            </a:r>
            <a:r>
              <a:rPr lang="ru-RU" altLang="ru-RU" sz="3200" dirty="0" smtClean="0"/>
              <a:t>ЭП </a:t>
            </a:r>
            <a:r>
              <a:rPr lang="ru-RU" altLang="ru-RU" sz="3200" dirty="0"/>
              <a:t>для сертификата.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Имя издателя сертификата.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Начало и окончание периода действия.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Имя владельца сертификата (субъекта).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Открытый ключ и идентификатор асимметричного криптоалгоритма.</a:t>
            </a:r>
          </a:p>
        </p:txBody>
      </p:sp>
    </p:spTree>
    <p:extLst>
      <p:ext uri="{BB962C8B-B14F-4D97-AF65-F5344CB8AC3E}">
        <p14:creationId xmlns:p14="http://schemas.microsoft.com/office/powerpoint/2010/main" val="6316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cademicPresentation1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E4FFEA1-43A1-40BE-8523-D90AC15F4ED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AcademicPresentation1</Template>
  <TotalTime>0</TotalTime>
  <Words>1417</Words>
  <Application>Microsoft Office PowerPoint</Application>
  <PresentationFormat>Экран (4:3)</PresentationFormat>
  <Paragraphs>225</Paragraphs>
  <Slides>33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AcademicPresentation1</vt:lpstr>
      <vt:lpstr>Лекция 12. Инфраструктура открытых ключей</vt:lpstr>
      <vt:lpstr>Угроза предъявления нарушителем ложного открытого ключа</vt:lpstr>
      <vt:lpstr>Требования к удостоверяющим центрам</vt:lpstr>
      <vt:lpstr>Подтверждение подлинности сертификата</vt:lpstr>
      <vt:lpstr>Подтверждение подлинности сертификата</vt:lpstr>
      <vt:lpstr>Запрос сертификата в УЦ</vt:lpstr>
      <vt:lpstr>Другие варианты запроса сертификата</vt:lpstr>
      <vt:lpstr>Особенности создания сертификатов одновременно с личными ключами</vt:lpstr>
      <vt:lpstr>Структура сертификата открытого ключа (стандарт X.509 ITU)</vt:lpstr>
      <vt:lpstr>Структура сертификата открытого ключа</vt:lpstr>
      <vt:lpstr>Дополнения сертификата</vt:lpstr>
      <vt:lpstr>Дополнения сертификата</vt:lpstr>
      <vt:lpstr>Дополнения сертификата</vt:lpstr>
      <vt:lpstr>Состав каждого дополнения</vt:lpstr>
      <vt:lpstr>Атрибутные сертификаты</vt:lpstr>
      <vt:lpstr>Элементы инфраструктуры открытых ключей (PKI)</vt:lpstr>
      <vt:lpstr>Удостоверяющий и регистрационный центры</vt:lpstr>
      <vt:lpstr>Реестр и архив сертификатов</vt:lpstr>
      <vt:lpstr>Конечные пользователи PKI</vt:lpstr>
      <vt:lpstr>Сервисы PKI</vt:lpstr>
      <vt:lpstr>Сервисы PKI</vt:lpstr>
      <vt:lpstr>Создание PKI в организации</vt:lpstr>
      <vt:lpstr>Использование услуг внешних коммерческих структур</vt:lpstr>
      <vt:lpstr>Использования цепочек сертификации</vt:lpstr>
      <vt:lpstr>Иерархическая архитектура PKI</vt:lpstr>
      <vt:lpstr>Иерархическая архитектура PKI</vt:lpstr>
      <vt:lpstr>Иерархическая архитектура PKI</vt:lpstr>
      <vt:lpstr>Иерархическая архитектура PKI</vt:lpstr>
      <vt:lpstr>Сетевая архитектура PKI</vt:lpstr>
      <vt:lpstr>Сетевая архитектура PKI</vt:lpstr>
      <vt:lpstr>Недостатки рассмотренных архитектур</vt:lpstr>
      <vt:lpstr>Гибридная архитектура PKI</vt:lpstr>
      <vt:lpstr>Гибридная архитектура PKI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2015-02-13T09:10:42Z</dcterms:created>
  <dcterms:modified xsi:type="dcterms:W3CDTF">2016-06-08T11:41:24Z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TC101671251049</vt:lpwstr>
  </property>
</Properties>
</file>