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2"/>
  </p:sldMasterIdLst>
  <p:notesMasterIdLst>
    <p:notesMasterId r:id="rId37"/>
  </p:notesMasterIdLst>
  <p:sldIdLst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300" r:id="rId32"/>
    <p:sldId id="296" r:id="rId33"/>
    <p:sldId id="297" r:id="rId34"/>
    <p:sldId id="298" r:id="rId35"/>
    <p:sldId id="299" r:id="rId36"/>
  </p:sldIdLst>
  <p:sldSz cx="9144000" cy="6858000" type="screen4x3"/>
  <p:notesSz cx="6858000" cy="9144000"/>
  <p:defaultTextStyle>
    <a:defPPr>
      <a:defRPr lang="ru-RU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100" d="100"/>
          <a:sy n="100" d="100"/>
        </p:scale>
        <p:origin x="-522" y="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447E72A-D913-4DC2-9E0A-E520CE8FCC86}" type="datetimeFigureOut">
              <a:rPr lang="ru-RU" smtClean="0"/>
              <a:pPr/>
              <a:t>08.06.2016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5D78FC6-CE17-4259-A63C-DDFC12E048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218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Введение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>
            <a:lum bright="42000" contrast="-68000"/>
          </a:blip>
          <a:srcRect/>
          <a:stretch>
            <a:fillRect l="-30000" t="-20000" r="-2000" b="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743653DA-8BF4-4869-96FE-9BCF43372D46}" type="datetime8">
              <a:rPr lang="ru-RU" smtClean="0"/>
              <a:pPr algn="ctr"/>
              <a:t>08.06.2016 14:30</a:t>
            </a:fld>
            <a:endParaRPr lang="ru-RU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AC53DF-4216-466D-99A7-94400E6C2A25}" type="slidenum">
              <a:rPr lang="ru-RU" smtClean="0"/>
              <a:pPr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14:30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14:30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9108-AC8D-4212-9283-60D9E99BF07A}" type="datetime8">
              <a:rPr lang="ru-RU" smtClean="0"/>
              <a:pPr/>
              <a:t>08.06.2016 14:30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ED3D3-6235-4F4C-B439-DF277FB555A7}" type="datetime8">
              <a:rPr lang="ru-RU" smtClean="0"/>
              <a:pPr/>
              <a:t>08.06.2016 14:30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B5F1E3E-4B2F-4895-B65E-28B2E64F39F6}" type="datetime8">
              <a:rPr lang="ru-RU" smtClean="0"/>
              <a:pPr/>
              <a:t>08.06.2016 14:30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085435-8225-4333-BFFA-0096413F0D76}" type="datetime8">
              <a:rPr lang="ru-RU" smtClean="0"/>
              <a:pPr/>
              <a:t>08.06.2016 14:30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C494-2A87-468C-A21B-CB14FB9ABB00}" type="datetime8">
              <a:rPr lang="ru-RU" smtClean="0"/>
              <a:pPr/>
              <a:t>08.06.2016 14:30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0FA0-5B31-4864-A2BB-719EA5A679C6}" type="datetime8">
              <a:rPr lang="ru-RU" smtClean="0"/>
              <a:pPr/>
              <a:t>08.06.2016 14:30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C0C8-36B8-442A-833D-B6AACE86BB77}" type="datetime8">
              <a:rPr lang="ru-RU" smtClean="0"/>
              <a:pPr/>
              <a:t>08.06.2016 14:30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pic>
        <p:nvPicPr>
          <p:cNvPr id="8" name="Picture 7" descr="sm_penci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2648" y="1755648"/>
            <a:ext cx="1615307" cy="2145615"/>
          </a:xfrm>
          <a:prstGeom prst="rect">
            <a:avLst/>
          </a:prstGeom>
          <a:ln w="50800" cap="sq" cmpd="dbl">
            <a:solidFill>
              <a:schemeClr val="accent2"/>
            </a:solidFill>
            <a:miter lim="800000"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1E20EC5-AC53-4169-941E-EDF10CD23748}" type="datetime8">
              <a:rPr lang="ru-RU" smtClean="0"/>
              <a:pPr/>
              <a:t>08.06.2016 14:30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14:30</a:t>
            </a:fld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 algn="ctr"/>
              <a:t>‹#›</a:t>
            </a:fld>
            <a:endParaRPr lang="ru-RU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47248" cy="1026368"/>
          </a:xfrm>
        </p:spPr>
        <p:txBody>
          <a:bodyPr>
            <a:normAutofit fontScale="90000"/>
          </a:bodyPr>
          <a:lstStyle/>
          <a:p>
            <a:r>
              <a:rPr lang="ru-RU"/>
              <a:t>Лекция </a:t>
            </a:r>
            <a:r>
              <a:rPr lang="ru-RU" dirty="0"/>
              <a:t>7</a:t>
            </a:r>
            <a:r>
              <a:rPr lang="ru-RU" smtClean="0"/>
              <a:t>. </a:t>
            </a:r>
            <a:r>
              <a:rPr lang="ru-RU" dirty="0"/>
              <a:t>Протоколы разделения секрета и скрытого канала</a:t>
            </a: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2123728" y="1752600"/>
            <a:ext cx="6639272" cy="4772744"/>
          </a:xfrm>
        </p:spPr>
        <p:txBody>
          <a:bodyPr>
            <a:normAutofit/>
          </a:bodyPr>
          <a:lstStyle/>
          <a:p>
            <a:pPr marL="880110" lvl="1" indent="-514350">
              <a:buFont typeface="+mj-lt"/>
              <a:buAutoNum type="arabicPeriod"/>
            </a:pPr>
            <a:r>
              <a:rPr lang="ru-RU" sz="3200" dirty="0"/>
              <a:t>Протоколы разделения секрета.</a:t>
            </a:r>
          </a:p>
          <a:p>
            <a:pPr marL="880110" lvl="1" indent="-514350">
              <a:buFont typeface="+mj-lt"/>
              <a:buAutoNum type="arabicPeriod"/>
            </a:pPr>
            <a:r>
              <a:rPr lang="ru-RU" sz="3200" dirty="0"/>
              <a:t>Мошенничество при разделении секрета и защита от него.</a:t>
            </a:r>
          </a:p>
          <a:p>
            <a:pPr marL="880110" lvl="1" indent="-514350">
              <a:buFont typeface="+mj-lt"/>
              <a:buAutoNum type="arabicPeriod"/>
            </a:pPr>
            <a:r>
              <a:rPr lang="ru-RU" sz="3200" dirty="0"/>
              <a:t>Подсознательный канал.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16632"/>
            <a:ext cx="8229600" cy="692150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Разделение секрета</a:t>
            </a:r>
          </a:p>
        </p:txBody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Существует так называемый пороговый протокол, который позволяет распределять ответственность даже еще более сложным образом. В общем случае берется любое секретное сообщение (пароль, код запуска баллистических ракет, рецепт приготовления «Кока-колы») и делится </a:t>
            </a:r>
            <a:r>
              <a:rPr lang="ru-RU" altLang="ru-RU" sz="3200" dirty="0" smtClean="0"/>
              <a:t>на </a:t>
            </a:r>
            <a:r>
              <a:rPr lang="en-US" altLang="ru-RU" sz="3200" dirty="0"/>
              <a:t>n </a:t>
            </a:r>
            <a:r>
              <a:rPr lang="ru-RU" altLang="ru-RU" sz="3200" dirty="0"/>
              <a:t>частей (называемых </a:t>
            </a:r>
            <a:r>
              <a:rPr lang="ru-RU" altLang="ru-RU" sz="3200" i="1" dirty="0"/>
              <a:t>долями) </a:t>
            </a:r>
            <a:r>
              <a:rPr lang="ru-RU" altLang="ru-RU" sz="3200" dirty="0"/>
              <a:t>так, что для реконструкции исходного сообщения обязательно нужны m из них. Такой протокол более точно именуется (</a:t>
            </a:r>
            <a:r>
              <a:rPr lang="ru-RU" altLang="ru-RU" sz="3200" i="1" dirty="0"/>
              <a:t>т</a:t>
            </a:r>
            <a:r>
              <a:rPr lang="ru-RU" altLang="ru-RU" sz="3200" i="1" dirty="0" smtClean="0"/>
              <a:t>, п</a:t>
            </a:r>
            <a:r>
              <a:rPr lang="ru-RU" altLang="ru-RU" sz="3200" dirty="0"/>
              <a:t>) - </a:t>
            </a:r>
            <a:r>
              <a:rPr lang="ru-RU" altLang="ru-RU" sz="3200" i="1" dirty="0"/>
              <a:t>пороговым </a:t>
            </a:r>
            <a:r>
              <a:rPr lang="ru-RU" altLang="ru-RU" sz="3200" dirty="0"/>
              <a:t>протоколом. </a:t>
            </a:r>
          </a:p>
        </p:txBody>
      </p:sp>
    </p:spTree>
    <p:extLst>
      <p:ext uri="{BB962C8B-B14F-4D97-AF65-F5344CB8AC3E}">
        <p14:creationId xmlns:p14="http://schemas.microsoft.com/office/powerpoint/2010/main" val="246962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16632"/>
            <a:ext cx="8229600" cy="951185"/>
          </a:xfrm>
        </p:spPr>
        <p:txBody>
          <a:bodyPr/>
          <a:lstStyle/>
          <a:p>
            <a:r>
              <a:rPr lang="ru-RU" altLang="ru-RU" dirty="0"/>
              <a:t>Разделение секрета</a:t>
            </a:r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Например, при использовании (3,4)-порогового протокола </a:t>
            </a:r>
            <a:r>
              <a:rPr lang="en-US" altLang="ru-RU" sz="3200" dirty="0"/>
              <a:t>S </a:t>
            </a:r>
            <a:r>
              <a:rPr lang="ru-RU" altLang="ru-RU" sz="3200" dirty="0"/>
              <a:t>может поделить между</a:t>
            </a:r>
            <a:r>
              <a:rPr lang="en-US" altLang="ru-RU" sz="3200" dirty="0"/>
              <a:t> A</a:t>
            </a:r>
            <a:r>
              <a:rPr lang="ru-RU" altLang="ru-RU" sz="3200" dirty="0"/>
              <a:t>,</a:t>
            </a:r>
            <a:r>
              <a:rPr lang="en-US" altLang="ru-RU" sz="3200" dirty="0"/>
              <a:t> B</a:t>
            </a:r>
            <a:r>
              <a:rPr lang="ru-RU" altLang="ru-RU" sz="3200" dirty="0"/>
              <a:t>, </a:t>
            </a:r>
            <a:r>
              <a:rPr lang="en-US" altLang="ru-RU" sz="3200" dirty="0"/>
              <a:t>C </a:t>
            </a:r>
            <a:r>
              <a:rPr lang="ru-RU" altLang="ru-RU" sz="3200" dirty="0"/>
              <a:t>и </a:t>
            </a:r>
            <a:r>
              <a:rPr lang="en-US" altLang="ru-RU" sz="3200" dirty="0"/>
              <a:t>D </a:t>
            </a:r>
            <a:r>
              <a:rPr lang="ru-RU" altLang="ru-RU" sz="3200" dirty="0"/>
              <a:t>секретный пароль для включения своего персонального компьютера таким образом, что трое из них, собравшись вместе, будут в состоянии восстановить этот пароль и включить компьютер</a:t>
            </a:r>
            <a:r>
              <a:rPr lang="en-US" altLang="ru-RU" sz="3200" dirty="0"/>
              <a:t> S</a:t>
            </a:r>
            <a:r>
              <a:rPr lang="ru-RU" altLang="ru-RU" sz="3200" dirty="0"/>
              <a:t>. Если </a:t>
            </a:r>
            <a:r>
              <a:rPr lang="en-US" altLang="ru-RU" sz="3200" dirty="0"/>
              <a:t>C</a:t>
            </a:r>
            <a:r>
              <a:rPr lang="ru-RU" altLang="ru-RU" sz="3200" dirty="0"/>
              <a:t> неожиданно попадет в больницу в бессознательном состоянии, то же самое смогут сделать</a:t>
            </a:r>
            <a:r>
              <a:rPr lang="en-US" altLang="ru-RU" sz="3200" dirty="0"/>
              <a:t> A</a:t>
            </a:r>
            <a:r>
              <a:rPr lang="ru-RU" altLang="ru-RU" sz="3200" dirty="0"/>
              <a:t>, </a:t>
            </a:r>
            <a:r>
              <a:rPr lang="en-US" altLang="ru-RU" sz="3200" dirty="0"/>
              <a:t>B </a:t>
            </a:r>
            <a:r>
              <a:rPr lang="ru-RU" altLang="ru-RU" sz="3200" dirty="0"/>
              <a:t>и </a:t>
            </a:r>
            <a:r>
              <a:rPr lang="en-US" altLang="ru-RU" sz="3200" dirty="0"/>
              <a:t>D</a:t>
            </a:r>
            <a:r>
              <a:rPr lang="ru-RU" altLang="ru-RU" sz="3200" dirty="0"/>
              <a:t>. Однако, если </a:t>
            </a:r>
            <a:r>
              <a:rPr lang="en-US" altLang="ru-RU" sz="3200" dirty="0"/>
              <a:t>B </a:t>
            </a:r>
            <a:r>
              <a:rPr lang="ru-RU" altLang="ru-RU" sz="3200" dirty="0"/>
              <a:t>в это время будет в командировке, без него </a:t>
            </a:r>
            <a:r>
              <a:rPr lang="en-US" altLang="ru-RU" sz="3200" dirty="0"/>
              <a:t>A</a:t>
            </a:r>
            <a:r>
              <a:rPr lang="ru-RU" altLang="ru-RU" sz="3200" dirty="0"/>
              <a:t> и </a:t>
            </a:r>
            <a:r>
              <a:rPr lang="en-US" altLang="ru-RU" sz="3200" dirty="0"/>
              <a:t>D </a:t>
            </a:r>
            <a:r>
              <a:rPr lang="ru-RU" altLang="ru-RU" sz="3200" dirty="0"/>
              <a:t>так и не смогут запустить компьютер</a:t>
            </a:r>
            <a:r>
              <a:rPr lang="en-US" altLang="ru-RU" sz="3200" dirty="0"/>
              <a:t> S</a:t>
            </a:r>
            <a:r>
              <a:rPr lang="ru-RU" altLang="ru-RU" sz="3200" dirty="0"/>
              <a:t>. </a:t>
            </a:r>
          </a:p>
          <a:p>
            <a:pPr>
              <a:lnSpc>
                <a:spcPct val="90000"/>
              </a:lnSpc>
            </a:pP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8618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1"/>
            <a:ext cx="9144000" cy="1152129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Схема Шамира на основе интерполяционных многочленов Лагранжа</a:t>
            </a:r>
          </a:p>
        </p:txBody>
      </p:sp>
      <p:sp>
        <p:nvSpPr>
          <p:cNvPr id="407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9144000" cy="5876007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Выбирается простое число </a:t>
            </a:r>
            <a:r>
              <a:rPr lang="en-US" altLang="ru-RU" sz="3200" dirty="0"/>
              <a:t>p</a:t>
            </a:r>
            <a:r>
              <a:rPr lang="ru-RU" altLang="ru-RU" sz="3200" dirty="0"/>
              <a:t>, большее </a:t>
            </a:r>
            <a:r>
              <a:rPr lang="en-US" altLang="ru-RU" sz="3200" dirty="0"/>
              <a:t>m (</a:t>
            </a:r>
            <a:r>
              <a:rPr lang="ru-RU" altLang="ru-RU" sz="3200" dirty="0"/>
              <a:t>количества участников для восстановления секрета) и </a:t>
            </a:r>
            <a:r>
              <a:rPr lang="en-US" altLang="ru-RU" sz="3200" dirty="0"/>
              <a:t>M</a:t>
            </a:r>
            <a:r>
              <a:rPr lang="ru-RU" altLang="ru-RU" sz="3200" dirty="0"/>
              <a:t> (максимально возможного значения секрета)</a:t>
            </a:r>
            <a:r>
              <a:rPr lang="en-US" altLang="ru-RU" sz="3200" dirty="0"/>
              <a:t>.</a:t>
            </a:r>
            <a:r>
              <a:rPr lang="ru-RU" altLang="ru-RU" sz="3200" dirty="0"/>
              <a:t> </a:t>
            </a:r>
            <a:endParaRPr lang="en-US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Генерируется произвольный многочлен </a:t>
            </a:r>
            <a:r>
              <a:rPr lang="en-US" altLang="ru-RU" sz="3200" dirty="0"/>
              <a:t>F(x) </a:t>
            </a:r>
            <a:r>
              <a:rPr lang="ru-RU" altLang="ru-RU" sz="3200" dirty="0"/>
              <a:t>степени </a:t>
            </a:r>
            <a:r>
              <a:rPr lang="en-US" altLang="ru-RU" sz="3200" dirty="0"/>
              <a:t>m-1</a:t>
            </a:r>
            <a:r>
              <a:rPr lang="ru-RU" altLang="ru-RU" sz="3200" dirty="0"/>
              <a:t> (например, для (3</a:t>
            </a:r>
            <a:r>
              <a:rPr lang="en-US" altLang="ru-RU" sz="3200" dirty="0"/>
              <a:t>,n)-</a:t>
            </a:r>
            <a:r>
              <a:rPr lang="ru-RU" altLang="ru-RU" sz="3200" dirty="0"/>
              <a:t>порогового протокола</a:t>
            </a:r>
            <a:r>
              <a:rPr lang="en-US" altLang="ru-RU" sz="3200" dirty="0"/>
              <a:t>:</a:t>
            </a:r>
            <a:r>
              <a:rPr lang="ru-RU" altLang="ru-RU" sz="3200" dirty="0"/>
              <a:t> </a:t>
            </a:r>
            <a:r>
              <a:rPr lang="en-US" altLang="ru-RU" sz="3200" dirty="0"/>
              <a:t>ax</a:t>
            </a:r>
            <a:r>
              <a:rPr lang="en-US" altLang="ru-RU" sz="3200" baseline="30000" dirty="0"/>
              <a:t>2</a:t>
            </a:r>
            <a:r>
              <a:rPr lang="en-US" altLang="ru-RU" sz="3200" dirty="0"/>
              <a:t>+bx+M {mod p}).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Коэффициенты </a:t>
            </a:r>
            <a:r>
              <a:rPr lang="en-US" altLang="ru-RU" sz="3200" dirty="0"/>
              <a:t>a </a:t>
            </a:r>
            <a:r>
              <a:rPr lang="ru-RU" altLang="ru-RU" sz="3200" dirty="0"/>
              <a:t>и </a:t>
            </a:r>
            <a:r>
              <a:rPr lang="en-US" altLang="ru-RU" sz="3200" dirty="0"/>
              <a:t>b </a:t>
            </a:r>
            <a:r>
              <a:rPr lang="ru-RU" altLang="ru-RU" sz="3200" dirty="0"/>
              <a:t>выбираются случайно, хранятся в тайне и уничтожаются после распределения долей секрета. Число </a:t>
            </a:r>
            <a:r>
              <a:rPr lang="en-US" altLang="ru-RU" sz="3200" dirty="0"/>
              <a:t>p </a:t>
            </a:r>
            <a:r>
              <a:rPr lang="ru-RU" altLang="ru-RU" sz="3200" dirty="0"/>
              <a:t>публикуется.</a:t>
            </a:r>
          </a:p>
        </p:txBody>
      </p:sp>
    </p:spTree>
    <p:extLst>
      <p:ext uri="{BB962C8B-B14F-4D97-AF65-F5344CB8AC3E}">
        <p14:creationId xmlns:p14="http://schemas.microsoft.com/office/powerpoint/2010/main" val="166717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152128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Схема Шамира на основе интерполяционных многочленов Лагранжа</a:t>
            </a:r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7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 startAt="4"/>
            </a:pPr>
            <a:r>
              <a:rPr lang="ru-RU" altLang="ru-RU" sz="3200" dirty="0"/>
              <a:t>Доли секрета вычисляются как значения многочлена в </a:t>
            </a:r>
            <a:r>
              <a:rPr lang="en-US" altLang="ru-RU" sz="3200" dirty="0"/>
              <a:t>n </a:t>
            </a:r>
            <a:r>
              <a:rPr lang="ru-RU" altLang="ru-RU" sz="3200" dirty="0"/>
              <a:t>различных точках: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altLang="ru-RU" sz="3200" dirty="0"/>
              <a:t>K</a:t>
            </a:r>
            <a:r>
              <a:rPr lang="en-US" altLang="ru-RU" sz="3200" baseline="-25000" dirty="0"/>
              <a:t>i</a:t>
            </a:r>
            <a:r>
              <a:rPr lang="en-US" altLang="ru-RU" sz="3200" dirty="0"/>
              <a:t>=F(x</a:t>
            </a:r>
            <a:r>
              <a:rPr lang="en-US" altLang="ru-RU" sz="3200" baseline="-25000" dirty="0"/>
              <a:t>i</a:t>
            </a:r>
            <a:r>
              <a:rPr lang="en-US" altLang="ru-RU" sz="3200" dirty="0"/>
              <a:t>) (</a:t>
            </a:r>
            <a:r>
              <a:rPr lang="ru-RU" altLang="ru-RU" sz="3200" dirty="0"/>
              <a:t>первой точкой может быть </a:t>
            </a:r>
            <a:r>
              <a:rPr lang="en-US" altLang="ru-RU" sz="3200" dirty="0"/>
              <a:t>x=</a:t>
            </a:r>
            <a:r>
              <a:rPr lang="ru-RU" altLang="ru-RU" sz="3200" dirty="0"/>
              <a:t>1, второй – </a:t>
            </a:r>
            <a:r>
              <a:rPr lang="en-US" altLang="ru-RU" sz="3200" dirty="0"/>
              <a:t>x=</a:t>
            </a:r>
            <a:r>
              <a:rPr lang="ru-RU" altLang="ru-RU" sz="3200" dirty="0"/>
              <a:t>2 и т.д.).</a:t>
            </a:r>
            <a:endParaRPr lang="en-US" altLang="ru-RU" sz="3200" dirty="0"/>
          </a:p>
          <a:p>
            <a:pPr marL="609600" indent="-609600">
              <a:buFont typeface="Wingdings" pitchFamily="2" charset="2"/>
              <a:buAutoNum type="arabicPeriod" startAt="5"/>
            </a:pPr>
            <a:r>
              <a:rPr lang="ru-RU" altLang="ru-RU" sz="3200" dirty="0"/>
              <a:t>Для восстановления </a:t>
            </a:r>
            <a:r>
              <a:rPr lang="en-US" altLang="ru-RU" sz="3200" dirty="0"/>
              <a:t>a, b </a:t>
            </a:r>
            <a:r>
              <a:rPr lang="ru-RU" altLang="ru-RU" sz="3200" dirty="0"/>
              <a:t>и </a:t>
            </a:r>
            <a:r>
              <a:rPr lang="en-US" altLang="ru-RU" sz="3200" dirty="0"/>
              <a:t>M </a:t>
            </a:r>
            <a:r>
              <a:rPr lang="ru-RU" altLang="ru-RU" sz="3200" dirty="0"/>
              <a:t>потребуется составить и решить систему из трех уравнений.</a:t>
            </a:r>
          </a:p>
        </p:txBody>
      </p:sp>
    </p:spTree>
    <p:extLst>
      <p:ext uri="{BB962C8B-B14F-4D97-AF65-F5344CB8AC3E}">
        <p14:creationId xmlns:p14="http://schemas.microsoft.com/office/powerpoint/2010/main" val="213280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>
          <a:xfrm>
            <a:off x="-18281" y="116632"/>
            <a:ext cx="9144000" cy="1079773"/>
          </a:xfrm>
        </p:spPr>
        <p:txBody>
          <a:bodyPr/>
          <a:lstStyle/>
          <a:p>
            <a:r>
              <a:rPr lang="ru-RU" altLang="ru-RU" sz="4000" dirty="0"/>
              <a:t>Пример использования схемы Шамира</a:t>
            </a:r>
          </a:p>
        </p:txBody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Пусть </a:t>
            </a:r>
            <a:r>
              <a:rPr lang="en-US" altLang="ru-RU" sz="3200" dirty="0"/>
              <a:t>M=11. </a:t>
            </a:r>
            <a:r>
              <a:rPr lang="ru-RU" altLang="ru-RU" sz="3200" dirty="0"/>
              <a:t>Для создания (3,5)-порогового протокола выбираем </a:t>
            </a:r>
            <a:r>
              <a:rPr lang="en-US" altLang="ru-RU" sz="3200" dirty="0"/>
              <a:t>p=13, a=7, b=8.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Составляем многочлен </a:t>
            </a:r>
            <a:r>
              <a:rPr lang="en-US" altLang="ru-RU" sz="3200" dirty="0"/>
              <a:t>F(x)=7x</a:t>
            </a:r>
            <a:r>
              <a:rPr lang="en-US" altLang="ru-RU" sz="3200" baseline="30000" dirty="0"/>
              <a:t>2</a:t>
            </a:r>
            <a:r>
              <a:rPr lang="en-US" altLang="ru-RU" sz="3200" dirty="0"/>
              <a:t>+8x+11{mod 13}.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Вычисляем доли секрета: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altLang="ru-RU" sz="3200" dirty="0"/>
              <a:t>F(1)=0, F(2)=3, F(3)=7, F(4)=12, F(5)=5.</a:t>
            </a:r>
          </a:p>
          <a:p>
            <a:pPr marL="609600" indent="-609600">
              <a:buFont typeface="Wingdings" pitchFamily="2" charset="2"/>
              <a:buAutoNum type="arabicPeriod" startAt="4"/>
            </a:pPr>
            <a:r>
              <a:rPr lang="ru-RU" altLang="ru-RU" sz="3200" dirty="0"/>
              <a:t>Для восстановления </a:t>
            </a:r>
            <a:r>
              <a:rPr lang="en-US" altLang="ru-RU" sz="3200" dirty="0"/>
              <a:t>M </a:t>
            </a:r>
            <a:r>
              <a:rPr lang="ru-RU" altLang="ru-RU" sz="3200" dirty="0"/>
              <a:t>(например, по долям 2, 3 и 5) составляем систему уравнений:</a:t>
            </a:r>
          </a:p>
        </p:txBody>
      </p:sp>
    </p:spTree>
    <p:extLst>
      <p:ext uri="{BB962C8B-B14F-4D97-AF65-F5344CB8AC3E}">
        <p14:creationId xmlns:p14="http://schemas.microsoft.com/office/powerpoint/2010/main" val="384019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640"/>
            <a:ext cx="8229600" cy="95118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Пример использования схемы Шамира</a:t>
            </a:r>
          </a:p>
        </p:txBody>
      </p:sp>
      <p:sp>
        <p:nvSpPr>
          <p:cNvPr id="410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None/>
            </a:pPr>
            <a:r>
              <a:rPr lang="en-US" altLang="ru-RU" sz="3200" dirty="0"/>
              <a:t>4a+2b+M=3 {mod 13}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altLang="ru-RU" sz="3200" dirty="0"/>
              <a:t>9a+3b+M=7 {mod 13}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altLang="ru-RU" sz="3200" dirty="0"/>
              <a:t>25a+5b+M=5 {mod 13}</a:t>
            </a:r>
          </a:p>
          <a:p>
            <a:pPr marL="609600" indent="-609600">
              <a:buFont typeface="Wingdings" pitchFamily="2" charset="2"/>
              <a:buAutoNum type="arabicPeriod" startAt="5"/>
            </a:pPr>
            <a:r>
              <a:rPr lang="ru-RU" altLang="ru-RU" sz="3200" dirty="0"/>
              <a:t>Решаем систему уравнений: </a:t>
            </a:r>
            <a:r>
              <a:rPr lang="en-US" altLang="ru-RU" sz="3200" dirty="0"/>
              <a:t>a=7, b=8, M=11 </a:t>
            </a:r>
            <a:r>
              <a:rPr lang="ru-RU" altLang="ru-RU" sz="3200" dirty="0"/>
              <a:t>и восстанавливаем секрет.</a:t>
            </a:r>
          </a:p>
        </p:txBody>
      </p:sp>
    </p:spTree>
    <p:extLst>
      <p:ext uri="{BB962C8B-B14F-4D97-AF65-F5344CB8AC3E}">
        <p14:creationId xmlns:p14="http://schemas.microsoft.com/office/powerpoint/2010/main" val="13118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16632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altLang="ru-RU" dirty="0" smtClean="0"/>
              <a:t>Мошенничество при разделении </a:t>
            </a:r>
            <a:r>
              <a:rPr lang="ru-RU" altLang="ru-RU" dirty="0"/>
              <a:t>секрета</a:t>
            </a:r>
          </a:p>
        </p:txBody>
      </p:sp>
      <p:sp>
        <p:nvSpPr>
          <p:cNvPr id="411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Существует несколько способов мошенничества со стороны </a:t>
            </a:r>
            <a:r>
              <a:rPr lang="ru-RU" altLang="ru-RU" sz="3200" dirty="0" smtClean="0"/>
              <a:t>участников </a:t>
            </a:r>
            <a:r>
              <a:rPr lang="ru-RU" altLang="ru-RU" sz="3200" dirty="0"/>
              <a:t>порогового </a:t>
            </a:r>
            <a:r>
              <a:rPr lang="ru-RU" altLang="ru-RU" sz="3200" dirty="0" smtClean="0"/>
              <a:t>протокола и </a:t>
            </a:r>
            <a:r>
              <a:rPr lang="ru-RU" altLang="ru-RU" sz="3200" dirty="0"/>
              <a:t>посторонних лиц. Рассмотрим три </a:t>
            </a:r>
            <a:r>
              <a:rPr lang="ru-RU" altLang="ru-RU" sz="3200" dirty="0" smtClean="0"/>
              <a:t>сценария: </a:t>
            </a:r>
            <a:endParaRPr lang="ru-RU" altLang="ru-RU" sz="3200" dirty="0"/>
          </a:p>
          <a:p>
            <a:pPr>
              <a:buFont typeface="Wingdings" pitchFamily="2" charset="2"/>
              <a:buAutoNum type="arabicPeriod"/>
            </a:pPr>
            <a:r>
              <a:rPr lang="en-US" altLang="ru-RU" sz="3200" dirty="0"/>
              <a:t>A</a:t>
            </a:r>
            <a:r>
              <a:rPr lang="ru-RU" altLang="ru-RU" sz="3200" dirty="0"/>
              <a:t>,</a:t>
            </a:r>
            <a:r>
              <a:rPr lang="en-US" altLang="ru-RU" sz="3200" dirty="0"/>
              <a:t> B</a:t>
            </a:r>
            <a:r>
              <a:rPr lang="ru-RU" altLang="ru-RU" sz="3200" dirty="0"/>
              <a:t>, </a:t>
            </a:r>
            <a:r>
              <a:rPr lang="en-US" altLang="ru-RU" sz="3200" dirty="0"/>
              <a:t>C </a:t>
            </a:r>
            <a:r>
              <a:rPr lang="ru-RU" altLang="ru-RU" sz="3200" dirty="0"/>
              <a:t>и </a:t>
            </a:r>
            <a:r>
              <a:rPr lang="en-US" altLang="ru-RU" sz="3200" dirty="0"/>
              <a:t>D </a:t>
            </a:r>
            <a:r>
              <a:rPr lang="ru-RU" altLang="ru-RU" sz="3200" dirty="0"/>
              <a:t>получают от шефа приказ включить персональный компьютер</a:t>
            </a:r>
            <a:r>
              <a:rPr lang="en-US" altLang="ru-RU" sz="3200" dirty="0"/>
              <a:t> S</a:t>
            </a:r>
            <a:r>
              <a:rPr lang="ru-RU" altLang="ru-RU" sz="3200" dirty="0"/>
              <a:t>. </a:t>
            </a:r>
            <a:r>
              <a:rPr lang="ru-RU" altLang="ru-RU" sz="3200" dirty="0" smtClean="0"/>
              <a:t>Они собираются </a:t>
            </a:r>
            <a:r>
              <a:rPr lang="ru-RU" altLang="ru-RU" sz="3200" dirty="0"/>
              <a:t>вместе и выполняют математические действия с имеющимися у них долями. </a:t>
            </a:r>
            <a:r>
              <a:rPr lang="ru-RU" altLang="ru-RU" sz="3200" dirty="0" smtClean="0"/>
              <a:t>Но </a:t>
            </a:r>
            <a:r>
              <a:rPr lang="en-US" altLang="ru-RU" sz="3200" dirty="0"/>
              <a:t>D </a:t>
            </a:r>
            <a:r>
              <a:rPr lang="ru-RU" altLang="ru-RU" sz="3200" dirty="0"/>
              <a:t>вместо того</a:t>
            </a:r>
            <a:r>
              <a:rPr lang="en-US" altLang="ru-RU" sz="3200" dirty="0"/>
              <a:t>,</a:t>
            </a:r>
            <a:r>
              <a:rPr lang="ru-RU" altLang="ru-RU" sz="3200" dirty="0"/>
              <a:t> чтобы сообщить остальным </a:t>
            </a:r>
            <a:r>
              <a:rPr lang="ru-RU" altLang="ru-RU" sz="3200" dirty="0" smtClean="0"/>
              <a:t>свою </a:t>
            </a:r>
            <a:r>
              <a:rPr lang="ru-RU" altLang="ru-RU" sz="3200" dirty="0"/>
              <a:t>долю, выданную ему</a:t>
            </a:r>
            <a:r>
              <a:rPr lang="en-US" altLang="ru-RU" sz="3200" dirty="0"/>
              <a:t> S</a:t>
            </a:r>
            <a:r>
              <a:rPr lang="ru-RU" altLang="ru-RU" sz="3200" dirty="0"/>
              <a:t>, сообщает случайное число. В результате компьютер </a:t>
            </a:r>
            <a:r>
              <a:rPr lang="en-US" altLang="ru-RU" sz="3200" dirty="0"/>
              <a:t>S </a:t>
            </a:r>
            <a:r>
              <a:rPr lang="ru-RU" altLang="ru-RU" sz="3200" dirty="0" smtClean="0"/>
              <a:t>не включается, </a:t>
            </a:r>
            <a:r>
              <a:rPr lang="ru-RU" altLang="ru-RU" sz="3200" dirty="0"/>
              <a:t>и никто не может объяснить причину этого. </a:t>
            </a:r>
          </a:p>
        </p:txBody>
      </p:sp>
    </p:spTree>
    <p:extLst>
      <p:ext uri="{BB962C8B-B14F-4D97-AF65-F5344CB8AC3E}">
        <p14:creationId xmlns:p14="http://schemas.microsoft.com/office/powerpoint/2010/main" val="233173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16632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altLang="ru-RU" dirty="0"/>
              <a:t>Мошенничество при разделении секрета</a:t>
            </a:r>
          </a:p>
        </p:txBody>
      </p:sp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 sz="3200" dirty="0"/>
              <a:t>К</a:t>
            </a:r>
            <a:r>
              <a:rPr lang="en-US" altLang="ru-RU" sz="3200" dirty="0"/>
              <a:t> A</a:t>
            </a:r>
            <a:r>
              <a:rPr lang="ru-RU" altLang="ru-RU" sz="3200" dirty="0"/>
              <a:t>,</a:t>
            </a:r>
            <a:r>
              <a:rPr lang="en-US" altLang="ru-RU" sz="3200" dirty="0"/>
              <a:t> B</a:t>
            </a:r>
            <a:r>
              <a:rPr lang="ru-RU" altLang="ru-RU" sz="3200" dirty="0"/>
              <a:t>, </a:t>
            </a:r>
            <a:r>
              <a:rPr lang="en-US" altLang="ru-RU" sz="3200" dirty="0"/>
              <a:t>C </a:t>
            </a:r>
            <a:r>
              <a:rPr lang="ru-RU" altLang="ru-RU" sz="3200" dirty="0"/>
              <a:t>и</a:t>
            </a:r>
            <a:r>
              <a:rPr lang="en-US" altLang="ru-RU" sz="3200" dirty="0"/>
              <a:t> D</a:t>
            </a:r>
            <a:r>
              <a:rPr lang="ru-RU" altLang="ru-RU" sz="3200" dirty="0"/>
              <a:t>, получившим от шефа распоряжение включить персональный компьютер </a:t>
            </a:r>
            <a:r>
              <a:rPr lang="en-US" altLang="ru-RU" sz="3200" dirty="0" smtClean="0"/>
              <a:t>S</a:t>
            </a:r>
            <a:r>
              <a:rPr lang="ru-RU" altLang="ru-RU" sz="3200" dirty="0"/>
              <a:t>, присоединяется</a:t>
            </a:r>
            <a:r>
              <a:rPr lang="en-US" altLang="ru-RU" sz="3200" dirty="0"/>
              <a:t> </a:t>
            </a:r>
            <a:r>
              <a:rPr lang="ru-RU" altLang="ru-RU" sz="3200" dirty="0"/>
              <a:t>нарушитель </a:t>
            </a:r>
            <a:r>
              <a:rPr lang="en-US" altLang="ru-RU" sz="3200" dirty="0"/>
              <a:t>N</a:t>
            </a:r>
            <a:r>
              <a:rPr lang="ru-RU" altLang="ru-RU" sz="3200" dirty="0"/>
              <a:t>, который утверждает, что он явился по приказу шефа для воссоздания пароля, поскольку якобы является законным обладателем соответствующей пятой доли. После того как</a:t>
            </a:r>
            <a:r>
              <a:rPr lang="en-US" altLang="ru-RU" sz="3200" dirty="0"/>
              <a:t> A</a:t>
            </a:r>
            <a:r>
              <a:rPr lang="ru-RU" altLang="ru-RU" sz="3200" dirty="0"/>
              <a:t>,</a:t>
            </a:r>
            <a:r>
              <a:rPr lang="en-US" altLang="ru-RU" sz="3200" dirty="0"/>
              <a:t> B</a:t>
            </a:r>
            <a:r>
              <a:rPr lang="ru-RU" altLang="ru-RU" sz="3200" dirty="0"/>
              <a:t>, </a:t>
            </a:r>
            <a:r>
              <a:rPr lang="en-US" altLang="ru-RU" sz="3200" dirty="0"/>
              <a:t>C </a:t>
            </a:r>
            <a:r>
              <a:rPr lang="ru-RU" altLang="ru-RU" sz="3200" dirty="0"/>
              <a:t>и </a:t>
            </a:r>
            <a:r>
              <a:rPr lang="en-US" altLang="ru-RU" sz="3200" dirty="0"/>
              <a:t>D </a:t>
            </a:r>
            <a:r>
              <a:rPr lang="ru-RU" altLang="ru-RU" sz="3200" dirty="0"/>
              <a:t>огласят свои доли, </a:t>
            </a:r>
            <a:r>
              <a:rPr lang="en-US" altLang="ru-RU" sz="3200" dirty="0"/>
              <a:t>N </a:t>
            </a:r>
            <a:r>
              <a:rPr lang="ru-RU" altLang="ru-RU" sz="3200" dirty="0"/>
              <a:t>сможет в одиночку реконструировать пароль </a:t>
            </a:r>
            <a:r>
              <a:rPr lang="en-US" altLang="ru-RU" sz="3200" dirty="0"/>
              <a:t>S</a:t>
            </a:r>
            <a:r>
              <a:rPr lang="ru-RU" altLang="ru-RU" sz="3200" dirty="0"/>
              <a:t>, т.к. знает все необходимые для этого доли.</a:t>
            </a:r>
          </a:p>
        </p:txBody>
      </p:sp>
    </p:spTree>
    <p:extLst>
      <p:ext uri="{BB962C8B-B14F-4D97-AF65-F5344CB8AC3E}">
        <p14:creationId xmlns:p14="http://schemas.microsoft.com/office/powerpoint/2010/main" val="129955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16632"/>
            <a:ext cx="8229600" cy="980728"/>
          </a:xfrm>
        </p:spPr>
        <p:txBody>
          <a:bodyPr>
            <a:normAutofit fontScale="90000"/>
          </a:bodyPr>
          <a:lstStyle/>
          <a:p>
            <a:r>
              <a:rPr lang="ru-RU" altLang="ru-RU" dirty="0"/>
              <a:t>Мошенничество при разделении секрета</a:t>
            </a:r>
          </a:p>
        </p:txBody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 startAt="3"/>
            </a:pPr>
            <a:r>
              <a:rPr lang="en-US" altLang="ru-RU" sz="3200" dirty="0"/>
              <a:t>N </a:t>
            </a:r>
            <a:r>
              <a:rPr lang="ru-RU" altLang="ru-RU" sz="3200" dirty="0"/>
              <a:t>не только дожидается, пока все участники протокола по очереди огласят свои доли, но и затем называет случайное число требуемой длины. В этом случае </a:t>
            </a:r>
            <a:r>
              <a:rPr lang="en-US" altLang="ru-RU" sz="3200" dirty="0"/>
              <a:t>N </a:t>
            </a:r>
            <a:r>
              <a:rPr lang="ru-RU" altLang="ru-RU" sz="3200" dirty="0"/>
              <a:t>не только сумеет узнать все доли, но и никто из участников протокола так и не </a:t>
            </a:r>
            <a:r>
              <a:rPr lang="ru-RU" altLang="ru-RU" sz="3200" dirty="0" smtClean="0"/>
              <a:t>осознает, </a:t>
            </a:r>
            <a:r>
              <a:rPr lang="ru-RU" altLang="ru-RU" sz="3200" dirty="0"/>
              <a:t>что </a:t>
            </a:r>
            <a:r>
              <a:rPr lang="en-US" altLang="ru-RU" sz="3200" dirty="0"/>
              <a:t>N </a:t>
            </a:r>
            <a:r>
              <a:rPr lang="ru-RU" altLang="ru-RU" sz="3200" dirty="0"/>
              <a:t>является посторонним лицом и не имеет никакого права присутствовать при восстановлении секретного пароля</a:t>
            </a:r>
            <a:r>
              <a:rPr lang="en-US" altLang="ru-RU" sz="3200" dirty="0"/>
              <a:t> S</a:t>
            </a:r>
            <a:r>
              <a:rPr lang="ru-RU" altLang="ru-RU" sz="3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89396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9144000" cy="95118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Способы предотвращения мошенничества </a:t>
            </a:r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9144000" cy="5517232"/>
          </a:xfrm>
        </p:spPr>
        <p:txBody>
          <a:bodyPr>
            <a:noAutofit/>
          </a:bodyPr>
          <a:lstStyle/>
          <a:p>
            <a:pPr marL="609600" indent="-609600">
              <a:lnSpc>
                <a:spcPct val="80000"/>
              </a:lnSpc>
            </a:pPr>
            <a:r>
              <a:rPr lang="ru-RU" altLang="ru-RU" sz="3200" dirty="0"/>
              <a:t>Отказ от участия </a:t>
            </a:r>
            <a:r>
              <a:rPr lang="en-US" altLang="ru-RU" sz="3200" dirty="0"/>
              <a:t>S </a:t>
            </a:r>
            <a:r>
              <a:rPr lang="ru-RU" altLang="ru-RU" sz="3200" dirty="0"/>
              <a:t>(секретное сообщение делится на части всеми </a:t>
            </a:r>
            <a:r>
              <a:rPr lang="ru-RU" altLang="ru-RU" sz="3200" dirty="0" smtClean="0"/>
              <a:t>участниками </a:t>
            </a:r>
            <a:r>
              <a:rPr lang="ru-RU" altLang="ru-RU" sz="3200" dirty="0"/>
              <a:t>протокола, но никто из них не знает </a:t>
            </a:r>
            <a:r>
              <a:rPr lang="ru-RU" altLang="ru-RU" sz="3200" dirty="0" smtClean="0"/>
              <a:t>содержания </a:t>
            </a:r>
            <a:r>
              <a:rPr lang="ru-RU" altLang="ru-RU" sz="3200" dirty="0"/>
              <a:t>сообщения до его восстановления). </a:t>
            </a:r>
          </a:p>
          <a:p>
            <a:pPr marL="609600" indent="-609600">
              <a:lnSpc>
                <a:spcPct val="80000"/>
              </a:lnSpc>
            </a:pPr>
            <a:r>
              <a:rPr lang="ru-RU" altLang="ru-RU" sz="3200" dirty="0"/>
              <a:t>От участников протокола не требуется оглашать свою долю публично. Если секретом является закрытый ключ в </a:t>
            </a:r>
            <a:r>
              <a:rPr lang="ru-RU" altLang="ru-RU" sz="3200" dirty="0" smtClean="0"/>
              <a:t>криптосистеме, используемой для </a:t>
            </a:r>
            <a:r>
              <a:rPr lang="ru-RU" altLang="ru-RU" sz="3200" dirty="0"/>
              <a:t>подписания документа, то каждый участник выполняет частичное подписание документа. После того как это сделает последний из них, под документом появится полная </a:t>
            </a:r>
            <a:r>
              <a:rPr lang="ru-RU" altLang="ru-RU" sz="3200" dirty="0" smtClean="0"/>
              <a:t>ЭП</a:t>
            </a:r>
            <a:r>
              <a:rPr lang="ru-RU" altLang="ru-RU" sz="3200" dirty="0"/>
              <a:t>. При этом ни один из участников так и не узнает долю другого, а сам закрытый ключ может быть использован повторно.</a:t>
            </a:r>
          </a:p>
        </p:txBody>
      </p:sp>
    </p:spTree>
    <p:extLst>
      <p:ext uri="{BB962C8B-B14F-4D97-AF65-F5344CB8AC3E}">
        <p14:creationId xmlns:p14="http://schemas.microsoft.com/office/powerpoint/2010/main" val="398206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6632"/>
            <a:ext cx="8229600" cy="864443"/>
          </a:xfrm>
        </p:spPr>
        <p:txBody>
          <a:bodyPr/>
          <a:lstStyle/>
          <a:p>
            <a:r>
              <a:rPr lang="ru-RU" altLang="ru-RU" dirty="0"/>
              <a:t>Разделение секрета</a:t>
            </a:r>
          </a:p>
        </p:txBody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altLang="ru-RU" sz="3200" dirty="0" smtClean="0"/>
              <a:t>Возможность </a:t>
            </a:r>
            <a:r>
              <a:rPr lang="ru-RU" altLang="ru-RU" sz="3200" dirty="0"/>
              <a:t>разделить секретное сообщение на части, каждая из которых не имеет </a:t>
            </a:r>
            <a:r>
              <a:rPr lang="ru-RU" altLang="ru-RU" sz="3200" dirty="0" smtClean="0"/>
              <a:t>смысла</a:t>
            </a:r>
            <a:r>
              <a:rPr lang="ru-RU" altLang="ru-RU" sz="3200" dirty="0"/>
              <a:t>, но при соединении этих частей </a:t>
            </a:r>
            <a:r>
              <a:rPr lang="ru-RU" altLang="ru-RU" sz="3200" dirty="0" smtClean="0"/>
              <a:t>может получиться </a:t>
            </a:r>
            <a:r>
              <a:rPr lang="ru-RU" altLang="ru-RU" sz="3200" dirty="0"/>
              <a:t>исходное сообщение. </a:t>
            </a:r>
            <a:r>
              <a:rPr lang="ru-RU" altLang="ru-RU" sz="3200" dirty="0" smtClean="0"/>
              <a:t>Так </a:t>
            </a:r>
            <a:r>
              <a:rPr lang="ru-RU" altLang="ru-RU" sz="3200" dirty="0"/>
              <a:t>может быть поделен на части пароль суперпользователя (</a:t>
            </a:r>
            <a:r>
              <a:rPr lang="en-US" altLang="ru-RU" sz="3200" dirty="0"/>
              <a:t>root) </a:t>
            </a:r>
            <a:r>
              <a:rPr lang="en-US" altLang="ru-RU" sz="3200" dirty="0">
                <a:cs typeface="Arial" charset="0"/>
              </a:rPr>
              <a:t>− </a:t>
            </a:r>
            <a:r>
              <a:rPr lang="ru-RU" altLang="ru-RU" sz="3200" dirty="0"/>
              <a:t>каждому из администраторов известна одна из его частей, и только </a:t>
            </a:r>
            <a:r>
              <a:rPr lang="ru-RU" altLang="ru-RU" sz="3200" dirty="0" smtClean="0"/>
              <a:t>все </a:t>
            </a:r>
            <a:r>
              <a:rPr lang="ru-RU" altLang="ru-RU" sz="3200" dirty="0"/>
              <a:t>вместе они </a:t>
            </a:r>
            <a:r>
              <a:rPr lang="ru-RU" altLang="ru-RU" sz="3200" dirty="0" smtClean="0"/>
              <a:t>смогут войти </a:t>
            </a:r>
            <a:r>
              <a:rPr lang="ru-RU" altLang="ru-RU" sz="3200" dirty="0"/>
              <a:t>в систему под этой учетной записью. Сделать это в одиночку не сможет никто из них. </a:t>
            </a:r>
          </a:p>
          <a:p>
            <a:pPr>
              <a:lnSpc>
                <a:spcPct val="80000"/>
              </a:lnSpc>
            </a:pPr>
            <a:r>
              <a:rPr lang="ru-RU" altLang="ru-RU" sz="3200" dirty="0"/>
              <a:t>Простейший криптографический протокол позволяет </a:t>
            </a:r>
            <a:r>
              <a:rPr lang="en-US" altLang="ru-RU" sz="3200" dirty="0"/>
              <a:t>S </a:t>
            </a:r>
            <a:r>
              <a:rPr lang="ru-RU" altLang="ru-RU" sz="3200" dirty="0"/>
              <a:t>поровну распределить между </a:t>
            </a:r>
            <a:r>
              <a:rPr lang="en-US" altLang="ru-RU" sz="3200" dirty="0"/>
              <a:t>A </a:t>
            </a:r>
            <a:r>
              <a:rPr lang="ru-RU" altLang="ru-RU" sz="3200" dirty="0"/>
              <a:t>и </a:t>
            </a:r>
            <a:r>
              <a:rPr lang="en-US" altLang="ru-RU" sz="3200" dirty="0"/>
              <a:t>B </a:t>
            </a:r>
            <a:r>
              <a:rPr lang="ru-RU" altLang="ru-RU" sz="3200" dirty="0"/>
              <a:t>ответственность за сохранение сообщения в тайне: </a:t>
            </a:r>
          </a:p>
        </p:txBody>
      </p:sp>
    </p:spTree>
    <p:extLst>
      <p:ext uri="{BB962C8B-B14F-4D97-AF65-F5344CB8AC3E}">
        <p14:creationId xmlns:p14="http://schemas.microsoft.com/office/powerpoint/2010/main" val="332213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6632"/>
            <a:ext cx="8229600" cy="102319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Способы предотвращения мошенничества</a:t>
            </a:r>
          </a:p>
        </p:txBody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/>
          <a:lstStyle/>
          <a:p>
            <a:r>
              <a:rPr lang="ru-RU" altLang="ru-RU" sz="3200" dirty="0"/>
              <a:t>Участники протокола могут убедиться, что на самом деле получили от </a:t>
            </a:r>
            <a:r>
              <a:rPr lang="en-US" altLang="ru-RU" sz="3200" dirty="0"/>
              <a:t>S </a:t>
            </a:r>
            <a:r>
              <a:rPr lang="ru-RU" altLang="ru-RU" sz="3200" dirty="0"/>
              <a:t>настоящую долю, позволяющую им принимать участие в реконструкции секретного сообщения наравне с другими участниками протокола. При этом от участников для этого не требуется собираться вместе и восстанавливать исходное сообщение. </a:t>
            </a:r>
          </a:p>
          <a:p>
            <a:pPr>
              <a:buFont typeface="Wingdings" pitchFamily="2" charset="2"/>
              <a:buNone/>
            </a:pP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1638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9144000" cy="95118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Способы предотвращения мошенничества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Если более m участников протокола высказались за реконструкцию секретного сообщения и при этом менее </a:t>
            </a:r>
            <a:r>
              <a:rPr lang="en-US" altLang="ru-RU" sz="3200" dirty="0"/>
              <a:t>n </a:t>
            </a:r>
            <a:r>
              <a:rPr lang="ru-RU" altLang="ru-RU" sz="3200" dirty="0"/>
              <a:t>участников были против, сообщение будет </a:t>
            </a:r>
            <a:r>
              <a:rPr lang="ru-RU" altLang="ru-RU" sz="3200" dirty="0" smtClean="0"/>
              <a:t>восстановлено, </a:t>
            </a:r>
            <a:r>
              <a:rPr lang="ru-RU" altLang="ru-RU" sz="3200" dirty="0"/>
              <a:t>а иначе </a:t>
            </a:r>
            <a:r>
              <a:rPr lang="ru-RU" altLang="ru-RU" sz="3200" dirty="0">
                <a:cs typeface="Arial" charset="0"/>
              </a:rPr>
              <a:t>−</a:t>
            </a:r>
            <a:r>
              <a:rPr lang="ru-RU" altLang="ru-RU" sz="3200" dirty="0"/>
              <a:t> не будет. При реализации этого способа каждый участник протокола получает две доли («да» и «нет»), а при попытке восстановления секрета </a:t>
            </a:r>
            <a:r>
              <a:rPr lang="ru-RU" altLang="ru-RU" sz="3200" dirty="0" smtClean="0"/>
              <a:t>предъявляет </a:t>
            </a:r>
            <a:r>
              <a:rPr lang="ru-RU" altLang="ru-RU" sz="3200" dirty="0"/>
              <a:t>одну из них. Предполагается, что доли всех участников передаются независимому посреднику (иначе </a:t>
            </a:r>
            <a:r>
              <a:rPr lang="en-US" altLang="ru-RU" sz="3200" dirty="0" smtClean="0"/>
              <a:t>m+1</a:t>
            </a:r>
            <a:r>
              <a:rPr lang="ru-RU" altLang="ru-RU" sz="3200" dirty="0" smtClean="0"/>
              <a:t>желающих </a:t>
            </a:r>
            <a:r>
              <a:rPr lang="ru-RU" altLang="ru-RU" sz="3200" dirty="0"/>
              <a:t>восстановить секрет могут сделать это самостоятельно).</a:t>
            </a:r>
          </a:p>
        </p:txBody>
      </p:sp>
    </p:spTree>
    <p:extLst>
      <p:ext uri="{BB962C8B-B14F-4D97-AF65-F5344CB8AC3E}">
        <p14:creationId xmlns:p14="http://schemas.microsoft.com/office/powerpoint/2010/main" val="306090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6632"/>
            <a:ext cx="8229600" cy="102319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Способы предотвращения мошенничества</a:t>
            </a:r>
          </a:p>
        </p:txBody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В случае, если один из участников протокола </a:t>
            </a:r>
            <a:r>
              <a:rPr lang="ru-RU" altLang="ru-RU" sz="3200" dirty="0" smtClean="0"/>
              <a:t>не </a:t>
            </a:r>
            <a:r>
              <a:rPr lang="ru-RU" altLang="ru-RU" sz="3200" dirty="0" smtClean="0"/>
              <a:t>сможет (или </a:t>
            </a:r>
            <a:r>
              <a:rPr lang="ru-RU" altLang="ru-RU" sz="3200" dirty="0"/>
              <a:t>не захочет) выполнить необходимые действия для восстановления исходного секретного сообщения, то будет активизирован новый протокол, участниками которого станут оставшиеся участники первоначального протокола. </a:t>
            </a:r>
          </a:p>
        </p:txBody>
      </p:sp>
    </p:spTree>
    <p:extLst>
      <p:ext uri="{BB962C8B-B14F-4D97-AF65-F5344CB8AC3E}">
        <p14:creationId xmlns:p14="http://schemas.microsoft.com/office/powerpoint/2010/main" val="43118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008906"/>
          </a:xfrm>
        </p:spPr>
        <p:txBody>
          <a:bodyPr/>
          <a:lstStyle/>
          <a:p>
            <a:r>
              <a:rPr lang="ru-RU" altLang="ru-RU" sz="4000" dirty="0"/>
              <a:t>Подсознательный (скрытый) канал</a:t>
            </a:r>
          </a:p>
        </p:txBody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9144000" cy="551723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altLang="ru-RU" sz="3200" dirty="0"/>
              <a:t>Может использоваться, когда </a:t>
            </a:r>
            <a:r>
              <a:rPr lang="en-US" altLang="ru-RU" sz="3200" dirty="0"/>
              <a:t>A </a:t>
            </a:r>
            <a:r>
              <a:rPr lang="ru-RU" altLang="ru-RU" sz="3200" dirty="0"/>
              <a:t>и </a:t>
            </a:r>
            <a:r>
              <a:rPr lang="en-US" altLang="ru-RU" sz="3200" dirty="0"/>
              <a:t>B </a:t>
            </a:r>
            <a:r>
              <a:rPr lang="ru-RU" altLang="ru-RU" sz="3200" dirty="0"/>
              <a:t>должны обмениваться конфиденциальными сообщениями, но не могут применять шифрование. Необходимо создание канала передачи конфиденциальной информации в открытых сообщениях, которые могут перехватываться нарушителем, блокирующим передачу шифротекстов.</a:t>
            </a:r>
          </a:p>
          <a:p>
            <a:pPr>
              <a:lnSpc>
                <a:spcPct val="80000"/>
              </a:lnSpc>
            </a:pPr>
            <a:r>
              <a:rPr lang="ru-RU" altLang="ru-RU" sz="3200" dirty="0"/>
              <a:t>Простейший подсознательный канал – число слов в предложении (нечетное </a:t>
            </a:r>
            <a:r>
              <a:rPr lang="ru-RU" altLang="ru-RU" sz="3200" dirty="0" smtClean="0"/>
              <a:t>соответствует 1</a:t>
            </a:r>
            <a:r>
              <a:rPr lang="ru-RU" altLang="ru-RU" sz="3200" dirty="0"/>
              <a:t>, а четное – 0). Это один из методов стеганографии, не использующих секретного ключа (скрытность передаваемого сообщения полностью определяется неизвестностью метода передачи).</a:t>
            </a:r>
          </a:p>
        </p:txBody>
      </p:sp>
    </p:spTree>
    <p:extLst>
      <p:ext uri="{BB962C8B-B14F-4D97-AF65-F5344CB8AC3E}">
        <p14:creationId xmlns:p14="http://schemas.microsoft.com/office/powerpoint/2010/main" val="322783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640"/>
            <a:ext cx="8229600" cy="951185"/>
          </a:xfrm>
        </p:spPr>
        <p:txBody>
          <a:bodyPr/>
          <a:lstStyle/>
          <a:p>
            <a:r>
              <a:rPr lang="ru-RU" altLang="ru-RU" dirty="0"/>
              <a:t>Подсознательный канал</a:t>
            </a:r>
          </a:p>
        </p:txBody>
      </p:sp>
      <p:sp>
        <p:nvSpPr>
          <p:cNvPr id="419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Протокол Симмонса позволяет создать подсознательный канал на основе механизма </a:t>
            </a:r>
            <a:r>
              <a:rPr lang="ru-RU" altLang="ru-RU" sz="3200" dirty="0" smtClean="0"/>
              <a:t>ЭП</a:t>
            </a:r>
            <a:r>
              <a:rPr lang="ru-RU" altLang="ru-RU" sz="3200" dirty="0"/>
              <a:t>. Скрытые сообщения </a:t>
            </a:r>
            <a:r>
              <a:rPr lang="ru-RU" altLang="ru-RU" sz="3200" dirty="0" smtClean="0"/>
              <a:t>выглядят </a:t>
            </a:r>
            <a:r>
              <a:rPr lang="ru-RU" altLang="ru-RU" sz="3200" dirty="0"/>
              <a:t>как обычные </a:t>
            </a:r>
            <a:r>
              <a:rPr lang="ru-RU" altLang="ru-RU" sz="3200" dirty="0" smtClean="0"/>
              <a:t>ЭП</a:t>
            </a:r>
            <a:r>
              <a:rPr lang="ru-RU" altLang="ru-RU" sz="3200" dirty="0"/>
              <a:t>, и нарушитель не может их </a:t>
            </a:r>
            <a:r>
              <a:rPr lang="ru-RU" altLang="ru-RU" sz="3200" dirty="0" smtClean="0"/>
              <a:t>выделить.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215677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88640"/>
            <a:ext cx="8229600" cy="836613"/>
          </a:xfrm>
        </p:spPr>
        <p:txBody>
          <a:bodyPr/>
          <a:lstStyle/>
          <a:p>
            <a:r>
              <a:rPr lang="ru-RU" altLang="ru-RU" dirty="0"/>
              <a:t>Протокол Симмонса</a:t>
            </a:r>
          </a:p>
        </p:txBody>
      </p:sp>
      <p:sp>
        <p:nvSpPr>
          <p:cNvPr id="420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9144000" cy="5517232"/>
          </a:xfrm>
        </p:spPr>
        <p:txBody>
          <a:bodyPr>
            <a:no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создает произвольное </a:t>
            </a:r>
            <a:r>
              <a:rPr lang="ru-RU" altLang="ru-RU" sz="3200" dirty="0" smtClean="0"/>
              <a:t>сообщение </a:t>
            </a:r>
            <a:r>
              <a:rPr lang="en-US" altLang="ru-RU" sz="3200" dirty="0"/>
              <a:t>M</a:t>
            </a:r>
            <a:r>
              <a:rPr lang="ru-RU" altLang="ru-RU" sz="3200" dirty="0"/>
              <a:t>, вычисляет для него </a:t>
            </a:r>
            <a:r>
              <a:rPr lang="ru-RU" altLang="ru-RU" sz="3200" dirty="0" smtClean="0"/>
              <a:t>ЭП </a:t>
            </a:r>
            <a:r>
              <a:rPr lang="en-US" altLang="ru-RU" sz="3200" dirty="0"/>
              <a:t>S=E</a:t>
            </a:r>
            <a:r>
              <a:rPr lang="en-US" altLang="ru-RU" sz="3200" baseline="-25000" dirty="0"/>
              <a:t>SK</a:t>
            </a:r>
            <a:r>
              <a:rPr lang="en-US" altLang="ru-RU" sz="3200" dirty="0"/>
              <a:t>(H(M))</a:t>
            </a:r>
            <a:r>
              <a:rPr lang="ru-RU" altLang="ru-RU" sz="3200" dirty="0"/>
              <a:t>, скрывая в ней истинное сообщение </a:t>
            </a:r>
            <a:r>
              <a:rPr lang="en-US" altLang="ru-RU" sz="3200" dirty="0"/>
              <a:t>M</a:t>
            </a:r>
            <a:r>
              <a:rPr lang="en-US" altLang="ru-RU" sz="3200" dirty="0">
                <a:cs typeface="Arial" charset="0"/>
              </a:rPr>
              <a:t>′</a:t>
            </a:r>
            <a:r>
              <a:rPr lang="ru-RU" altLang="ru-RU" sz="3200" dirty="0">
                <a:cs typeface="Arial" charset="0"/>
              </a:rPr>
              <a:t> (</a:t>
            </a:r>
            <a:r>
              <a:rPr lang="en-US" altLang="ru-RU" sz="3200" dirty="0"/>
              <a:t>SK</a:t>
            </a:r>
            <a:r>
              <a:rPr lang="ru-RU" altLang="ru-RU" sz="3200" dirty="0"/>
              <a:t> известен также и </a:t>
            </a:r>
            <a:r>
              <a:rPr lang="en-US" altLang="ru-RU" sz="3200" dirty="0"/>
              <a:t>B).</a:t>
            </a:r>
            <a:endParaRPr lang="en-US" altLang="ru-RU" sz="3200" dirty="0">
              <a:cs typeface="Arial" charset="0"/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A-&gt;C: M, S.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C: </a:t>
            </a:r>
            <a:r>
              <a:rPr lang="ru-RU" altLang="ru-RU" sz="3200" dirty="0"/>
              <a:t>проверяет </a:t>
            </a:r>
            <a:r>
              <a:rPr lang="en-US" altLang="ru-RU" sz="3200" dirty="0" smtClean="0"/>
              <a:t>M </a:t>
            </a:r>
            <a:r>
              <a:rPr lang="ru-RU" altLang="ru-RU" sz="3200" dirty="0"/>
              <a:t>и </a:t>
            </a:r>
            <a:r>
              <a:rPr lang="ru-RU" altLang="ru-RU" sz="3200" dirty="0" smtClean="0"/>
              <a:t>ЭП </a:t>
            </a:r>
            <a:r>
              <a:rPr lang="ru-RU" altLang="ru-RU" sz="3200" dirty="0"/>
              <a:t>под ним </a:t>
            </a:r>
            <a:r>
              <a:rPr lang="en-US" altLang="ru-RU" sz="3200" dirty="0"/>
              <a:t>H(M)=D</a:t>
            </a:r>
            <a:r>
              <a:rPr lang="en-US" altLang="ru-RU" sz="3200" baseline="-25000" dirty="0"/>
              <a:t>PK</a:t>
            </a:r>
            <a:r>
              <a:rPr lang="en-US" altLang="ru-RU" sz="3200" dirty="0"/>
              <a:t>(S).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C-&gt;B: M, S.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B: </a:t>
            </a:r>
            <a:r>
              <a:rPr lang="ru-RU" altLang="ru-RU" sz="3200" dirty="0"/>
              <a:t>проверяет </a:t>
            </a:r>
            <a:r>
              <a:rPr lang="ru-RU" altLang="ru-RU" sz="3200" dirty="0" smtClean="0"/>
              <a:t>ЭП </a:t>
            </a:r>
            <a:r>
              <a:rPr lang="en-US" altLang="ru-RU" sz="3200" dirty="0"/>
              <a:t>H(M)=D</a:t>
            </a:r>
            <a:r>
              <a:rPr lang="en-US" altLang="ru-RU" sz="3200" baseline="-25000" dirty="0"/>
              <a:t>PK</a:t>
            </a:r>
            <a:r>
              <a:rPr lang="en-US" altLang="ru-RU" sz="3200" dirty="0"/>
              <a:t>(S)</a:t>
            </a:r>
            <a:r>
              <a:rPr lang="ru-RU" altLang="ru-RU" sz="3200" dirty="0"/>
              <a:t> для подтверждения авторства </a:t>
            </a:r>
            <a:r>
              <a:rPr lang="en-US" altLang="ru-RU" sz="3200" dirty="0"/>
              <a:t>A, </a:t>
            </a:r>
            <a:r>
              <a:rPr lang="ru-RU" altLang="ru-RU" sz="3200" dirty="0"/>
              <a:t>игнорирует </a:t>
            </a:r>
            <a:r>
              <a:rPr lang="en-US" altLang="ru-RU" sz="3200" dirty="0"/>
              <a:t>M </a:t>
            </a:r>
            <a:r>
              <a:rPr lang="ru-RU" altLang="ru-RU" sz="3200" dirty="0"/>
              <a:t>и извлекает </a:t>
            </a:r>
            <a:r>
              <a:rPr lang="en-US" altLang="ru-RU" sz="3200" dirty="0"/>
              <a:t>M</a:t>
            </a:r>
            <a:r>
              <a:rPr lang="en-US" altLang="ru-RU" sz="3200" dirty="0">
                <a:cs typeface="Arial" charset="0"/>
              </a:rPr>
              <a:t>′</a:t>
            </a:r>
            <a:r>
              <a:rPr lang="ru-RU" altLang="ru-RU" sz="3200" dirty="0">
                <a:cs typeface="Arial" charset="0"/>
              </a:rPr>
              <a:t> из </a:t>
            </a:r>
            <a:r>
              <a:rPr lang="en-US" altLang="ru-RU" sz="3200" dirty="0">
                <a:cs typeface="Arial" charset="0"/>
              </a:rPr>
              <a:t>S.</a:t>
            </a:r>
            <a:endParaRPr lang="ru-RU" altLang="ru-RU" sz="32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45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908050"/>
          </a:xfrm>
        </p:spPr>
        <p:txBody>
          <a:bodyPr/>
          <a:lstStyle/>
          <a:p>
            <a:r>
              <a:rPr lang="ru-RU" altLang="ru-RU" dirty="0"/>
              <a:t>Протокол Симмонса</a:t>
            </a:r>
          </a:p>
        </p:txBody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Нарушитель </a:t>
            </a:r>
            <a:r>
              <a:rPr lang="en-US" altLang="ru-RU" sz="3200" dirty="0"/>
              <a:t>C </a:t>
            </a:r>
            <a:r>
              <a:rPr lang="ru-RU" altLang="ru-RU" sz="3200" dirty="0"/>
              <a:t>может помешать передаче сообщений, но не может подделать их (не может создать правильной </a:t>
            </a:r>
            <a:r>
              <a:rPr lang="ru-RU" altLang="ru-RU" sz="3200" dirty="0" smtClean="0"/>
              <a:t>ЭП</a:t>
            </a:r>
            <a:r>
              <a:rPr lang="ru-RU" altLang="ru-RU" sz="3200" dirty="0"/>
              <a:t>).</a:t>
            </a:r>
          </a:p>
          <a:p>
            <a:r>
              <a:rPr lang="en-US" altLang="ru-RU" sz="3200" dirty="0"/>
              <a:t>C </a:t>
            </a:r>
            <a:r>
              <a:rPr lang="ru-RU" altLang="ru-RU" sz="3200" dirty="0"/>
              <a:t>не может читать скрытые сообщения, т.к. не имеет нужного ключа.</a:t>
            </a:r>
          </a:p>
          <a:p>
            <a:r>
              <a:rPr lang="en-US" altLang="ru-RU" sz="3200" dirty="0"/>
              <a:t>C </a:t>
            </a:r>
            <a:r>
              <a:rPr lang="ru-RU" altLang="ru-RU" sz="3200" dirty="0"/>
              <a:t>не может определить факт передачи скрытого сообщения (эти сообщения ничем не отличаются от обычных подписанных сообщений).</a:t>
            </a:r>
          </a:p>
        </p:txBody>
      </p:sp>
    </p:spTree>
    <p:extLst>
      <p:ext uri="{BB962C8B-B14F-4D97-AF65-F5344CB8AC3E}">
        <p14:creationId xmlns:p14="http://schemas.microsoft.com/office/powerpoint/2010/main" val="228007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16632"/>
            <a:ext cx="8229600" cy="864443"/>
          </a:xfrm>
        </p:spPr>
        <p:txBody>
          <a:bodyPr/>
          <a:lstStyle/>
          <a:p>
            <a:r>
              <a:rPr lang="ru-RU" altLang="ru-RU" dirty="0"/>
              <a:t>Протокол Симмонса</a:t>
            </a:r>
          </a:p>
        </p:txBody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В некоторых реализациях подсознательного канала секретный ключ </a:t>
            </a:r>
            <a:r>
              <a:rPr lang="en-US" altLang="ru-RU" sz="3200" dirty="0"/>
              <a:t>SK, </a:t>
            </a:r>
            <a:r>
              <a:rPr lang="ru-RU" altLang="ru-RU" sz="3200" dirty="0"/>
              <a:t>необходимый для чтения </a:t>
            </a:r>
            <a:r>
              <a:rPr lang="en-US" altLang="ru-RU" sz="3200" dirty="0"/>
              <a:t>B </a:t>
            </a:r>
            <a:r>
              <a:rPr lang="ru-RU" altLang="ru-RU" sz="3200" dirty="0"/>
              <a:t>скрытого сообщения, совпадает с ключом подписи, используемым </a:t>
            </a:r>
            <a:r>
              <a:rPr lang="en-US" altLang="ru-RU" sz="3200" dirty="0"/>
              <a:t>A. </a:t>
            </a:r>
            <a:r>
              <a:rPr lang="ru-RU" altLang="ru-RU" sz="3200" dirty="0"/>
              <a:t>В этом случае </a:t>
            </a:r>
            <a:r>
              <a:rPr lang="en-US" altLang="ru-RU" sz="3200" dirty="0"/>
              <a:t>B </a:t>
            </a:r>
            <a:r>
              <a:rPr lang="ru-RU" altLang="ru-RU" sz="3200" dirty="0"/>
              <a:t>сможет выдать себя за </a:t>
            </a:r>
            <a:r>
              <a:rPr lang="en-US" altLang="ru-RU" sz="3200" dirty="0"/>
              <a:t>A</a:t>
            </a:r>
            <a:r>
              <a:rPr lang="ru-RU" altLang="ru-RU" sz="3200" dirty="0"/>
              <a:t>, который должен быть уверен в честности </a:t>
            </a:r>
            <a:r>
              <a:rPr lang="en-US" altLang="ru-RU" sz="3200" dirty="0"/>
              <a:t>B.</a:t>
            </a:r>
            <a:endParaRPr lang="ru-RU" altLang="ru-RU" sz="3200" dirty="0"/>
          </a:p>
          <a:p>
            <a:r>
              <a:rPr lang="ru-RU" altLang="ru-RU" sz="3200" dirty="0"/>
              <a:t>В других реализациях этой проблемы нет (секретный ключ, необходимый для извлечения скрытого сообщения, не совпадает с закрытым ключом, используемым для вычисления </a:t>
            </a:r>
            <a:r>
              <a:rPr lang="ru-RU" altLang="ru-RU" sz="3200" dirty="0" smtClean="0"/>
              <a:t>ЭП</a:t>
            </a:r>
            <a:r>
              <a:rPr lang="ru-RU" altLang="ru-RU" sz="32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43350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02319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Протокол Симмонса на основе схемы </a:t>
            </a:r>
            <a:r>
              <a:rPr lang="ru-RU" altLang="ru-RU" sz="4000" dirty="0" smtClean="0"/>
              <a:t>ЭП </a:t>
            </a:r>
            <a:r>
              <a:rPr lang="ru-RU" altLang="ru-RU" sz="4000" dirty="0"/>
              <a:t>Онга-Шнорра-Шамира</a:t>
            </a:r>
          </a:p>
        </p:txBody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/>
            <a:r>
              <a:rPr lang="en-US" altLang="ru-RU" sz="3200" dirty="0"/>
              <a:t>A </a:t>
            </a:r>
            <a:r>
              <a:rPr lang="ru-RU" altLang="ru-RU" sz="3200" dirty="0"/>
              <a:t>выбирает взаимно простые открытый модуль </a:t>
            </a:r>
            <a:r>
              <a:rPr lang="en-US" altLang="ru-RU" sz="3200" dirty="0"/>
              <a:t>n </a:t>
            </a:r>
            <a:r>
              <a:rPr lang="ru-RU" altLang="ru-RU" sz="3200" dirty="0"/>
              <a:t>и закрытый ключ </a:t>
            </a:r>
            <a:r>
              <a:rPr lang="en-US" altLang="ru-RU" sz="3200" dirty="0"/>
              <a:t>k (k </a:t>
            </a:r>
            <a:r>
              <a:rPr lang="ru-RU" altLang="ru-RU" sz="3200" dirty="0"/>
              <a:t>известен также и </a:t>
            </a:r>
            <a:r>
              <a:rPr lang="en-US" altLang="ru-RU" sz="3200" dirty="0"/>
              <a:t>B). </a:t>
            </a:r>
            <a:r>
              <a:rPr lang="ru-RU" altLang="ru-RU" sz="3200" dirty="0"/>
              <a:t>Открытый ключ </a:t>
            </a:r>
            <a:r>
              <a:rPr lang="en-US" altLang="ru-RU" sz="3200" dirty="0"/>
              <a:t>h=-k</a:t>
            </a:r>
            <a:r>
              <a:rPr lang="en-US" altLang="ru-RU" sz="3200" baseline="30000" dirty="0"/>
              <a:t>2</a:t>
            </a:r>
            <a:r>
              <a:rPr lang="en-US" altLang="ru-RU" sz="3200" dirty="0"/>
              <a:t>{mod n}.</a:t>
            </a:r>
            <a:r>
              <a:rPr lang="ru-RU" altLang="ru-RU" sz="3200" dirty="0"/>
              <a:t> Недостаток этого протокола – существует метод «взлома» используемой схемы </a:t>
            </a:r>
            <a:r>
              <a:rPr lang="ru-RU" altLang="ru-RU" sz="3200" dirty="0" smtClean="0"/>
              <a:t>ЭП</a:t>
            </a:r>
            <a:r>
              <a:rPr lang="ru-RU" altLang="ru-RU" sz="3200" dirty="0"/>
              <a:t>.</a:t>
            </a:r>
            <a:endParaRPr lang="en-US" altLang="ru-RU" sz="3200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убеждается, что НОД(</a:t>
            </a:r>
            <a:r>
              <a:rPr lang="en-US" altLang="ru-RU" sz="3200" dirty="0"/>
              <a:t>M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n</a:t>
            </a:r>
            <a:r>
              <a:rPr lang="en-US" altLang="ru-RU" sz="3200" dirty="0"/>
              <a:t>)=1 </a:t>
            </a:r>
            <a:r>
              <a:rPr lang="ru-RU" altLang="ru-RU" sz="3200" dirty="0"/>
              <a:t>и НОД(</a:t>
            </a:r>
            <a:r>
              <a:rPr lang="en-US" altLang="ru-RU" sz="3200" dirty="0"/>
              <a:t>M</a:t>
            </a:r>
            <a:r>
              <a:rPr lang="en-US" altLang="ru-RU" sz="3200" dirty="0" smtClean="0">
                <a:cs typeface="Arial" charset="0"/>
              </a:rPr>
              <a:t>′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n</a:t>
            </a:r>
            <a:r>
              <a:rPr lang="en-US" altLang="ru-RU" sz="3200" dirty="0"/>
              <a:t>)=1, </a:t>
            </a:r>
            <a:r>
              <a:rPr lang="ru-RU" altLang="ru-RU" sz="3200" dirty="0"/>
              <a:t>вычисляет 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=1/2</a:t>
            </a:r>
            <a:r>
              <a:rPr lang="en-US" altLang="ru-RU" sz="3200" dirty="0">
                <a:cs typeface="Arial" charset="0"/>
              </a:rPr>
              <a:t>∙k∙(M/M′+M′) {mod n}</a:t>
            </a:r>
            <a:r>
              <a:rPr lang="ru-RU" altLang="ru-RU" sz="3200" dirty="0">
                <a:cs typeface="Arial" charset="0"/>
              </a:rPr>
              <a:t> и</a:t>
            </a:r>
            <a:r>
              <a:rPr lang="en-US" altLang="ru-RU" sz="3200" dirty="0">
                <a:cs typeface="Arial" charset="0"/>
              </a:rPr>
              <a:t> 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2</a:t>
            </a:r>
            <a:r>
              <a:rPr lang="en-US" altLang="ru-RU" sz="3200" dirty="0"/>
              <a:t>=1/2</a:t>
            </a:r>
            <a:r>
              <a:rPr lang="en-US" altLang="ru-RU" sz="3200" dirty="0">
                <a:cs typeface="Arial" charset="0"/>
              </a:rPr>
              <a:t>∙(M/M′-M′){mod n} (</a:t>
            </a:r>
            <a:r>
              <a:rPr lang="ru-RU" altLang="ru-RU" sz="3200" dirty="0">
                <a:cs typeface="Arial" charset="0"/>
              </a:rPr>
              <a:t>одновременно </a:t>
            </a:r>
            <a:r>
              <a:rPr lang="ru-RU" altLang="ru-RU" sz="3200" dirty="0" smtClean="0">
                <a:cs typeface="Arial" charset="0"/>
              </a:rPr>
              <a:t>ЭП </a:t>
            </a:r>
            <a:r>
              <a:rPr lang="ru-RU" altLang="ru-RU" sz="3200" dirty="0">
                <a:cs typeface="Arial" charset="0"/>
              </a:rPr>
              <a:t>и носитель скрытого сообщения).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A-&gt;C: M, S.</a:t>
            </a:r>
          </a:p>
        </p:txBody>
      </p:sp>
    </p:spTree>
    <p:extLst>
      <p:ext uri="{BB962C8B-B14F-4D97-AF65-F5344CB8AC3E}">
        <p14:creationId xmlns:p14="http://schemas.microsoft.com/office/powerpoint/2010/main" val="362845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02319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Протокол Симмонса на основе схемы </a:t>
            </a:r>
            <a:r>
              <a:rPr lang="ru-RU" altLang="ru-RU" sz="4000" dirty="0" smtClean="0"/>
              <a:t>ЭП </a:t>
            </a:r>
            <a:r>
              <a:rPr lang="ru-RU" altLang="ru-RU" sz="4000" dirty="0"/>
              <a:t>Онга-Шнорра-Шамира</a:t>
            </a:r>
          </a:p>
        </p:txBody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Autofit/>
          </a:bodyPr>
          <a:lstStyle/>
          <a:p>
            <a:pPr marL="609600" indent="-609600">
              <a:buFont typeface="Wingdings" pitchFamily="2" charset="2"/>
              <a:buAutoNum type="arabicPeriod" startAt="3"/>
            </a:pPr>
            <a:r>
              <a:rPr lang="en-US" altLang="ru-RU" sz="3200" dirty="0"/>
              <a:t>C: </a:t>
            </a:r>
            <a:r>
              <a:rPr lang="ru-RU" altLang="ru-RU" sz="3200" dirty="0"/>
              <a:t>проверяет </a:t>
            </a:r>
            <a:r>
              <a:rPr lang="en-US" altLang="ru-RU" sz="3200" dirty="0" smtClean="0"/>
              <a:t>M </a:t>
            </a:r>
            <a:r>
              <a:rPr lang="ru-RU" altLang="ru-RU" sz="3200" dirty="0"/>
              <a:t>и </a:t>
            </a:r>
            <a:r>
              <a:rPr lang="ru-RU" altLang="ru-RU" sz="3200" dirty="0" smtClean="0"/>
              <a:t>ЭП </a:t>
            </a:r>
            <a:r>
              <a:rPr lang="ru-RU" altLang="ru-RU" sz="3200" dirty="0"/>
              <a:t>под ним 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1</a:t>
            </a:r>
            <a:r>
              <a:rPr lang="ru-RU" altLang="ru-RU" sz="3200" baseline="30000" dirty="0"/>
              <a:t>2</a:t>
            </a:r>
            <a:r>
              <a:rPr lang="ru-RU" altLang="ru-RU" sz="3200" dirty="0"/>
              <a:t>+</a:t>
            </a:r>
            <a:r>
              <a:rPr lang="en-US" altLang="ru-RU" sz="3200" dirty="0"/>
              <a:t>h</a:t>
            </a:r>
            <a:r>
              <a:rPr lang="en-US" altLang="ru-RU" sz="3200" dirty="0">
                <a:cs typeface="Arial" charset="0"/>
              </a:rPr>
              <a:t>∙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2</a:t>
            </a:r>
            <a:r>
              <a:rPr lang="ru-RU" altLang="ru-RU" sz="3200" baseline="30000" dirty="0"/>
              <a:t>2</a:t>
            </a:r>
            <a:r>
              <a:rPr lang="en-US" altLang="ru-RU" sz="3200" dirty="0"/>
              <a:t>=-h</a:t>
            </a:r>
            <a:r>
              <a:rPr lang="en-US" altLang="ru-RU" sz="3200" dirty="0">
                <a:cs typeface="Arial" charset="0"/>
              </a:rPr>
              <a:t>∙</a:t>
            </a:r>
            <a:r>
              <a:rPr lang="en-US" altLang="ru-RU" sz="3200" dirty="0"/>
              <a:t>M {mod n} (</a:t>
            </a:r>
            <a:r>
              <a:rPr lang="ru-RU" altLang="ru-RU" sz="3200" dirty="0"/>
              <a:t>при правильной </a:t>
            </a:r>
            <a:r>
              <a:rPr lang="ru-RU" altLang="ru-RU" sz="3200" dirty="0" smtClean="0"/>
              <a:t>ЭП 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1</a:t>
            </a:r>
            <a:r>
              <a:rPr lang="ru-RU" altLang="ru-RU" sz="3200" baseline="30000" dirty="0"/>
              <a:t>2</a:t>
            </a:r>
            <a:r>
              <a:rPr lang="ru-RU" altLang="ru-RU" sz="3200" dirty="0"/>
              <a:t>+</a:t>
            </a:r>
            <a:r>
              <a:rPr lang="en-US" altLang="ru-RU" sz="3200" dirty="0"/>
              <a:t>h</a:t>
            </a:r>
            <a:r>
              <a:rPr lang="en-US" altLang="ru-RU" sz="3200" dirty="0">
                <a:cs typeface="Arial" charset="0"/>
              </a:rPr>
              <a:t>∙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2</a:t>
            </a:r>
            <a:r>
              <a:rPr lang="ru-RU" altLang="ru-RU" sz="3200" baseline="30000" dirty="0"/>
              <a:t>2</a:t>
            </a:r>
            <a:r>
              <a:rPr lang="en-US" altLang="ru-RU" sz="3200" dirty="0"/>
              <a:t> {mod n}=1/4</a:t>
            </a:r>
            <a:r>
              <a:rPr lang="en-US" altLang="ru-RU" sz="3200" dirty="0">
                <a:cs typeface="Arial" charset="0"/>
              </a:rPr>
              <a:t>∙ </a:t>
            </a:r>
            <a:r>
              <a:rPr lang="en-US" altLang="ru-RU" sz="3200" dirty="0"/>
              <a:t>k</a:t>
            </a:r>
            <a:r>
              <a:rPr lang="en-US" altLang="ru-RU" sz="3200" baseline="30000" dirty="0"/>
              <a:t>2</a:t>
            </a:r>
            <a:r>
              <a:rPr lang="en-US" altLang="ru-RU" sz="3200" dirty="0">
                <a:cs typeface="Arial" charset="0"/>
              </a:rPr>
              <a:t>∙</a:t>
            </a:r>
            <a:r>
              <a:rPr lang="en-US" altLang="ru-RU" sz="3200" dirty="0"/>
              <a:t>(</a:t>
            </a:r>
            <a:r>
              <a:rPr lang="en-US" altLang="ru-RU" sz="3200" dirty="0">
                <a:cs typeface="Arial" charset="0"/>
              </a:rPr>
              <a:t>M/M′+M′)</a:t>
            </a:r>
            <a:r>
              <a:rPr lang="en-US" altLang="ru-RU" sz="3200" baseline="30000" dirty="0">
                <a:cs typeface="Arial" charset="0"/>
              </a:rPr>
              <a:t>2</a:t>
            </a:r>
            <a:r>
              <a:rPr lang="en-US" altLang="ru-RU" sz="3200" dirty="0"/>
              <a:t>-1/4</a:t>
            </a:r>
            <a:r>
              <a:rPr lang="en-US" altLang="ru-RU" sz="3200" dirty="0">
                <a:cs typeface="Arial" charset="0"/>
              </a:rPr>
              <a:t>∙</a:t>
            </a:r>
            <a:r>
              <a:rPr lang="en-US" altLang="ru-RU" sz="3200" dirty="0"/>
              <a:t>k</a:t>
            </a:r>
            <a:r>
              <a:rPr lang="en-US" altLang="ru-RU" sz="3200" baseline="30000" dirty="0"/>
              <a:t>2</a:t>
            </a:r>
            <a:r>
              <a:rPr lang="en-US" altLang="ru-RU" sz="3200" dirty="0">
                <a:cs typeface="Arial" charset="0"/>
              </a:rPr>
              <a:t>∙(M/M′-M′)</a:t>
            </a:r>
            <a:r>
              <a:rPr lang="en-US" altLang="ru-RU" sz="3200" baseline="30000" dirty="0">
                <a:cs typeface="Arial" charset="0"/>
              </a:rPr>
              <a:t>2</a:t>
            </a:r>
            <a:r>
              <a:rPr lang="en-US" altLang="ru-RU" sz="3200" dirty="0">
                <a:cs typeface="Arial" charset="0"/>
              </a:rPr>
              <a:t> {mod n}=</a:t>
            </a:r>
            <a:r>
              <a:rPr lang="en-US" altLang="ru-RU" sz="3200" dirty="0"/>
              <a:t>k</a:t>
            </a:r>
            <a:r>
              <a:rPr lang="en-US" altLang="ru-RU" sz="3200" baseline="30000" dirty="0"/>
              <a:t>2</a:t>
            </a:r>
            <a:r>
              <a:rPr lang="en-US" altLang="ru-RU" sz="3200" dirty="0">
                <a:cs typeface="Arial" charset="0"/>
              </a:rPr>
              <a:t>∙M=-h∙M {mod n}).</a:t>
            </a:r>
          </a:p>
          <a:p>
            <a:pPr marL="609600" indent="-609600">
              <a:buFont typeface="Wingdings" pitchFamily="2" charset="2"/>
              <a:buAutoNum type="arabicPeriod" startAt="4"/>
            </a:pPr>
            <a:r>
              <a:rPr lang="en-US" altLang="ru-RU" sz="3200" dirty="0"/>
              <a:t>C-&gt;B: M, S.</a:t>
            </a:r>
          </a:p>
          <a:p>
            <a:pPr marL="609600" indent="-609600">
              <a:buFont typeface="Wingdings" pitchFamily="2" charset="2"/>
              <a:buAutoNum type="arabicPeriod" startAt="4"/>
            </a:pPr>
            <a:r>
              <a:rPr lang="en-US" altLang="ru-RU" sz="3200" dirty="0"/>
              <a:t>B: </a:t>
            </a:r>
            <a:r>
              <a:rPr lang="ru-RU" altLang="ru-RU" sz="3200" dirty="0"/>
              <a:t>проверяет </a:t>
            </a:r>
            <a:r>
              <a:rPr lang="ru-RU" altLang="ru-RU" sz="3200" dirty="0" smtClean="0"/>
              <a:t>ЭП</a:t>
            </a:r>
            <a:r>
              <a:rPr lang="en-US" altLang="ru-RU" sz="3200" dirty="0"/>
              <a:t>,</a:t>
            </a:r>
            <a:r>
              <a:rPr lang="ru-RU" altLang="ru-RU" sz="3200" dirty="0"/>
              <a:t> подтверждает авторство </a:t>
            </a:r>
            <a:r>
              <a:rPr lang="en-US" altLang="ru-RU" sz="3200" dirty="0"/>
              <a:t>A</a:t>
            </a:r>
            <a:r>
              <a:rPr lang="ru-RU" altLang="ru-RU" sz="3200" dirty="0"/>
              <a:t> 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1</a:t>
            </a:r>
            <a:r>
              <a:rPr lang="ru-RU" altLang="ru-RU" sz="3200" baseline="30000" dirty="0"/>
              <a:t>2</a:t>
            </a:r>
            <a:r>
              <a:rPr lang="ru-RU" altLang="ru-RU" sz="3200" dirty="0"/>
              <a:t>-</a:t>
            </a:r>
            <a:r>
              <a:rPr lang="en-US" altLang="ru-RU" sz="3200" dirty="0"/>
              <a:t>k</a:t>
            </a:r>
            <a:r>
              <a:rPr lang="en-US" altLang="ru-RU" sz="3200" baseline="30000" dirty="0"/>
              <a:t>2</a:t>
            </a:r>
            <a:r>
              <a:rPr lang="en-US" altLang="ru-RU" sz="3200" dirty="0">
                <a:cs typeface="Arial" charset="0"/>
              </a:rPr>
              <a:t>∙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2</a:t>
            </a:r>
            <a:r>
              <a:rPr lang="ru-RU" altLang="ru-RU" sz="3200" baseline="30000" dirty="0"/>
              <a:t>2</a:t>
            </a:r>
            <a:r>
              <a:rPr lang="ru-RU" altLang="ru-RU" sz="3200" dirty="0"/>
              <a:t>=</a:t>
            </a:r>
            <a:r>
              <a:rPr lang="en-US" altLang="ru-RU" sz="3200" dirty="0"/>
              <a:t>k</a:t>
            </a:r>
            <a:r>
              <a:rPr lang="en-US" altLang="ru-RU" sz="3200" baseline="30000" dirty="0"/>
              <a:t>2</a:t>
            </a:r>
            <a:r>
              <a:rPr lang="en-US" altLang="ru-RU" sz="3200" dirty="0">
                <a:cs typeface="Arial" charset="0"/>
              </a:rPr>
              <a:t>∙</a:t>
            </a:r>
            <a:r>
              <a:rPr lang="en-US" altLang="ru-RU" sz="3200" dirty="0"/>
              <a:t>M{mod n} (</a:t>
            </a:r>
            <a:r>
              <a:rPr lang="ru-RU" altLang="ru-RU" sz="3200" dirty="0"/>
              <a:t>при правильном </a:t>
            </a:r>
            <a:r>
              <a:rPr lang="en-US" altLang="ru-RU" sz="3200" dirty="0"/>
              <a:t>k S</a:t>
            </a:r>
            <a:r>
              <a:rPr lang="en-US" altLang="ru-RU" sz="3200" baseline="-25000" dirty="0"/>
              <a:t>1</a:t>
            </a:r>
            <a:r>
              <a:rPr lang="ru-RU" altLang="ru-RU" sz="3200" baseline="30000" dirty="0"/>
              <a:t>2</a:t>
            </a:r>
            <a:r>
              <a:rPr lang="ru-RU" altLang="ru-RU" sz="3200" dirty="0"/>
              <a:t>-</a:t>
            </a:r>
            <a:r>
              <a:rPr lang="en-US" altLang="ru-RU" sz="3200" dirty="0"/>
              <a:t>k</a:t>
            </a:r>
            <a:r>
              <a:rPr lang="en-US" altLang="ru-RU" sz="3200" baseline="30000" dirty="0"/>
              <a:t>2</a:t>
            </a:r>
            <a:r>
              <a:rPr lang="en-US" altLang="ru-RU" sz="3200" dirty="0">
                <a:cs typeface="Arial" charset="0"/>
              </a:rPr>
              <a:t>∙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2</a:t>
            </a:r>
            <a:r>
              <a:rPr lang="ru-RU" altLang="ru-RU" sz="3200" baseline="30000" dirty="0"/>
              <a:t>2</a:t>
            </a:r>
            <a:r>
              <a:rPr lang="en-US" altLang="ru-RU" sz="3200" dirty="0"/>
              <a:t>{mod n}=1/4</a:t>
            </a:r>
            <a:r>
              <a:rPr lang="en-US" altLang="ru-RU" sz="3200" dirty="0">
                <a:cs typeface="Arial" charset="0"/>
              </a:rPr>
              <a:t>∙ </a:t>
            </a:r>
            <a:r>
              <a:rPr lang="en-US" altLang="ru-RU" sz="3200" dirty="0"/>
              <a:t>k</a:t>
            </a:r>
            <a:r>
              <a:rPr lang="en-US" altLang="ru-RU" sz="3200" baseline="30000" dirty="0"/>
              <a:t>2</a:t>
            </a:r>
            <a:r>
              <a:rPr lang="en-US" altLang="ru-RU" sz="3200" dirty="0">
                <a:cs typeface="Arial" charset="0"/>
              </a:rPr>
              <a:t>∙</a:t>
            </a:r>
            <a:r>
              <a:rPr lang="en-US" altLang="ru-RU" sz="3200" dirty="0"/>
              <a:t>(</a:t>
            </a:r>
            <a:r>
              <a:rPr lang="en-US" altLang="ru-RU" sz="3200" dirty="0">
                <a:cs typeface="Arial" charset="0"/>
              </a:rPr>
              <a:t>M/M′+M′)</a:t>
            </a:r>
            <a:r>
              <a:rPr lang="en-US" altLang="ru-RU" sz="3200" baseline="30000" dirty="0">
                <a:cs typeface="Arial" charset="0"/>
              </a:rPr>
              <a:t>2</a:t>
            </a:r>
            <a:r>
              <a:rPr lang="en-US" altLang="ru-RU" sz="3200" dirty="0"/>
              <a:t>-1/4</a:t>
            </a:r>
            <a:r>
              <a:rPr lang="en-US" altLang="ru-RU" sz="3200" dirty="0">
                <a:cs typeface="Arial" charset="0"/>
              </a:rPr>
              <a:t>∙</a:t>
            </a:r>
            <a:r>
              <a:rPr lang="en-US" altLang="ru-RU" sz="3200" dirty="0"/>
              <a:t>k</a:t>
            </a:r>
            <a:r>
              <a:rPr lang="en-US" altLang="ru-RU" sz="3200" baseline="30000" dirty="0"/>
              <a:t>2</a:t>
            </a:r>
            <a:r>
              <a:rPr lang="en-US" altLang="ru-RU" sz="3200" dirty="0">
                <a:cs typeface="Arial" charset="0"/>
              </a:rPr>
              <a:t>∙(M/M′-M′)</a:t>
            </a:r>
            <a:r>
              <a:rPr lang="en-US" altLang="ru-RU" sz="3200" baseline="30000" dirty="0">
                <a:cs typeface="Arial" charset="0"/>
              </a:rPr>
              <a:t>2</a:t>
            </a:r>
            <a:r>
              <a:rPr lang="en-US" altLang="ru-RU" sz="3200" dirty="0">
                <a:cs typeface="Arial" charset="0"/>
              </a:rPr>
              <a:t> {mod n}= </a:t>
            </a:r>
            <a:r>
              <a:rPr lang="en-US" altLang="ru-RU" sz="3200" dirty="0"/>
              <a:t>k</a:t>
            </a:r>
            <a:r>
              <a:rPr lang="en-US" altLang="ru-RU" sz="3200" baseline="30000" dirty="0"/>
              <a:t>2</a:t>
            </a:r>
            <a:r>
              <a:rPr lang="en-US" altLang="ru-RU" sz="3200" dirty="0">
                <a:cs typeface="Arial" charset="0"/>
              </a:rPr>
              <a:t>∙</a:t>
            </a:r>
            <a:r>
              <a:rPr lang="en-US" altLang="ru-RU" sz="3200" dirty="0"/>
              <a:t>M{mod n</a:t>
            </a:r>
            <a:r>
              <a:rPr lang="en-US" altLang="ru-RU" sz="3200" dirty="0" smtClean="0"/>
              <a:t>}</a:t>
            </a:r>
            <a:r>
              <a:rPr lang="ru-RU" altLang="ru-RU" sz="3200" dirty="0"/>
              <a:t>.</a:t>
            </a:r>
            <a:endParaRPr lang="en-US" altLang="ru-RU" sz="32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124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6632"/>
            <a:ext cx="8229600" cy="1023193"/>
          </a:xfrm>
        </p:spPr>
        <p:txBody>
          <a:bodyPr/>
          <a:lstStyle/>
          <a:p>
            <a:r>
              <a:rPr lang="ru-RU" altLang="ru-RU" dirty="0"/>
              <a:t>Протокол разделения секрета</a:t>
            </a:r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S: </a:t>
            </a:r>
            <a:r>
              <a:rPr lang="ru-RU" altLang="ru-RU" sz="3200" dirty="0"/>
              <a:t>генерирует случайную битовую строку R, которая имеет ту же длину, что и исходное сообщение М</a:t>
            </a:r>
            <a:r>
              <a:rPr lang="en-US" altLang="ru-RU" sz="3200" dirty="0"/>
              <a:t>, </a:t>
            </a:r>
            <a:r>
              <a:rPr lang="ru-RU" altLang="ru-RU" sz="3200" dirty="0"/>
              <a:t>вычисляет </a:t>
            </a:r>
            <a:r>
              <a:rPr lang="en-US" altLang="ru-RU" sz="3200" dirty="0"/>
              <a:t>P=</a:t>
            </a:r>
            <a:r>
              <a:rPr lang="ru-RU" altLang="ru-RU" sz="3200" dirty="0"/>
              <a:t>М</a:t>
            </a:r>
            <a:r>
              <a:rPr lang="en-US" altLang="ru-RU" sz="3200" dirty="0">
                <a:effectLst/>
                <a:sym typeface="Symbol" pitchFamily="18" charset="2"/>
              </a:rPr>
              <a:t></a:t>
            </a:r>
            <a:r>
              <a:rPr lang="ru-RU" altLang="ru-RU" sz="3200" dirty="0"/>
              <a:t>R.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S-&gt;A: </a:t>
            </a:r>
            <a:r>
              <a:rPr lang="ru-RU" altLang="ru-RU" sz="3200" dirty="0"/>
              <a:t>R</a:t>
            </a:r>
            <a:r>
              <a:rPr lang="en-US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S-&gt;B: P</a:t>
            </a:r>
            <a:r>
              <a:rPr lang="ru-RU" altLang="ru-RU" sz="3200" dirty="0"/>
              <a:t>.</a:t>
            </a:r>
            <a:endParaRPr lang="en-US" altLang="ru-RU" sz="3200" dirty="0"/>
          </a:p>
          <a:p>
            <a:pPr marL="609600" indent="-609600">
              <a:buFont typeface="Wingdings" pitchFamily="2" charset="2"/>
              <a:buNone/>
            </a:pPr>
            <a:r>
              <a:rPr lang="ru-RU" altLang="ru-RU" sz="3200" dirty="0"/>
              <a:t>Чтобы восстановить сообщение М в исходном виде, А и </a:t>
            </a:r>
            <a:r>
              <a:rPr lang="en-US" altLang="ru-RU" sz="3200" dirty="0"/>
              <a:t>B</a:t>
            </a:r>
            <a:r>
              <a:rPr lang="ru-RU" altLang="ru-RU" sz="3200" dirty="0"/>
              <a:t> должны совместно выполнить последний шаг протокола: </a:t>
            </a:r>
          </a:p>
          <a:p>
            <a:pPr marL="609600" indent="-609600">
              <a:buFont typeface="Wingdings" pitchFamily="2" charset="2"/>
              <a:buAutoNum type="arabicPeriod" startAt="4"/>
            </a:pPr>
            <a:r>
              <a:rPr lang="en-US" altLang="ru-RU" sz="3200" dirty="0"/>
              <a:t>A </a:t>
            </a:r>
            <a:r>
              <a:rPr lang="ru-RU" altLang="ru-RU" sz="3200" dirty="0"/>
              <a:t>и </a:t>
            </a:r>
            <a:r>
              <a:rPr lang="en-US" altLang="ru-RU" sz="3200" dirty="0"/>
              <a:t>B: </a:t>
            </a:r>
            <a:r>
              <a:rPr lang="ru-RU" altLang="ru-RU" sz="3200" dirty="0"/>
              <a:t>вычисляют М</a:t>
            </a:r>
            <a:r>
              <a:rPr lang="en-US" altLang="ru-RU" sz="3200" dirty="0"/>
              <a:t>= </a:t>
            </a:r>
            <a:r>
              <a:rPr lang="ru-RU" altLang="ru-RU" sz="3200" dirty="0"/>
              <a:t>R</a:t>
            </a:r>
            <a:r>
              <a:rPr lang="en-US" altLang="ru-RU" sz="3200" dirty="0">
                <a:effectLst/>
                <a:sym typeface="Symbol" pitchFamily="18" charset="2"/>
              </a:rPr>
              <a:t></a:t>
            </a:r>
            <a:r>
              <a:rPr lang="en-US" altLang="ru-RU" sz="3200" dirty="0"/>
              <a:t>P</a:t>
            </a:r>
            <a:r>
              <a:rPr lang="ru-RU" altLang="ru-RU" sz="3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56145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/>
              <a:t>Протокол Симмонса на основе схемы ЭП Онга-Шнорра-Шамира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sz="3200" dirty="0" smtClean="0"/>
              <a:t>B: </a:t>
            </a:r>
            <a:r>
              <a:rPr lang="ru-RU" altLang="ru-RU" sz="3200" dirty="0"/>
              <a:t>извлекает </a:t>
            </a:r>
            <a:r>
              <a:rPr lang="en-US" altLang="ru-RU" sz="3200" dirty="0"/>
              <a:t>M</a:t>
            </a:r>
            <a:r>
              <a:rPr lang="en-US" altLang="ru-RU" sz="3200" dirty="0">
                <a:cs typeface="Arial" charset="0"/>
              </a:rPr>
              <a:t>′=M∙k/(S</a:t>
            </a:r>
            <a:r>
              <a:rPr lang="en-US" altLang="ru-RU" sz="3200" baseline="-25000" dirty="0">
                <a:cs typeface="Arial" charset="0"/>
              </a:rPr>
              <a:t>1</a:t>
            </a:r>
            <a:r>
              <a:rPr lang="en-US" altLang="ru-RU" sz="3200" dirty="0">
                <a:cs typeface="Arial" charset="0"/>
              </a:rPr>
              <a:t>+S</a:t>
            </a:r>
            <a:r>
              <a:rPr lang="en-US" altLang="ru-RU" sz="3200" baseline="-25000" dirty="0">
                <a:cs typeface="Arial" charset="0"/>
              </a:rPr>
              <a:t>2</a:t>
            </a:r>
            <a:r>
              <a:rPr lang="en-US" altLang="ru-RU" sz="3200" dirty="0">
                <a:cs typeface="Arial" charset="0"/>
              </a:rPr>
              <a:t>∙k) {mod n} (</a:t>
            </a:r>
            <a:r>
              <a:rPr lang="ru-RU" altLang="ru-RU" sz="3200" dirty="0"/>
              <a:t>при правильном </a:t>
            </a:r>
            <a:r>
              <a:rPr lang="en-US" altLang="ru-RU" sz="3200" dirty="0"/>
              <a:t>k </a:t>
            </a:r>
            <a:r>
              <a:rPr lang="en-US" altLang="ru-RU" sz="3200" dirty="0">
                <a:cs typeface="Arial" charset="0"/>
              </a:rPr>
              <a:t>M∙k/(S</a:t>
            </a:r>
            <a:r>
              <a:rPr lang="en-US" altLang="ru-RU" sz="3200" baseline="-25000" dirty="0">
                <a:cs typeface="Arial" charset="0"/>
              </a:rPr>
              <a:t>1</a:t>
            </a:r>
            <a:r>
              <a:rPr lang="en-US" altLang="ru-RU" sz="3200" dirty="0">
                <a:cs typeface="Arial" charset="0"/>
              </a:rPr>
              <a:t>+S</a:t>
            </a:r>
            <a:r>
              <a:rPr lang="en-US" altLang="ru-RU" sz="3200" baseline="-25000" dirty="0">
                <a:cs typeface="Arial" charset="0"/>
              </a:rPr>
              <a:t>2</a:t>
            </a:r>
            <a:r>
              <a:rPr lang="en-US" altLang="ru-RU" sz="3200" dirty="0">
                <a:cs typeface="Arial" charset="0"/>
              </a:rPr>
              <a:t>∙k) {mod n}=M∙k/(</a:t>
            </a:r>
            <a:r>
              <a:rPr lang="en-US" altLang="ru-RU" sz="3200" dirty="0"/>
              <a:t>1/2</a:t>
            </a:r>
            <a:r>
              <a:rPr lang="en-US" altLang="ru-RU" sz="3200" dirty="0">
                <a:cs typeface="Arial" charset="0"/>
              </a:rPr>
              <a:t>∙k∙(M/M′+M′)+</a:t>
            </a:r>
            <a:r>
              <a:rPr lang="en-US" altLang="ru-RU" sz="3200" dirty="0"/>
              <a:t>1/2</a:t>
            </a:r>
            <a:r>
              <a:rPr lang="en-US" altLang="ru-RU" sz="3200" dirty="0">
                <a:cs typeface="Arial" charset="0"/>
              </a:rPr>
              <a:t>∙(M/M′-M′)∙k){mod n}=M∙k/(M/</a:t>
            </a:r>
            <a:r>
              <a:rPr lang="en-US" altLang="ru-RU" sz="3200" dirty="0" err="1">
                <a:cs typeface="Arial" charset="0"/>
              </a:rPr>
              <a:t>M′∙k</a:t>
            </a:r>
            <a:r>
              <a:rPr lang="en-US" altLang="ru-RU" sz="3200" dirty="0">
                <a:cs typeface="Arial" charset="0"/>
              </a:rPr>
              <a:t>){mod n}=M′ {mod n</a:t>
            </a:r>
            <a:r>
              <a:rPr lang="en-US" altLang="ru-RU" sz="3200" dirty="0" smtClean="0">
                <a:cs typeface="Arial" charset="0"/>
              </a:rPr>
              <a:t>}).</a:t>
            </a:r>
            <a:endParaRPr lang="en-US" altLang="ru-RU" sz="32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37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6632"/>
            <a:ext cx="8229600" cy="102319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Протокол Симмонса на основе схемы </a:t>
            </a:r>
            <a:r>
              <a:rPr lang="ru-RU" altLang="ru-RU" sz="4000" dirty="0" smtClean="0"/>
              <a:t>ЭП</a:t>
            </a:r>
            <a:r>
              <a:rPr lang="en-US" altLang="ru-RU" sz="4000" dirty="0" smtClean="0"/>
              <a:t> </a:t>
            </a:r>
            <a:r>
              <a:rPr lang="ru-RU" altLang="ru-RU" sz="4000" dirty="0"/>
              <a:t>Эль-Гамаля</a:t>
            </a:r>
          </a:p>
        </p:txBody>
      </p:sp>
      <p:sp>
        <p:nvSpPr>
          <p:cNvPr id="425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/>
            <a:r>
              <a:rPr lang="ru-RU" altLang="ru-RU" sz="3200" dirty="0"/>
              <a:t>Выбирается простое число </a:t>
            </a:r>
            <a:r>
              <a:rPr lang="en-US" altLang="ru-RU" sz="3200" dirty="0"/>
              <a:t>p</a:t>
            </a:r>
            <a:r>
              <a:rPr lang="ru-RU" altLang="ru-RU" sz="3200" dirty="0"/>
              <a:t> и 2 случайных числа </a:t>
            </a:r>
            <a:r>
              <a:rPr lang="en-US" altLang="ru-RU" sz="3200" dirty="0"/>
              <a:t>g </a:t>
            </a:r>
            <a:r>
              <a:rPr lang="ru-RU" altLang="ru-RU" sz="3200" dirty="0"/>
              <a:t>и </a:t>
            </a:r>
            <a:r>
              <a:rPr lang="en-US" altLang="ru-RU" sz="3200" dirty="0"/>
              <a:t>r, </a:t>
            </a:r>
            <a:r>
              <a:rPr lang="ru-RU" altLang="ru-RU" sz="3200" dirty="0"/>
              <a:t>меньшие </a:t>
            </a:r>
            <a:r>
              <a:rPr lang="en-US" altLang="ru-RU" sz="3200" dirty="0"/>
              <a:t>p. </a:t>
            </a:r>
            <a:r>
              <a:rPr lang="ru-RU" altLang="ru-RU" sz="3200" dirty="0"/>
              <a:t>Вычисляется </a:t>
            </a:r>
            <a:r>
              <a:rPr lang="en-US" altLang="ru-RU" sz="3200" dirty="0"/>
              <a:t>K=g</a:t>
            </a:r>
            <a:r>
              <a:rPr lang="en-US" altLang="ru-RU" sz="3200" baseline="30000" dirty="0"/>
              <a:t>r</a:t>
            </a:r>
            <a:r>
              <a:rPr lang="en-US" altLang="ru-RU" sz="3200" dirty="0"/>
              <a:t>{mod p} (K, g </a:t>
            </a:r>
            <a:r>
              <a:rPr lang="ru-RU" altLang="ru-RU" sz="3200" dirty="0"/>
              <a:t>и </a:t>
            </a:r>
            <a:r>
              <a:rPr lang="en-US" altLang="ru-RU" sz="3200" dirty="0"/>
              <a:t>p – </a:t>
            </a:r>
            <a:r>
              <a:rPr lang="ru-RU" altLang="ru-RU" sz="3200" dirty="0"/>
              <a:t>открытый ключ, </a:t>
            </a:r>
            <a:r>
              <a:rPr lang="en-US" altLang="ru-RU" sz="3200" dirty="0"/>
              <a:t>r – </a:t>
            </a:r>
            <a:r>
              <a:rPr lang="ru-RU" altLang="ru-RU" sz="3200" dirty="0"/>
              <a:t>закрытый ключ, известный </a:t>
            </a:r>
            <a:r>
              <a:rPr lang="en-US" altLang="ru-RU" sz="3200" dirty="0"/>
              <a:t>A </a:t>
            </a:r>
            <a:r>
              <a:rPr lang="ru-RU" altLang="ru-RU" sz="3200" dirty="0"/>
              <a:t>и </a:t>
            </a:r>
            <a:r>
              <a:rPr lang="en-US" altLang="ru-RU" sz="3200" dirty="0"/>
              <a:t>B</a:t>
            </a:r>
            <a:r>
              <a:rPr lang="ru-RU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убеждается, что НОД(</a:t>
            </a:r>
            <a:r>
              <a:rPr lang="en-US" altLang="ru-RU" sz="3200" dirty="0"/>
              <a:t>M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p</a:t>
            </a:r>
            <a:r>
              <a:rPr lang="en-US" altLang="ru-RU" sz="3200" dirty="0"/>
              <a:t>)=1, </a:t>
            </a:r>
            <a:r>
              <a:rPr lang="ru-RU" altLang="ru-RU" sz="3200" dirty="0"/>
              <a:t>НОД(</a:t>
            </a:r>
            <a:r>
              <a:rPr lang="en-US" altLang="ru-RU" sz="3200" dirty="0"/>
              <a:t>M,M</a:t>
            </a:r>
            <a:r>
              <a:rPr lang="en-US" altLang="ru-RU" sz="3200" dirty="0">
                <a:cs typeface="Arial" charset="0"/>
              </a:rPr>
              <a:t>′</a:t>
            </a:r>
            <a:r>
              <a:rPr lang="en-US" altLang="ru-RU" sz="3200" dirty="0"/>
              <a:t>)=1</a:t>
            </a:r>
            <a:r>
              <a:rPr lang="ru-RU" altLang="ru-RU" sz="3200" dirty="0"/>
              <a:t> и НОД(</a:t>
            </a:r>
            <a:r>
              <a:rPr lang="en-US" altLang="ru-RU" sz="3200" dirty="0"/>
              <a:t>M</a:t>
            </a:r>
            <a:r>
              <a:rPr lang="en-US" altLang="ru-RU" sz="3200" dirty="0" smtClean="0">
                <a:cs typeface="Arial" charset="0"/>
              </a:rPr>
              <a:t>′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p</a:t>
            </a:r>
            <a:r>
              <a:rPr lang="en-US" altLang="ru-RU" sz="3200" dirty="0"/>
              <a:t>)=1, </a:t>
            </a:r>
            <a:r>
              <a:rPr lang="ru-RU" altLang="ru-RU" sz="3200" dirty="0"/>
              <a:t>вычисляет </a:t>
            </a:r>
            <a:r>
              <a:rPr lang="en-US" altLang="ru-RU" sz="3200" dirty="0"/>
              <a:t>X=</a:t>
            </a:r>
            <a:r>
              <a:rPr lang="en-US" altLang="ru-RU" sz="3200" dirty="0" err="1"/>
              <a:t>g</a:t>
            </a:r>
            <a:r>
              <a:rPr lang="en-US" altLang="ru-RU" sz="3200" baseline="30000" dirty="0" err="1"/>
              <a:t>M</a:t>
            </a:r>
            <a:r>
              <a:rPr lang="en-US" altLang="ru-RU" sz="3200" baseline="30000" dirty="0">
                <a:cs typeface="Arial" charset="0"/>
              </a:rPr>
              <a:t>′</a:t>
            </a:r>
            <a:r>
              <a:rPr lang="en-US" altLang="ru-RU" sz="3200" dirty="0"/>
              <a:t>{mod p}, </a:t>
            </a:r>
            <a:r>
              <a:rPr lang="ru-RU" altLang="ru-RU" sz="3200"/>
              <a:t>решает </a:t>
            </a:r>
            <a:r>
              <a:rPr lang="ru-RU" altLang="ru-RU" sz="3200" smtClean="0"/>
              <a:t>сравнение </a:t>
            </a:r>
            <a:r>
              <a:rPr lang="en-US" altLang="ru-RU" sz="3200" dirty="0"/>
              <a:t>M=</a:t>
            </a:r>
            <a:r>
              <a:rPr lang="en-US" altLang="ru-RU" sz="3200" dirty="0" err="1"/>
              <a:t>r</a:t>
            </a:r>
            <a:r>
              <a:rPr lang="en-US" altLang="ru-RU" sz="3200" dirty="0" err="1">
                <a:cs typeface="Arial" charset="0"/>
              </a:rPr>
              <a:t>∙X+M</a:t>
            </a:r>
            <a:r>
              <a:rPr lang="en-US" altLang="ru-RU" sz="3200" dirty="0">
                <a:cs typeface="Arial" charset="0"/>
              </a:rPr>
              <a:t>′∙Y {mod p-1} </a:t>
            </a:r>
            <a:r>
              <a:rPr lang="ru-RU" altLang="ru-RU" sz="3200" dirty="0">
                <a:cs typeface="Arial" charset="0"/>
              </a:rPr>
              <a:t>относительно </a:t>
            </a:r>
            <a:r>
              <a:rPr lang="en-US" altLang="ru-RU" sz="3200" dirty="0">
                <a:cs typeface="Arial" charset="0"/>
              </a:rPr>
              <a:t>Y</a:t>
            </a:r>
            <a:r>
              <a:rPr lang="ru-RU" altLang="ru-RU" sz="3200" dirty="0">
                <a:cs typeface="Arial" charset="0"/>
              </a:rPr>
              <a:t> (</a:t>
            </a:r>
            <a:r>
              <a:rPr lang="en-US" altLang="ru-RU" sz="3200" dirty="0">
                <a:cs typeface="Arial" charset="0"/>
              </a:rPr>
              <a:t>X </a:t>
            </a:r>
            <a:r>
              <a:rPr lang="ru-RU" altLang="ru-RU" sz="3200" dirty="0">
                <a:cs typeface="Arial" charset="0"/>
              </a:rPr>
              <a:t>и </a:t>
            </a:r>
            <a:r>
              <a:rPr lang="en-US" altLang="ru-RU" sz="3200" dirty="0">
                <a:cs typeface="Arial" charset="0"/>
              </a:rPr>
              <a:t>Y – </a:t>
            </a:r>
            <a:r>
              <a:rPr lang="ru-RU" altLang="ru-RU" sz="3200" dirty="0" smtClean="0">
                <a:cs typeface="Arial" charset="0"/>
              </a:rPr>
              <a:t>ЭП</a:t>
            </a:r>
            <a:r>
              <a:rPr lang="ru-RU" altLang="ru-RU" sz="3200" dirty="0">
                <a:cs typeface="Arial" charset="0"/>
              </a:rPr>
              <a:t>).</a:t>
            </a:r>
            <a:endParaRPr lang="en-US" altLang="ru-RU" sz="3200" dirty="0">
              <a:cs typeface="Arial" charset="0"/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A-&gt;C: M, X, Y.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233880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107554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Протокол Симмонса на основе схемы </a:t>
            </a:r>
            <a:r>
              <a:rPr lang="ru-RU" altLang="ru-RU" sz="4000" dirty="0" smtClean="0"/>
              <a:t>ЭП</a:t>
            </a:r>
            <a:r>
              <a:rPr lang="en-US" altLang="ru-RU" sz="4000" dirty="0" smtClean="0"/>
              <a:t> </a:t>
            </a:r>
            <a:r>
              <a:rPr lang="ru-RU" altLang="ru-RU" sz="4000" dirty="0"/>
              <a:t>Эль-Гамаля</a:t>
            </a:r>
          </a:p>
        </p:txBody>
      </p:sp>
      <p:sp>
        <p:nvSpPr>
          <p:cNvPr id="427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9144000" cy="5517232"/>
          </a:xfrm>
        </p:spPr>
        <p:txBody>
          <a:bodyPr>
            <a:noAutofit/>
          </a:bodyPr>
          <a:lstStyle/>
          <a:p>
            <a:pPr marL="609600" indent="-609600">
              <a:buFont typeface="Wingdings" pitchFamily="2" charset="2"/>
              <a:buAutoNum type="arabicPeriod" startAt="3"/>
            </a:pPr>
            <a:r>
              <a:rPr lang="en-US" altLang="ru-RU" sz="3200" dirty="0"/>
              <a:t>C: </a:t>
            </a:r>
            <a:r>
              <a:rPr lang="ru-RU" altLang="ru-RU" sz="3200" dirty="0"/>
              <a:t>проверяет </a:t>
            </a:r>
            <a:r>
              <a:rPr lang="en-US" altLang="ru-RU" sz="3200" dirty="0" smtClean="0"/>
              <a:t>M </a:t>
            </a:r>
            <a:r>
              <a:rPr lang="ru-RU" altLang="ru-RU" sz="3200" dirty="0"/>
              <a:t>и </a:t>
            </a:r>
            <a:r>
              <a:rPr lang="ru-RU" altLang="ru-RU" sz="3200" dirty="0" smtClean="0"/>
              <a:t>ЭП </a:t>
            </a:r>
            <a:r>
              <a:rPr lang="ru-RU" altLang="ru-RU" sz="3200" dirty="0"/>
              <a:t>под ним </a:t>
            </a:r>
            <a:r>
              <a:rPr lang="en-US" altLang="ru-RU" sz="3200" dirty="0"/>
              <a:t>K</a:t>
            </a:r>
            <a:r>
              <a:rPr lang="en-US" altLang="ru-RU" sz="3200" baseline="30000" dirty="0"/>
              <a:t>X</a:t>
            </a:r>
            <a:r>
              <a:rPr lang="en-US" altLang="ru-RU" sz="3200" dirty="0">
                <a:cs typeface="Arial" charset="0"/>
              </a:rPr>
              <a:t>∙</a:t>
            </a:r>
            <a:r>
              <a:rPr lang="en-US" altLang="ru-RU" sz="3200" dirty="0"/>
              <a:t>X</a:t>
            </a:r>
            <a:r>
              <a:rPr lang="en-US" altLang="ru-RU" sz="3200" baseline="30000" dirty="0"/>
              <a:t>Y</a:t>
            </a:r>
            <a:r>
              <a:rPr lang="en-US" altLang="ru-RU" sz="3200" dirty="0"/>
              <a:t>=</a:t>
            </a:r>
            <a:r>
              <a:rPr lang="en-US" altLang="ru-RU" sz="3200" dirty="0" err="1"/>
              <a:t>g</a:t>
            </a:r>
            <a:r>
              <a:rPr lang="en-US" altLang="ru-RU" sz="3200" baseline="30000" dirty="0" err="1"/>
              <a:t>M</a:t>
            </a:r>
            <a:r>
              <a:rPr lang="en-US" altLang="ru-RU" sz="3200" baseline="30000" dirty="0"/>
              <a:t> </a:t>
            </a:r>
            <a:r>
              <a:rPr lang="en-US" altLang="ru-RU" sz="3200" dirty="0"/>
              <a:t>{mod p} (</a:t>
            </a:r>
            <a:r>
              <a:rPr lang="ru-RU" altLang="ru-RU" sz="3200" dirty="0"/>
              <a:t>при правильной </a:t>
            </a:r>
            <a:r>
              <a:rPr lang="ru-RU" altLang="ru-RU" sz="3200" dirty="0" smtClean="0"/>
              <a:t>ЭП </a:t>
            </a:r>
            <a:r>
              <a:rPr lang="en-US" altLang="ru-RU" sz="3200" dirty="0"/>
              <a:t>K</a:t>
            </a:r>
            <a:r>
              <a:rPr lang="en-US" altLang="ru-RU" sz="3200" baseline="30000" dirty="0"/>
              <a:t>X</a:t>
            </a:r>
            <a:r>
              <a:rPr lang="en-US" altLang="ru-RU" sz="3200" dirty="0">
                <a:cs typeface="Arial" charset="0"/>
              </a:rPr>
              <a:t>∙</a:t>
            </a:r>
            <a:r>
              <a:rPr lang="en-US" altLang="ru-RU" sz="3200" dirty="0"/>
              <a:t>X</a:t>
            </a:r>
            <a:r>
              <a:rPr lang="en-US" altLang="ru-RU" sz="3200" baseline="30000" dirty="0"/>
              <a:t>Y</a:t>
            </a:r>
            <a:r>
              <a:rPr lang="en-US" altLang="ru-RU" sz="3200" dirty="0"/>
              <a:t>{mod p}=(g</a:t>
            </a:r>
            <a:r>
              <a:rPr lang="en-US" altLang="ru-RU" sz="3200" baseline="30000" dirty="0"/>
              <a:t>r</a:t>
            </a:r>
            <a:r>
              <a:rPr lang="en-US" altLang="ru-RU" sz="3200" dirty="0">
                <a:cs typeface="Arial" charset="0"/>
              </a:rPr>
              <a:t>)</a:t>
            </a:r>
            <a:r>
              <a:rPr lang="en-US" altLang="ru-RU" sz="3200" baseline="30000" dirty="0">
                <a:cs typeface="Arial" charset="0"/>
              </a:rPr>
              <a:t>X</a:t>
            </a:r>
            <a:r>
              <a:rPr lang="en-US" altLang="ru-RU" sz="3200" dirty="0">
                <a:cs typeface="Arial" charset="0"/>
              </a:rPr>
              <a:t>∙(</a:t>
            </a:r>
            <a:r>
              <a:rPr lang="en-US" altLang="ru-RU" sz="3200" dirty="0" err="1"/>
              <a:t>g</a:t>
            </a:r>
            <a:r>
              <a:rPr lang="en-US" altLang="ru-RU" sz="3200" baseline="30000" dirty="0" err="1"/>
              <a:t>M</a:t>
            </a:r>
            <a:r>
              <a:rPr lang="en-US" altLang="ru-RU" sz="3200" baseline="30000" dirty="0">
                <a:cs typeface="Arial" charset="0"/>
              </a:rPr>
              <a:t>′</a:t>
            </a:r>
            <a:r>
              <a:rPr lang="en-US" altLang="ru-RU" sz="3200" dirty="0">
                <a:cs typeface="Arial" charset="0"/>
              </a:rPr>
              <a:t>)</a:t>
            </a:r>
            <a:r>
              <a:rPr lang="en-US" altLang="ru-RU" sz="3200" baseline="30000" dirty="0">
                <a:cs typeface="Arial" charset="0"/>
              </a:rPr>
              <a:t>Y</a:t>
            </a:r>
            <a:r>
              <a:rPr lang="en-US" altLang="ru-RU" sz="3200" dirty="0">
                <a:cs typeface="Arial" charset="0"/>
              </a:rPr>
              <a:t>{mod p}=</a:t>
            </a:r>
            <a:r>
              <a:rPr lang="en-US" altLang="ru-RU" sz="3200" dirty="0" err="1">
                <a:cs typeface="Arial" charset="0"/>
              </a:rPr>
              <a:t>g</a:t>
            </a:r>
            <a:r>
              <a:rPr lang="en-US" altLang="ru-RU" sz="3200" baseline="30000" dirty="0" err="1"/>
              <a:t>r</a:t>
            </a:r>
            <a:r>
              <a:rPr lang="en-US" altLang="ru-RU" sz="3200" baseline="30000" dirty="0" err="1">
                <a:cs typeface="Arial" charset="0"/>
              </a:rPr>
              <a:t>∙X+M</a:t>
            </a:r>
            <a:r>
              <a:rPr lang="en-US" altLang="ru-RU" sz="3200" baseline="30000" dirty="0">
                <a:cs typeface="Arial" charset="0"/>
              </a:rPr>
              <a:t>′∙Y</a:t>
            </a:r>
            <a:r>
              <a:rPr lang="en-US" altLang="ru-RU" sz="3200" dirty="0">
                <a:cs typeface="Arial" charset="0"/>
              </a:rPr>
              <a:t>{mod p</a:t>
            </a:r>
            <a:r>
              <a:rPr lang="en-US" altLang="ru-RU" sz="3200" dirty="0" smtClean="0">
                <a:cs typeface="Arial" charset="0"/>
              </a:rPr>
              <a:t>}=</a:t>
            </a:r>
            <a:r>
              <a:rPr lang="ru-RU" altLang="ru-RU" sz="3200" dirty="0" smtClean="0">
                <a:cs typeface="Arial" charset="0"/>
              </a:rPr>
              <a:t> </a:t>
            </a:r>
            <a:br>
              <a:rPr lang="ru-RU" altLang="ru-RU" sz="3200" dirty="0" smtClean="0">
                <a:cs typeface="Arial" charset="0"/>
              </a:rPr>
            </a:br>
            <a:r>
              <a:rPr lang="en-US" altLang="ru-RU" sz="3200" dirty="0" err="1" smtClean="0">
                <a:cs typeface="Arial" charset="0"/>
              </a:rPr>
              <a:t>g</a:t>
            </a:r>
            <a:r>
              <a:rPr lang="en-US" altLang="ru-RU" sz="3200" baseline="30000" dirty="0" err="1" smtClean="0">
                <a:cs typeface="Arial" charset="0"/>
              </a:rPr>
              <a:t>M+i</a:t>
            </a:r>
            <a:r>
              <a:rPr lang="en-US" altLang="ru-RU" sz="3200" baseline="30000" dirty="0">
                <a:cs typeface="Arial" charset="0"/>
              </a:rPr>
              <a:t>∙(p-1)</a:t>
            </a:r>
            <a:r>
              <a:rPr lang="en-US" altLang="ru-RU" sz="3200" dirty="0">
                <a:cs typeface="Arial" charset="0"/>
              </a:rPr>
              <a:t>{mod p}=</a:t>
            </a:r>
            <a:r>
              <a:rPr lang="en-US" altLang="ru-RU" sz="3200" dirty="0" err="1"/>
              <a:t>g</a:t>
            </a:r>
            <a:r>
              <a:rPr lang="en-US" altLang="ru-RU" sz="3200" baseline="30000" dirty="0" err="1"/>
              <a:t>M</a:t>
            </a:r>
            <a:r>
              <a:rPr lang="en-US" altLang="ru-RU" sz="3200" baseline="30000" dirty="0"/>
              <a:t> </a:t>
            </a:r>
            <a:r>
              <a:rPr lang="en-US" altLang="ru-RU" sz="3200" dirty="0"/>
              <a:t>{mod p}</a:t>
            </a:r>
            <a:r>
              <a:rPr lang="en-US" altLang="ru-RU" sz="3200" dirty="0">
                <a:cs typeface="Arial" charset="0"/>
              </a:rPr>
              <a:t>∙(</a:t>
            </a:r>
            <a:r>
              <a:rPr lang="en-US" altLang="ru-RU" sz="3200" dirty="0" err="1">
                <a:cs typeface="Arial" charset="0"/>
              </a:rPr>
              <a:t>g</a:t>
            </a:r>
            <a:r>
              <a:rPr lang="en-US" altLang="ru-RU" sz="3200" baseline="30000" dirty="0" err="1">
                <a:cs typeface="Arial" charset="0"/>
              </a:rPr>
              <a:t>i</a:t>
            </a:r>
            <a:r>
              <a:rPr lang="en-US" altLang="ru-RU" sz="3200" dirty="0">
                <a:cs typeface="Arial" charset="0"/>
              </a:rPr>
              <a:t>)</a:t>
            </a:r>
            <a:r>
              <a:rPr lang="en-US" altLang="ru-RU" sz="3200" baseline="30000" dirty="0">
                <a:cs typeface="Arial" charset="0"/>
              </a:rPr>
              <a:t>p-1</a:t>
            </a:r>
            <a:r>
              <a:rPr lang="en-US" altLang="ru-RU" sz="3200" dirty="0">
                <a:cs typeface="Arial" charset="0"/>
              </a:rPr>
              <a:t>{mod p}= </a:t>
            </a:r>
            <a:r>
              <a:rPr lang="en-US" altLang="ru-RU" sz="3200" dirty="0" err="1"/>
              <a:t>g</a:t>
            </a:r>
            <a:r>
              <a:rPr lang="en-US" altLang="ru-RU" sz="3200" baseline="30000" dirty="0" err="1"/>
              <a:t>M</a:t>
            </a:r>
            <a:r>
              <a:rPr lang="en-US" altLang="ru-RU" sz="3200" baseline="30000" dirty="0"/>
              <a:t> </a:t>
            </a:r>
            <a:r>
              <a:rPr lang="en-US" altLang="ru-RU" sz="3200" dirty="0"/>
              <a:t>{mod p}</a:t>
            </a:r>
            <a:r>
              <a:rPr lang="en-US" altLang="ru-RU" sz="3200" dirty="0">
                <a:cs typeface="Arial" charset="0"/>
              </a:rPr>
              <a:t>∙1 – </a:t>
            </a:r>
            <a:r>
              <a:rPr lang="ru-RU" altLang="ru-RU" sz="3200" dirty="0">
                <a:cs typeface="Arial" charset="0"/>
              </a:rPr>
              <a:t>по малой теореме Ферма, т.к. </a:t>
            </a:r>
            <a:r>
              <a:rPr lang="en-US" altLang="ru-RU" sz="3200" dirty="0">
                <a:cs typeface="Arial" charset="0"/>
              </a:rPr>
              <a:t>p – </a:t>
            </a:r>
            <a:r>
              <a:rPr lang="ru-RU" altLang="ru-RU" sz="3200" dirty="0">
                <a:cs typeface="Arial" charset="0"/>
              </a:rPr>
              <a:t>простое</a:t>
            </a:r>
            <a:r>
              <a:rPr lang="en-US" altLang="ru-RU" sz="3200" dirty="0">
                <a:cs typeface="Arial" charset="0"/>
              </a:rPr>
              <a:t> </a:t>
            </a:r>
            <a:r>
              <a:rPr lang="ru-RU" altLang="ru-RU" sz="3200" dirty="0">
                <a:cs typeface="Arial" charset="0"/>
              </a:rPr>
              <a:t>и НОД(</a:t>
            </a:r>
            <a:r>
              <a:rPr lang="en-US" altLang="ru-RU" sz="3200" dirty="0" err="1">
                <a:cs typeface="Arial" charset="0"/>
              </a:rPr>
              <a:t>g</a:t>
            </a:r>
            <a:r>
              <a:rPr lang="en-US" altLang="ru-RU" sz="3200" baseline="30000" dirty="0" err="1">
                <a:cs typeface="Arial" charset="0"/>
              </a:rPr>
              <a:t>i</a:t>
            </a:r>
            <a:r>
              <a:rPr lang="en-US" altLang="ru-RU" sz="3200" dirty="0" smtClean="0">
                <a:cs typeface="Arial" charset="0"/>
              </a:rPr>
              <a:t>,</a:t>
            </a:r>
            <a:r>
              <a:rPr lang="ru-RU" altLang="ru-RU" sz="3200" dirty="0" smtClean="0">
                <a:cs typeface="Arial" charset="0"/>
              </a:rPr>
              <a:t> </a:t>
            </a:r>
            <a:r>
              <a:rPr lang="en-US" altLang="ru-RU" sz="3200" dirty="0" smtClean="0">
                <a:cs typeface="Arial" charset="0"/>
              </a:rPr>
              <a:t>p</a:t>
            </a:r>
            <a:r>
              <a:rPr lang="en-US" altLang="ru-RU" sz="3200" dirty="0">
                <a:cs typeface="Arial" charset="0"/>
              </a:rPr>
              <a:t>)=1).</a:t>
            </a:r>
          </a:p>
          <a:p>
            <a:pPr marL="609600" indent="-609600">
              <a:buFont typeface="Wingdings" pitchFamily="2" charset="2"/>
              <a:buAutoNum type="arabicPeriod" startAt="4"/>
            </a:pPr>
            <a:r>
              <a:rPr lang="en-US" altLang="ru-RU" sz="3200" dirty="0"/>
              <a:t>C-&gt;B: M, X, Y.</a:t>
            </a:r>
          </a:p>
          <a:p>
            <a:pPr marL="609600" indent="-609600">
              <a:buFont typeface="Wingdings" pitchFamily="2" charset="2"/>
              <a:buAutoNum type="arabicPeriod" startAt="4"/>
            </a:pPr>
            <a:r>
              <a:rPr lang="en-US" altLang="ru-RU" sz="3200" dirty="0"/>
              <a:t>B: </a:t>
            </a:r>
            <a:r>
              <a:rPr lang="ru-RU" altLang="ru-RU" sz="3200" dirty="0"/>
              <a:t>проверяет </a:t>
            </a:r>
            <a:r>
              <a:rPr lang="ru-RU" altLang="ru-RU" sz="3200" dirty="0" smtClean="0"/>
              <a:t>ЭП</a:t>
            </a:r>
            <a:r>
              <a:rPr lang="en-US" altLang="ru-RU" sz="3200" dirty="0"/>
              <a:t>,</a:t>
            </a:r>
            <a:r>
              <a:rPr lang="ru-RU" altLang="ru-RU" sz="3200" dirty="0"/>
              <a:t> подтверждает авторство </a:t>
            </a:r>
            <a:r>
              <a:rPr lang="en-US" altLang="ru-RU" sz="3200" dirty="0"/>
              <a:t>A (g</a:t>
            </a:r>
            <a:r>
              <a:rPr lang="en-US" altLang="ru-RU" sz="3200" baseline="30000" dirty="0"/>
              <a:t>r</a:t>
            </a:r>
            <a:r>
              <a:rPr lang="en-US" altLang="ru-RU" sz="3200" dirty="0"/>
              <a:t>)</a:t>
            </a:r>
            <a:r>
              <a:rPr lang="en-US" altLang="ru-RU" sz="3200" baseline="30000" dirty="0"/>
              <a:t>X</a:t>
            </a:r>
            <a:r>
              <a:rPr lang="en-US" altLang="ru-RU" sz="3200" dirty="0">
                <a:cs typeface="Arial" charset="0"/>
              </a:rPr>
              <a:t>∙</a:t>
            </a:r>
            <a:r>
              <a:rPr lang="en-US" altLang="ru-RU" sz="3200" dirty="0"/>
              <a:t>X</a:t>
            </a:r>
            <a:r>
              <a:rPr lang="en-US" altLang="ru-RU" sz="3200" baseline="30000" dirty="0"/>
              <a:t>Y</a:t>
            </a:r>
            <a:r>
              <a:rPr lang="en-US" altLang="ru-RU" sz="3200" dirty="0"/>
              <a:t>=</a:t>
            </a:r>
            <a:r>
              <a:rPr lang="en-US" altLang="ru-RU" sz="3200" dirty="0" err="1"/>
              <a:t>g</a:t>
            </a:r>
            <a:r>
              <a:rPr lang="en-US" altLang="ru-RU" sz="3200" baseline="30000" dirty="0" err="1"/>
              <a:t>M</a:t>
            </a:r>
            <a:r>
              <a:rPr lang="en-US" altLang="ru-RU" sz="3200" baseline="30000" dirty="0"/>
              <a:t> </a:t>
            </a:r>
            <a:r>
              <a:rPr lang="en-US" altLang="ru-RU" sz="3200" dirty="0"/>
              <a:t>{mod p}, </a:t>
            </a:r>
            <a:r>
              <a:rPr lang="ru-RU" altLang="ru-RU" sz="3200" dirty="0"/>
              <a:t>извлекает </a:t>
            </a:r>
            <a:r>
              <a:rPr lang="en-US" altLang="ru-RU" sz="3200" dirty="0"/>
              <a:t>M</a:t>
            </a:r>
            <a:r>
              <a:rPr lang="en-US" altLang="ru-RU" sz="3200" dirty="0">
                <a:cs typeface="Arial" charset="0"/>
              </a:rPr>
              <a:t>′=Y</a:t>
            </a:r>
            <a:r>
              <a:rPr lang="en-US" altLang="ru-RU" sz="3200" baseline="30000" dirty="0">
                <a:cs typeface="Arial" charset="0"/>
              </a:rPr>
              <a:t>-1</a:t>
            </a:r>
            <a:r>
              <a:rPr lang="en-US" altLang="ru-RU" sz="3200" dirty="0">
                <a:cs typeface="Arial" charset="0"/>
              </a:rPr>
              <a:t>∙(</a:t>
            </a:r>
            <a:r>
              <a:rPr lang="en-US" altLang="ru-RU" sz="3200" dirty="0" err="1">
                <a:cs typeface="Arial" charset="0"/>
              </a:rPr>
              <a:t>M-r∙X</a:t>
            </a:r>
            <a:r>
              <a:rPr lang="en-US" altLang="ru-RU" sz="3200" dirty="0" smtClean="0">
                <a:cs typeface="Arial" charset="0"/>
              </a:rPr>
              <a:t>)</a:t>
            </a:r>
            <a:r>
              <a:rPr lang="ru-RU" altLang="ru-RU" sz="3200" dirty="0" smtClean="0">
                <a:cs typeface="Arial" charset="0"/>
              </a:rPr>
              <a:t> </a:t>
            </a:r>
            <a:r>
              <a:rPr lang="en-US" altLang="ru-RU" sz="3200" dirty="0" smtClean="0">
                <a:cs typeface="Arial" charset="0"/>
              </a:rPr>
              <a:t>{</a:t>
            </a:r>
            <a:r>
              <a:rPr lang="en-US" altLang="ru-RU" sz="3200" dirty="0">
                <a:cs typeface="Arial" charset="0"/>
              </a:rPr>
              <a:t>mod p-1} </a:t>
            </a:r>
            <a:r>
              <a:rPr lang="ru-RU" altLang="ru-RU" sz="3200" dirty="0">
                <a:cs typeface="Arial" charset="0"/>
              </a:rPr>
              <a:t>(при правильном </a:t>
            </a:r>
            <a:r>
              <a:rPr lang="en-US" altLang="ru-RU" sz="3200" dirty="0">
                <a:cs typeface="Arial" charset="0"/>
              </a:rPr>
              <a:t>r Y</a:t>
            </a:r>
            <a:r>
              <a:rPr lang="en-US" altLang="ru-RU" sz="3200" baseline="30000" dirty="0">
                <a:cs typeface="Arial" charset="0"/>
              </a:rPr>
              <a:t>-1</a:t>
            </a:r>
            <a:r>
              <a:rPr lang="en-US" altLang="ru-RU" sz="3200" dirty="0">
                <a:cs typeface="Arial" charset="0"/>
              </a:rPr>
              <a:t>∙(</a:t>
            </a:r>
            <a:r>
              <a:rPr lang="en-US" altLang="ru-RU" sz="3200" dirty="0" err="1">
                <a:cs typeface="Arial" charset="0"/>
              </a:rPr>
              <a:t>M-r∙X</a:t>
            </a:r>
            <a:r>
              <a:rPr lang="en-US" altLang="ru-RU" sz="3200" dirty="0">
                <a:cs typeface="Arial" charset="0"/>
              </a:rPr>
              <a:t>){mod p-1} = </a:t>
            </a:r>
            <a:r>
              <a:rPr lang="en-US" altLang="ru-RU" sz="3200" dirty="0"/>
              <a:t>M</a:t>
            </a:r>
            <a:r>
              <a:rPr lang="en-US" altLang="ru-RU" sz="3200" dirty="0">
                <a:cs typeface="Arial" charset="0"/>
              </a:rPr>
              <a:t>′/(</a:t>
            </a:r>
            <a:r>
              <a:rPr lang="en-US" altLang="ru-RU" sz="3200" dirty="0" err="1">
                <a:cs typeface="Arial" charset="0"/>
              </a:rPr>
              <a:t>M-</a:t>
            </a:r>
            <a:r>
              <a:rPr lang="en-US" altLang="ru-RU" sz="3200" dirty="0" err="1"/>
              <a:t>r</a:t>
            </a:r>
            <a:r>
              <a:rPr lang="en-US" altLang="ru-RU" sz="3200" dirty="0" err="1">
                <a:cs typeface="Arial" charset="0"/>
              </a:rPr>
              <a:t>∙X</a:t>
            </a:r>
            <a:r>
              <a:rPr lang="en-US" altLang="ru-RU" sz="3200" dirty="0">
                <a:cs typeface="Arial" charset="0"/>
              </a:rPr>
              <a:t>)∙(</a:t>
            </a:r>
            <a:r>
              <a:rPr lang="en-US" altLang="ru-RU" sz="3200" dirty="0" err="1">
                <a:cs typeface="Arial" charset="0"/>
              </a:rPr>
              <a:t>M-r∙X</a:t>
            </a:r>
            <a:r>
              <a:rPr lang="en-US" altLang="ru-RU" sz="3200" dirty="0">
                <a:cs typeface="Arial" charset="0"/>
              </a:rPr>
              <a:t>) {mod p-1}=M′).</a:t>
            </a:r>
          </a:p>
        </p:txBody>
      </p:sp>
    </p:spTree>
    <p:extLst>
      <p:ext uri="{BB962C8B-B14F-4D97-AF65-F5344CB8AC3E}">
        <p14:creationId xmlns:p14="http://schemas.microsoft.com/office/powerpoint/2010/main" val="162855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640"/>
            <a:ext cx="8229600" cy="95118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Применение подсознательного канала</a:t>
            </a:r>
          </a:p>
        </p:txBody>
      </p:sp>
      <p:sp>
        <p:nvSpPr>
          <p:cNvPr id="429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Промышленный шпионаж (передача инсайдерской информации).</a:t>
            </a:r>
          </a:p>
          <a:p>
            <a:r>
              <a:rPr lang="ru-RU" altLang="ru-RU" sz="3200" dirty="0"/>
              <a:t>Отслеживание сроков действия подписанных документов.</a:t>
            </a:r>
          </a:p>
          <a:p>
            <a:r>
              <a:rPr lang="ru-RU" altLang="ru-RU" sz="3200" dirty="0"/>
              <a:t>Пометка электронных монет («полицейский» режим).</a:t>
            </a:r>
          </a:p>
        </p:txBody>
      </p:sp>
    </p:spTree>
    <p:extLst>
      <p:ext uri="{BB962C8B-B14F-4D97-AF65-F5344CB8AC3E}">
        <p14:creationId xmlns:p14="http://schemas.microsoft.com/office/powerpoint/2010/main" val="13985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dirty="0" smtClean="0"/>
              <a:t>ЭП</a:t>
            </a:r>
            <a:r>
              <a:rPr lang="ru-RU" altLang="ru-RU" sz="4000" dirty="0"/>
              <a:t>, свободные от подсознательного канала</a:t>
            </a:r>
          </a:p>
        </p:txBody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altLang="ru-RU" sz="3200" dirty="0"/>
              <a:t>Разработаны специальные протоколы </a:t>
            </a:r>
            <a:r>
              <a:rPr lang="ru-RU" altLang="ru-RU" sz="3200" dirty="0" smtClean="0"/>
              <a:t>ЭП</a:t>
            </a:r>
            <a:r>
              <a:rPr lang="ru-RU" altLang="ru-RU" sz="3200" dirty="0"/>
              <a:t>, свободные от создания подсознательного (скрытого) канала. Эти подписи не могут быть изменены для внедрения скрытого сообщения.</a:t>
            </a:r>
          </a:p>
        </p:txBody>
      </p:sp>
    </p:spTree>
    <p:extLst>
      <p:ext uri="{BB962C8B-B14F-4D97-AF65-F5344CB8AC3E}">
        <p14:creationId xmlns:p14="http://schemas.microsoft.com/office/powerpoint/2010/main" val="77850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6632"/>
            <a:ext cx="8229600" cy="864443"/>
          </a:xfrm>
        </p:spPr>
        <p:txBody>
          <a:bodyPr/>
          <a:lstStyle/>
          <a:p>
            <a:r>
              <a:rPr lang="ru-RU" altLang="ru-RU" dirty="0"/>
              <a:t>Протокол разделения секрета</a:t>
            </a:r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Данный протокол является весьма надежным. Знание </a:t>
            </a:r>
            <a:r>
              <a:rPr lang="en-US" altLang="ru-RU" sz="3200" dirty="0"/>
              <a:t>P</a:t>
            </a:r>
            <a:r>
              <a:rPr lang="ru-RU" altLang="ru-RU" sz="3200" dirty="0"/>
              <a:t> или R не позволяет реконструировать М. </a:t>
            </a:r>
            <a:r>
              <a:rPr lang="en-US" altLang="ru-RU" sz="3200" dirty="0"/>
              <a:t>S </a:t>
            </a:r>
            <a:r>
              <a:rPr lang="ru-RU" altLang="ru-RU" sz="3200" dirty="0"/>
              <a:t>шифрует сообщение при помощи одноразового блокнота (сеансового ключа) и отдает полученный в результате шифротекст одному участнику, а сам блокнот (сеансовый ключ) </a:t>
            </a:r>
            <a:r>
              <a:rPr lang="ru-RU" altLang="ru-RU" sz="3200" dirty="0">
                <a:cs typeface="Arial" charset="0"/>
              </a:rPr>
              <a:t>−</a:t>
            </a:r>
            <a:r>
              <a:rPr lang="ru-RU" altLang="ru-RU" sz="3200" dirty="0"/>
              <a:t> другому.</a:t>
            </a:r>
          </a:p>
          <a:p>
            <a:r>
              <a:rPr lang="ru-RU" altLang="ru-RU" sz="3200" dirty="0"/>
              <a:t>Этот протокол можно легко применять для любого числа участников. Если участников 4, он будет выглядеть следующим образом:</a:t>
            </a:r>
          </a:p>
        </p:txBody>
      </p:sp>
    </p:spTree>
    <p:extLst>
      <p:ext uri="{BB962C8B-B14F-4D97-AF65-F5344CB8AC3E}">
        <p14:creationId xmlns:p14="http://schemas.microsoft.com/office/powerpoint/2010/main" val="301978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9144000" cy="95118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Протокол разделения секрета для 4 участников</a:t>
            </a:r>
          </a:p>
        </p:txBody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Autofit/>
          </a:bodyPr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en-US" altLang="ru-RU" sz="3200" dirty="0"/>
              <a:t>S: </a:t>
            </a:r>
            <a:r>
              <a:rPr lang="ru-RU" altLang="ru-RU" sz="3200" dirty="0"/>
              <a:t>генерирует три случайных битовых строки R, </a:t>
            </a:r>
            <a:r>
              <a:rPr lang="en-US" altLang="ru-RU" sz="3200" dirty="0"/>
              <a:t>Q</a:t>
            </a:r>
            <a:r>
              <a:rPr lang="ru-RU" altLang="ru-RU" sz="3200" dirty="0"/>
              <a:t> и Т, </a:t>
            </a:r>
            <a:r>
              <a:rPr lang="ru-RU" altLang="ru-RU" sz="3200" dirty="0" smtClean="0"/>
              <a:t>имеющих </a:t>
            </a:r>
            <a:r>
              <a:rPr lang="ru-RU" altLang="ru-RU" sz="3200" dirty="0"/>
              <a:t>ту же длину, что и исходное сообщение М</a:t>
            </a:r>
            <a:r>
              <a:rPr lang="en-US" altLang="ru-RU" sz="3200" dirty="0"/>
              <a:t>, </a:t>
            </a:r>
            <a:r>
              <a:rPr lang="ru-RU" altLang="ru-RU" sz="3200" dirty="0"/>
              <a:t>вычисляет </a:t>
            </a:r>
            <a:r>
              <a:rPr lang="en-US" altLang="ru-RU" sz="3200" dirty="0"/>
              <a:t>P=</a:t>
            </a:r>
            <a:r>
              <a:rPr lang="ru-RU" altLang="ru-RU" sz="3200" dirty="0"/>
              <a:t>М</a:t>
            </a:r>
            <a:r>
              <a:rPr lang="en-US" altLang="ru-RU" sz="3200" dirty="0">
                <a:effectLst/>
                <a:sym typeface="Symbol" pitchFamily="18" charset="2"/>
              </a:rPr>
              <a:t></a:t>
            </a:r>
            <a:r>
              <a:rPr lang="ru-RU" altLang="ru-RU" sz="3200" dirty="0"/>
              <a:t>R</a:t>
            </a:r>
            <a:r>
              <a:rPr lang="en-US" altLang="ru-RU" sz="3200" dirty="0">
                <a:effectLst/>
                <a:sym typeface="Symbol" pitchFamily="18" charset="2"/>
              </a:rPr>
              <a:t></a:t>
            </a:r>
            <a:r>
              <a:rPr lang="en-US" altLang="ru-RU" sz="3200" dirty="0"/>
              <a:t>Q</a:t>
            </a:r>
            <a:r>
              <a:rPr lang="en-US" altLang="ru-RU" sz="3200" dirty="0">
                <a:effectLst/>
                <a:sym typeface="Symbol" pitchFamily="18" charset="2"/>
              </a:rPr>
              <a:t></a:t>
            </a:r>
            <a:r>
              <a:rPr lang="ru-RU" altLang="ru-RU" sz="3200" dirty="0"/>
              <a:t>Т. 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ru-RU" sz="3200" dirty="0"/>
              <a:t>S-&gt;A: </a:t>
            </a:r>
            <a:r>
              <a:rPr lang="ru-RU" altLang="ru-RU" sz="3200" dirty="0"/>
              <a:t>R</a:t>
            </a:r>
            <a:r>
              <a:rPr lang="en-US" altLang="ru-RU" sz="3200" dirty="0"/>
              <a:t>.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altLang="ru-RU" sz="3200" dirty="0"/>
              <a:t>S</a:t>
            </a:r>
            <a:r>
              <a:rPr lang="en-US" altLang="ru-RU" sz="3200" dirty="0"/>
              <a:t>-&gt;B: Q.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ru-RU" sz="3200" dirty="0"/>
              <a:t>S-&gt;C:</a:t>
            </a:r>
            <a:r>
              <a:rPr lang="ru-RU" altLang="ru-RU" sz="3200" dirty="0"/>
              <a:t> Т</a:t>
            </a:r>
            <a:endParaRPr lang="en-US" altLang="ru-RU" sz="32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ru-RU" sz="3200" dirty="0"/>
              <a:t>S-&gt;D: P</a:t>
            </a:r>
            <a:r>
              <a:rPr lang="ru-RU" altLang="ru-RU" sz="3200" dirty="0"/>
              <a:t>. </a:t>
            </a:r>
          </a:p>
          <a:p>
            <a:pPr marL="533400" indent="-533400">
              <a:buFont typeface="Wingdings" pitchFamily="2" charset="2"/>
              <a:buNone/>
            </a:pPr>
            <a:r>
              <a:rPr lang="ru-RU" altLang="ru-RU" sz="3200" dirty="0" smtClean="0"/>
              <a:t>Для восстановления М участники </a:t>
            </a:r>
            <a:r>
              <a:rPr lang="en-US" altLang="ru-RU" sz="3200" dirty="0" smtClean="0"/>
              <a:t>A</a:t>
            </a:r>
            <a:r>
              <a:rPr lang="ru-RU" altLang="ru-RU" sz="3200" dirty="0"/>
              <a:t>,</a:t>
            </a:r>
            <a:r>
              <a:rPr lang="en-US" altLang="ru-RU" sz="3200" dirty="0"/>
              <a:t> B</a:t>
            </a:r>
            <a:r>
              <a:rPr lang="ru-RU" altLang="ru-RU" sz="3200" dirty="0"/>
              <a:t>, </a:t>
            </a:r>
            <a:r>
              <a:rPr lang="en-US" altLang="ru-RU" sz="3200" dirty="0"/>
              <a:t>C </a:t>
            </a:r>
            <a:r>
              <a:rPr lang="ru-RU" altLang="ru-RU" sz="3200" dirty="0"/>
              <a:t>и </a:t>
            </a:r>
            <a:r>
              <a:rPr lang="en-US" altLang="ru-RU" sz="3200" dirty="0"/>
              <a:t>D </a:t>
            </a:r>
            <a:r>
              <a:rPr lang="ru-RU" altLang="ru-RU" sz="3200" dirty="0"/>
              <a:t>должны совместно выполнить последний шаг протокола: </a:t>
            </a:r>
            <a:r>
              <a:rPr lang="en-US" altLang="ru-RU" sz="3200" dirty="0" smtClean="0"/>
              <a:t>A</a:t>
            </a:r>
            <a:r>
              <a:rPr lang="en-US" altLang="ru-RU" sz="3200" dirty="0"/>
              <a:t>, B, C </a:t>
            </a:r>
            <a:r>
              <a:rPr lang="ru-RU" altLang="ru-RU" sz="3200" dirty="0"/>
              <a:t>и </a:t>
            </a:r>
            <a:r>
              <a:rPr lang="en-US" altLang="ru-RU" sz="3200" dirty="0"/>
              <a:t>D: </a:t>
            </a:r>
            <a:r>
              <a:rPr lang="ru-RU" altLang="ru-RU" sz="3200" dirty="0" smtClean="0"/>
              <a:t>М=R</a:t>
            </a:r>
            <a:r>
              <a:rPr lang="en-US" altLang="ru-RU" sz="3200" dirty="0">
                <a:effectLst/>
                <a:sym typeface="Symbol" pitchFamily="18" charset="2"/>
              </a:rPr>
              <a:t></a:t>
            </a:r>
            <a:r>
              <a:rPr lang="en-US" altLang="ru-RU" sz="3200" dirty="0"/>
              <a:t>Q</a:t>
            </a:r>
            <a:r>
              <a:rPr lang="en-US" altLang="ru-RU" sz="3200" dirty="0">
                <a:effectLst/>
                <a:sym typeface="Symbol" pitchFamily="18" charset="2"/>
              </a:rPr>
              <a:t></a:t>
            </a:r>
            <a:r>
              <a:rPr lang="ru-RU" altLang="ru-RU" sz="3200" dirty="0"/>
              <a:t>Т</a:t>
            </a:r>
            <a:r>
              <a:rPr lang="en-US" altLang="ru-RU" sz="3200" dirty="0">
                <a:effectLst/>
                <a:sym typeface="Symbol" pitchFamily="18" charset="2"/>
              </a:rPr>
              <a:t>P</a:t>
            </a:r>
            <a:r>
              <a:rPr lang="ru-RU" altLang="ru-RU" sz="3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7900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765175"/>
          </a:xfrm>
        </p:spPr>
        <p:txBody>
          <a:bodyPr/>
          <a:lstStyle/>
          <a:p>
            <a:r>
              <a:rPr lang="ru-RU" altLang="ru-RU" dirty="0"/>
              <a:t>Протокол разделения секрета</a:t>
            </a:r>
          </a:p>
        </p:txBody>
      </p:sp>
      <p:sp>
        <p:nvSpPr>
          <p:cNvPr id="404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9144000" cy="551723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altLang="ru-RU" sz="3200" dirty="0" smtClean="0"/>
              <a:t>Один </a:t>
            </a:r>
            <a:r>
              <a:rPr lang="ru-RU" altLang="ru-RU" sz="3200" dirty="0"/>
              <a:t>из участников </a:t>
            </a:r>
            <a:r>
              <a:rPr lang="en-US" altLang="ru-RU" sz="3200" dirty="0" smtClean="0"/>
              <a:t>S</a:t>
            </a:r>
            <a:r>
              <a:rPr lang="ru-RU" altLang="ru-RU" sz="3200" dirty="0" smtClean="0"/>
              <a:t> наделен </a:t>
            </a:r>
            <a:r>
              <a:rPr lang="ru-RU" altLang="ru-RU" sz="3200" dirty="0"/>
              <a:t>неограниченными правами. Например, </a:t>
            </a:r>
            <a:r>
              <a:rPr lang="en-US" altLang="ru-RU" sz="3200" dirty="0"/>
              <a:t>S </a:t>
            </a:r>
            <a:r>
              <a:rPr lang="ru-RU" altLang="ru-RU" sz="3200" dirty="0"/>
              <a:t>может зашифровать </a:t>
            </a:r>
            <a:r>
              <a:rPr lang="ru-RU" altLang="ru-RU" sz="3200" dirty="0" smtClean="0"/>
              <a:t>случайное сообщение </a:t>
            </a:r>
            <a:r>
              <a:rPr lang="ru-RU" altLang="ru-RU" sz="3200" dirty="0"/>
              <a:t>вместо М, а потом утверждать, что </a:t>
            </a:r>
            <a:r>
              <a:rPr lang="en-US" altLang="ru-RU" sz="3200" dirty="0"/>
              <a:t>A </a:t>
            </a:r>
            <a:r>
              <a:rPr lang="ru-RU" altLang="ru-RU" sz="3200" dirty="0"/>
              <a:t>и другие участники являются хранителями настоящей тайны. </a:t>
            </a:r>
            <a:r>
              <a:rPr lang="ru-RU" altLang="ru-RU" sz="3200" dirty="0" smtClean="0"/>
              <a:t>Для разоблачения</a:t>
            </a:r>
            <a:r>
              <a:rPr lang="en-US" altLang="ru-RU" sz="3200" dirty="0" smtClean="0"/>
              <a:t> </a:t>
            </a:r>
            <a:r>
              <a:rPr lang="en-US" altLang="ru-RU" sz="3200" dirty="0"/>
              <a:t>S</a:t>
            </a:r>
            <a:r>
              <a:rPr lang="ru-RU" altLang="ru-RU" sz="3200" dirty="0"/>
              <a:t> им необходимо собраться вместе и восстановить исходное сообщение. Также </a:t>
            </a:r>
            <a:r>
              <a:rPr lang="en-US" altLang="ru-RU" sz="3200" dirty="0"/>
              <a:t>S </a:t>
            </a:r>
            <a:r>
              <a:rPr lang="ru-RU" altLang="ru-RU" sz="3200" dirty="0"/>
              <a:t>может сначала раздать части своего сообщения</a:t>
            </a:r>
            <a:r>
              <a:rPr lang="en-US" altLang="ru-RU" sz="3200" dirty="0"/>
              <a:t> A</a:t>
            </a:r>
            <a:r>
              <a:rPr lang="ru-RU" altLang="ru-RU" sz="3200" dirty="0"/>
              <a:t>,</a:t>
            </a:r>
            <a:r>
              <a:rPr lang="en-US" altLang="ru-RU" sz="3200" dirty="0"/>
              <a:t> B</a:t>
            </a:r>
            <a:r>
              <a:rPr lang="ru-RU" altLang="ru-RU" sz="3200" dirty="0"/>
              <a:t>, </a:t>
            </a:r>
            <a:r>
              <a:rPr lang="en-US" altLang="ru-RU" sz="3200" dirty="0"/>
              <a:t>C </a:t>
            </a:r>
            <a:r>
              <a:rPr lang="ru-RU" altLang="ru-RU" sz="3200" dirty="0"/>
              <a:t>и</a:t>
            </a:r>
            <a:r>
              <a:rPr lang="en-US" altLang="ru-RU" sz="3200" dirty="0"/>
              <a:t> D</a:t>
            </a:r>
            <a:r>
              <a:rPr lang="ru-RU" altLang="ru-RU" sz="3200" dirty="0"/>
              <a:t>, а затем сложить М и </a:t>
            </a:r>
            <a:r>
              <a:rPr lang="en-US" altLang="ru-RU" sz="3200" dirty="0"/>
              <a:t>P</a:t>
            </a:r>
            <a:r>
              <a:rPr lang="ru-RU" altLang="ru-RU" sz="3200" dirty="0"/>
              <a:t> по модулю 2 и заявить, что только </a:t>
            </a:r>
            <a:r>
              <a:rPr lang="en-US" altLang="ru-RU" sz="3200" dirty="0"/>
              <a:t>A</a:t>
            </a:r>
            <a:r>
              <a:rPr lang="ru-RU" altLang="ru-RU" sz="3200" dirty="0"/>
              <a:t>,</a:t>
            </a:r>
            <a:r>
              <a:rPr lang="en-US" altLang="ru-RU" sz="3200" dirty="0"/>
              <a:t> B</a:t>
            </a:r>
            <a:r>
              <a:rPr lang="ru-RU" altLang="ru-RU" sz="3200" dirty="0"/>
              <a:t> и </a:t>
            </a:r>
            <a:r>
              <a:rPr lang="en-US" altLang="ru-RU" sz="3200" dirty="0"/>
              <a:t>C </a:t>
            </a:r>
            <a:r>
              <a:rPr lang="ru-RU" altLang="ru-RU" sz="3200" dirty="0"/>
              <a:t>нужны для восстановления </a:t>
            </a:r>
            <a:r>
              <a:rPr lang="en-US" altLang="ru-RU" sz="3200" dirty="0"/>
              <a:t>M </a:t>
            </a:r>
            <a:r>
              <a:rPr lang="ru-RU" altLang="ru-RU" sz="3200" dirty="0"/>
              <a:t>в исходном виде, а участие </a:t>
            </a:r>
            <a:r>
              <a:rPr lang="en-US" altLang="ru-RU" sz="3200" dirty="0"/>
              <a:t>D </a:t>
            </a:r>
            <a:r>
              <a:rPr lang="ru-RU" altLang="ru-RU" sz="3200" dirty="0"/>
              <a:t>не требуется. Поскольку сообщение М всецело принадлежит только </a:t>
            </a:r>
            <a:r>
              <a:rPr lang="en-US" altLang="ru-RU" sz="3200" dirty="0"/>
              <a:t>S</a:t>
            </a:r>
            <a:r>
              <a:rPr lang="ru-RU" altLang="ru-RU" sz="3200" dirty="0"/>
              <a:t>, он может распоряжаться им, как того пожелает. </a:t>
            </a:r>
          </a:p>
        </p:txBody>
      </p:sp>
    </p:spTree>
    <p:extLst>
      <p:ext uri="{BB962C8B-B14F-4D97-AF65-F5344CB8AC3E}">
        <p14:creationId xmlns:p14="http://schemas.microsoft.com/office/powerpoint/2010/main" val="38405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935881"/>
          </a:xfrm>
        </p:spPr>
        <p:txBody>
          <a:bodyPr/>
          <a:lstStyle/>
          <a:p>
            <a:r>
              <a:rPr lang="ru-RU" altLang="ru-RU" dirty="0"/>
              <a:t>Протокол разделения секрета</a:t>
            </a:r>
          </a:p>
        </p:txBody>
      </p:sp>
      <p:sp>
        <p:nvSpPr>
          <p:cNvPr id="431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Основной недостаток криптографического протокола, распределяющего ответственность за сохранение сообщения в тайне, состоит в том, что если хотя бы один из его участников потеряет доверенную ему часть, будет безвозвратно утрачено и само сообщение</a:t>
            </a:r>
            <a:r>
              <a:rPr lang="en-US" altLang="ru-RU" sz="3200" dirty="0"/>
              <a:t> (</a:t>
            </a:r>
            <a:r>
              <a:rPr lang="ru-RU" altLang="ru-RU" sz="3200" dirty="0"/>
              <a:t>если, конечно, </a:t>
            </a:r>
            <a:r>
              <a:rPr lang="en-US" altLang="ru-RU" sz="3200" dirty="0"/>
              <a:t>S </a:t>
            </a:r>
            <a:r>
              <a:rPr lang="ru-RU" altLang="ru-RU" sz="3200" dirty="0"/>
              <a:t>не </a:t>
            </a:r>
            <a:r>
              <a:rPr lang="ru-RU" altLang="ru-RU" sz="3200" dirty="0" smtClean="0"/>
              <a:t>сохранит его</a:t>
            </a:r>
            <a:r>
              <a:rPr lang="en-US" altLang="ru-RU" sz="3200" dirty="0" smtClean="0"/>
              <a:t>)</a:t>
            </a:r>
            <a:r>
              <a:rPr lang="ru-RU" altLang="ru-RU" sz="3200" dirty="0"/>
              <a:t>. В результате в распоряжении участников протокола останется только длина исходного сообщения</a:t>
            </a:r>
            <a:r>
              <a:rPr lang="ru-RU" altLang="ru-RU" sz="3200" dirty="0" smtClean="0"/>
              <a:t>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212140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6632"/>
            <a:ext cx="8229600" cy="908050"/>
          </a:xfrm>
        </p:spPr>
        <p:txBody>
          <a:bodyPr/>
          <a:lstStyle/>
          <a:p>
            <a:r>
              <a:rPr lang="ru-RU" altLang="ru-RU" dirty="0"/>
              <a:t>Разделение секрета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Существуют ситуации, в которых необходимо уметь восстанавливать секретное сообщение даже в отсутствие некоторых участников протокола. Например, </a:t>
            </a:r>
            <a:r>
              <a:rPr lang="ru-RU" altLang="ru-RU" sz="3200" dirty="0" smtClean="0"/>
              <a:t>создается программа </a:t>
            </a:r>
            <a:r>
              <a:rPr lang="ru-RU" altLang="ru-RU" sz="3200" dirty="0"/>
              <a:t>для управления</a:t>
            </a:r>
            <a:r>
              <a:rPr lang="en-US" altLang="ru-RU" sz="3200" dirty="0"/>
              <a:t> </a:t>
            </a:r>
            <a:r>
              <a:rPr lang="ru-RU" altLang="ru-RU" sz="3200" dirty="0"/>
              <a:t>стратегическим объектом. Необходимо сделать так, </a:t>
            </a:r>
            <a:r>
              <a:rPr lang="ru-RU" altLang="ru-RU" sz="3200" dirty="0" smtClean="0"/>
              <a:t>чтобы, </a:t>
            </a:r>
            <a:r>
              <a:rPr lang="ru-RU" altLang="ru-RU" sz="3200" dirty="0"/>
              <a:t>если </a:t>
            </a:r>
            <a:r>
              <a:rPr lang="ru-RU" altLang="ru-RU" sz="3200" dirty="0" smtClean="0"/>
              <a:t>пользователь программы «сойдет </a:t>
            </a:r>
            <a:r>
              <a:rPr lang="ru-RU" altLang="ru-RU" sz="3200" dirty="0"/>
              <a:t>с </a:t>
            </a:r>
            <a:r>
              <a:rPr lang="ru-RU" altLang="ru-RU" sz="3200" dirty="0" smtClean="0"/>
              <a:t>ума», </a:t>
            </a:r>
            <a:r>
              <a:rPr lang="ru-RU" altLang="ru-RU" sz="3200" dirty="0"/>
              <a:t>у него не получится </a:t>
            </a:r>
            <a:r>
              <a:rPr lang="ru-RU" altLang="ru-RU" sz="3200" dirty="0" smtClean="0"/>
              <a:t>ее запустить. </a:t>
            </a:r>
            <a:r>
              <a:rPr lang="ru-RU" altLang="ru-RU" sz="3200" dirty="0"/>
              <a:t>У компьютера должны собраться вместе по меньшей мере </a:t>
            </a:r>
            <a:r>
              <a:rPr lang="ru-RU" altLang="ru-RU" sz="3200" dirty="0" smtClean="0"/>
              <a:t>несколько </a:t>
            </a:r>
            <a:r>
              <a:rPr lang="ru-RU" altLang="ru-RU" sz="3200" dirty="0"/>
              <a:t>неадекватных пользователей, чтобы применить программу недопустимым образом. </a:t>
            </a:r>
          </a:p>
        </p:txBody>
      </p:sp>
    </p:spTree>
    <p:extLst>
      <p:ext uri="{BB962C8B-B14F-4D97-AF65-F5344CB8AC3E}">
        <p14:creationId xmlns:p14="http://schemas.microsoft.com/office/powerpoint/2010/main" val="301518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6632"/>
            <a:ext cx="8229600" cy="1139825"/>
          </a:xfrm>
        </p:spPr>
        <p:txBody>
          <a:bodyPr/>
          <a:lstStyle/>
          <a:p>
            <a:r>
              <a:rPr lang="ru-RU" altLang="ru-RU" dirty="0"/>
              <a:t>Разделение секрета</a:t>
            </a:r>
          </a:p>
        </p:txBody>
      </p:sp>
      <p:sp>
        <p:nvSpPr>
          <p:cNvPr id="432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/>
          <a:lstStyle/>
          <a:p>
            <a:r>
              <a:rPr lang="ru-RU" altLang="ru-RU" sz="3200" dirty="0"/>
              <a:t>Ситуацию можно еще усложнить. Допустим, что для изменения режима управления объектом нужны председатель совета директоров и 3 директора. А если </a:t>
            </a:r>
            <a:r>
              <a:rPr lang="ru-RU" altLang="ru-RU" sz="3200" dirty="0" smtClean="0"/>
              <a:t>председатель </a:t>
            </a:r>
            <a:r>
              <a:rPr lang="ru-RU" altLang="ru-RU" sz="3200" dirty="0"/>
              <a:t>забыл </a:t>
            </a:r>
            <a:r>
              <a:rPr lang="ru-RU" altLang="ru-RU" sz="3200" dirty="0" smtClean="0"/>
              <a:t>(не смог) приехать </a:t>
            </a:r>
            <a:r>
              <a:rPr lang="ru-RU" altLang="ru-RU" sz="3200" dirty="0"/>
              <a:t>в назначенное время, достаточно и пятерых директоров. При этом, если собрались всего 4 директора, изменение режима будет невозможно тех пор, пока 5 директоров не окажутся в полном сборе (или пока не приедет председатель). </a:t>
            </a:r>
          </a:p>
          <a:p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682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cademicPresentation1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E4FFEA1-43A1-40BE-8523-D90AC15F4ED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AcademicPresentation1</Template>
  <TotalTime>0</TotalTime>
  <Words>2413</Words>
  <Application>Microsoft Office PowerPoint</Application>
  <PresentationFormat>Экран (4:3)</PresentationFormat>
  <Paragraphs>114</Paragraphs>
  <Slides>34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AcademicPresentation1</vt:lpstr>
      <vt:lpstr>Лекция 7. Протоколы разделения секрета и скрытого канала</vt:lpstr>
      <vt:lpstr>Разделение секрета</vt:lpstr>
      <vt:lpstr>Протокол разделения секрета</vt:lpstr>
      <vt:lpstr>Протокол разделения секрета</vt:lpstr>
      <vt:lpstr>Протокол разделения секрета для 4 участников</vt:lpstr>
      <vt:lpstr>Протокол разделения секрета</vt:lpstr>
      <vt:lpstr>Протокол разделения секрета</vt:lpstr>
      <vt:lpstr>Разделение секрета</vt:lpstr>
      <vt:lpstr>Разделение секрета</vt:lpstr>
      <vt:lpstr>Разделение секрета</vt:lpstr>
      <vt:lpstr>Разделение секрета</vt:lpstr>
      <vt:lpstr>Схема Шамира на основе интерполяционных многочленов Лагранжа</vt:lpstr>
      <vt:lpstr>Схема Шамира на основе интерполяционных многочленов Лагранжа</vt:lpstr>
      <vt:lpstr>Пример использования схемы Шамира</vt:lpstr>
      <vt:lpstr>Пример использования схемы Шамира</vt:lpstr>
      <vt:lpstr>Мошенничество при разделении секрета</vt:lpstr>
      <vt:lpstr>Мошенничество при разделении секрета</vt:lpstr>
      <vt:lpstr>Мошенничество при разделении секрета</vt:lpstr>
      <vt:lpstr>Способы предотвращения мошенничества </vt:lpstr>
      <vt:lpstr>Способы предотвращения мошенничества</vt:lpstr>
      <vt:lpstr>Способы предотвращения мошенничества</vt:lpstr>
      <vt:lpstr>Способы предотвращения мошенничества</vt:lpstr>
      <vt:lpstr>Подсознательный (скрытый) канал</vt:lpstr>
      <vt:lpstr>Подсознательный канал</vt:lpstr>
      <vt:lpstr>Протокол Симмонса</vt:lpstr>
      <vt:lpstr>Протокол Симмонса</vt:lpstr>
      <vt:lpstr>Протокол Симмонса</vt:lpstr>
      <vt:lpstr>Протокол Симмонса на основе схемы ЭП Онга-Шнорра-Шамира</vt:lpstr>
      <vt:lpstr>Протокол Симмонса на основе схемы ЭП Онга-Шнорра-Шамира</vt:lpstr>
      <vt:lpstr>Протокол Симмонса на основе схемы ЭП Онга-Шнорра-Шамира</vt:lpstr>
      <vt:lpstr>Протокол Симмонса на основе схемы ЭП Эль-Гамаля</vt:lpstr>
      <vt:lpstr>Протокол Симмонса на основе схемы ЭП Эль-Гамаля</vt:lpstr>
      <vt:lpstr>Применение подсознательного канала</vt:lpstr>
      <vt:lpstr>ЭП, свободные от подсознательного канала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2015-02-13T09:10:42Z</dcterms:created>
  <dcterms:modified xsi:type="dcterms:W3CDTF">2016-06-08T11:32:02Z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TC101671251049</vt:lpwstr>
  </property>
</Properties>
</file>