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9"/>
  </p:notesMasterIdLst>
  <p:sldIdLst>
    <p:sldId id="26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303" r:id="rId12"/>
    <p:sldId id="304" r:id="rId13"/>
    <p:sldId id="277" r:id="rId14"/>
    <p:sldId id="278" r:id="rId15"/>
    <p:sldId id="305" r:id="rId16"/>
    <p:sldId id="279" r:id="rId17"/>
    <p:sldId id="306" r:id="rId18"/>
    <p:sldId id="280" r:id="rId19"/>
    <p:sldId id="281" r:id="rId20"/>
    <p:sldId id="283" r:id="rId21"/>
    <p:sldId id="284" r:id="rId22"/>
    <p:sldId id="285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307" r:id="rId32"/>
    <p:sldId id="297" r:id="rId33"/>
    <p:sldId id="298" r:id="rId34"/>
    <p:sldId id="299" r:id="rId35"/>
    <p:sldId id="300" r:id="rId36"/>
    <p:sldId id="301" r:id="rId37"/>
    <p:sldId id="302" r:id="rId38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15:14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15:14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15:14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15:14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15:14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15:14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15:14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15:14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15:14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15:14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15:14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15:14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68952" cy="1026368"/>
          </a:xfrm>
        </p:spPr>
        <p:txBody>
          <a:bodyPr>
            <a:norm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14. </a:t>
            </a:r>
            <a:r>
              <a:rPr lang="ru-RU" altLang="ru-RU" dirty="0" smtClean="0"/>
              <a:t>Защита личных ключей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2339752" y="1752600"/>
            <a:ext cx="6423248" cy="477274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Управление жизненным циклом сертификатов.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 smtClean="0"/>
              <a:t>Хранение </a:t>
            </a:r>
            <a:r>
              <a:rPr lang="ru-RU" altLang="ru-RU" sz="3200" dirty="0"/>
              <a:t>личных ключей. </a:t>
            </a:r>
            <a:endParaRPr lang="ru-RU" altLang="ru-RU" sz="3200" dirty="0" smtClean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 smtClean="0"/>
              <a:t>Управление </a:t>
            </a:r>
            <a:r>
              <a:rPr lang="ru-RU" altLang="ru-RU" sz="3200" dirty="0"/>
              <a:t>доступом к устройству с личным ключом.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PKCS#10+PKCS#7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9108504" cy="5517232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УЦ перед </a:t>
            </a:r>
            <a:r>
              <a:rPr lang="ru-RU" altLang="ru-RU" sz="3200" dirty="0" smtClean="0"/>
              <a:t>обработкой </a:t>
            </a:r>
            <a:r>
              <a:rPr lang="ru-RU" altLang="ru-RU" sz="3200" dirty="0"/>
              <a:t>запроса проверяет подпись с использованием содержащегося в нем открытого ключа. </a:t>
            </a:r>
            <a:r>
              <a:rPr lang="ru-RU" altLang="ru-RU" sz="3200" dirty="0" smtClean="0"/>
              <a:t>При этом достигаются </a:t>
            </a:r>
            <a:r>
              <a:rPr lang="ru-RU" altLang="ru-RU" sz="3200" dirty="0"/>
              <a:t>две цели – проверяется целостность содержимого запроса и доказывается факт наличия </a:t>
            </a:r>
            <a:r>
              <a:rPr lang="ru-RU" altLang="ru-RU" sz="3200" dirty="0" smtClean="0"/>
              <a:t>закрытого </a:t>
            </a:r>
            <a:r>
              <a:rPr lang="ru-RU" altLang="ru-RU" sz="3200" dirty="0"/>
              <a:t>ключа у сформировавшего его лица</a:t>
            </a:r>
            <a:r>
              <a:rPr lang="ru-RU" altLang="ru-RU" sz="3200" dirty="0" smtClean="0"/>
              <a:t>.</a:t>
            </a:r>
          </a:p>
          <a:p>
            <a:r>
              <a:rPr lang="ru-RU" altLang="ru-RU" sz="3200" dirty="0"/>
              <a:t>Подписи под запросом, сформированным с помощью </a:t>
            </a:r>
            <a:r>
              <a:rPr lang="en-US" altLang="ru-RU" sz="3200" dirty="0"/>
              <a:t>PKCS#10</a:t>
            </a:r>
            <a:r>
              <a:rPr lang="ru-RU" altLang="ru-RU" sz="3200" dirty="0"/>
              <a:t>,</a:t>
            </a:r>
            <a:r>
              <a:rPr lang="en-US" altLang="ru-RU" sz="3200" dirty="0"/>
              <a:t> </a:t>
            </a:r>
            <a:r>
              <a:rPr lang="ru-RU" altLang="ru-RU" sz="3200" dirty="0"/>
              <a:t>недостаточно для его аутентификации. Для этой цели используется инкапсуляция данных запроса в сообщение в формате </a:t>
            </a:r>
            <a:r>
              <a:rPr lang="en-US" altLang="ru-RU" sz="3200" dirty="0" smtClean="0"/>
              <a:t>PKCS#7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78357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PKCS#10+PKCS#7</a:t>
            </a:r>
            <a:endParaRPr lang="ru-RU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40" y="1556792"/>
            <a:ext cx="918964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034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PKCS#7</a:t>
            </a:r>
            <a:endParaRPr lang="ru-RU" altLang="ru-RU" dirty="0"/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 smtClean="0"/>
              <a:t>Определяет формат </a:t>
            </a:r>
            <a:r>
              <a:rPr lang="ru-RU" altLang="ru-RU" sz="3200" dirty="0"/>
              <a:t>данных, </a:t>
            </a:r>
            <a:r>
              <a:rPr lang="ru-RU" altLang="ru-RU" sz="3200" dirty="0" smtClean="0"/>
              <a:t>которые могут быть подписаны </a:t>
            </a:r>
            <a:r>
              <a:rPr lang="ru-RU" altLang="ru-RU" sz="3200" dirty="0"/>
              <a:t>или </a:t>
            </a:r>
            <a:r>
              <a:rPr lang="ru-RU" altLang="ru-RU" sz="3200" dirty="0" smtClean="0"/>
              <a:t>зашифрованы. Включает сами </a:t>
            </a:r>
            <a:r>
              <a:rPr lang="ru-RU" altLang="ru-RU" sz="3200" dirty="0"/>
              <a:t>данные и связанные метаданные, необходимые для выполнения </a:t>
            </a:r>
            <a:r>
              <a:rPr lang="ru-RU" altLang="ru-RU" sz="3200" dirty="0" smtClean="0"/>
              <a:t>криптографической операции:</a:t>
            </a:r>
          </a:p>
          <a:p>
            <a:pPr marL="514350" indent="-514350">
              <a:buFont typeface="+mj-lt"/>
              <a:buAutoNum type="arabicParenR"/>
            </a:pPr>
            <a:r>
              <a:rPr lang="ru-RU" altLang="ru-RU" sz="3200" dirty="0" smtClean="0"/>
              <a:t>подписанный </a:t>
            </a:r>
            <a:r>
              <a:rPr lang="ru-RU" altLang="ru-RU" sz="3200" dirty="0"/>
              <a:t>конверт (</a:t>
            </a:r>
            <a:r>
              <a:rPr lang="en-US" altLang="ru-RU" sz="3200" dirty="0" err="1"/>
              <a:t>SignedData</a:t>
            </a:r>
            <a:r>
              <a:rPr lang="en-US" altLang="ru-RU" sz="3200" dirty="0" smtClean="0"/>
              <a:t>)</a:t>
            </a:r>
            <a:r>
              <a:rPr lang="ru-RU" altLang="ru-RU" sz="3200" dirty="0" smtClean="0"/>
              <a:t>;</a:t>
            </a:r>
          </a:p>
          <a:p>
            <a:pPr marL="514350" indent="-514350">
              <a:buFont typeface="+mj-lt"/>
              <a:buAutoNum type="arabicParenR"/>
            </a:pPr>
            <a:r>
              <a:rPr lang="ru-RU" altLang="ru-RU" sz="3200" dirty="0"/>
              <a:t>з</a:t>
            </a:r>
            <a:r>
              <a:rPr lang="ru-RU" altLang="ru-RU" sz="3200" dirty="0" smtClean="0"/>
              <a:t>ашифрованный конверт (</a:t>
            </a:r>
            <a:r>
              <a:rPr lang="en-US" altLang="ru-RU" sz="3200" dirty="0" err="1"/>
              <a:t>EnvelopedData</a:t>
            </a:r>
            <a:r>
              <a:rPr lang="en-US" altLang="ru-RU" sz="3200" dirty="0" smtClean="0"/>
              <a:t>)</a:t>
            </a:r>
            <a:r>
              <a:rPr lang="ru-RU" altLang="ru-RU" sz="3200" dirty="0" smtClean="0"/>
              <a:t> :</a:t>
            </a:r>
          </a:p>
          <a:p>
            <a:pPr lvl="1"/>
            <a:r>
              <a:rPr lang="ru-RU" sz="3200" dirty="0" smtClean="0"/>
              <a:t>данные (например, сертификаты пользователя и УЦ), </a:t>
            </a:r>
            <a:r>
              <a:rPr lang="ru-RU" sz="3200" dirty="0"/>
              <a:t>зашифрованные на сеансовом ключе.</a:t>
            </a:r>
          </a:p>
          <a:p>
            <a:pPr lvl="1"/>
            <a:r>
              <a:rPr lang="ru-RU" sz="3200" dirty="0" smtClean="0"/>
              <a:t>сеансовый </a:t>
            </a:r>
            <a:r>
              <a:rPr lang="ru-RU" sz="3200" dirty="0"/>
              <a:t>ключ, зашифрованный на открытом ключе пользователя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100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CMP</a:t>
            </a:r>
            <a:endParaRPr lang="ru-RU" altLang="ru-RU" dirty="0"/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Включает весь необходимый сервис по обеспечению безопасности транзакций </a:t>
            </a:r>
            <a:r>
              <a:rPr lang="ru-RU" altLang="ru-RU" sz="3200" dirty="0">
                <a:cs typeface="Arial" charset="0"/>
              </a:rPr>
              <a:t>–</a:t>
            </a:r>
            <a:r>
              <a:rPr lang="ru-RU" altLang="ru-RU" sz="3200" dirty="0"/>
              <a:t> время отправки, идентификатор транзакции и неповторяющиеся блоки данных (</a:t>
            </a:r>
            <a:r>
              <a:rPr lang="en-US" altLang="ru-RU" sz="3200" dirty="0"/>
              <a:t>NRB</a:t>
            </a:r>
            <a:r>
              <a:rPr lang="ru-RU" altLang="ru-RU" sz="3200" dirty="0"/>
              <a:t>,случайное число) получателя и отправителя для </a:t>
            </a:r>
            <a:r>
              <a:rPr lang="ru-RU" altLang="ru-RU" sz="3200" dirty="0" smtClean="0"/>
              <a:t>предотвращения </a:t>
            </a:r>
            <a:r>
              <a:rPr lang="ru-RU" altLang="ru-RU" sz="3200" dirty="0"/>
              <a:t>атак повтора. Если сообщение защищается с использованием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, в его конец добавляются сертификаты.</a:t>
            </a:r>
          </a:p>
        </p:txBody>
      </p:sp>
    </p:spTree>
    <p:extLst>
      <p:ext uri="{BB962C8B-B14F-4D97-AF65-F5344CB8AC3E}">
        <p14:creationId xmlns:p14="http://schemas.microsoft.com/office/powerpoint/2010/main" val="16458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CMP</a:t>
            </a:r>
            <a:endParaRPr lang="ru-RU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774"/>
            <a:ext cx="9143999" cy="4459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368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CMP</a:t>
            </a:r>
            <a:endParaRPr lang="ru-RU" altLang="ru-RU" dirty="0"/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Возможно доказательство обладания </a:t>
            </a:r>
            <a:r>
              <a:rPr lang="ru-RU" altLang="ru-RU" sz="3200" dirty="0" smtClean="0"/>
              <a:t>закрыт</a:t>
            </a:r>
            <a:r>
              <a:rPr lang="ru-RU" altLang="ru-RU" sz="3200" dirty="0" smtClean="0"/>
              <a:t>ым </a:t>
            </a:r>
            <a:r>
              <a:rPr lang="ru-RU" altLang="ru-RU" sz="3200" dirty="0"/>
              <a:t>ключом для всех типов ключей</a:t>
            </a:r>
            <a:r>
              <a:rPr lang="en-US" altLang="ru-RU" sz="3200" dirty="0"/>
              <a:t>: </a:t>
            </a:r>
            <a:r>
              <a:rPr lang="ru-RU" altLang="ru-RU" sz="3200" dirty="0"/>
              <a:t>ключей подписи, шифрования и используемых в процедуре обмена ключами. Сложность данного протокола ограничивает его применение преимущественно узкоспециализированными системами.</a:t>
            </a:r>
          </a:p>
          <a:p>
            <a:pPr>
              <a:buFont typeface="Wingdings" pitchFamily="2" charset="2"/>
              <a:buNone/>
            </a:pPr>
            <a:r>
              <a:rPr lang="ru-RU" altLang="ru-RU" sz="3200" dirty="0"/>
              <a:t>В качестве стандарта на структуру запроса сертификата в </a:t>
            </a:r>
            <a:r>
              <a:rPr lang="en-US" altLang="ru-RU" sz="3200" dirty="0"/>
              <a:t>CMP </a:t>
            </a:r>
            <a:r>
              <a:rPr lang="ru-RU" altLang="ru-RU" sz="3200" dirty="0"/>
              <a:t>используется </a:t>
            </a:r>
            <a:r>
              <a:rPr lang="en-US" altLang="ru-RU" sz="3200" dirty="0"/>
              <a:t>Certificate Request Message </a:t>
            </a:r>
            <a:r>
              <a:rPr lang="en-US" altLang="ru-RU" sz="3200" dirty="0" smtClean="0"/>
              <a:t>Format</a:t>
            </a:r>
            <a:r>
              <a:rPr lang="ru-RU" altLang="ru-RU" sz="3200" dirty="0" smtClean="0"/>
              <a:t> (</a:t>
            </a:r>
            <a:r>
              <a:rPr lang="en-US" altLang="ru-RU" sz="3200" dirty="0" smtClean="0"/>
              <a:t>CRMF</a:t>
            </a:r>
            <a:r>
              <a:rPr lang="ru-RU" altLang="ru-RU" sz="3200" dirty="0" smtClean="0"/>
              <a:t>)</a:t>
            </a:r>
            <a:r>
              <a:rPr lang="en-US" altLang="ru-RU" sz="3200" dirty="0" smtClean="0"/>
              <a:t> </a:t>
            </a:r>
            <a:r>
              <a:rPr lang="en-US" altLang="ru-RU" sz="3200" dirty="0"/>
              <a:t>– </a:t>
            </a:r>
            <a:r>
              <a:rPr lang="ru-RU" altLang="ru-RU" sz="3200" dirty="0"/>
              <a:t>усовершенствованный вариант </a:t>
            </a:r>
            <a:r>
              <a:rPr lang="en-US" altLang="ru-RU" sz="3200" dirty="0"/>
              <a:t>PKCS#10.</a:t>
            </a:r>
            <a:r>
              <a:rPr lang="ru-RU" altLang="ru-RU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834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CMP</a:t>
            </a:r>
            <a:endParaRPr lang="ru-RU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758244"/>
            <a:ext cx="9144001" cy="4119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92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Начальная регистрация и сертификация в </a:t>
            </a:r>
            <a:r>
              <a:rPr lang="en-US" altLang="ru-RU" sz="4000"/>
              <a:t>CMP</a:t>
            </a:r>
            <a:endParaRPr lang="ru-RU" altLang="ru-RU" sz="4000"/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589587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Регистрация</a:t>
            </a:r>
            <a:r>
              <a:rPr lang="en-US" altLang="ru-RU" sz="3200" dirty="0"/>
              <a:t>: </a:t>
            </a:r>
            <a:r>
              <a:rPr lang="ru-RU" altLang="ru-RU" sz="3200" dirty="0"/>
              <a:t>пользователь обращается в РЦ (регистрационный центр) и получает уникальное имя.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Передача аутентификатора пользователю</a:t>
            </a:r>
            <a:r>
              <a:rPr lang="en-US" altLang="ru-RU" sz="3200" dirty="0"/>
              <a:t>: </a:t>
            </a:r>
            <a:r>
              <a:rPr lang="ru-RU" altLang="ru-RU" sz="3200" dirty="0"/>
              <a:t>РЦ формирует случайный аутентификатор (например, одноразовый пароль) и передает его пользователю.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ru-RU" altLang="ru-RU" sz="3200" dirty="0"/>
              <a:t>Передача аутентификатора в УЦ</a:t>
            </a:r>
            <a:r>
              <a:rPr lang="en-US" altLang="ru-RU" sz="3200" dirty="0"/>
              <a:t>: </a:t>
            </a:r>
            <a:r>
              <a:rPr lang="ru-RU" altLang="ru-RU" sz="3200" dirty="0"/>
              <a:t>тот же самый аутентификатор РЦ предоставляет в УЦ для проверки.</a:t>
            </a:r>
          </a:p>
        </p:txBody>
      </p:sp>
    </p:spTree>
    <p:extLst>
      <p:ext uri="{BB962C8B-B14F-4D97-AF65-F5344CB8AC3E}">
        <p14:creationId xmlns:p14="http://schemas.microsoft.com/office/powerpoint/2010/main" val="379827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Начальная регистрация и сертификация в </a:t>
            </a:r>
            <a:r>
              <a:rPr lang="en-US" altLang="ru-RU" sz="4000"/>
              <a:t>CMP</a:t>
            </a:r>
            <a:endParaRPr lang="ru-RU" altLang="ru-RU" sz="4000"/>
          </a:p>
        </p:txBody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Clr>
                <a:schemeClr val="tx1"/>
              </a:buClr>
              <a:buFontTx/>
              <a:buAutoNum type="arabicPeriod" startAt="4"/>
            </a:pPr>
            <a:r>
              <a:rPr lang="ru-RU" altLang="ru-RU" sz="3200" dirty="0"/>
              <a:t>Запрос сертификата</a:t>
            </a:r>
            <a:r>
              <a:rPr lang="en-US" altLang="ru-RU" sz="3200" dirty="0"/>
              <a:t>: </a:t>
            </a:r>
            <a:r>
              <a:rPr lang="ru-RU" altLang="ru-RU" sz="3200" dirty="0"/>
              <a:t>пользователь запрашивает сертификат в УЦ, запрос содержит аутентификатор.</a:t>
            </a:r>
          </a:p>
          <a:p>
            <a:pPr marL="609600" indent="-609600">
              <a:buClr>
                <a:schemeClr val="tx1"/>
              </a:buClr>
              <a:buFontTx/>
              <a:buAutoNum type="arabicPeriod" startAt="4"/>
            </a:pPr>
            <a:r>
              <a:rPr lang="ru-RU" altLang="ru-RU" sz="3200" dirty="0"/>
              <a:t>Выпуск сертификата</a:t>
            </a:r>
            <a:r>
              <a:rPr lang="en-US" altLang="ru-RU" sz="3200" dirty="0"/>
              <a:t>: </a:t>
            </a:r>
            <a:r>
              <a:rPr lang="ru-RU" altLang="ru-RU" sz="3200" dirty="0"/>
              <a:t>УЦ проверяет аутентификатор пользователя и на основании аутентифицированного запроса  выпускает сертификат для него.</a:t>
            </a:r>
          </a:p>
        </p:txBody>
      </p:sp>
    </p:spTree>
    <p:extLst>
      <p:ext uri="{BB962C8B-B14F-4D97-AF65-F5344CB8AC3E}">
        <p14:creationId xmlns:p14="http://schemas.microsoft.com/office/powerpoint/2010/main" val="114985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/>
          <a:lstStyle/>
          <a:p>
            <a:r>
              <a:rPr lang="ru-RU" altLang="ru-RU" dirty="0"/>
              <a:t>Способы хранения личного ключа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В файле (формата </a:t>
            </a:r>
            <a:r>
              <a:rPr lang="en-US" altLang="ru-RU" sz="3200" dirty="0" err="1"/>
              <a:t>pvk</a:t>
            </a:r>
            <a:r>
              <a:rPr lang="en-US" altLang="ru-RU" sz="3200" dirty="0"/>
              <a:t>, </a:t>
            </a:r>
            <a:r>
              <a:rPr lang="en-US" altLang="ru-RU" sz="3200" dirty="0" err="1"/>
              <a:t>pfx</a:t>
            </a:r>
            <a:r>
              <a:rPr lang="en-US" altLang="ru-RU" sz="3200" dirty="0"/>
              <a:t> </a:t>
            </a:r>
            <a:r>
              <a:rPr lang="ru-RU" altLang="ru-RU" sz="3200" dirty="0"/>
              <a:t>или др.) в зашифрованном с помощью секретного ключа виде. Секретный ключ выводится из парольной фразы. Дополнительно в этом файле содержится идентифицирующая пользователя информация и другие сведения о нем.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На устройстве аутентификации (например, смарт-карте), которое получает запрос компьютера и возвращает ему уже результат выполнения криптографической операции с использованием личного ключа.</a:t>
            </a:r>
          </a:p>
        </p:txBody>
      </p:sp>
    </p:spTree>
    <p:extLst>
      <p:ext uri="{BB962C8B-B14F-4D97-AF65-F5344CB8AC3E}">
        <p14:creationId xmlns:p14="http://schemas.microsoft.com/office/powerpoint/2010/main" val="73419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Управление жизненным циклом сертификатов</a:t>
            </a: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Используются протоколы управления (обмена служебными сообщениями, посредством которых осуществляется управление жизненным циклом сертификатов). </a:t>
            </a:r>
            <a:r>
              <a:rPr lang="ru-RU" altLang="ru-RU" sz="3200" dirty="0" smtClean="0"/>
              <a:t>Эти </a:t>
            </a:r>
            <a:r>
              <a:rPr lang="ru-RU" altLang="ru-RU" sz="3200" dirty="0"/>
              <a:t>протоколы должны обеспечивать минимальный уровень функциональности по управлению жизненным циклом ключей и сертификатов, включая</a:t>
            </a:r>
          </a:p>
          <a:p>
            <a:r>
              <a:rPr lang="ru-RU" altLang="ru-RU" sz="3200" dirty="0"/>
              <a:t>регистрацию и выпуск сертификата пользователя или уполномоченного органа УЦ,</a:t>
            </a:r>
          </a:p>
          <a:p>
            <a:r>
              <a:rPr lang="ru-RU" altLang="ru-RU" sz="3200" dirty="0"/>
              <a:t>получение и обработку запросов на обновление ключей и сертификатов и изменение </a:t>
            </a:r>
            <a:r>
              <a:rPr lang="ru-RU" altLang="ru-RU" sz="3200" dirty="0" smtClean="0"/>
              <a:t>их статуса.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87618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Преимущества хранения личного ключа в файле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возможность прямого контроля пользователя за своим личным ключом (в том числе за изготовлением нужного числа копий</a:t>
            </a:r>
            <a:r>
              <a:rPr lang="en-US" altLang="ru-RU" sz="3200" dirty="0"/>
              <a:t>)</a:t>
            </a:r>
            <a:r>
              <a:rPr lang="ru-RU" altLang="ru-RU" sz="3200" dirty="0"/>
              <a:t>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при хранении на съемном диске имеем (в слабой форме) двухфакторную аутентификацию;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переносимость;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отсутствие необходимости хранения личного ключа на сервере;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простота реализации.</a:t>
            </a:r>
          </a:p>
        </p:txBody>
      </p:sp>
    </p:spTree>
    <p:extLst>
      <p:ext uri="{BB962C8B-B14F-4D97-AF65-F5344CB8AC3E}">
        <p14:creationId xmlns:p14="http://schemas.microsoft.com/office/powerpoint/2010/main" val="292534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Недостатки хранения личного ключа в файле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возможность использования короткого или слабого пароля;</a:t>
            </a:r>
          </a:p>
          <a:p>
            <a:r>
              <a:rPr lang="ru-RU" altLang="ru-RU" sz="3200" dirty="0"/>
              <a:t>возможность перехвата личного ключа в момент его расшифрования с помощью внедренной программной закладки.</a:t>
            </a:r>
          </a:p>
        </p:txBody>
      </p:sp>
    </p:spTree>
    <p:extLst>
      <p:ext uri="{BB962C8B-B14F-4D97-AF65-F5344CB8AC3E}">
        <p14:creationId xmlns:p14="http://schemas.microsoft.com/office/powerpoint/2010/main" val="131737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28775"/>
          </a:xfrm>
        </p:spPr>
        <p:txBody>
          <a:bodyPr/>
          <a:lstStyle/>
          <a:p>
            <a:r>
              <a:rPr lang="ru-RU" altLang="ru-RU" sz="4000"/>
              <a:t>Преимущества и недостатки хранения личного ключа на активном устройстве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84785"/>
            <a:ext cx="44958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Личный ключ не выходит за границы устройства, которое даже может не поддерживать функции его чтения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r>
              <a:rPr lang="ru-RU" altLang="ru-RU" sz="3200" dirty="0"/>
              <a:t>Устранение рисков, связанных с хранением личного ключа в файле.</a:t>
            </a:r>
          </a:p>
        </p:txBody>
      </p:sp>
      <p:sp>
        <p:nvSpPr>
          <p:cNvPr id="4065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84785"/>
            <a:ext cx="44958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Сложность реализации.</a:t>
            </a:r>
          </a:p>
          <a:p>
            <a:r>
              <a:rPr lang="ru-RU" altLang="ru-RU" sz="3200" dirty="0"/>
              <a:t>Значительные требования к устройству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10977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Другой подход к хранению личного ключа на устройстве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Устройство только хранит и экспортирует личный ключ, а сама криптографическая операция выполняется на компьютере.</a:t>
            </a:r>
          </a:p>
          <a:p>
            <a:r>
              <a:rPr lang="ru-RU" altLang="ru-RU" sz="3200" dirty="0"/>
              <a:t>Более простая реализация и отсутствие повышенных требований к устройству.</a:t>
            </a:r>
          </a:p>
          <a:p>
            <a:r>
              <a:rPr lang="ru-RU" altLang="ru-RU" sz="3200" dirty="0"/>
              <a:t>Устойчивость к словарным атакам, но сохранение риска перехвата.</a:t>
            </a:r>
          </a:p>
        </p:txBody>
      </p:sp>
    </p:spTree>
    <p:extLst>
      <p:ext uri="{BB962C8B-B14F-4D97-AF65-F5344CB8AC3E}">
        <p14:creationId xmlns:p14="http://schemas.microsoft.com/office/powerpoint/2010/main" val="328033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26876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Наиболее безопасные варианты хранения личного ключа на устройстве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5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Генерация личного ключа на компьютере и его хранение на устройстве (личный ключ загружается в процессе инициализации устройства с одновременным созданием резервной копии ключа). Устройство поддерживает </a:t>
            </a:r>
            <a:r>
              <a:rPr lang="ru-RU" altLang="ru-RU" sz="3200" dirty="0" smtClean="0"/>
              <a:t>криптографические функции с </a:t>
            </a:r>
            <a:r>
              <a:rPr lang="ru-RU" altLang="ru-RU" sz="3200" dirty="0"/>
              <a:t>помощью личного ключа (нет риска перехвата ключа при шифровании на компьютере). Есть риск утечки секретных данных из-за увеличения копий личного ключа.</a:t>
            </a:r>
          </a:p>
        </p:txBody>
      </p:sp>
    </p:spTree>
    <p:extLst>
      <p:ext uri="{BB962C8B-B14F-4D97-AF65-F5344CB8AC3E}">
        <p14:creationId xmlns:p14="http://schemas.microsoft.com/office/powerpoint/2010/main" val="32475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26876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Обязательные и дополнительные функции устройства хранения личного ключа</a:t>
            </a:r>
          </a:p>
        </p:txBody>
      </p:sp>
      <p:sp>
        <p:nvSpPr>
          <p:cNvPr id="4106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12776"/>
            <a:ext cx="4283968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установка (замена) личного ключа;</a:t>
            </a:r>
          </a:p>
          <a:p>
            <a:r>
              <a:rPr lang="ru-RU" altLang="ru-RU" sz="3200" dirty="0"/>
              <a:t>применение личного ключа для вычисления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и </a:t>
            </a:r>
            <a:r>
              <a:rPr lang="ru-RU" altLang="ru-RU" sz="3200" dirty="0" smtClean="0">
                <a:solidFill>
                  <a:prstClr val="black"/>
                </a:solidFill>
              </a:rPr>
              <a:t>расшифрования данных. </a:t>
            </a:r>
            <a:endParaRPr lang="ru-RU" altLang="ru-RU" sz="3200" dirty="0"/>
          </a:p>
        </p:txBody>
      </p:sp>
      <p:sp>
        <p:nvSpPr>
          <p:cNvPr id="4106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27984" y="1412776"/>
            <a:ext cx="4716016" cy="544522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хранение и чтение сертификата открытого ключа,  связанного с личным ключом;</a:t>
            </a:r>
          </a:p>
          <a:p>
            <a:pPr lvl="0">
              <a:buClr>
                <a:srgbClr val="FEB80A"/>
              </a:buClr>
            </a:pPr>
            <a:r>
              <a:rPr lang="ru-RU" altLang="ru-RU" sz="3200" dirty="0" smtClean="0">
                <a:solidFill>
                  <a:prstClr val="black"/>
                </a:solidFill>
              </a:rPr>
              <a:t>шифрование </a:t>
            </a:r>
            <a:r>
              <a:rPr lang="ru-RU" altLang="ru-RU" sz="3200" smtClean="0">
                <a:solidFill>
                  <a:prstClr val="black"/>
                </a:solidFill>
              </a:rPr>
              <a:t>данных </a:t>
            </a:r>
            <a:r>
              <a:rPr lang="ru-RU" altLang="ru-RU" sz="3200" smtClean="0"/>
              <a:t>и </a:t>
            </a:r>
            <a:r>
              <a:rPr lang="ru-RU" altLang="ru-RU" sz="3200" dirty="0"/>
              <a:t>проверка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с помощью открытого ключа.</a:t>
            </a:r>
          </a:p>
        </p:txBody>
      </p:sp>
    </p:spTree>
    <p:extLst>
      <p:ext uri="{BB962C8B-B14F-4D97-AF65-F5344CB8AC3E}">
        <p14:creationId xmlns:p14="http://schemas.microsoft.com/office/powerpoint/2010/main" val="240383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26876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Наиболее безопасные варианты хранения личного ключа на устройстве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5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sz="3200" dirty="0"/>
              <a:t>Генерация, хранение и применение личного ключа на устройстве. Полное исключение риска раскрытия личного ключа при краже его копии или использовании внутри компьютера (возможна только кража устройства, доступ к которому может быть защищен).</a:t>
            </a:r>
          </a:p>
        </p:txBody>
      </p:sp>
    </p:spTree>
    <p:extLst>
      <p:ext uri="{BB962C8B-B14F-4D97-AF65-F5344CB8AC3E}">
        <p14:creationId xmlns:p14="http://schemas.microsoft.com/office/powerpoint/2010/main" val="388618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dirty="0"/>
              <a:t>Недостатки второго варианта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Существенные требования к производительности процессора устройства (большой объем вычислений при генерации личного ключа).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Наличие на устройстве большого объема однократно используемой памяти.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Нецелесообразность использования для шифрования данных (из-за возможного отказа устройства) – только для вычисления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(при отказе старые документы можно будет проверить, а для подписания новых создать другое устройство).</a:t>
            </a:r>
          </a:p>
        </p:txBody>
      </p:sp>
    </p:spTree>
    <p:extLst>
      <p:ext uri="{BB962C8B-B14F-4D97-AF65-F5344CB8AC3E}">
        <p14:creationId xmlns:p14="http://schemas.microsoft.com/office/powerpoint/2010/main" val="31473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Управление доступом к устройству с личным ключом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Использование </a:t>
            </a:r>
            <a:r>
              <a:rPr lang="en-US" altLang="ru-RU" sz="3200" dirty="0"/>
              <a:t>PIN-</a:t>
            </a:r>
            <a:r>
              <a:rPr lang="ru-RU" altLang="ru-RU" sz="3200" dirty="0"/>
              <a:t>кодов.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Использование биометрии.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В обоих случаях используется стратегия двухфакторной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191091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dirty="0"/>
              <a:t>Защита устройства </a:t>
            </a:r>
            <a:r>
              <a:rPr lang="en-US" altLang="ru-RU" dirty="0"/>
              <a:t>PIN-</a:t>
            </a:r>
            <a:r>
              <a:rPr lang="ru-RU" altLang="ru-RU" dirty="0"/>
              <a:t>кодом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r>
              <a:rPr lang="en-US" altLang="ru-RU" sz="3200" dirty="0"/>
              <a:t>PIN-</a:t>
            </a:r>
            <a:r>
              <a:rPr lang="ru-RU" altLang="ru-RU" sz="3200" dirty="0"/>
              <a:t>код выполняет роль пароля, но с возможностью защиты от его подбора.</a:t>
            </a:r>
          </a:p>
          <a:p>
            <a:r>
              <a:rPr lang="ru-RU" altLang="ru-RU" sz="3200" dirty="0"/>
              <a:t>При объединении с личным ключом ввод неправильного </a:t>
            </a:r>
            <a:r>
              <a:rPr lang="en-US" altLang="ru-RU" sz="3200" dirty="0" smtClean="0"/>
              <a:t>PIN-</a:t>
            </a:r>
            <a:r>
              <a:rPr lang="ru-RU" altLang="ru-RU" sz="3200" dirty="0" smtClean="0"/>
              <a:t>кода </a:t>
            </a:r>
            <a:r>
              <a:rPr lang="ru-RU" altLang="ru-RU" sz="3200" dirty="0"/>
              <a:t>будет обнаружен только на компьютере (плохо при шифровании с использованием открытого ключа, т.к. нарушитель сможет проверить </a:t>
            </a:r>
            <a:r>
              <a:rPr lang="en-US" altLang="ru-RU" sz="3200" dirty="0"/>
              <a:t>PIN-</a:t>
            </a:r>
            <a:r>
              <a:rPr lang="ru-RU" altLang="ru-RU" sz="3200" dirty="0"/>
              <a:t>код при попытке расшифрования данных</a:t>
            </a:r>
            <a:r>
              <a:rPr lang="ru-RU" altLang="ru-RU" sz="3200" dirty="0" smtClean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07073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altLang="ru-RU"/>
              <a:t>Протоколы управления</a:t>
            </a:r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ru-RU" sz="3200" dirty="0"/>
              <a:t>PKCS#10+SSL </a:t>
            </a:r>
            <a:r>
              <a:rPr lang="ru-RU" altLang="ru-RU" sz="3200" dirty="0"/>
              <a:t>и </a:t>
            </a:r>
            <a:r>
              <a:rPr lang="en-US" altLang="ru-RU" sz="3200" dirty="0"/>
              <a:t>PKCS#10+PKCS#7</a:t>
            </a:r>
            <a:r>
              <a:rPr lang="ru-RU" altLang="ru-RU" sz="3200" dirty="0"/>
              <a:t> (использование штатных механизмов безопасности для защиты управляющей информации).</a:t>
            </a:r>
          </a:p>
          <a:p>
            <a:pPr>
              <a:lnSpc>
                <a:spcPct val="90000"/>
              </a:lnSpc>
            </a:pPr>
            <a:r>
              <a:rPr lang="en-US" altLang="ru-RU" sz="3200" dirty="0"/>
              <a:t>CMP</a:t>
            </a:r>
            <a:r>
              <a:rPr lang="ru-RU" altLang="ru-RU" sz="3200" dirty="0"/>
              <a:t> </a:t>
            </a:r>
            <a:r>
              <a:rPr lang="ru-RU" altLang="ru-RU" sz="3200" dirty="0" smtClean="0"/>
              <a:t>(</a:t>
            </a:r>
            <a:r>
              <a:rPr lang="en-US" altLang="ru-RU" sz="3200" dirty="0"/>
              <a:t>Certificate Management </a:t>
            </a:r>
            <a:r>
              <a:rPr lang="en-US" altLang="ru-RU" sz="3200" dirty="0" smtClean="0"/>
              <a:t>Protocol</a:t>
            </a:r>
            <a:r>
              <a:rPr lang="ru-RU" altLang="ru-RU" sz="3200" dirty="0" smtClean="0"/>
              <a:t>, специализированный </a:t>
            </a:r>
            <a:r>
              <a:rPr lang="ru-RU" altLang="ru-RU" sz="3200" dirty="0"/>
              <a:t>многофункциональный протокол управления </a:t>
            </a:r>
            <a:r>
              <a:rPr lang="en-US" altLang="ru-RU" sz="3200" dirty="0"/>
              <a:t>PKI </a:t>
            </a:r>
            <a:r>
              <a:rPr lang="ru-RU" altLang="ru-RU" sz="3200" dirty="0"/>
              <a:t>с унифицированной структурой сообщения).</a:t>
            </a:r>
          </a:p>
          <a:p>
            <a:pPr>
              <a:lnSpc>
                <a:spcPct val="90000"/>
              </a:lnSpc>
            </a:pPr>
            <a:r>
              <a:rPr lang="en-US" altLang="ru-RU" sz="3200" dirty="0"/>
              <a:t>CMC</a:t>
            </a:r>
            <a:r>
              <a:rPr lang="ru-RU" altLang="ru-RU" sz="3200" dirty="0"/>
              <a:t> </a:t>
            </a:r>
            <a:r>
              <a:rPr lang="ru-RU" altLang="ru-RU" sz="3200" dirty="0" smtClean="0"/>
              <a:t>(</a:t>
            </a:r>
            <a:r>
              <a:rPr lang="en-US" altLang="ru-RU" sz="3200" dirty="0"/>
              <a:t>Common Messaging </a:t>
            </a:r>
            <a:r>
              <a:rPr lang="en-US" altLang="ru-RU" sz="3200" dirty="0" smtClean="0"/>
              <a:t>Calls</a:t>
            </a:r>
            <a:r>
              <a:rPr lang="ru-RU" altLang="ru-RU" sz="3200" dirty="0" smtClean="0"/>
              <a:t>, объединение </a:t>
            </a:r>
            <a:r>
              <a:rPr lang="ru-RU" altLang="ru-RU" sz="3200" dirty="0"/>
              <a:t>функциональности </a:t>
            </a:r>
            <a:r>
              <a:rPr lang="en-US" altLang="ru-RU" sz="3200" dirty="0"/>
              <a:t>CMP </a:t>
            </a:r>
            <a:r>
              <a:rPr lang="ru-RU" altLang="ru-RU" sz="3200" dirty="0"/>
              <a:t>и простоты </a:t>
            </a:r>
            <a:r>
              <a:rPr lang="en-US" altLang="ru-RU" sz="3200" dirty="0"/>
              <a:t>PKCS#7).</a:t>
            </a:r>
            <a:endParaRPr lang="ru-RU" altLang="ru-RU" sz="3200" dirty="0"/>
          </a:p>
          <a:p>
            <a:pPr>
              <a:lnSpc>
                <a:spcPct val="90000"/>
              </a:lnSpc>
            </a:pPr>
            <a:r>
              <a:rPr lang="en-US" altLang="ru-RU" sz="3200" dirty="0"/>
              <a:t>SCEP (Simple Certificate Enrollment </a:t>
            </a:r>
            <a:r>
              <a:rPr lang="en-US" altLang="ru-RU" sz="3200" dirty="0" smtClean="0"/>
              <a:t>Protocol</a:t>
            </a:r>
            <a:r>
              <a:rPr lang="ru-RU" altLang="ru-RU" sz="3200" dirty="0" smtClean="0"/>
              <a:t>, специализированный </a:t>
            </a:r>
            <a:r>
              <a:rPr lang="ru-RU" altLang="ru-RU" sz="3200" dirty="0"/>
              <a:t>протокол </a:t>
            </a:r>
            <a:r>
              <a:rPr lang="en-US" altLang="ru-RU" sz="3200" dirty="0"/>
              <a:t>Cisco Systems</a:t>
            </a:r>
            <a:r>
              <a:rPr lang="ru-RU" altLang="ru-RU" sz="3200" dirty="0"/>
              <a:t> для сертификатов </a:t>
            </a:r>
            <a:r>
              <a:rPr lang="en-US" altLang="ru-RU" sz="3200" dirty="0"/>
              <a:t>VPN-</a:t>
            </a:r>
            <a:r>
              <a:rPr lang="ru-RU" altLang="ru-RU" sz="3200" dirty="0"/>
              <a:t>устройств</a:t>
            </a:r>
            <a:r>
              <a:rPr lang="en-US" altLang="ru-RU" sz="3200" dirty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83107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Защита устройства </a:t>
            </a:r>
            <a:r>
              <a:rPr lang="en-US" altLang="ru-RU" dirty="0"/>
              <a:t>PIN-</a:t>
            </a:r>
            <a:r>
              <a:rPr lang="ru-RU" altLang="ru-RU" dirty="0"/>
              <a:t>кодом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/>
              <a:t>Недостаток – возможность перехвата </a:t>
            </a:r>
            <a:r>
              <a:rPr lang="en-US" altLang="ru-RU" sz="3200" dirty="0"/>
              <a:t>PIN-</a:t>
            </a:r>
            <a:r>
              <a:rPr lang="ru-RU" altLang="ru-RU" sz="3200" dirty="0"/>
              <a:t>кода при его вводе на компьютере с помощью программной закладки (защита – добавление клавиатуры на считыватель данных с устройства, что увеличивает его стоимость</a:t>
            </a:r>
            <a:r>
              <a:rPr lang="ru-RU" altLang="ru-RU" sz="3200" dirty="0" smtClean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12304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Защита устройства с помощью биометрии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Эталон биометрической подписи владельца хранится на устройстве и требуется его разумное совпадение со считанной характеристикой.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Устройство только хранит биометрический эталон (по запросу компьютера передает его для сравнения с предъявленной пользователем характеристикой и получения результата этого сравнения).</a:t>
            </a:r>
          </a:p>
        </p:txBody>
      </p:sp>
    </p:spTree>
    <p:extLst>
      <p:ext uri="{BB962C8B-B14F-4D97-AF65-F5344CB8AC3E}">
        <p14:creationId xmlns:p14="http://schemas.microsoft.com/office/powerpoint/2010/main" val="83023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Достоинства и недостатки первого варианта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140200" cy="4525963"/>
          </a:xfrm>
        </p:spPr>
        <p:txBody>
          <a:bodyPr>
            <a:normAutofit/>
          </a:bodyPr>
          <a:lstStyle/>
          <a:p>
            <a:r>
              <a:rPr lang="ru-RU" altLang="ru-RU" sz="3200"/>
              <a:t>Сохранение конфиденциальности биометрического эталона.</a:t>
            </a:r>
          </a:p>
        </p:txBody>
      </p:sp>
      <p:sp>
        <p:nvSpPr>
          <p:cNvPr id="4311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600200"/>
            <a:ext cx="5003800" cy="5257800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Возможность подмены программного обеспечения, используемого для сравнения.</a:t>
            </a:r>
          </a:p>
        </p:txBody>
      </p:sp>
    </p:spTree>
    <p:extLst>
      <p:ext uri="{BB962C8B-B14F-4D97-AF65-F5344CB8AC3E}">
        <p14:creationId xmlns:p14="http://schemas.microsoft.com/office/powerpoint/2010/main" val="159604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Защита устройства с помощью биометрии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sz="3200" dirty="0"/>
              <a:t>Устройство хранит биометрический эталон и выполняет его сравнение со считанной характеристикой (аналогично запросу </a:t>
            </a:r>
            <a:r>
              <a:rPr lang="en-US" altLang="ru-RU" sz="3200" dirty="0"/>
              <a:t>PIN-</a:t>
            </a:r>
            <a:r>
              <a:rPr lang="ru-RU" altLang="ru-RU" sz="3200" dirty="0"/>
              <a:t>кода). Существует риск перехвата и воспроизведения биометрической характеристики (защита –добавление на считывателе устройства функции чтения биометрической характеристики). Другой недостаток – предъявление дополнительных требований к ресурсам устройства.</a:t>
            </a:r>
          </a:p>
        </p:txBody>
      </p:sp>
    </p:spTree>
    <p:extLst>
      <p:ext uri="{BB962C8B-B14F-4D97-AF65-F5344CB8AC3E}">
        <p14:creationId xmlns:p14="http://schemas.microsoft.com/office/powerpoint/2010/main" val="301258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2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Сканер отпечатков пальцев со считывателем смарт-карт </a:t>
            </a:r>
          </a:p>
        </p:txBody>
      </p:sp>
      <p:pic>
        <p:nvPicPr>
          <p:cNvPr id="4444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913" y="1484313"/>
            <a:ext cx="46132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85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Защита устройства с помощью биометрии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ru-RU" altLang="ru-RU" sz="3200" dirty="0"/>
              <a:t>Добавление на устройство считывателя биометрической характеристики (например, отпечатков пальцев на смарт-карту). Нет риска перехвата и воспроизведения характеристики. Недостатки: усложнение технологии изготовления считывателя; из-за проблем с надежностью (естественного изменения биометрической характеристики и необходимости замены устройства) применимо только для вычисления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, но не для шифрования данных.</a:t>
            </a:r>
          </a:p>
        </p:txBody>
      </p:sp>
    </p:spTree>
    <p:extLst>
      <p:ext uri="{BB962C8B-B14F-4D97-AF65-F5344CB8AC3E}">
        <p14:creationId xmlns:p14="http://schemas.microsoft.com/office/powerpoint/2010/main" val="270470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Сравнение </a:t>
            </a:r>
            <a:r>
              <a:rPr lang="en-US" altLang="ru-RU" sz="4000"/>
              <a:t>PIN-</a:t>
            </a:r>
            <a:r>
              <a:rPr lang="ru-RU" altLang="ru-RU" sz="4000"/>
              <a:t>кодов и биометрии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/>
              <a:t>Использование биометрии дает тот же уровень защиты устройства с личным ключом, что и </a:t>
            </a:r>
            <a:r>
              <a:rPr lang="en-US" altLang="ru-RU" sz="3200"/>
              <a:t>PIN-</a:t>
            </a:r>
            <a:r>
              <a:rPr lang="ru-RU" altLang="ru-RU" sz="3200"/>
              <a:t>коды, если сравнение характеристик и биометрического эталона выполняется на устройстве (иначе возникает риск внедрения программных закладок).</a:t>
            </a:r>
          </a:p>
        </p:txBody>
      </p:sp>
    </p:spTree>
    <p:extLst>
      <p:ext uri="{BB962C8B-B14F-4D97-AF65-F5344CB8AC3E}">
        <p14:creationId xmlns:p14="http://schemas.microsoft.com/office/powerpoint/2010/main" val="290133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z="4000"/>
              <a:t>PKCS#10+SSL </a:t>
            </a:r>
            <a:r>
              <a:rPr lang="ru-RU" altLang="ru-RU" sz="4000"/>
              <a:t>и </a:t>
            </a:r>
            <a:r>
              <a:rPr lang="en-US" altLang="ru-RU" sz="4000"/>
              <a:t>PKCS#10+PKCS#7</a:t>
            </a:r>
            <a:endParaRPr lang="ru-RU" altLang="ru-RU" sz="4000"/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Ранние версии многих систем поддержки работы с цифровыми сертификатами использовали эти протоколы, но, в силу их недостаточной функциональности, со временем перешли на более сложные и специализированные. </a:t>
            </a:r>
            <a:r>
              <a:rPr lang="en-US" altLang="ru-RU" sz="3200" dirty="0"/>
              <a:t>PKCS#10</a:t>
            </a:r>
            <a:r>
              <a:rPr lang="ru-RU" altLang="ru-RU" sz="3200" dirty="0"/>
              <a:t> (</a:t>
            </a:r>
            <a:r>
              <a:rPr lang="en-US" altLang="ru-RU" sz="3200" dirty="0"/>
              <a:t>Public Key Cryptographic Standard</a:t>
            </a:r>
            <a:r>
              <a:rPr lang="ru-RU" altLang="ru-RU" sz="3200" dirty="0"/>
              <a:t> </a:t>
            </a:r>
            <a:r>
              <a:rPr lang="en-US" altLang="ru-RU" sz="3200" dirty="0"/>
              <a:t>#10</a:t>
            </a:r>
            <a:r>
              <a:rPr lang="ru-RU" altLang="ru-RU" sz="3200" dirty="0"/>
              <a:t>) – протокол </a:t>
            </a:r>
            <a:r>
              <a:rPr lang="ru-RU" altLang="ru-RU" sz="3200" dirty="0" smtClean="0"/>
              <a:t>и </a:t>
            </a:r>
            <a:r>
              <a:rPr lang="ru-RU" altLang="ru-RU" sz="3200" dirty="0"/>
              <a:t>формат запроса сертификата. </a:t>
            </a:r>
            <a:r>
              <a:rPr lang="en-US" altLang="ru-RU" sz="3200" dirty="0"/>
              <a:t>PKCS#7</a:t>
            </a:r>
            <a:r>
              <a:rPr lang="ru-RU" altLang="ru-RU" sz="3200" dirty="0"/>
              <a:t> – протокол и формат криптографического сообщения (например, получения запрошенного сертификата).</a:t>
            </a:r>
          </a:p>
        </p:txBody>
      </p:sp>
    </p:spTree>
    <p:extLst>
      <p:ext uri="{BB962C8B-B14F-4D97-AF65-F5344CB8AC3E}">
        <p14:creationId xmlns:p14="http://schemas.microsoft.com/office/powerpoint/2010/main" val="169053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/>
              <a:t>Протокол </a:t>
            </a:r>
            <a:r>
              <a:rPr lang="en-US" altLang="ru-RU"/>
              <a:t>CMP</a:t>
            </a:r>
            <a:endParaRPr lang="ru-RU" altLang="ru-RU"/>
          </a:p>
        </p:txBody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Специализированный многофункциональный протокол управления </a:t>
            </a:r>
            <a:r>
              <a:rPr lang="en-US" altLang="ru-RU" sz="3200" dirty="0"/>
              <a:t>PKI </a:t>
            </a:r>
            <a:r>
              <a:rPr lang="ru-RU" altLang="ru-RU" sz="3200" dirty="0"/>
              <a:t>с унифицированной структурой сообщения, который поддерживает более 20 различных типов управляющих сообщений. По сравнению с ограниченными возможностями защиты, предоставляемыми </a:t>
            </a:r>
            <a:r>
              <a:rPr lang="en-US" altLang="ru-RU" sz="3200" dirty="0"/>
              <a:t>SSL</a:t>
            </a:r>
            <a:r>
              <a:rPr lang="ru-RU" altLang="ru-RU" sz="3200" dirty="0"/>
              <a:t> и </a:t>
            </a:r>
            <a:r>
              <a:rPr lang="en-US" altLang="ru-RU" sz="3200" dirty="0"/>
              <a:t>PKCS#7</a:t>
            </a:r>
            <a:r>
              <a:rPr lang="ru-RU" altLang="ru-RU" sz="3200" dirty="0"/>
              <a:t>,</a:t>
            </a:r>
            <a:r>
              <a:rPr lang="en-US" altLang="ru-RU" sz="3200" dirty="0"/>
              <a:t> </a:t>
            </a:r>
            <a:r>
              <a:rPr lang="ru-RU" altLang="ru-RU" sz="3200" dirty="0"/>
              <a:t>протокол </a:t>
            </a:r>
            <a:r>
              <a:rPr lang="en-US" altLang="ru-RU" sz="3200" dirty="0"/>
              <a:t>CMP</a:t>
            </a:r>
            <a:r>
              <a:rPr lang="ru-RU" altLang="ru-RU" sz="3200" dirty="0"/>
              <a:t> включает в себя целый комплекс мер для противодействия атакам различного вида, включая атаки повтора (</a:t>
            </a:r>
            <a:r>
              <a:rPr lang="en-US" altLang="ru-RU" sz="3200" dirty="0"/>
              <a:t>reply</a:t>
            </a:r>
            <a:r>
              <a:rPr lang="ru-RU" altLang="ru-RU" sz="3200" dirty="0"/>
              <a:t>), засорения</a:t>
            </a:r>
            <a:r>
              <a:rPr lang="en-US" altLang="ru-RU" sz="3200" dirty="0"/>
              <a:t> (contamination) </a:t>
            </a:r>
            <a:r>
              <a:rPr lang="ru-RU" altLang="ru-RU" sz="3200" dirty="0"/>
              <a:t>и другие.</a:t>
            </a:r>
          </a:p>
        </p:txBody>
      </p:sp>
    </p:spTree>
    <p:extLst>
      <p:ext uri="{BB962C8B-B14F-4D97-AF65-F5344CB8AC3E}">
        <p14:creationId xmlns:p14="http://schemas.microsoft.com/office/powerpoint/2010/main" val="283139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/>
              <a:t>Протокол </a:t>
            </a:r>
            <a:r>
              <a:rPr lang="en-US" altLang="ru-RU"/>
              <a:t>CMC</a:t>
            </a:r>
            <a:endParaRPr lang="ru-RU" altLang="ru-RU"/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18430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 smtClean="0"/>
              <a:t>Объединяет </a:t>
            </a:r>
            <a:r>
              <a:rPr lang="ru-RU" altLang="ru-RU" dirty="0"/>
              <a:t>в себе функциональность протокола С</a:t>
            </a:r>
            <a:r>
              <a:rPr lang="en-US" altLang="ru-RU" dirty="0"/>
              <a:t>MP </a:t>
            </a:r>
            <a:r>
              <a:rPr lang="ru-RU" altLang="ru-RU" dirty="0"/>
              <a:t>с простотой реализации защиты с использованием </a:t>
            </a:r>
            <a:r>
              <a:rPr lang="en-US" altLang="ru-RU" dirty="0"/>
              <a:t>PKCS#7.</a:t>
            </a:r>
            <a:r>
              <a:rPr lang="ru-RU" alt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327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Критерии сравнения протоколов управления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ru-RU" altLang="ru-RU" sz="3200" dirty="0"/>
              <a:t>Функциональная полнота</a:t>
            </a:r>
            <a:r>
              <a:rPr lang="en-US" altLang="ru-RU" sz="3200" dirty="0"/>
              <a:t>: </a:t>
            </a:r>
            <a:r>
              <a:rPr lang="ru-RU" altLang="ru-RU" sz="3200" dirty="0"/>
              <a:t>мера покрытия протоколом задач управления </a:t>
            </a:r>
            <a:r>
              <a:rPr lang="en-US" altLang="ru-RU" sz="3200" dirty="0"/>
              <a:t>PKI</a:t>
            </a:r>
            <a:r>
              <a:rPr lang="ru-RU" altLang="ru-RU" sz="3200" dirty="0"/>
              <a:t>.</a:t>
            </a:r>
          </a:p>
          <a:p>
            <a:pPr>
              <a:buClr>
                <a:schemeClr val="tx1"/>
              </a:buClr>
            </a:pPr>
            <a:r>
              <a:rPr lang="ru-RU" altLang="ru-RU" sz="3200" dirty="0"/>
              <a:t>Поддержка транзакционных моделей</a:t>
            </a:r>
            <a:r>
              <a:rPr lang="en-US" altLang="ru-RU" sz="3200" dirty="0"/>
              <a:t>: </a:t>
            </a:r>
            <a:r>
              <a:rPr lang="ru-RU" altLang="ru-RU" sz="3200" dirty="0"/>
              <a:t>возможность реализации протокола с участием различного числа сторон.</a:t>
            </a:r>
          </a:p>
          <a:p>
            <a:pPr>
              <a:buClr>
                <a:schemeClr val="tx1"/>
              </a:buClr>
            </a:pPr>
            <a:r>
              <a:rPr lang="ru-RU" altLang="ru-RU" sz="3200" dirty="0"/>
              <a:t>Механизмы доказательства обладания </a:t>
            </a:r>
            <a:r>
              <a:rPr lang="ru-RU" altLang="ru-RU" sz="3200" dirty="0" smtClean="0"/>
              <a:t>закрытым </a:t>
            </a:r>
            <a:r>
              <a:rPr lang="ru-RU" altLang="ru-RU" sz="3200" dirty="0"/>
              <a:t>ключом. </a:t>
            </a:r>
          </a:p>
          <a:p>
            <a:pPr>
              <a:buClr>
                <a:schemeClr val="tx1"/>
              </a:buClr>
            </a:pPr>
            <a:r>
              <a:rPr lang="ru-RU" altLang="ru-RU" sz="3200" dirty="0"/>
              <a:t>Сложность и эффективность транзакций</a:t>
            </a:r>
            <a:r>
              <a:rPr lang="en-US" altLang="ru-RU" sz="3200" dirty="0"/>
              <a:t>: </a:t>
            </a:r>
            <a:r>
              <a:rPr lang="ru-RU" altLang="ru-RU" sz="3200" dirty="0"/>
              <a:t>анализируется </a:t>
            </a:r>
            <a:r>
              <a:rPr lang="ru-RU" altLang="ru-RU" sz="3200" dirty="0" smtClean="0"/>
              <a:t>возможность их </a:t>
            </a:r>
            <a:r>
              <a:rPr lang="ru-RU" altLang="ru-RU" sz="3200" dirty="0"/>
              <a:t>применения в процессе работы прикладной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45907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Критерии сравнения протоколов управления</a:t>
            </a:r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ru-RU" altLang="ru-RU" sz="3200" dirty="0"/>
              <a:t>Расширяемость сообщений протокола</a:t>
            </a:r>
            <a:r>
              <a:rPr lang="en-US" altLang="ru-RU" sz="3200" dirty="0"/>
              <a:t>: </a:t>
            </a:r>
            <a:r>
              <a:rPr lang="ru-RU" altLang="ru-RU" sz="3200" dirty="0"/>
              <a:t>возможность добавления </a:t>
            </a:r>
            <a:r>
              <a:rPr lang="ru-RU" altLang="ru-RU" sz="3200" dirty="0" smtClean="0"/>
              <a:t>в структуру сообщения уточняющей </a:t>
            </a:r>
            <a:r>
              <a:rPr lang="ru-RU" altLang="ru-RU" sz="3200" dirty="0"/>
              <a:t>информации.</a:t>
            </a:r>
          </a:p>
          <a:p>
            <a:pPr>
              <a:buClr>
                <a:schemeClr val="tx1"/>
              </a:buClr>
            </a:pPr>
            <a:r>
              <a:rPr lang="ru-RU" altLang="ru-RU" sz="3200" dirty="0"/>
              <a:t>Возможность архивирования сообщений</a:t>
            </a:r>
            <a:r>
              <a:rPr lang="en-US" altLang="ru-RU" sz="3200" dirty="0"/>
              <a:t>: </a:t>
            </a:r>
            <a:r>
              <a:rPr lang="ru-RU" altLang="ru-RU" sz="3200" dirty="0"/>
              <a:t>снабжение управляющих сообщений средствами контроля целостности и подлинности, которые могут быть сохранены при переносе </a:t>
            </a:r>
            <a:r>
              <a:rPr lang="ru-RU" altLang="ru-RU" sz="3200" dirty="0" smtClean="0"/>
              <a:t>в </a:t>
            </a:r>
            <a:r>
              <a:rPr lang="ru-RU" altLang="ru-RU" sz="3200" dirty="0"/>
              <a:t>архив.</a:t>
            </a:r>
          </a:p>
          <a:p>
            <a:pPr>
              <a:buClr>
                <a:schemeClr val="tx1"/>
              </a:buClr>
            </a:pPr>
            <a:r>
              <a:rPr lang="ru-RU" altLang="ru-RU" sz="3200" dirty="0"/>
              <a:t>Использование существующего программного </a:t>
            </a:r>
            <a:r>
              <a:rPr lang="ru-RU" altLang="ru-RU" sz="3200" dirty="0" smtClean="0"/>
              <a:t>кода</a:t>
            </a:r>
            <a:r>
              <a:rPr lang="ru-RU" altLang="ru-RU" sz="3200" dirty="0"/>
              <a:t> для реализации </a:t>
            </a:r>
            <a:r>
              <a:rPr lang="ru-RU" altLang="ru-RU" sz="3200" dirty="0" smtClean="0"/>
              <a:t>протокола</a:t>
            </a:r>
            <a:r>
              <a:rPr lang="en-US" altLang="ru-RU" sz="3200" dirty="0" smtClean="0"/>
              <a:t>: </a:t>
            </a:r>
            <a:r>
              <a:rPr lang="ru-RU" altLang="ru-RU" sz="3200" dirty="0"/>
              <a:t>возможность </a:t>
            </a:r>
            <a:r>
              <a:rPr lang="ru-RU" altLang="ru-RU" sz="3200" dirty="0" smtClean="0"/>
              <a:t>повторного использования программного кода, предназначенного для </a:t>
            </a:r>
            <a:r>
              <a:rPr lang="ru-RU" altLang="ru-RU" sz="3200" dirty="0"/>
              <a:t>других целей и </a:t>
            </a:r>
            <a:r>
              <a:rPr lang="ru-RU" altLang="ru-RU" sz="3200" dirty="0" smtClean="0"/>
              <a:t>задач.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43135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PKCS#10+PKCS#7</a:t>
            </a:r>
            <a:endParaRPr lang="ru-RU" altLang="ru-RU" dirty="0"/>
          </a:p>
        </p:txBody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Доказательство обладания </a:t>
            </a:r>
            <a:r>
              <a:rPr lang="ru-RU" altLang="ru-RU" sz="3200" dirty="0" smtClean="0"/>
              <a:t>закрытым </a:t>
            </a:r>
            <a:r>
              <a:rPr lang="ru-RU" altLang="ru-RU" sz="3200" dirty="0"/>
              <a:t>ключом для ключей подписи осуществляется с использованием стандарта </a:t>
            </a:r>
            <a:r>
              <a:rPr lang="en-US" altLang="ru-RU" sz="3200" dirty="0"/>
              <a:t>PKCS#10</a:t>
            </a:r>
            <a:r>
              <a:rPr lang="ru-RU" altLang="ru-RU" sz="3200" dirty="0"/>
              <a:t>. Информация запроса подписывается с использованием </a:t>
            </a:r>
            <a:r>
              <a:rPr lang="ru-RU" altLang="ru-RU" sz="3200" dirty="0" smtClean="0"/>
              <a:t>закрытого </a:t>
            </a:r>
            <a:r>
              <a:rPr lang="ru-RU" altLang="ru-RU" sz="3200" dirty="0"/>
              <a:t>ключа, соответствующего </a:t>
            </a:r>
            <a:r>
              <a:rPr lang="ru-RU" altLang="ru-RU" sz="3200" dirty="0" smtClean="0"/>
              <a:t>открытому</a:t>
            </a:r>
            <a:r>
              <a:rPr lang="ru-RU" altLang="ru-RU" sz="3200" dirty="0"/>
              <a:t>, представленному на сертификацию. </a:t>
            </a:r>
          </a:p>
        </p:txBody>
      </p:sp>
    </p:spTree>
    <p:extLst>
      <p:ext uri="{BB962C8B-B14F-4D97-AF65-F5344CB8AC3E}">
        <p14:creationId xmlns:p14="http://schemas.microsoft.com/office/powerpoint/2010/main" val="276870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1524</Words>
  <Application>Microsoft Office PowerPoint</Application>
  <PresentationFormat>Экран (4:3)</PresentationFormat>
  <Paragraphs>112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AcademicPresentation1</vt:lpstr>
      <vt:lpstr>Лекция 14. Защита личных ключей</vt:lpstr>
      <vt:lpstr>Управление жизненным циклом сертификатов</vt:lpstr>
      <vt:lpstr>Протоколы управления</vt:lpstr>
      <vt:lpstr>PKCS#10+SSL и PKCS#10+PKCS#7</vt:lpstr>
      <vt:lpstr>Протокол CMP</vt:lpstr>
      <vt:lpstr>Протокол CMC</vt:lpstr>
      <vt:lpstr>Критерии сравнения протоколов управления</vt:lpstr>
      <vt:lpstr>Критерии сравнения протоколов управления</vt:lpstr>
      <vt:lpstr>Протокол PKCS#10+PKCS#7</vt:lpstr>
      <vt:lpstr>Протокол PKCS#10+PKCS#7</vt:lpstr>
      <vt:lpstr>Протокол PKCS#10+PKCS#7</vt:lpstr>
      <vt:lpstr>PKCS#7</vt:lpstr>
      <vt:lpstr>Протокол CMP</vt:lpstr>
      <vt:lpstr>Протокол CMP</vt:lpstr>
      <vt:lpstr>Протокол CMP</vt:lpstr>
      <vt:lpstr>Протокол CMP</vt:lpstr>
      <vt:lpstr>Начальная регистрация и сертификация в CMP</vt:lpstr>
      <vt:lpstr>Начальная регистрация и сертификация в CMP</vt:lpstr>
      <vt:lpstr>Способы хранения личного ключа</vt:lpstr>
      <vt:lpstr>Преимущества хранения личного ключа в файле</vt:lpstr>
      <vt:lpstr>Недостатки хранения личного ключа в файле</vt:lpstr>
      <vt:lpstr>Преимущества и недостатки хранения личного ключа на активном устройстве</vt:lpstr>
      <vt:lpstr>Другой подход к хранению личного ключа на устройстве</vt:lpstr>
      <vt:lpstr>Наиболее безопасные варианты хранения личного ключа на устройстве</vt:lpstr>
      <vt:lpstr>Обязательные и дополнительные функции устройства хранения личного ключа</vt:lpstr>
      <vt:lpstr>Наиболее безопасные варианты хранения личного ключа на устройстве</vt:lpstr>
      <vt:lpstr>Недостатки второго варианта</vt:lpstr>
      <vt:lpstr>Управление доступом к устройству с личным ключом</vt:lpstr>
      <vt:lpstr>Защита устройства PIN-кодом</vt:lpstr>
      <vt:lpstr>Защита устройства PIN-кодом</vt:lpstr>
      <vt:lpstr>Защита устройства с помощью биометрии</vt:lpstr>
      <vt:lpstr>Достоинства и недостатки первого варианта</vt:lpstr>
      <vt:lpstr>Защита устройства с помощью биометрии</vt:lpstr>
      <vt:lpstr>Сканер отпечатков пальцев со считывателем смарт-карт </vt:lpstr>
      <vt:lpstr>Защита устройства с помощью биометрии</vt:lpstr>
      <vt:lpstr>Сравнение PIN-кодов и биометрии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2016-06-08T12:18:07Z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