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9"/>
  </p:notesMasterIdLst>
  <p:sldIdLst>
    <p:sldId id="267" r:id="rId3"/>
    <p:sldId id="269" r:id="rId4"/>
    <p:sldId id="270" r:id="rId5"/>
    <p:sldId id="271" r:id="rId6"/>
    <p:sldId id="272" r:id="rId7"/>
    <p:sldId id="305" r:id="rId8"/>
    <p:sldId id="273" r:id="rId9"/>
    <p:sldId id="306" r:id="rId10"/>
    <p:sldId id="274" r:id="rId11"/>
    <p:sldId id="307" r:id="rId12"/>
    <p:sldId id="275" r:id="rId13"/>
    <p:sldId id="276" r:id="rId14"/>
    <p:sldId id="308" r:id="rId15"/>
    <p:sldId id="277" r:id="rId16"/>
    <p:sldId id="278" r:id="rId17"/>
    <p:sldId id="309" r:id="rId18"/>
    <p:sldId id="317" r:id="rId19"/>
    <p:sldId id="287" r:id="rId20"/>
    <p:sldId id="310" r:id="rId21"/>
    <p:sldId id="288" r:id="rId22"/>
    <p:sldId id="289" r:id="rId23"/>
    <p:sldId id="311" r:id="rId24"/>
    <p:sldId id="290" r:id="rId25"/>
    <p:sldId id="312" r:id="rId26"/>
    <p:sldId id="313" r:id="rId27"/>
    <p:sldId id="292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16" r:id="rId38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15:21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15:21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15:21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15:21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15:21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15:21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15:21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15:21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15:21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15:21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15:21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15:21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1026368"/>
          </a:xfrm>
        </p:spPr>
        <p:txBody>
          <a:bodyPr>
            <a:normAutofit fontScale="90000"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1</a:t>
            </a:r>
            <a:r>
              <a:rPr lang="en-US" dirty="0"/>
              <a:t>6</a:t>
            </a:r>
            <a:r>
              <a:rPr lang="ru-RU" smtClean="0"/>
              <a:t>. </a:t>
            </a:r>
            <a:r>
              <a:rPr lang="ru-RU" altLang="ru-RU" dirty="0" smtClean="0"/>
              <a:t>Инфраструктура открытых ключей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339752" y="1752600"/>
            <a:ext cx="6423248" cy="4772744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/>
              <a:t>Протокол SET и его основные понятия и свойства.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/>
              <a:t>Типы ключей в SET. Генерация, обновление и отзыв сертификатов.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/>
              <a:t>Реализация транзакций в протоколе SET.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SSL </a:t>
            </a:r>
            <a:r>
              <a:rPr lang="ru-RU" altLang="ru-RU" dirty="0"/>
              <a:t>и </a:t>
            </a:r>
            <a:r>
              <a:rPr lang="en-US" altLang="ru-RU" dirty="0"/>
              <a:t>SET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Проверка сертификата сервера торговой точки производится только по его URL потому, что так устроены все известные браузеры.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SSL может передавать приложениям, использующим браузер, данные для анализа (например, имя владельца сертификата, время и дату начала установления сессии и т. п</a:t>
            </a:r>
            <a:r>
              <a:rPr lang="ru-RU" altLang="ru-RU" sz="3200" dirty="0" smtClean="0"/>
              <a:t>.).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6966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en-US" altLang="ru-RU" sz="4000" dirty="0"/>
              <a:t>SSL </a:t>
            </a:r>
            <a:r>
              <a:rPr lang="ru-RU" altLang="ru-RU" sz="4000" dirty="0"/>
              <a:t>и </a:t>
            </a:r>
            <a:r>
              <a:rPr lang="en-US" altLang="ru-RU" sz="4000" dirty="0"/>
              <a:t>SET</a:t>
            </a:r>
            <a:endParaRPr lang="ru-RU" altLang="ru-RU" sz="4000" dirty="0"/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 smtClean="0"/>
              <a:t>По </a:t>
            </a:r>
            <a:r>
              <a:rPr lang="ru-RU" altLang="ru-RU" sz="3200" dirty="0"/>
              <a:t>результатам анализа приложение может изменить выполнение </a:t>
            </a:r>
            <a:r>
              <a:rPr lang="en-US" altLang="ru-RU" sz="3200" dirty="0"/>
              <a:t>SSL </a:t>
            </a:r>
            <a:r>
              <a:rPr lang="ru-RU" altLang="ru-RU" sz="3200" dirty="0"/>
              <a:t>(например, признать аутентификацию одного из участников сеанса неуспешной и прервать сеанс). Потребуется специальное приложение, использующее возможности браузера и реализуемое в  виде электронного кошелька – специального ПО для реализации клиентом электронной покупки. </a:t>
            </a:r>
          </a:p>
        </p:txBody>
      </p:sp>
    </p:spTree>
    <p:extLst>
      <p:ext uri="{BB962C8B-B14F-4D97-AF65-F5344CB8AC3E}">
        <p14:creationId xmlns:p14="http://schemas.microsoft.com/office/powerpoint/2010/main" val="279642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en-US" altLang="ru-RU" dirty="0"/>
              <a:t>SSL </a:t>
            </a:r>
            <a:r>
              <a:rPr lang="ru-RU" altLang="ru-RU" dirty="0"/>
              <a:t>и </a:t>
            </a:r>
            <a:r>
              <a:rPr lang="en-US" altLang="ru-RU" dirty="0"/>
              <a:t>SET</a:t>
            </a:r>
            <a:endParaRPr lang="ru-RU" altLang="ru-RU" dirty="0"/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Использование электронного кошелька помимо дополнительных действий клиента (кошелек нужно загрузить), а также наличия центра, распределяющего такие кошельки, само по себе не решает проблему. Для решения проблемы требуется все та же иерархическая инфраструктура центров сертификации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67339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SSL </a:t>
            </a:r>
            <a:r>
              <a:rPr lang="ru-RU" altLang="ru-RU" dirty="0"/>
              <a:t>и </a:t>
            </a:r>
            <a:r>
              <a:rPr lang="en-US" altLang="ru-RU" dirty="0"/>
              <a:t>SET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Легальность торговой точки должна устанавливаться только проверкой того факта, что сертификат ее открытого ключа, соответствующий его закрытому ключу, выдан обслуживающим банком, имеющим всем известный сертификат платежной системы. </a:t>
            </a:r>
          </a:p>
        </p:txBody>
      </p:sp>
    </p:spTree>
    <p:extLst>
      <p:ext uri="{BB962C8B-B14F-4D97-AF65-F5344CB8AC3E}">
        <p14:creationId xmlns:p14="http://schemas.microsoft.com/office/powerpoint/2010/main" val="334317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908720"/>
          </a:xfrm>
        </p:spPr>
        <p:txBody>
          <a:bodyPr/>
          <a:lstStyle/>
          <a:p>
            <a:r>
              <a:rPr lang="en-US" altLang="ru-RU" dirty="0"/>
              <a:t>SSL </a:t>
            </a:r>
            <a:r>
              <a:rPr lang="ru-RU" altLang="ru-RU" dirty="0"/>
              <a:t>и </a:t>
            </a:r>
            <a:r>
              <a:rPr lang="en-US" altLang="ru-RU" dirty="0"/>
              <a:t>SET</a:t>
            </a:r>
            <a:endParaRPr lang="ru-RU" altLang="ru-RU" dirty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/>
              <a:t>Протокол SSL не поддерживает </a:t>
            </a:r>
            <a:r>
              <a:rPr lang="ru-RU" altLang="ru-RU" sz="3200" dirty="0" smtClean="0"/>
              <a:t>цифровые </a:t>
            </a:r>
            <a:r>
              <a:rPr lang="ru-RU" altLang="ru-RU" sz="3200" dirty="0"/>
              <a:t>подписи, что затрудняет процесс разрешения конфликтных ситуаций, возникающих в работе платежной системы (цифровая подпись используется в начале установления SSL-сеанса при аутентификации его участников). Для доказательства проведения транзакции требуется либо хранить в электронном виде весь диалог клиента и торговой точки (включая процесс установления сеанса), что требует дополнительных ресурсов и на практике не используется, либо хранить бумажные копии, подтверждающие получение клиентом товара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20134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Требования к протоколу электронной торговли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Аутентификация владельца карты другими участниками транзакции: торговой точкой, обслуживающим банком.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Аутентификация торговой точки другими участниками транзакции: владельцем карты, обслуживающим банком.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Аутентификация обслуживающего банка торговой точкой.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Конфиденциальность сообщений, которыми обмениваются участники транзакции через Интернет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90930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Требования к протоколу электронной торговли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Конфиденциальность информации о реквизитах карты для торговой точки.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Целостность данных, которыми обмениваются участники транзакции.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Невозможность отказа от транзакции – наличие для каждого участника транзакции неопровержимого доказательства факта ее совершения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8944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b="1" dirty="0"/>
              <a:t>Архитектура системы </a:t>
            </a:r>
            <a:r>
              <a:rPr lang="ru-RU" altLang="ru-RU" sz="4000" b="1" dirty="0" smtClean="0"/>
              <a:t>удостоверяющих центров</a:t>
            </a:r>
            <a:endParaRPr lang="ru-RU" altLang="ru-RU" sz="4000" dirty="0"/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Основные функции системы </a:t>
            </a:r>
            <a:r>
              <a:rPr lang="ru-RU" altLang="ru-RU" sz="3200" dirty="0" smtClean="0"/>
              <a:t>УЦ </a:t>
            </a:r>
            <a:r>
              <a:rPr lang="ru-RU" altLang="ru-RU" sz="3200" dirty="0"/>
              <a:t>– генерация и распределение сертификатов открытых ключей, обновление сертификатов, а также генерация и распределение списков отозванных </a:t>
            </a:r>
            <a:r>
              <a:rPr lang="ru-RU" altLang="ru-RU" sz="3200" dirty="0" smtClean="0"/>
              <a:t>сертификатов </a:t>
            </a:r>
            <a:r>
              <a:rPr lang="ru-RU" altLang="ru-RU" sz="3200" dirty="0"/>
              <a:t>(</a:t>
            </a:r>
            <a:r>
              <a:rPr lang="en-US" altLang="ru-RU" sz="3200" dirty="0"/>
              <a:t>Certificate Revocation Lists</a:t>
            </a:r>
            <a:r>
              <a:rPr lang="ru-RU" altLang="ru-RU" sz="3200" dirty="0"/>
              <a:t>, CRL).</a:t>
            </a:r>
          </a:p>
          <a:p>
            <a:r>
              <a:rPr lang="ru-RU" altLang="ru-RU" sz="3200" dirty="0"/>
              <a:t>В протоколе SET </a:t>
            </a:r>
            <a:r>
              <a:rPr lang="ru-RU" altLang="ru-RU" sz="3200" dirty="0" smtClean="0"/>
              <a:t>УЦ имеют </a:t>
            </a:r>
            <a:r>
              <a:rPr lang="ru-RU" altLang="ru-RU" sz="3200" dirty="0"/>
              <a:t>4-уровневую архитектуру, основанную на использовании стандарта X.509: корневой УЦ, УЦ платежных систем, геополитиче­ские УЦ, </a:t>
            </a:r>
            <a:r>
              <a:rPr lang="ru-RU" altLang="ru-RU" sz="3200" dirty="0" smtClean="0"/>
              <a:t>оконечные УЦ (владельцев карт, торговых точек, платежных шлюзов).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77368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sz="4000" dirty="0"/>
              <a:t>Типы асимметричных ключей в </a:t>
            </a:r>
            <a:r>
              <a:rPr lang="en-US" altLang="ru-RU" sz="4000" dirty="0"/>
              <a:t>SET</a:t>
            </a:r>
            <a:endParaRPr lang="ru-RU" altLang="ru-RU" sz="4000" dirty="0"/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pPr marL="457200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Ключ для подписи (</a:t>
            </a:r>
            <a:r>
              <a:rPr lang="en-US" altLang="ru-RU" sz="3200" dirty="0"/>
              <a:t>Digital Signature Key</a:t>
            </a:r>
            <a:r>
              <a:rPr lang="ru-RU" altLang="ru-RU" sz="3200" dirty="0"/>
              <a:t>) используется для идентификации владельца личного ключа.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Ключ для шифрования данных (</a:t>
            </a:r>
            <a:r>
              <a:rPr lang="en-US" altLang="ru-RU" sz="3200" dirty="0"/>
              <a:t>Key Encipherment/Data Encipherment Key</a:t>
            </a:r>
            <a:r>
              <a:rPr lang="ru-RU" altLang="ru-RU" sz="3200" dirty="0"/>
              <a:t>, или иначе </a:t>
            </a:r>
            <a:r>
              <a:rPr lang="en-US" altLang="ru-RU" sz="3200" dirty="0" err="1"/>
              <a:t>KeyExchange</a:t>
            </a:r>
            <a:r>
              <a:rPr lang="en-US" altLang="ru-RU" sz="3200" dirty="0"/>
              <a:t> Key</a:t>
            </a:r>
            <a:r>
              <a:rPr lang="ru-RU" altLang="ru-RU" sz="3200" dirty="0"/>
              <a:t>) используемый для шифрования данных в процессе проведения транзакции.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Ключ для подписывания сертификатов (</a:t>
            </a:r>
            <a:r>
              <a:rPr lang="en-US" altLang="ru-RU" sz="3200" dirty="0"/>
              <a:t>Certificate Signature Key</a:t>
            </a:r>
            <a:r>
              <a:rPr lang="ru-RU" altLang="ru-RU" sz="3200" dirty="0"/>
              <a:t>).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Ключ для подписывания списков отозванных сертификатов CRL (CRL </a:t>
            </a:r>
            <a:r>
              <a:rPr lang="en-US" altLang="ru-RU" sz="3200" dirty="0"/>
              <a:t>Signature Key</a:t>
            </a:r>
            <a:r>
              <a:rPr lang="ru-RU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91821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Получение сертификата владельцем карты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Владельцу карты достаточно иметь только один ключ типа </a:t>
            </a:r>
            <a:r>
              <a:rPr lang="en-US" altLang="ru-RU" sz="3200" dirty="0"/>
              <a:t>Digital Signature Key</a:t>
            </a:r>
            <a:r>
              <a:rPr lang="ru-RU" altLang="ru-RU" sz="3200" dirty="0" smtClean="0"/>
              <a:t>.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Владелец карты направляет запрос своему </a:t>
            </a:r>
            <a:r>
              <a:rPr lang="ru-RU" altLang="ru-RU" sz="3200" dirty="0" smtClean="0"/>
              <a:t>УЦ.</a:t>
            </a:r>
            <a:endParaRPr lang="ru-RU" altLang="ru-RU" sz="3200" dirty="0"/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В ответ </a:t>
            </a:r>
            <a:r>
              <a:rPr lang="ru-RU" altLang="ru-RU" sz="3200" dirty="0" smtClean="0"/>
              <a:t>УЦ </a:t>
            </a:r>
            <a:r>
              <a:rPr lang="ru-RU" altLang="ru-RU" sz="3200" dirty="0"/>
              <a:t>передает владельцу карты сертификат своего открытого ключа.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sz="3200" dirty="0"/>
              <a:t>Владелец карты передает </a:t>
            </a:r>
            <a:r>
              <a:rPr lang="ru-RU" altLang="ru-RU" sz="3200" dirty="0" smtClean="0"/>
              <a:t>УЦ </a:t>
            </a:r>
            <a:r>
              <a:rPr lang="ru-RU" altLang="ru-RU" sz="3200" dirty="0"/>
              <a:t>номер своей карты, зашифрованный на открытом ключе </a:t>
            </a:r>
            <a:r>
              <a:rPr lang="ru-RU" altLang="ru-RU" sz="3200" dirty="0" smtClean="0"/>
              <a:t>УЦ.</a:t>
            </a:r>
            <a:endParaRPr lang="ru-RU" altLang="ru-RU" sz="3200" dirty="0"/>
          </a:p>
          <a:p>
            <a:pPr marL="0" indent="0">
              <a:buNone/>
            </a:pP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86630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 dirty="0"/>
              <a:t>Протокол </a:t>
            </a:r>
            <a:r>
              <a:rPr lang="en-US" altLang="ru-RU" sz="4000" dirty="0"/>
              <a:t>SET </a:t>
            </a:r>
            <a:r>
              <a:rPr lang="ru-RU" altLang="ru-RU" sz="4000" dirty="0"/>
              <a:t>и его основные понятия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Протокол </a:t>
            </a:r>
            <a:r>
              <a:rPr lang="en-US" altLang="ru-RU" sz="3200" dirty="0"/>
              <a:t>Secure Electronic Transaction (SET)</a:t>
            </a:r>
            <a:r>
              <a:rPr lang="ru-RU" altLang="ru-RU" sz="3200" dirty="0"/>
              <a:t> предназначен для защиты электронных платежей в Интернете с помощью платежных карточек.</a:t>
            </a:r>
          </a:p>
          <a:p>
            <a:r>
              <a:rPr lang="ru-RU" altLang="ru-RU" sz="3200" dirty="0"/>
              <a:t>Спецификации SET были разработаны по инициативе </a:t>
            </a:r>
            <a:r>
              <a:rPr lang="en-US" altLang="ru-RU" sz="3200" dirty="0"/>
              <a:t>MasterCard</a:t>
            </a:r>
            <a:r>
              <a:rPr lang="ru-RU" altLang="ru-RU" sz="3200" dirty="0"/>
              <a:t> и </a:t>
            </a:r>
            <a:r>
              <a:rPr lang="en-US" altLang="ru-RU" sz="3200" dirty="0"/>
              <a:t>Visa International</a:t>
            </a:r>
            <a:r>
              <a:rPr lang="ru-RU" altLang="ru-RU" sz="3200" dirty="0"/>
              <a:t> в 1997 году.</a:t>
            </a:r>
          </a:p>
          <a:p>
            <a:r>
              <a:rPr lang="ru-RU" altLang="ru-RU" sz="3200" dirty="0"/>
              <a:t>Протокол SET является протоколом верхнего уровня (SET HTTP SSL / TLS TCP IP). Его реализация не должна зависеть от реализации протоколов нижних уровней. </a:t>
            </a:r>
          </a:p>
        </p:txBody>
      </p:sp>
    </p:spTree>
    <p:extLst>
      <p:ext uri="{BB962C8B-B14F-4D97-AF65-F5344CB8AC3E}">
        <p14:creationId xmlns:p14="http://schemas.microsoft.com/office/powerpoint/2010/main" val="1892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Получение сертификата владельцем карты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80000"/>
              </a:lnSpc>
              <a:buFont typeface="+mj-lt"/>
              <a:buAutoNum type="arabicPeriod" startAt="4"/>
            </a:pPr>
            <a:r>
              <a:rPr lang="ru-RU" altLang="ru-RU" sz="3200" dirty="0" smtClean="0"/>
              <a:t>В </a:t>
            </a:r>
            <a:r>
              <a:rPr lang="ru-RU" altLang="ru-RU" sz="3200" dirty="0"/>
              <a:t>ответ </a:t>
            </a:r>
            <a:r>
              <a:rPr lang="ru-RU" altLang="ru-RU" sz="3200" dirty="0" smtClean="0"/>
              <a:t>УЦ </a:t>
            </a:r>
            <a:r>
              <a:rPr lang="ru-RU" altLang="ru-RU" sz="3200" dirty="0"/>
              <a:t>передает регистрационную форму, соответствующую данной карте.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ru-RU" altLang="ru-RU" sz="3200" dirty="0"/>
              <a:t>Владелец карты заполняет регистрационную форму, включая в нее сведения о себе, данные для его аутентификации (включая, например, разовый пароль предоставленный эмитентом карты) и свой открытый ключ.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ru-RU" altLang="ru-RU" sz="3200" dirty="0" smtClean="0"/>
              <a:t>УЦ </a:t>
            </a:r>
            <a:r>
              <a:rPr lang="ru-RU" altLang="ru-RU" sz="3200" dirty="0"/>
              <a:t>с помощью эмитента аутентифицирует владельца карты и генерирует для него сертификат открытого </a:t>
            </a:r>
            <a:r>
              <a:rPr lang="ru-RU" altLang="ru-RU" sz="3200" dirty="0" smtClean="0"/>
              <a:t>ключа.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91742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Получение сертификата торговой точкой и платежным шлюзом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Торговая точка обращается в </a:t>
            </a:r>
            <a:r>
              <a:rPr lang="ru-RU" altLang="ru-RU" sz="3200" dirty="0" smtClean="0"/>
              <a:t>свой УЦ </a:t>
            </a:r>
            <a:r>
              <a:rPr lang="ru-RU" altLang="ru-RU" sz="3200" dirty="0"/>
              <a:t>со специальным запросом на получение сертификата своего открытого ключа.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В ответ торговая точка получает открытый ключ </a:t>
            </a:r>
            <a:r>
              <a:rPr lang="ru-RU" altLang="ru-RU" sz="3200" dirty="0" smtClean="0"/>
              <a:t>УЦ </a:t>
            </a:r>
            <a:r>
              <a:rPr lang="ru-RU" altLang="ru-RU" sz="3200" dirty="0"/>
              <a:t>и регистрационную форму.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Торговая точка заполняет регистрационную форму, включая в нее аутентифицирующие ее данные, а также открытый ключ торговой точки. </a:t>
            </a:r>
          </a:p>
        </p:txBody>
      </p:sp>
    </p:spTree>
    <p:extLst>
      <p:ext uri="{BB962C8B-B14F-4D97-AF65-F5344CB8AC3E}">
        <p14:creationId xmlns:p14="http://schemas.microsoft.com/office/powerpoint/2010/main" val="25289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Получение сертификата торговой точкой и платежным шлюзом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144000" cy="5400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altLang="ru-RU" sz="3200" dirty="0"/>
              <a:t>В ответ после проверки подлинности торговой точки с помощью его обслуживающего банка УЦ генерирует сертификат открытого ключа торговой точки. </a:t>
            </a:r>
          </a:p>
          <a:p>
            <a:pPr marL="0" indent="0">
              <a:buNone/>
            </a:pPr>
            <a:r>
              <a:rPr lang="ru-RU" altLang="ru-RU" sz="3200" dirty="0" smtClean="0"/>
              <a:t>Аналогичным </a:t>
            </a:r>
            <a:r>
              <a:rPr lang="ru-RU" altLang="ru-RU" sz="3200" dirty="0"/>
              <a:t>образом с помощью двухэтапной процедуры осуществляется генерация сертификата открытого ключа и для платежного шлюза. Разница состоит в том, что платежный шлюз обращается за сертификатом своего открытого ключа в </a:t>
            </a:r>
            <a:r>
              <a:rPr lang="ru-RU" altLang="ru-RU" sz="3200" dirty="0" smtClean="0"/>
              <a:t>свой УЦ.</a:t>
            </a:r>
            <a:endParaRPr lang="ru-RU" alt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06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 smtClean="0"/>
              <a:t>Получение сертификата торговой точкой и платежным шлюзом</a:t>
            </a:r>
            <a:endParaRPr lang="ru-RU" altLang="ru-RU" sz="4000" dirty="0"/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В отличие от владельца карты торговая точка и платежный шлюз должны получить сертификаты открытых ключей типов </a:t>
            </a:r>
            <a:r>
              <a:rPr lang="en-US" altLang="ru-RU" sz="3200" dirty="0"/>
              <a:t>Digital Signing Key</a:t>
            </a:r>
            <a:r>
              <a:rPr lang="ru-RU" altLang="ru-RU" sz="3200" dirty="0"/>
              <a:t> и </a:t>
            </a:r>
            <a:r>
              <a:rPr lang="en-US" altLang="ru-RU" sz="3200" dirty="0"/>
              <a:t>Key-Exchange Key</a:t>
            </a:r>
            <a:r>
              <a:rPr lang="ru-RU" altLang="ru-RU" sz="3200" dirty="0"/>
              <a:t>.</a:t>
            </a:r>
          </a:p>
          <a:p>
            <a:pPr>
              <a:lnSpc>
                <a:spcPct val="90000"/>
              </a:lnSpc>
            </a:pPr>
            <a:r>
              <a:rPr lang="ru-RU" altLang="ru-RU" sz="3200" dirty="0" smtClean="0"/>
              <a:t>SET </a:t>
            </a:r>
            <a:r>
              <a:rPr lang="ru-RU" altLang="ru-RU" sz="3200" dirty="0"/>
              <a:t>не формализует процедуры получения </a:t>
            </a:r>
            <a:r>
              <a:rPr lang="ru-RU" altLang="ru-RU" sz="3200" dirty="0" smtClean="0"/>
              <a:t>сертификатов удостоверяющими центрами. </a:t>
            </a:r>
            <a:r>
              <a:rPr lang="ru-RU" altLang="ru-RU" sz="3200" dirty="0"/>
              <a:t>Запрос сертификата осуществляется с помощью сообщения формата PKCS#10, а сертификат от вышестоящего центра сертификации поступает в формате </a:t>
            </a:r>
            <a:r>
              <a:rPr lang="ru-RU" altLang="ru-RU" sz="3200" dirty="0" smtClean="0"/>
              <a:t>PKC</a:t>
            </a:r>
            <a:r>
              <a:rPr lang="ru-RU" altLang="ru-RU" sz="3200" dirty="0">
                <a:solidFill>
                  <a:prstClr val="black"/>
                </a:solidFill>
              </a:rPr>
              <a:t>S</a:t>
            </a:r>
            <a:r>
              <a:rPr lang="ru-RU" altLang="ru-RU" sz="3200" dirty="0" smtClean="0"/>
              <a:t>#7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5175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mtClean="0"/>
              <a:t>Распространение и обновление сертификатов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Самоподписанный сертификат </a:t>
            </a:r>
            <a:r>
              <a:rPr lang="ru-RU" altLang="ru-RU" sz="3200" dirty="0" smtClean="0"/>
              <a:t>открытого </a:t>
            </a:r>
            <a:r>
              <a:rPr lang="ru-RU" altLang="ru-RU" sz="3200" dirty="0"/>
              <a:t>ключа центра сертификации </a:t>
            </a:r>
            <a:r>
              <a:rPr lang="ru-RU" altLang="ru-RU" sz="3200" dirty="0" smtClean="0"/>
              <a:t>самого верхнего (корневого) уровня распространяется </a:t>
            </a:r>
            <a:r>
              <a:rPr lang="ru-RU" altLang="ru-RU" sz="3200" dirty="0"/>
              <a:t>среди производителей прикладного ПО, работающего с протоколом SET</a:t>
            </a:r>
            <a:r>
              <a:rPr lang="ru-RU" altLang="ru-RU" sz="3200" dirty="0" smtClean="0"/>
              <a:t>.</a:t>
            </a:r>
          </a:p>
          <a:p>
            <a:r>
              <a:rPr lang="ru-RU" altLang="ru-RU" sz="3200" dirty="0"/>
              <a:t>Процедуры обновления сертификатов аналогичны процедурам их генерации, но в них может использоваться информация о старых сертификатах открытых ключей</a:t>
            </a:r>
            <a:r>
              <a:rPr lang="ru-RU" altLang="ru-RU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691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/>
              <a:t>Отзыв </a:t>
            </a:r>
            <a:r>
              <a:rPr lang="ru-RU" altLang="ru-RU" dirty="0"/>
              <a:t>сертификатов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altLang="ru-RU" sz="3200" dirty="0"/>
              <a:t>Сертификат может быть отозван по одной из следующих причин: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соответствующий сертификату </a:t>
            </a:r>
            <a:r>
              <a:rPr lang="ru-RU" altLang="ru-RU" sz="3200" dirty="0" smtClean="0"/>
              <a:t>закрытый </a:t>
            </a:r>
            <a:r>
              <a:rPr lang="ru-RU" altLang="ru-RU" sz="3200" dirty="0"/>
              <a:t>ключ стал известен злоумышленнику;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сертификат принадлежит субъекту системы </a:t>
            </a:r>
            <a:r>
              <a:rPr lang="ru-RU" altLang="ru-RU" sz="3200" dirty="0" smtClean="0"/>
              <a:t>удостоверяющих центров SET</a:t>
            </a:r>
            <a:r>
              <a:rPr lang="ru-RU" altLang="ru-RU" sz="3200" dirty="0"/>
              <a:t>, по каким-либо обстоятельствам прекратившему свое функционирование;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изменились учетные данные сертификата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81096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229600" cy="1139825"/>
          </a:xfrm>
        </p:spPr>
        <p:txBody>
          <a:bodyPr/>
          <a:lstStyle/>
          <a:p>
            <a:r>
              <a:rPr lang="ru-RU" altLang="ru-RU"/>
              <a:t>Отзыв сертификатов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Процедура обновления списков отозванных сертификатов использует каталог всех актуальных на данный момент времени списков CRL в данной платежной системе. Такой каталог называется </a:t>
            </a:r>
            <a:r>
              <a:rPr lang="en-US" altLang="ru-RU" sz="3200" dirty="0"/>
              <a:t>Brand CRL Identifier (BCI).</a:t>
            </a:r>
            <a:r>
              <a:rPr lang="ru-RU" altLang="ru-RU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842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Операция электронной покупки с использованием протокола SET 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 smtClean="0"/>
              <a:t>Владелец </a:t>
            </a:r>
            <a:r>
              <a:rPr lang="ru-RU" altLang="ru-RU" sz="3200" dirty="0"/>
              <a:t>карты </a:t>
            </a:r>
            <a:r>
              <a:rPr lang="en-US" altLang="ru-RU" sz="3200" dirty="0" smtClean="0"/>
              <a:t>C-&gt;</a:t>
            </a:r>
            <a:r>
              <a:rPr lang="ru-RU" altLang="ru-RU" sz="3200" dirty="0"/>
              <a:t>Торговая точка </a:t>
            </a:r>
            <a:r>
              <a:rPr lang="en-US" altLang="ru-RU" sz="3200" dirty="0"/>
              <a:t>M</a:t>
            </a:r>
            <a:r>
              <a:rPr lang="en-US" altLang="ru-RU" sz="3200" dirty="0" smtClean="0"/>
              <a:t>: </a:t>
            </a:r>
            <a:r>
              <a:rPr lang="en-US" altLang="ru-RU" sz="3200" dirty="0"/>
              <a:t>Initiate Request (</a:t>
            </a:r>
            <a:r>
              <a:rPr lang="ru-RU" altLang="ru-RU" sz="3200" dirty="0"/>
              <a:t>свой идентификатор, сформированный им идентификатор транзакции LID-C, идентификатор платежной системы своей карты </a:t>
            </a:r>
            <a:r>
              <a:rPr lang="en-US" altLang="ru-RU" sz="3200" dirty="0"/>
              <a:t>Brand</a:t>
            </a:r>
            <a:r>
              <a:rPr lang="ru-RU" altLang="ru-RU" sz="3200" dirty="0"/>
              <a:t> ID, BIN карты (первые 6 цифр номера), язык </a:t>
            </a:r>
            <a:r>
              <a:rPr lang="en-US" altLang="ru-RU" sz="3200" dirty="0"/>
              <a:t>L </a:t>
            </a:r>
            <a:r>
              <a:rPr lang="ru-RU" altLang="ru-RU" sz="3200" dirty="0"/>
              <a:t>для совершения операции, хеш-значения сертификатов, списков CRL и каталога BCI, хранящихся в системе владельца карты, сгенерированное им случайное число </a:t>
            </a:r>
            <a:r>
              <a:rPr lang="en-US" altLang="ru-RU" sz="3200" dirty="0"/>
              <a:t>Chall-C</a:t>
            </a:r>
            <a:r>
              <a:rPr lang="ru-RU" altLang="ru-RU" sz="3200" dirty="0"/>
              <a:t>, параметрический идентификатор транзакции в системе торговой точки). </a:t>
            </a:r>
          </a:p>
        </p:txBody>
      </p:sp>
    </p:spTree>
    <p:extLst>
      <p:ext uri="{BB962C8B-B14F-4D97-AF65-F5344CB8AC3E}">
        <p14:creationId xmlns:p14="http://schemas.microsoft.com/office/powerpoint/2010/main" val="180308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Операция электронной покупки с использованием протокола SET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en-US" altLang="ru-RU" sz="3200" dirty="0" smtClean="0"/>
              <a:t>M-&gt;C: </a:t>
            </a:r>
            <a:r>
              <a:rPr lang="en-US" altLang="ru-RU" sz="3200" dirty="0"/>
              <a:t>Initiate Response (</a:t>
            </a:r>
            <a:r>
              <a:rPr lang="ru-RU" altLang="ru-RU" sz="3200" dirty="0"/>
              <a:t>LID-C</a:t>
            </a:r>
            <a:r>
              <a:rPr lang="en-US" altLang="ru-RU" sz="3200" dirty="0"/>
              <a:t>, L, </a:t>
            </a:r>
            <a:r>
              <a:rPr lang="ru-RU" altLang="ru-RU" sz="3200" dirty="0"/>
              <a:t>сгенерированный глобальный идентификатор транзакции XID, хеш-значения сертификатов, списков CRL и каталога BCI, </a:t>
            </a:r>
            <a:r>
              <a:rPr lang="en-US" altLang="ru-RU" sz="3200" dirty="0"/>
              <a:t>Chall</a:t>
            </a:r>
            <a:r>
              <a:rPr lang="ru-RU" altLang="ru-RU" sz="3200" dirty="0"/>
              <a:t>-C, </a:t>
            </a:r>
            <a:r>
              <a:rPr lang="ru-RU" altLang="ru-RU" sz="3200" dirty="0" smtClean="0"/>
              <a:t>случайное </a:t>
            </a:r>
            <a:r>
              <a:rPr lang="ru-RU" altLang="ru-RU" sz="3200" dirty="0"/>
              <a:t>число </a:t>
            </a:r>
            <a:r>
              <a:rPr lang="en-US" altLang="ru-RU" sz="3200" dirty="0"/>
              <a:t>Chall-M</a:t>
            </a:r>
            <a:r>
              <a:rPr lang="ru-RU" altLang="ru-RU" sz="3200" dirty="0"/>
              <a:t>, сертификат </a:t>
            </a:r>
            <a:r>
              <a:rPr lang="en-US" altLang="ru-RU" sz="3200" dirty="0"/>
              <a:t>Key-Exchange Key</a:t>
            </a:r>
            <a:r>
              <a:rPr lang="ru-RU" altLang="ru-RU" sz="3200" dirty="0"/>
              <a:t> платежного шлюза </a:t>
            </a:r>
            <a:r>
              <a:rPr lang="en-US" altLang="ru-RU" sz="3200" dirty="0"/>
              <a:t>G</a:t>
            </a:r>
            <a:r>
              <a:rPr lang="ru-RU" altLang="ru-RU" sz="3200" dirty="0"/>
              <a:t>, выбранного на основании </a:t>
            </a:r>
            <a:r>
              <a:rPr lang="en-US" altLang="ru-RU" sz="3200" dirty="0"/>
              <a:t>Brand</a:t>
            </a:r>
            <a:r>
              <a:rPr lang="ru-RU" altLang="ru-RU" sz="3200" dirty="0"/>
              <a:t> ID, BIN и сертификата владельца карты, текущий каталог BCI, если в запросе клиента хеш-значение каталога BCI отсутствовало либо </a:t>
            </a:r>
            <a:r>
              <a:rPr lang="ru-RU" altLang="ru-RU" sz="3200" dirty="0" smtClean="0"/>
              <a:t>было неактуально, ЭП </a:t>
            </a:r>
            <a:r>
              <a:rPr lang="en-US" altLang="ru-RU" sz="3200" dirty="0" smtClean="0"/>
              <a:t>M </a:t>
            </a:r>
            <a:r>
              <a:rPr lang="ru-RU" altLang="ru-RU" sz="3200" dirty="0"/>
              <a:t>под ответом, </a:t>
            </a:r>
            <a:r>
              <a:rPr lang="ru-RU" altLang="ru-RU" sz="3200" dirty="0" smtClean="0"/>
              <a:t>сертификат </a:t>
            </a:r>
            <a:r>
              <a:rPr lang="en-US" altLang="ru-RU" sz="3200" dirty="0" smtClean="0"/>
              <a:t>M </a:t>
            </a:r>
            <a:r>
              <a:rPr lang="ru-RU" altLang="ru-RU" sz="3200" dirty="0"/>
              <a:t>для подписи</a:t>
            </a:r>
            <a:r>
              <a:rPr lang="en-US" altLang="ru-RU" sz="3200" dirty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00683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Операция электронной покупки с использованием протокола SET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en-US" altLang="ru-RU" sz="3200" dirty="0" smtClean="0"/>
              <a:t>C: </a:t>
            </a:r>
            <a:r>
              <a:rPr lang="ru-RU" altLang="ru-RU" sz="3200" dirty="0"/>
              <a:t>проверяет полученные сертификаты открытого ключа подписи </a:t>
            </a:r>
            <a:r>
              <a:rPr lang="en-US" altLang="ru-RU" sz="3200" dirty="0"/>
              <a:t> </a:t>
            </a:r>
            <a:r>
              <a:rPr lang="en-US" altLang="ru-RU" sz="3200" dirty="0" smtClean="0"/>
              <a:t>M </a:t>
            </a:r>
            <a:r>
              <a:rPr lang="ru-RU" altLang="ru-RU" sz="3200" dirty="0"/>
              <a:t>и открытого ключа </a:t>
            </a:r>
            <a:r>
              <a:rPr lang="en-US" altLang="ru-RU" sz="3200" dirty="0"/>
              <a:t>Key-Exchange Key G</a:t>
            </a:r>
            <a:r>
              <a:rPr lang="ru-RU" altLang="ru-RU" sz="3200" dirty="0"/>
              <a:t>, проверяет </a:t>
            </a:r>
            <a:r>
              <a:rPr lang="ru-RU" altLang="ru-RU" sz="3200" dirty="0" smtClean="0"/>
              <a:t>ЭП </a:t>
            </a:r>
            <a:r>
              <a:rPr lang="en-US" altLang="ru-RU" sz="3200" dirty="0" smtClean="0"/>
              <a:t>M </a:t>
            </a:r>
            <a:r>
              <a:rPr lang="ru-RU" altLang="ru-RU" sz="3200" dirty="0"/>
              <a:t>в полученном сообщении и аутентифицирует </a:t>
            </a:r>
            <a:r>
              <a:rPr lang="en-US" altLang="ru-RU" sz="3200" dirty="0" smtClean="0"/>
              <a:t>M</a:t>
            </a:r>
            <a:r>
              <a:rPr lang="ru-RU" altLang="ru-RU" sz="3200" dirty="0" smtClean="0"/>
              <a:t>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 startAt="3"/>
            </a:pPr>
            <a:r>
              <a:rPr lang="en-US" altLang="ru-RU" sz="3200" dirty="0" smtClean="0"/>
              <a:t>C-&gt;M: </a:t>
            </a:r>
            <a:r>
              <a:rPr lang="en-US" altLang="ru-RU" sz="3200" dirty="0"/>
              <a:t>Purchase Request </a:t>
            </a:r>
            <a:r>
              <a:rPr lang="en-US" altLang="ru-RU" sz="3200" dirty="0">
                <a:cs typeface="Arial" charset="0"/>
              </a:rPr>
              <a:t>−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ru-RU" altLang="ru-RU" sz="3200" dirty="0"/>
              <a:t>инструкция по заказу (</a:t>
            </a:r>
            <a:r>
              <a:rPr lang="en-US" altLang="ru-RU" sz="3200" dirty="0"/>
              <a:t>Order Instruction, OI</a:t>
            </a:r>
            <a:r>
              <a:rPr lang="ru-RU" altLang="ru-RU" sz="3200" dirty="0"/>
              <a:t>) для </a:t>
            </a:r>
            <a:r>
              <a:rPr lang="en-US" altLang="ru-RU" sz="3200" dirty="0" smtClean="0"/>
              <a:t>M </a:t>
            </a:r>
            <a:r>
              <a:rPr lang="ru-RU" altLang="ru-RU" sz="3200" dirty="0"/>
              <a:t>и платежная инструкция (</a:t>
            </a:r>
            <a:r>
              <a:rPr lang="en-US" altLang="ru-RU" sz="3200" dirty="0"/>
              <a:t>Payment Instruction, PI</a:t>
            </a:r>
            <a:r>
              <a:rPr lang="ru-RU" altLang="ru-RU" sz="3200" dirty="0"/>
              <a:t>) для </a:t>
            </a:r>
            <a:r>
              <a:rPr lang="en-US" altLang="ru-RU" sz="3200" dirty="0"/>
              <a:t>G</a:t>
            </a:r>
            <a:r>
              <a:rPr lang="ru-RU" altLang="ru-RU" sz="3200" dirty="0"/>
              <a:t>, </a:t>
            </a:r>
            <a:r>
              <a:rPr lang="ru-RU" altLang="ru-RU" sz="3200" dirty="0" smtClean="0"/>
              <a:t>ЭП </a:t>
            </a:r>
            <a:r>
              <a:rPr lang="en-US" altLang="ru-RU" sz="3200" dirty="0" smtClean="0"/>
              <a:t>C </a:t>
            </a:r>
            <a:r>
              <a:rPr lang="ru-RU" altLang="ru-RU" sz="3200" dirty="0"/>
              <a:t>под сообщением, сертификат </a:t>
            </a:r>
            <a:r>
              <a:rPr lang="en-US" altLang="ru-RU" sz="3200" dirty="0" smtClean="0"/>
              <a:t>C </a:t>
            </a:r>
            <a:r>
              <a:rPr lang="ru-RU" altLang="ru-RU" sz="3200" dirty="0"/>
              <a:t>для подписи. </a:t>
            </a:r>
          </a:p>
        </p:txBody>
      </p:sp>
    </p:spTree>
    <p:extLst>
      <p:ext uri="{BB962C8B-B14F-4D97-AF65-F5344CB8AC3E}">
        <p14:creationId xmlns:p14="http://schemas.microsoft.com/office/powerpoint/2010/main" val="370649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765175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SET</a:t>
            </a:r>
            <a:endParaRPr lang="ru-RU" altLang="ru-RU" dirty="0"/>
          </a:p>
        </p:txBody>
      </p:sp>
      <p:pic>
        <p:nvPicPr>
          <p:cNvPr id="401415" name="Picture 7" descr="ris1_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806450"/>
            <a:ext cx="8316912" cy="605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51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Инструкция по заказу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en-US" altLang="ru-RU" sz="3200" dirty="0"/>
              <a:t>Chall-M</a:t>
            </a:r>
            <a:r>
              <a:rPr lang="ru-RU" altLang="ru-RU" sz="3200" dirty="0"/>
              <a:t>;</a:t>
            </a:r>
          </a:p>
          <a:p>
            <a:r>
              <a:rPr lang="ru-RU" altLang="ru-RU" sz="3200" dirty="0"/>
              <a:t>XID;</a:t>
            </a:r>
          </a:p>
          <a:p>
            <a:r>
              <a:rPr lang="ru-RU" altLang="ru-RU" sz="3200" dirty="0"/>
              <a:t>размер и валюта транзакции;</a:t>
            </a:r>
          </a:p>
          <a:p>
            <a:r>
              <a:rPr lang="ru-RU" altLang="ru-RU" sz="3200" dirty="0"/>
              <a:t>идентификатор </a:t>
            </a:r>
            <a:r>
              <a:rPr lang="en-US" altLang="ru-RU" sz="3200" dirty="0" smtClean="0"/>
              <a:t>M;</a:t>
            </a:r>
            <a:endParaRPr lang="en-US" altLang="ru-RU" sz="3200" dirty="0"/>
          </a:p>
          <a:p>
            <a:r>
              <a:rPr lang="ru-RU" altLang="ru-RU" sz="3200" dirty="0"/>
              <a:t>идентификатор набора транзакций, к которому должна быть отнесена покупка;</a:t>
            </a:r>
          </a:p>
          <a:p>
            <a:r>
              <a:rPr lang="ru-RU" altLang="ru-RU" sz="3200" dirty="0"/>
              <a:t>номер заказа в системе магазина;</a:t>
            </a:r>
          </a:p>
          <a:p>
            <a:r>
              <a:rPr lang="ru-RU" altLang="ru-RU" sz="3200" dirty="0"/>
              <a:t>хеш-значение от PI.</a:t>
            </a:r>
          </a:p>
        </p:txBody>
      </p:sp>
    </p:spTree>
    <p:extLst>
      <p:ext uri="{BB962C8B-B14F-4D97-AF65-F5344CB8AC3E}">
        <p14:creationId xmlns:p14="http://schemas.microsoft.com/office/powerpoint/2010/main" val="10689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Платежная инструкция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XID;</a:t>
            </a:r>
          </a:p>
          <a:p>
            <a:r>
              <a:rPr lang="en-US" altLang="ru-RU" sz="3200" dirty="0" err="1"/>
              <a:t>TranStain</a:t>
            </a:r>
            <a:r>
              <a:rPr lang="ru-RU" altLang="ru-RU" sz="3200" dirty="0"/>
              <a:t> (хеш-значение от секрета карты S и XID);</a:t>
            </a:r>
          </a:p>
          <a:p>
            <a:r>
              <a:rPr lang="ru-RU" altLang="ru-RU" sz="3200" dirty="0"/>
              <a:t>хеш-значение от OI;</a:t>
            </a:r>
          </a:p>
          <a:p>
            <a:r>
              <a:rPr lang="ru-RU" altLang="ru-RU" sz="3200" dirty="0"/>
              <a:t>другая информация.</a:t>
            </a:r>
          </a:p>
          <a:p>
            <a:pPr>
              <a:buFont typeface="Wingdings" pitchFamily="2" charset="2"/>
              <a:buNone/>
            </a:pPr>
            <a:r>
              <a:rPr lang="en-US" altLang="ru-RU" sz="3200" dirty="0"/>
              <a:t>PI </a:t>
            </a:r>
            <a:r>
              <a:rPr lang="ru-RU" altLang="ru-RU" sz="3200" dirty="0"/>
              <a:t>зашифровывается с помощью случайного сеансового ключа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1</a:t>
            </a:r>
            <a:r>
              <a:rPr lang="ru-RU" altLang="ru-RU" sz="3200" dirty="0"/>
              <a:t>, который зашифровывается с помощью открытого ключа обмена </a:t>
            </a:r>
            <a:r>
              <a:rPr lang="en-US" altLang="ru-RU" sz="3200" dirty="0"/>
              <a:t>G</a:t>
            </a:r>
            <a:r>
              <a:rPr lang="ru-RU" altLang="ru-RU" sz="3200" dirty="0"/>
              <a:t> (</a:t>
            </a:r>
            <a:r>
              <a:rPr lang="en-US" altLang="ru-RU" sz="3200" dirty="0"/>
              <a:t>PK</a:t>
            </a:r>
            <a:r>
              <a:rPr lang="en-US" altLang="ru-RU" sz="3200" baseline="-25000" dirty="0"/>
              <a:t>G</a:t>
            </a:r>
            <a:r>
              <a:rPr lang="en-US" altLang="ru-RU" sz="3200" dirty="0"/>
              <a:t>) </a:t>
            </a:r>
            <a:r>
              <a:rPr lang="ru-RU" altLang="ru-RU" sz="3200" dirty="0"/>
              <a:t>и добавляется к </a:t>
            </a:r>
            <a:r>
              <a:rPr lang="en-US" altLang="ru-RU" sz="3200" dirty="0"/>
              <a:t>PI.</a:t>
            </a:r>
            <a:endParaRPr lang="ru-RU" altLang="ru-RU" sz="3200" dirty="0"/>
          </a:p>
          <a:p>
            <a:pPr>
              <a:buFont typeface="Wingdings" pitchFamily="2" charset="2"/>
              <a:buNone/>
            </a:pPr>
            <a:r>
              <a:rPr lang="en-US" altLang="ru-RU" sz="3200" dirty="0"/>
              <a:t>PI </a:t>
            </a:r>
            <a:r>
              <a:rPr lang="ru-RU" altLang="ru-RU" sz="3200" dirty="0"/>
              <a:t>также содержит реквизиты карты</a:t>
            </a:r>
            <a:r>
              <a:rPr lang="en-US" altLang="ru-RU" sz="3200" dirty="0"/>
              <a:t> R</a:t>
            </a:r>
            <a:r>
              <a:rPr lang="ru-RU" altLang="ru-RU" sz="3200" dirty="0"/>
              <a:t>, зашифрованные </a:t>
            </a:r>
            <a:r>
              <a:rPr lang="en-US" altLang="ru-RU" sz="3200" dirty="0"/>
              <a:t>PK</a:t>
            </a:r>
            <a:r>
              <a:rPr lang="en-US" altLang="ru-RU" sz="3200" baseline="-25000" dirty="0"/>
              <a:t>G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378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Операция электронной покупки с использованием протокола SET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 smtClean="0"/>
              <a:t>M: </a:t>
            </a:r>
            <a:r>
              <a:rPr lang="ru-RU" altLang="ru-RU" sz="3200" dirty="0"/>
              <a:t>проверяет сертификат </a:t>
            </a:r>
            <a:r>
              <a:rPr lang="en-US" altLang="ru-RU" sz="3200" dirty="0" smtClean="0"/>
              <a:t>C</a:t>
            </a:r>
            <a:r>
              <a:rPr lang="ru-RU" altLang="ru-RU" sz="3200" dirty="0" smtClean="0"/>
              <a:t>, </a:t>
            </a:r>
            <a:r>
              <a:rPr lang="ru-RU" altLang="ru-RU" sz="3200" dirty="0"/>
              <a:t>проверяет </a:t>
            </a:r>
            <a:r>
              <a:rPr lang="ru-RU" altLang="ru-RU" sz="3200" dirty="0" smtClean="0"/>
              <a:t>ЭП </a:t>
            </a:r>
            <a:r>
              <a:rPr lang="en-US" altLang="ru-RU" sz="3200" dirty="0" smtClean="0"/>
              <a:t> </a:t>
            </a:r>
            <a:r>
              <a:rPr lang="ru-RU" altLang="ru-RU" sz="3200" dirty="0"/>
              <a:t>под сообщением </a:t>
            </a:r>
            <a:r>
              <a:rPr lang="en-US" altLang="ru-RU" sz="3200" dirty="0" smtClean="0"/>
              <a:t>C </a:t>
            </a:r>
            <a:r>
              <a:rPr lang="ru-RU" altLang="ru-RU" sz="3200" dirty="0"/>
              <a:t>(с помощью </a:t>
            </a:r>
            <a:r>
              <a:rPr lang="en-US" altLang="ru-RU" sz="3200" dirty="0"/>
              <a:t>H(PI) </a:t>
            </a:r>
            <a:r>
              <a:rPr lang="ru-RU" altLang="ru-RU" sz="3200" dirty="0"/>
              <a:t>в </a:t>
            </a:r>
            <a:r>
              <a:rPr lang="en-US" altLang="ru-RU" sz="3200" dirty="0"/>
              <a:t>OI)</a:t>
            </a:r>
            <a:r>
              <a:rPr lang="ru-RU" altLang="ru-RU" sz="3200" dirty="0"/>
              <a:t> и аутентифицирует владельца карты.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 smtClean="0"/>
              <a:t>M-&gt;</a:t>
            </a:r>
            <a:r>
              <a:rPr lang="en-US" altLang="ru-RU" sz="3200" dirty="0"/>
              <a:t>G: Authorization Request </a:t>
            </a:r>
            <a:r>
              <a:rPr lang="en-US" altLang="ru-RU" sz="3200" dirty="0">
                <a:cs typeface="Arial" charset="0"/>
              </a:rPr>
              <a:t>−</a:t>
            </a:r>
            <a:r>
              <a:rPr lang="en-US" altLang="ru-RU" sz="3200" dirty="0"/>
              <a:t> (E</a:t>
            </a:r>
            <a:r>
              <a:rPr lang="en-US" altLang="ru-RU" sz="3200" baseline="-25000" dirty="0"/>
              <a:t>K1</a:t>
            </a:r>
            <a:r>
              <a:rPr lang="en-US" altLang="ru-RU" sz="3200" dirty="0"/>
              <a:t>(PI), E</a:t>
            </a:r>
            <a:r>
              <a:rPr lang="en-US" altLang="ru-RU" sz="3200" baseline="-25000" dirty="0"/>
              <a:t>PKG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), E</a:t>
            </a:r>
            <a:r>
              <a:rPr lang="en-US" altLang="ru-RU" sz="3200" baseline="-25000" dirty="0"/>
              <a:t>PKG</a:t>
            </a:r>
            <a:r>
              <a:rPr lang="en-US" altLang="ru-RU" sz="3200" dirty="0"/>
              <a:t>(R), </a:t>
            </a:r>
            <a:r>
              <a:rPr lang="ru-RU" altLang="ru-RU" sz="3200" dirty="0" smtClean="0"/>
              <a:t>ЭП </a:t>
            </a:r>
            <a:r>
              <a:rPr lang="en-US" altLang="ru-RU" sz="3200" dirty="0" smtClean="0"/>
              <a:t>C, </a:t>
            </a:r>
            <a:r>
              <a:rPr lang="ru-RU" altLang="ru-RU" sz="3200" dirty="0"/>
              <a:t>размер транзакции, </a:t>
            </a:r>
            <a:r>
              <a:rPr lang="en-US" altLang="ru-RU" sz="3200" dirty="0" smtClean="0"/>
              <a:t>M</a:t>
            </a:r>
            <a:r>
              <a:rPr lang="ru-RU" altLang="ru-RU" sz="3200" dirty="0" smtClean="0"/>
              <a:t>, </a:t>
            </a:r>
            <a:r>
              <a:rPr lang="ru-RU" altLang="ru-RU" sz="3200" dirty="0"/>
              <a:t>XID, случайное число </a:t>
            </a:r>
            <a:r>
              <a:rPr lang="en-US" altLang="ru-RU" sz="3200" dirty="0"/>
              <a:t>Chall-P, </a:t>
            </a:r>
            <a:r>
              <a:rPr lang="ru-RU" altLang="ru-RU" sz="3200" dirty="0" smtClean="0"/>
              <a:t>ЭП </a:t>
            </a:r>
            <a:r>
              <a:rPr lang="en-US" altLang="ru-RU" sz="3200" dirty="0" smtClean="0"/>
              <a:t>M)</a:t>
            </a:r>
            <a:r>
              <a:rPr lang="ru-RU" altLang="ru-RU" sz="3200" dirty="0"/>
              <a:t>, зашифрованные</a:t>
            </a:r>
            <a:r>
              <a:rPr lang="en-US" altLang="ru-RU" sz="3200" dirty="0"/>
              <a:t> </a:t>
            </a:r>
            <a:r>
              <a:rPr lang="ru-RU" altLang="ru-RU" sz="3200" dirty="0"/>
              <a:t>случайным</a:t>
            </a:r>
            <a:r>
              <a:rPr lang="en-US" altLang="ru-RU" sz="3200" dirty="0"/>
              <a:t> </a:t>
            </a:r>
            <a:r>
              <a:rPr lang="ru-RU" altLang="ru-RU" sz="3200" dirty="0"/>
              <a:t>сеансовым ключом К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 который в свою очередь зашифрован </a:t>
            </a:r>
            <a:r>
              <a:rPr lang="en-US" altLang="ru-RU" sz="3200" dirty="0"/>
              <a:t>PK</a:t>
            </a:r>
            <a:r>
              <a:rPr lang="en-US" altLang="ru-RU" sz="3200" baseline="-25000" dirty="0"/>
              <a:t>G</a:t>
            </a:r>
            <a:r>
              <a:rPr lang="ru-RU" altLang="ru-RU" sz="3200" dirty="0"/>
              <a:t>, сертификаты подписи </a:t>
            </a:r>
            <a:r>
              <a:rPr lang="en-US" altLang="ru-RU" sz="3200" dirty="0" smtClean="0"/>
              <a:t>C </a:t>
            </a:r>
            <a:r>
              <a:rPr lang="ru-RU" altLang="ru-RU" sz="3200" dirty="0"/>
              <a:t>и </a:t>
            </a:r>
            <a:r>
              <a:rPr lang="en-US" altLang="ru-RU" sz="3200" dirty="0" smtClean="0"/>
              <a:t>M, </a:t>
            </a:r>
            <a:r>
              <a:rPr lang="ru-RU" altLang="ru-RU" sz="3200" dirty="0"/>
              <a:t>сертификат обмена ключами </a:t>
            </a:r>
            <a:r>
              <a:rPr lang="en-US" altLang="ru-RU" sz="3200" dirty="0" smtClean="0"/>
              <a:t>PK</a:t>
            </a:r>
            <a:r>
              <a:rPr lang="en-US" altLang="ru-RU" sz="3200" baseline="-25000" dirty="0" smtClean="0"/>
              <a:t>M</a:t>
            </a:r>
            <a:r>
              <a:rPr lang="en-US" altLang="ru-RU" sz="3200" dirty="0" smtClean="0"/>
              <a:t>. 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74412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Операция электронной покупки с использованием протокола SET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G: </a:t>
            </a:r>
            <a:r>
              <a:rPr lang="ru-RU" altLang="ru-RU" sz="3200" dirty="0"/>
              <a:t>расшифровывает с помощью </a:t>
            </a:r>
            <a:r>
              <a:rPr lang="en-US" altLang="ru-RU" sz="3200" dirty="0"/>
              <a:t>SK</a:t>
            </a:r>
            <a:r>
              <a:rPr lang="en-US" altLang="ru-RU" sz="3200" baseline="-25000" dirty="0"/>
              <a:t>G</a:t>
            </a:r>
            <a:r>
              <a:rPr lang="en-US" altLang="ru-RU" sz="3200" dirty="0"/>
              <a:t> </a:t>
            </a:r>
            <a:r>
              <a:rPr lang="ru-RU" altLang="ru-RU" sz="3200" dirty="0"/>
              <a:t>К</a:t>
            </a:r>
            <a:r>
              <a:rPr lang="ru-RU" altLang="ru-RU" sz="3200" baseline="-25000" dirty="0"/>
              <a:t>1</a:t>
            </a:r>
            <a:r>
              <a:rPr lang="ru-RU" altLang="ru-RU" sz="3200" dirty="0"/>
              <a:t>, К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 и </a:t>
            </a:r>
            <a:r>
              <a:rPr lang="en-US" altLang="ru-RU" sz="3200" dirty="0"/>
              <a:t>R</a:t>
            </a:r>
            <a:r>
              <a:rPr lang="ru-RU" altLang="ru-RU" sz="3200" dirty="0"/>
              <a:t>, расшифровывает данные о транзакции и PI, проверяет </a:t>
            </a:r>
            <a:r>
              <a:rPr lang="ru-RU" altLang="ru-RU" sz="3200" dirty="0" smtClean="0"/>
              <a:t>ЭП </a:t>
            </a:r>
            <a:r>
              <a:rPr lang="en-US" altLang="ru-RU" sz="3200" dirty="0" smtClean="0"/>
              <a:t>C </a:t>
            </a:r>
            <a:r>
              <a:rPr lang="ru-RU" altLang="ru-RU" sz="3200" dirty="0"/>
              <a:t>(для этого используется значение Н</a:t>
            </a:r>
            <a:r>
              <a:rPr lang="en-US" altLang="ru-RU" sz="3200" dirty="0"/>
              <a:t>(OI)</a:t>
            </a:r>
            <a:r>
              <a:rPr lang="ru-RU" altLang="ru-RU" sz="3200" dirty="0"/>
              <a:t> в PI), проверяет </a:t>
            </a:r>
            <a:r>
              <a:rPr lang="en-US" altLang="ru-RU" sz="3200" dirty="0"/>
              <a:t> </a:t>
            </a:r>
            <a:r>
              <a:rPr lang="ru-RU" altLang="ru-RU" sz="3200" dirty="0"/>
              <a:t>совпадение XID в сообщении о транзакции и в РI, аутентифицирует как </a:t>
            </a:r>
            <a:r>
              <a:rPr lang="en-US" altLang="ru-RU" sz="3200" dirty="0" smtClean="0"/>
              <a:t>M</a:t>
            </a:r>
            <a:r>
              <a:rPr lang="ru-RU" altLang="ru-RU" sz="3200" dirty="0" smtClean="0"/>
              <a:t>, </a:t>
            </a:r>
            <a:r>
              <a:rPr lang="ru-RU" altLang="ru-RU" sz="3200" dirty="0"/>
              <a:t>так и</a:t>
            </a:r>
            <a:r>
              <a:rPr lang="en-US" altLang="ru-RU" sz="3200" dirty="0"/>
              <a:t> </a:t>
            </a:r>
            <a:r>
              <a:rPr lang="en-US" altLang="ru-RU" sz="3200" dirty="0" smtClean="0"/>
              <a:t>C</a:t>
            </a:r>
            <a:r>
              <a:rPr lang="ru-RU" altLang="ru-RU" sz="3200" dirty="0" smtClean="0"/>
              <a:t>.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G-&gt;</a:t>
            </a:r>
            <a:r>
              <a:rPr lang="ru-RU" altLang="ru-RU" sz="3200" dirty="0"/>
              <a:t>Платежная система </a:t>
            </a:r>
            <a:r>
              <a:rPr lang="en-US" altLang="ru-RU" sz="3200" dirty="0"/>
              <a:t>P:</a:t>
            </a:r>
            <a:r>
              <a:rPr lang="ru-RU" altLang="ru-RU" sz="3200" dirty="0"/>
              <a:t> стандартное сообщение на авторизацию эмитента карты. 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P-&gt;G: </a:t>
            </a:r>
            <a:r>
              <a:rPr lang="ru-RU" altLang="ru-RU" sz="3200" dirty="0"/>
              <a:t>результат авторизации </a:t>
            </a:r>
            <a:r>
              <a:rPr lang="en-US" altLang="ru-RU" sz="3200" dirty="0"/>
              <a:t>AR</a:t>
            </a:r>
            <a:r>
              <a:rPr lang="ru-RU" altLang="ru-RU" sz="3200" dirty="0"/>
              <a:t>,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P</a:t>
            </a:r>
            <a:r>
              <a:rPr lang="en-US" altLang="ru-RU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594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Операция электронной покупки с использованием протокола SET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+mj-lt"/>
              <a:buAutoNum type="arabicPeriod" startAt="10"/>
            </a:pPr>
            <a:r>
              <a:rPr lang="en-US" altLang="ru-RU" sz="3200"/>
              <a:t>G-</a:t>
            </a:r>
            <a:r>
              <a:rPr lang="en-US" altLang="ru-RU" sz="3200" smtClean="0"/>
              <a:t>&gt;M: </a:t>
            </a:r>
            <a:r>
              <a:rPr lang="en-US" altLang="ru-RU" sz="3200" dirty="0"/>
              <a:t>Authorization Response </a:t>
            </a:r>
            <a:r>
              <a:rPr lang="en-US" altLang="ru-RU" sz="3200" dirty="0">
                <a:cs typeface="Arial" pitchFamily="34" charset="0"/>
              </a:rPr>
              <a:t>−</a:t>
            </a:r>
            <a:r>
              <a:rPr lang="ru-RU" altLang="ru-RU" sz="3200" dirty="0">
                <a:cs typeface="Arial" pitchFamily="34" charset="0"/>
              </a:rPr>
              <a:t> </a:t>
            </a:r>
            <a:r>
              <a:rPr lang="ru-RU" altLang="ru-RU" sz="3200" dirty="0"/>
              <a:t>(</a:t>
            </a:r>
            <a:r>
              <a:rPr lang="en-US" altLang="ru-RU" sz="3200" dirty="0" err="1"/>
              <a:t>Chall</a:t>
            </a:r>
            <a:r>
              <a:rPr lang="en-US" altLang="ru-RU" sz="3200" dirty="0"/>
              <a:t>-P</a:t>
            </a:r>
            <a:r>
              <a:rPr lang="ru-RU" altLang="ru-RU" sz="3200" dirty="0"/>
              <a:t>, </a:t>
            </a:r>
            <a:r>
              <a:rPr lang="en-US" altLang="ru-RU" sz="3200" dirty="0"/>
              <a:t>AR</a:t>
            </a:r>
            <a:r>
              <a:rPr lang="ru-RU" altLang="ru-RU" sz="3200" dirty="0"/>
              <a:t>,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P</a:t>
            </a:r>
            <a:r>
              <a:rPr lang="ru-RU" altLang="ru-RU" sz="3200" dirty="0"/>
              <a:t>, мандат для платежа</a:t>
            </a:r>
            <a:r>
              <a:rPr lang="en-US" altLang="ru-RU" sz="3200" dirty="0"/>
              <a:t>,</a:t>
            </a:r>
            <a:r>
              <a:rPr lang="ru-RU" altLang="ru-RU" sz="3200" baseline="-25000" dirty="0"/>
              <a:t>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G</a:t>
            </a:r>
            <a:r>
              <a:rPr lang="ru-RU" altLang="ru-RU" sz="3200" dirty="0"/>
              <a:t>), зашифрованные с помощью случайного сеансового ключа</a:t>
            </a:r>
            <a:r>
              <a:rPr lang="en-US" altLang="ru-RU" sz="3200" dirty="0"/>
              <a:t> K</a:t>
            </a:r>
            <a:r>
              <a:rPr lang="en-US" altLang="ru-RU" sz="3200" baseline="-25000" dirty="0"/>
              <a:t>3</a:t>
            </a:r>
            <a:r>
              <a:rPr lang="ru-RU" altLang="ru-RU" sz="3200" dirty="0"/>
              <a:t>, который зашифрован с помощью </a:t>
            </a:r>
            <a:r>
              <a:rPr lang="en-US" altLang="ru-RU" sz="3200" dirty="0" smtClean="0"/>
              <a:t>PK</a:t>
            </a:r>
            <a:r>
              <a:rPr lang="en-US" altLang="ru-RU" sz="3200" baseline="-25000" dirty="0"/>
              <a:t>M</a:t>
            </a:r>
            <a:r>
              <a:rPr lang="ru-RU" altLang="ru-RU" sz="3200" dirty="0" smtClean="0"/>
              <a:t>, </a:t>
            </a:r>
            <a:r>
              <a:rPr lang="ru-RU" altLang="ru-RU" sz="3200" dirty="0"/>
              <a:t>сертификаты </a:t>
            </a:r>
            <a:r>
              <a:rPr lang="en-US" altLang="ru-RU" sz="3200" dirty="0"/>
              <a:t>G </a:t>
            </a:r>
            <a:r>
              <a:rPr lang="ru-RU" altLang="ru-RU" sz="3200" dirty="0"/>
              <a:t>подписи и обмена.</a:t>
            </a:r>
          </a:p>
          <a:p>
            <a:pPr marL="609600" indent="-609600">
              <a:buFont typeface="Wingdings" pitchFamily="2" charset="2"/>
              <a:buAutoNum type="arabicPeriod" startAt="10"/>
            </a:pPr>
            <a:r>
              <a:rPr lang="en-US" altLang="ru-RU" sz="3200" dirty="0" smtClean="0"/>
              <a:t>M: </a:t>
            </a:r>
            <a:r>
              <a:rPr lang="ru-RU" altLang="ru-RU" sz="3200" dirty="0" smtClean="0"/>
              <a:t>расшифровывает </a:t>
            </a:r>
            <a:r>
              <a:rPr lang="en-US" altLang="ru-RU" sz="3200" dirty="0" smtClean="0"/>
              <a:t>K</a:t>
            </a:r>
            <a:r>
              <a:rPr lang="en-US" altLang="ru-RU" sz="3200" baseline="-25000" dirty="0" smtClean="0"/>
              <a:t>3</a:t>
            </a:r>
            <a:r>
              <a:rPr lang="en-US" altLang="ru-RU" sz="3200" dirty="0" smtClean="0"/>
              <a:t> </a:t>
            </a:r>
            <a:r>
              <a:rPr lang="ru-RU" altLang="ru-RU" sz="3200" dirty="0" smtClean="0"/>
              <a:t>и сообщение шага 10, проверяет ЭП </a:t>
            </a:r>
            <a:r>
              <a:rPr lang="en-US" altLang="ru-RU" sz="3200" dirty="0" smtClean="0"/>
              <a:t>G.</a:t>
            </a:r>
          </a:p>
          <a:p>
            <a:pPr marL="609600" indent="-609600">
              <a:buFont typeface="Wingdings" pitchFamily="2" charset="2"/>
              <a:buAutoNum type="arabicPeriod" startAt="10"/>
            </a:pPr>
            <a:r>
              <a:rPr lang="en-US" altLang="ru-RU" sz="3200" dirty="0"/>
              <a:t>M</a:t>
            </a:r>
            <a:r>
              <a:rPr lang="en-US" altLang="ru-RU" sz="3200" dirty="0" smtClean="0"/>
              <a:t>-&gt;C: </a:t>
            </a:r>
            <a:r>
              <a:rPr lang="en-US" altLang="ru-RU" sz="3200" dirty="0"/>
              <a:t>Purchase Response (Chall-C</a:t>
            </a:r>
            <a:r>
              <a:rPr lang="ru-RU" altLang="ru-RU" sz="3200" dirty="0"/>
              <a:t>, </a:t>
            </a:r>
            <a:r>
              <a:rPr lang="ru-RU" altLang="ru-RU" sz="3200" dirty="0" smtClean="0"/>
              <a:t>ЭП </a:t>
            </a:r>
            <a:r>
              <a:rPr lang="en-US" altLang="ru-RU" sz="3200" dirty="0" smtClean="0"/>
              <a:t>M).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 startAt="10"/>
            </a:pPr>
            <a:r>
              <a:rPr lang="en-US" altLang="ru-RU" sz="3200" dirty="0" smtClean="0"/>
              <a:t>C: </a:t>
            </a:r>
            <a:r>
              <a:rPr lang="ru-RU" altLang="ru-RU" sz="3200" dirty="0"/>
              <a:t>проверяет </a:t>
            </a:r>
            <a:r>
              <a:rPr lang="ru-RU" altLang="ru-RU" sz="3200" dirty="0" smtClean="0"/>
              <a:t>ЭП </a:t>
            </a:r>
            <a:r>
              <a:rPr lang="en-US" altLang="ru-RU" sz="3200" dirty="0" smtClean="0"/>
              <a:t>M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20604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Операция электронной покупки с использованием протокола SET</a:t>
            </a:r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+mj-lt"/>
              <a:buAutoNum type="arabicPeriod" startAt="14"/>
            </a:pPr>
            <a:r>
              <a:rPr lang="en-US" altLang="ru-RU" sz="3200" dirty="0"/>
              <a:t>M-&gt;G: Capture Request </a:t>
            </a:r>
            <a:r>
              <a:rPr lang="en-US" altLang="ru-RU" sz="3200" dirty="0">
                <a:cs typeface="Arial" charset="0"/>
              </a:rPr>
              <a:t>− </a:t>
            </a:r>
            <a:r>
              <a:rPr lang="en-US" altLang="ru-RU" sz="3200" dirty="0"/>
              <a:t>(</a:t>
            </a:r>
            <a:r>
              <a:rPr lang="ru-RU" altLang="ru-RU" sz="3200" dirty="0"/>
              <a:t>размер платежа, </a:t>
            </a:r>
            <a:r>
              <a:rPr lang="en-US" altLang="ru-RU" sz="3200" dirty="0"/>
              <a:t>XID, </a:t>
            </a:r>
            <a:r>
              <a:rPr lang="ru-RU" altLang="ru-RU" sz="3200" dirty="0"/>
              <a:t>ЭП </a:t>
            </a:r>
            <a:r>
              <a:rPr lang="en-US" altLang="ru-RU" sz="3200" dirty="0"/>
              <a:t>M), </a:t>
            </a:r>
            <a:r>
              <a:rPr lang="ru-RU" altLang="ru-RU" sz="3200" dirty="0"/>
              <a:t>зашифрованные с помощью случайного сеансового ключа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4</a:t>
            </a:r>
            <a:r>
              <a:rPr lang="en-US" altLang="ru-RU" sz="3200" dirty="0"/>
              <a:t>, </a:t>
            </a:r>
            <a:r>
              <a:rPr lang="ru-RU" altLang="ru-RU" sz="3200" dirty="0"/>
              <a:t>который зашифрован </a:t>
            </a:r>
            <a:r>
              <a:rPr lang="en-US" altLang="ru-RU" sz="3200" dirty="0"/>
              <a:t>PK</a:t>
            </a:r>
            <a:r>
              <a:rPr lang="en-US" altLang="ru-RU" sz="3200" baseline="-25000" dirty="0"/>
              <a:t>G</a:t>
            </a:r>
            <a:r>
              <a:rPr lang="en-US" altLang="ru-RU" sz="3200" dirty="0"/>
              <a:t>, </a:t>
            </a:r>
            <a:r>
              <a:rPr lang="ru-RU" altLang="ru-RU" sz="3200" dirty="0"/>
              <a:t>зашифрованный мандат для платежа из сообщения 10, сертификаты </a:t>
            </a:r>
            <a:r>
              <a:rPr lang="en-US" altLang="ru-RU" sz="3200" dirty="0"/>
              <a:t>M </a:t>
            </a:r>
            <a:r>
              <a:rPr lang="ru-RU" altLang="ru-RU" sz="3200" dirty="0"/>
              <a:t>подписи и обмена ключами.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4"/>
            </a:pPr>
            <a:r>
              <a:rPr lang="en-US" altLang="ru-RU" sz="3200" dirty="0" smtClean="0"/>
              <a:t>G</a:t>
            </a:r>
            <a:r>
              <a:rPr lang="en-US" altLang="ru-RU" sz="3200" dirty="0"/>
              <a:t>: </a:t>
            </a:r>
            <a:r>
              <a:rPr lang="ru-RU" altLang="ru-RU" sz="3200" dirty="0"/>
              <a:t>расшифровывает и проверяет информацию о платеже, расшифровывает и проверяет мандат для платежа, проверяет совпадение данных о платеже.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4"/>
            </a:pPr>
            <a:r>
              <a:rPr lang="en-US" altLang="ru-RU" sz="3200" dirty="0"/>
              <a:t>G-&gt;P: </a:t>
            </a:r>
            <a:r>
              <a:rPr lang="ru-RU" altLang="ru-RU" sz="3200" dirty="0"/>
              <a:t>расчетный запрос эмитенту платежной карты</a:t>
            </a:r>
            <a:r>
              <a:rPr lang="ru-RU" altLang="ru-RU" sz="3200" dirty="0" smtClean="0"/>
              <a:t>.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3658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Операция электронной покупки с использованием протокола SET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-36512" y="1484784"/>
            <a:ext cx="9180512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+mj-lt"/>
              <a:buAutoNum type="arabicPeriod" startAt="17"/>
            </a:pPr>
            <a:r>
              <a:rPr lang="en-US" altLang="ru-RU" sz="3200" dirty="0"/>
              <a:t>P-&gt;G: </a:t>
            </a:r>
            <a:r>
              <a:rPr lang="ru-RU" altLang="ru-RU" sz="3200" dirty="0"/>
              <a:t>ответ на запрос на оплату,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P.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7"/>
            </a:pPr>
            <a:r>
              <a:rPr lang="en-US" altLang="ru-RU" sz="3200" dirty="0"/>
              <a:t>G-</a:t>
            </a:r>
            <a:r>
              <a:rPr lang="en-US" altLang="ru-RU" sz="3200" dirty="0" smtClean="0"/>
              <a:t>&gt;M: </a:t>
            </a:r>
            <a:r>
              <a:rPr lang="en-US" altLang="ru-RU" sz="3200" dirty="0"/>
              <a:t>Capture Response (</a:t>
            </a:r>
            <a:r>
              <a:rPr lang="ru-RU" altLang="ru-RU" sz="3200" dirty="0"/>
              <a:t>ответ шага 17, подписанный и зашифрованный </a:t>
            </a:r>
            <a:r>
              <a:rPr lang="en-US" altLang="ru-RU" sz="3200" dirty="0"/>
              <a:t>G, </a:t>
            </a:r>
            <a:r>
              <a:rPr lang="ru-RU" altLang="ru-RU" sz="3200" dirty="0"/>
              <a:t>сертификаты </a:t>
            </a:r>
            <a:r>
              <a:rPr lang="en-US" altLang="ru-RU" sz="3200" dirty="0"/>
              <a:t>G </a:t>
            </a:r>
            <a:r>
              <a:rPr lang="ru-RU" altLang="ru-RU" sz="3200" dirty="0"/>
              <a:t>подписи и обмена ключами</a:t>
            </a:r>
            <a:r>
              <a:rPr lang="ru-RU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4032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Функциональные возможности протокола SET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Обеспечение конфиденциальности информации о заказе и платежной информации.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Аутентификация владельца кредитной карты.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Аутентификация продавца или поставщика услуг.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Гарантия целостности передаваемых данных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Независимость от протоколов нижних уровней.</a:t>
            </a:r>
          </a:p>
        </p:txBody>
      </p:sp>
    </p:spTree>
    <p:extLst>
      <p:ext uri="{BB962C8B-B14F-4D97-AF65-F5344CB8AC3E}">
        <p14:creationId xmlns:p14="http://schemas.microsoft.com/office/powerpoint/2010/main" val="46712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ru-RU" sz="4000" dirty="0"/>
              <a:t>SSL </a:t>
            </a:r>
            <a:r>
              <a:rPr lang="ru-RU" altLang="ru-RU" sz="4000" dirty="0"/>
              <a:t>и </a:t>
            </a:r>
            <a:r>
              <a:rPr lang="en-US" altLang="ru-RU" sz="4000" dirty="0"/>
              <a:t>SET</a:t>
            </a:r>
            <a:endParaRPr lang="ru-RU" altLang="ru-RU" sz="4000" dirty="0"/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200" dirty="0"/>
              <a:t>Протокол SSL в приложении к электронной торговле обладает рядом существенных недостатков: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Протоколы электронной коммерции на основе SSL не поддерживают аутентификацию клиента Интернет-магазином, т.к. сертификаты клиента в таких протоколах почти не используются.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Сертификат, выданный одним из известных центров сертификации, содержит только имя клиента и, что крайне редко, его сетевой адрес (большинство клиентов имеют динамический IP-адрес). </a:t>
            </a:r>
          </a:p>
        </p:txBody>
      </p:sp>
    </p:spTree>
    <p:extLst>
      <p:ext uri="{BB962C8B-B14F-4D97-AF65-F5344CB8AC3E}">
        <p14:creationId xmlns:p14="http://schemas.microsoft.com/office/powerpoint/2010/main" val="160788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SSL </a:t>
            </a:r>
            <a:r>
              <a:rPr lang="ru-RU" altLang="ru-RU" dirty="0"/>
              <a:t>и </a:t>
            </a:r>
            <a:r>
              <a:rPr lang="en-US" altLang="ru-RU" dirty="0"/>
              <a:t>SET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altLang="ru-RU" sz="3200" dirty="0"/>
              <a:t>Такой сертификат может быть получен мошенником. Необходимо, чтобы сертификат устанавливал связь между номером карты клиента и его банком-эмитентом, а любой Интернет-магазин мог проверить эту связь (возможно с помощью своего обслуживающего банка</a:t>
            </a:r>
            <a:r>
              <a:rPr lang="ru-RU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80523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908050"/>
          </a:xfrm>
        </p:spPr>
        <p:txBody>
          <a:bodyPr/>
          <a:lstStyle/>
          <a:p>
            <a:r>
              <a:rPr lang="en-US" altLang="ru-RU" dirty="0"/>
              <a:t>SSL </a:t>
            </a:r>
            <a:r>
              <a:rPr lang="ru-RU" altLang="ru-RU" dirty="0"/>
              <a:t>и </a:t>
            </a:r>
            <a:r>
              <a:rPr lang="en-US" altLang="ru-RU" dirty="0"/>
              <a:t>SET</a:t>
            </a:r>
            <a:endParaRPr lang="ru-RU" altLang="ru-RU" dirty="0"/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Сертификат должен быть получен клиентом в своем банке-эмитенте. Формат сертификата, специальные процедуры маскировки номера карты в сертификате (очевидно, номер карты не должен присутствовать в сертификате в открытом виде), процедуры распространения и отзыва сертификатов и многое другое в этом случае должно быть оговорено между всеми участниками транзакции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9663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SSL </a:t>
            </a:r>
            <a:r>
              <a:rPr lang="ru-RU" altLang="ru-RU" dirty="0"/>
              <a:t>и </a:t>
            </a:r>
            <a:r>
              <a:rPr lang="en-US" altLang="ru-RU" dirty="0"/>
              <a:t>SET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altLang="ru-RU" sz="3200" dirty="0"/>
              <a:t>Требуется создание иерархической инфраструктуры центров сертификации (что сделано в протоколе SET). Без создания такой инфраструктуры обеспечение взаимной аутентификации участников транзакции невозможно.</a:t>
            </a:r>
          </a:p>
          <a:p>
            <a:r>
              <a:rPr lang="ru-RU" altLang="ru-RU" sz="3200" dirty="0"/>
              <a:t>SSL не позволяет аутентифицировать клиента и обслуживающим банком, что важно для защиты банка от недобросовестных действий торговой точки и обеспечивается протоколом SET. </a:t>
            </a:r>
          </a:p>
        </p:txBody>
      </p:sp>
    </p:spTree>
    <p:extLst>
      <p:ext uri="{BB962C8B-B14F-4D97-AF65-F5344CB8AC3E}">
        <p14:creationId xmlns:p14="http://schemas.microsoft.com/office/powerpoint/2010/main" val="67225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en-US" altLang="ru-RU" dirty="0"/>
              <a:t>SSL </a:t>
            </a:r>
            <a:r>
              <a:rPr lang="ru-RU" altLang="ru-RU" dirty="0"/>
              <a:t>и </a:t>
            </a:r>
            <a:r>
              <a:rPr lang="en-US" altLang="ru-RU" dirty="0"/>
              <a:t>SET</a:t>
            </a:r>
            <a:endParaRPr lang="ru-RU" altLang="ru-RU" dirty="0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 smtClean="0"/>
              <a:t>При </a:t>
            </a:r>
            <a:r>
              <a:rPr lang="ru-RU" altLang="ru-RU" sz="3200" dirty="0"/>
              <a:t>использовании SSL торговая точка аутентифицируется только по своему адресу в Интернете (по URL) и клиент не получает доказательств существования договорных отношений между торговой точкой и его обслуживающим банком. Магазины, собирающие информацию о картах клиентов, могут получить сертификат в каком-либо известном центре сертификации общего пользования на основании только своих учредительных документов и осуществить мошенничество.</a:t>
            </a:r>
          </a:p>
        </p:txBody>
      </p:sp>
    </p:spTree>
    <p:extLst>
      <p:ext uri="{BB962C8B-B14F-4D97-AF65-F5344CB8AC3E}">
        <p14:creationId xmlns:p14="http://schemas.microsoft.com/office/powerpoint/2010/main" val="63097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1992</Words>
  <Application>Microsoft Office PowerPoint</Application>
  <PresentationFormat>Экран (4:3)</PresentationFormat>
  <Paragraphs>128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AcademicPresentation1</vt:lpstr>
      <vt:lpstr>Лекция 16. Инфраструктура открытых ключей</vt:lpstr>
      <vt:lpstr>Протокол SET и его основные понятия</vt:lpstr>
      <vt:lpstr>Протокол SET</vt:lpstr>
      <vt:lpstr>Функциональные возможности протокола SET</vt:lpstr>
      <vt:lpstr>SSL и SET</vt:lpstr>
      <vt:lpstr>SSL и SET</vt:lpstr>
      <vt:lpstr>SSL и SET</vt:lpstr>
      <vt:lpstr>SSL и SET</vt:lpstr>
      <vt:lpstr>SSL и SET</vt:lpstr>
      <vt:lpstr>SSL и SET</vt:lpstr>
      <vt:lpstr>SSL и SET</vt:lpstr>
      <vt:lpstr>SSL и SET</vt:lpstr>
      <vt:lpstr>SSL и SET</vt:lpstr>
      <vt:lpstr>SSL и SET</vt:lpstr>
      <vt:lpstr>Требования к протоколу электронной торговли</vt:lpstr>
      <vt:lpstr>Требования к протоколу электронной торговли</vt:lpstr>
      <vt:lpstr>Архитектура системы удостоверяющих центров</vt:lpstr>
      <vt:lpstr>Типы асимметричных ключей в SET</vt:lpstr>
      <vt:lpstr>Получение сертификата владельцем карты</vt:lpstr>
      <vt:lpstr>Получение сертификата владельцем карты</vt:lpstr>
      <vt:lpstr>Получение сертификата торговой точкой и платежным шлюзом</vt:lpstr>
      <vt:lpstr>Получение сертификата торговой точкой и платежным шлюзом</vt:lpstr>
      <vt:lpstr>Получение сертификата торговой точкой и платежным шлюзом</vt:lpstr>
      <vt:lpstr>Распространение и обновление сертификатов</vt:lpstr>
      <vt:lpstr>Отзыв сертификатов</vt:lpstr>
      <vt:lpstr>Отзыв сертификатов</vt:lpstr>
      <vt:lpstr>Операция электронной покупки с использованием протокола SET </vt:lpstr>
      <vt:lpstr>Операция электронной покупки с использованием протокола SET</vt:lpstr>
      <vt:lpstr>Операция электронной покупки с использованием протокола SET</vt:lpstr>
      <vt:lpstr>Инструкция по заказу</vt:lpstr>
      <vt:lpstr>Платежная инструкция</vt:lpstr>
      <vt:lpstr>Операция электронной покупки с использованием протокола SET</vt:lpstr>
      <vt:lpstr>Операция электронной покупки с использованием протокола SET</vt:lpstr>
      <vt:lpstr>Операция электронной покупки с использованием протокола SET</vt:lpstr>
      <vt:lpstr>Операция электронной покупки с использованием протокола SET</vt:lpstr>
      <vt:lpstr>Операция электронной покупки с использованием протокола SET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2016-06-08T12:23:03Z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