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6"/>
  </p:notesMasterIdLst>
  <p:sldIdLst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61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33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13:32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13:32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13:32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13:32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Лекция 4</a:t>
            </a:r>
            <a:r>
              <a:rPr lang="ru-RU" dirty="0" smtClean="0"/>
              <a:t>. </a:t>
            </a:r>
            <a:r>
              <a:rPr lang="ru-RU" dirty="0"/>
              <a:t>Протоколы аутентификации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Протоколы односторонней </a:t>
            </a:r>
            <a:r>
              <a:rPr lang="ru-RU" sz="3200" dirty="0" smtClean="0"/>
              <a:t>аутентификации.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Протоколы взаимной аутентификации. Аутентификация сообщений</a:t>
            </a:r>
            <a:r>
              <a:rPr lang="ru-RU" sz="3200" dirty="0" smtClean="0"/>
              <a:t>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 smtClean="0"/>
              <a:t>Протоколы обмена сеансовыми ключами. Анонимное распределение ключей.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с использованием асимметричной криптографии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 smtClean="0"/>
              <a:t>Только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знает свой закрытый </a:t>
            </a:r>
            <a:r>
              <a:rPr lang="ru-RU" altLang="ru-RU" sz="3200" dirty="0" smtClean="0"/>
              <a:t>ключ.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должен иметь устройство, защищенное </a:t>
            </a:r>
            <a:r>
              <a:rPr lang="ru-RU" altLang="ru-RU" sz="3200" dirty="0"/>
              <a:t>от взлома и способное </a:t>
            </a:r>
            <a:r>
              <a:rPr lang="ru-RU" altLang="ru-RU" sz="3200" dirty="0" smtClean="0"/>
              <a:t>применять личный ключ. Личный </a:t>
            </a:r>
            <a:r>
              <a:rPr lang="ru-RU" altLang="ru-RU" sz="3200" dirty="0"/>
              <a:t>ключ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не требуется передавать на сервер. </a:t>
            </a:r>
            <a:r>
              <a:rPr lang="ru-RU" altLang="ru-RU" sz="3200" dirty="0" smtClean="0"/>
              <a:t>Не </a:t>
            </a:r>
            <a:r>
              <a:rPr lang="ru-RU" altLang="ru-RU" sz="3200" dirty="0"/>
              <a:t>обязательно </a:t>
            </a:r>
            <a:r>
              <a:rPr lang="ru-RU" altLang="ru-RU" sz="3200" dirty="0" smtClean="0"/>
              <a:t>защищать </a:t>
            </a:r>
            <a:r>
              <a:rPr lang="ru-RU" altLang="ru-RU" sz="3200" dirty="0"/>
              <a:t>от подслушивания канал </a:t>
            </a:r>
            <a:r>
              <a:rPr lang="ru-RU" altLang="ru-RU" sz="3200" dirty="0" smtClean="0"/>
              <a:t>связи. </a:t>
            </a:r>
            <a:r>
              <a:rPr lang="ru-RU" altLang="ru-RU" sz="3200" dirty="0"/>
              <a:t>Учетные записи </a:t>
            </a:r>
            <a:r>
              <a:rPr lang="ru-RU" altLang="ru-RU" sz="3200" dirty="0" smtClean="0"/>
              <a:t>пользователей могут </a:t>
            </a:r>
            <a:r>
              <a:rPr lang="ru-RU" altLang="ru-RU" sz="3200" dirty="0"/>
              <a:t>быть доступны для всех. </a:t>
            </a:r>
          </a:p>
          <a:p>
            <a:pPr>
              <a:lnSpc>
                <a:spcPct val="80000"/>
              </a:lnSpc>
            </a:pPr>
            <a:r>
              <a:rPr lang="ru-RU" altLang="ru-RU" sz="3200" dirty="0" smtClean="0"/>
              <a:t>Со </a:t>
            </a:r>
            <a:r>
              <a:rPr lang="ru-RU" altLang="ru-RU" sz="3200" dirty="0"/>
              <a:t>стороны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неразумно шифровать на своем личном ключе </a:t>
            </a:r>
            <a:r>
              <a:rPr lang="ru-RU" altLang="ru-RU" sz="3200" dirty="0" smtClean="0"/>
              <a:t>произвольные данные </a:t>
            </a:r>
            <a:r>
              <a:rPr lang="ru-RU" altLang="ru-RU" sz="3200" dirty="0"/>
              <a:t>вне зависимости от </a:t>
            </a:r>
            <a:r>
              <a:rPr lang="ru-RU" altLang="ru-RU" sz="3200" dirty="0" smtClean="0"/>
              <a:t>их </a:t>
            </a:r>
            <a:r>
              <a:rPr lang="ru-RU" altLang="ru-RU" sz="3200" dirty="0"/>
              <a:t>происхождения. Поэтому на практике для аутентификации пользователей обычно используется более сложный криптографический протокол. </a:t>
            </a:r>
          </a:p>
        </p:txBody>
      </p:sp>
    </p:spTree>
    <p:extLst>
      <p:ext uri="{BB962C8B-B14F-4D97-AF65-F5344CB8AC3E}">
        <p14:creationId xmlns:p14="http://schemas.microsoft.com/office/powerpoint/2010/main" val="306749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с использованием асимметричной криптографии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 smtClean="0"/>
              <a:t>вычисления </a:t>
            </a:r>
            <a:r>
              <a:rPr lang="ru-RU" altLang="ru-RU" sz="3200" dirty="0"/>
              <a:t>на основе </a:t>
            </a:r>
            <a:r>
              <a:rPr lang="ru-RU" altLang="ru-RU" sz="3200" dirty="0" smtClean="0"/>
              <a:t>сгенерированного случайного числа и личного </a:t>
            </a:r>
            <a:r>
              <a:rPr lang="ru-RU" altLang="ru-RU" sz="3200" dirty="0"/>
              <a:t>ключа </a:t>
            </a:r>
            <a:r>
              <a:rPr lang="en-US" altLang="ru-RU" sz="3200" i="1" dirty="0"/>
              <a:t>f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(</a:t>
            </a:r>
            <a:r>
              <a:rPr lang="en-US" altLang="ru-RU" sz="3200" i="1" dirty="0"/>
              <a:t>XA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SKA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en-US" altLang="ru-RU" sz="3200" i="1" dirty="0"/>
              <a:t>f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SKA</a:t>
            </a:r>
            <a:r>
              <a:rPr lang="en-US" altLang="ru-RU" sz="3200" dirty="0"/>
              <a:t>).</a:t>
            </a:r>
            <a:r>
              <a:rPr lang="ru-RU" altLang="ru-RU" sz="3200" dirty="0"/>
              <a:t>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 smtClean="0"/>
              <a:t>сгенерированное случайное число </a:t>
            </a:r>
            <a:r>
              <a:rPr lang="en-US" altLang="ru-RU" sz="3200" i="1" dirty="0" smtClean="0"/>
              <a:t>X</a:t>
            </a:r>
            <a:r>
              <a:rPr lang="en-US" altLang="ru-RU" sz="3200" i="1" baseline="-25000" dirty="0" smtClean="0"/>
              <a:t>AS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 smtClean="0"/>
              <a:t>вычисления </a:t>
            </a:r>
            <a:r>
              <a:rPr lang="ru-RU" altLang="ru-RU" sz="3200" dirty="0"/>
              <a:t>на основе </a:t>
            </a:r>
            <a:r>
              <a:rPr lang="ru-RU" altLang="ru-RU" sz="3200" dirty="0" smtClean="0"/>
              <a:t>случайных чисел </a:t>
            </a:r>
            <a:r>
              <a:rPr lang="ru-RU" altLang="ru-RU" sz="3200" dirty="0"/>
              <a:t>и своего личного ключа </a:t>
            </a:r>
            <a:r>
              <a:rPr lang="en-US" altLang="ru-RU" sz="3200" i="1" dirty="0"/>
              <a:t>f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, </a:t>
            </a:r>
            <a:r>
              <a:rPr lang="en-US" altLang="ru-RU" sz="3200" i="1" dirty="0"/>
              <a:t>X</a:t>
            </a:r>
            <a:r>
              <a:rPr lang="en-US" altLang="ru-RU" sz="3200" i="1" baseline="-25000" dirty="0"/>
              <a:t>AS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SKA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en-US" altLang="ru-RU" sz="3200" i="1" dirty="0"/>
              <a:t>f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, </a:t>
            </a:r>
            <a:r>
              <a:rPr lang="en-US" altLang="ru-RU" sz="3200" i="1" dirty="0"/>
              <a:t>X</a:t>
            </a:r>
            <a:r>
              <a:rPr lang="en-US" altLang="ru-RU" sz="3200" i="1" baseline="-25000" dirty="0"/>
              <a:t>AS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SKA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 smtClean="0"/>
              <a:t>вычисления </a:t>
            </a:r>
            <a:r>
              <a:rPr lang="ru-RU" altLang="ru-RU" sz="3200" dirty="0"/>
              <a:t>на основе присланных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значений и его открытого </a:t>
            </a:r>
            <a:r>
              <a:rPr lang="ru-RU" altLang="ru-RU" sz="3200" dirty="0" smtClean="0"/>
              <a:t>ключа для проверки того, </a:t>
            </a:r>
            <a:r>
              <a:rPr lang="ru-RU" altLang="ru-RU" sz="3200" dirty="0"/>
              <a:t>что </a:t>
            </a:r>
            <a:r>
              <a:rPr lang="en-US" altLang="ru-RU" sz="3200" i="1" dirty="0" smtClean="0"/>
              <a:t>A</a:t>
            </a:r>
            <a:r>
              <a:rPr lang="ru-RU" altLang="ru-RU" sz="3200" dirty="0" smtClean="0"/>
              <a:t> знает свой личный ключ. </a:t>
            </a:r>
            <a:endParaRPr lang="ru-RU" altLang="ru-RU" sz="32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Если проверка </a:t>
            </a:r>
            <a:r>
              <a:rPr lang="ru-RU" altLang="ru-RU" sz="3200" dirty="0" smtClean="0"/>
              <a:t>успешна,</a:t>
            </a:r>
            <a:r>
              <a:rPr lang="en-US" altLang="ru-RU" sz="3200" dirty="0" smtClean="0"/>
              <a:t>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авторизуется, иначе ему отказывается в доступе.</a:t>
            </a:r>
          </a:p>
        </p:txBody>
      </p:sp>
    </p:spTree>
    <p:extLst>
      <p:ext uri="{BB962C8B-B14F-4D97-AF65-F5344CB8AC3E}">
        <p14:creationId xmlns:p14="http://schemas.microsoft.com/office/powerpoint/2010/main" val="38797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998"/>
            <a:ext cx="9144000" cy="1152798"/>
          </a:xfrm>
        </p:spPr>
        <p:txBody>
          <a:bodyPr/>
          <a:lstStyle/>
          <a:p>
            <a:r>
              <a:rPr lang="ru-RU" altLang="ru-RU" sz="4000" dirty="0"/>
              <a:t>Протоколы взаимной аутентификации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обмениваются своими открытыми ключами по аутентичному каналу связи.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PKB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PKA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SKA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PKA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))=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PKB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))=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Этот протокол неработоспособен, т.к. не защищен от атаки «человек посередине».</a:t>
            </a:r>
          </a:p>
        </p:txBody>
      </p:sp>
    </p:spTree>
    <p:extLst>
      <p:ext uri="{BB962C8B-B14F-4D97-AF65-F5344CB8AC3E}">
        <p14:creationId xmlns:p14="http://schemas.microsoft.com/office/powerpoint/2010/main" val="16709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791865"/>
          </a:xfrm>
        </p:spPr>
        <p:txBody>
          <a:bodyPr/>
          <a:lstStyle/>
          <a:p>
            <a:r>
              <a:rPr lang="ru-RU" altLang="ru-RU" sz="4000" dirty="0"/>
              <a:t>Пример атаки «человек посередине»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 smtClean="0"/>
              <a:t>Нарушитель </a:t>
            </a:r>
            <a:r>
              <a:rPr lang="en-US" altLang="ru-RU" sz="3200" i="1" dirty="0" smtClean="0"/>
              <a:t>N</a:t>
            </a:r>
            <a:r>
              <a:rPr lang="en-US" altLang="ru-RU" sz="3200" dirty="0"/>
              <a:t>: </a:t>
            </a:r>
            <a:r>
              <a:rPr lang="ru-RU" altLang="ru-RU" sz="3200" dirty="0"/>
              <a:t>перехватывает </a:t>
            </a:r>
            <a:r>
              <a:rPr lang="en-US" altLang="ru-RU" sz="3200" i="1" dirty="0"/>
              <a:t>PKA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PKB</a:t>
            </a:r>
            <a:r>
              <a:rPr lang="en-US" altLang="ru-RU" sz="3200" dirty="0"/>
              <a:t>, </a:t>
            </a:r>
            <a:r>
              <a:rPr lang="ru-RU" altLang="ru-RU" sz="3200" dirty="0"/>
              <a:t>отправляя вместо них </a:t>
            </a:r>
            <a:r>
              <a:rPr lang="en-US" altLang="ru-RU" sz="3200" i="1" dirty="0"/>
              <a:t>PKN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PKN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: 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=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SKN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PKN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PKB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PKN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: 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=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SKN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PKN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PKA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SKA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PKA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))=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PKB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))=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3328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Пример атаки «человек посередине»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18430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Для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ничего не изменилось.</a:t>
            </a:r>
          </a:p>
          <a:p>
            <a:r>
              <a:rPr lang="en-US" altLang="ru-RU" sz="3200" i="1" dirty="0"/>
              <a:t>N</a:t>
            </a:r>
            <a:r>
              <a:rPr lang="en-US" altLang="ru-RU" sz="3200" dirty="0"/>
              <a:t> </a:t>
            </a:r>
            <a:r>
              <a:rPr lang="ru-RU" altLang="ru-RU" sz="3200" dirty="0"/>
              <a:t>знает 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/>
              <a:t>Если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– это сервер аутентификации, то </a:t>
            </a:r>
            <a:r>
              <a:rPr lang="en-US" altLang="ru-RU" sz="3200" i="1" dirty="0"/>
              <a:t>N</a:t>
            </a:r>
            <a:r>
              <a:rPr lang="en-US" altLang="ru-RU" sz="3200" dirty="0"/>
              <a:t> </a:t>
            </a:r>
            <a:r>
              <a:rPr lang="ru-RU" altLang="ru-RU" sz="3200" dirty="0"/>
              <a:t>выгоднее сыграть роль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и разорвать соединение после шага 3. После этого </a:t>
            </a:r>
            <a:r>
              <a:rPr lang="en-US" altLang="ru-RU" sz="3200" i="1" dirty="0"/>
              <a:t>N</a:t>
            </a:r>
            <a:r>
              <a:rPr lang="en-US" altLang="ru-RU" sz="3200" dirty="0"/>
              <a:t> </a:t>
            </a:r>
            <a:r>
              <a:rPr lang="ru-RU" altLang="ru-RU" sz="3200" dirty="0"/>
              <a:t>может соединиться с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и завершить протокол, получив и пароль </a:t>
            </a:r>
            <a:r>
              <a:rPr lang="en-US" altLang="ru-RU" sz="3200" i="1" dirty="0"/>
              <a:t>B</a:t>
            </a:r>
            <a:r>
              <a:rPr lang="en-US" altLang="ru-RU" sz="3200" dirty="0"/>
              <a:t>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5124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4858" y="116632"/>
            <a:ext cx="9144000" cy="836613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SKID</a:t>
            </a:r>
            <a:endParaRPr lang="ru-RU" altLang="ru-RU" dirty="0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Протокол разработан для проекта </a:t>
            </a:r>
            <a:r>
              <a:rPr lang="en-US" altLang="ru-RU" sz="3200" dirty="0"/>
              <a:t>RACE </a:t>
            </a:r>
            <a:r>
              <a:rPr lang="en-US" altLang="ru-RU" sz="3200" dirty="0" smtClean="0"/>
              <a:t>RIPE (RACE Integrity Primitives Evaluation).</a:t>
            </a:r>
            <a:endParaRPr lang="ru-RU" altLang="ru-RU" sz="3200" dirty="0"/>
          </a:p>
          <a:p>
            <a:r>
              <a:rPr lang="ru-RU" altLang="ru-RU" sz="3200" dirty="0"/>
              <a:t>Участники знают общий секретный ключ </a:t>
            </a:r>
            <a:r>
              <a:rPr lang="en-US" altLang="ru-RU" sz="3200" dirty="0"/>
              <a:t>K.</a:t>
            </a:r>
          </a:p>
          <a:p>
            <a:r>
              <a:rPr lang="ru-RU" altLang="ru-RU" sz="3200" dirty="0"/>
              <a:t>Для дополнительной защиты используется конструкция </a:t>
            </a:r>
            <a:r>
              <a:rPr lang="en-US" altLang="ru-RU" sz="3200" dirty="0"/>
              <a:t>MAC (Message Authentication Code) </a:t>
            </a:r>
            <a:r>
              <a:rPr lang="ru-RU" altLang="ru-RU" sz="3200" dirty="0"/>
              <a:t>для получения хеш-значения, зависящего от секретного ключа, с помощью функции симметричного шифрования.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75320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35881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SKID</a:t>
            </a:r>
            <a:endParaRPr lang="ru-RU" altLang="ru-RU" dirty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 (64 </a:t>
            </a:r>
            <a:r>
              <a:rPr lang="ru-RU" altLang="ru-RU" sz="3200" dirty="0"/>
              <a:t>бита)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H</a:t>
            </a:r>
            <a:r>
              <a:rPr lang="en-US" altLang="ru-RU" sz="3200" i="1" baseline="-25000" dirty="0"/>
              <a:t>K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/>
              <a:t>) (MAC).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вычисляет </a:t>
            </a:r>
            <a:r>
              <a:rPr lang="en-US" altLang="ru-RU" sz="3200" i="1" dirty="0"/>
              <a:t>H</a:t>
            </a:r>
            <a:r>
              <a:rPr lang="en-US" altLang="ru-RU" sz="3200" i="1" baseline="-25000" dirty="0"/>
              <a:t>K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/>
              <a:t>) </a:t>
            </a:r>
            <a:r>
              <a:rPr lang="ru-RU" altLang="ru-RU" sz="3200" dirty="0"/>
              <a:t>и сравнивает с полученным от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значением, при совпадении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может доверять </a:t>
            </a:r>
            <a:r>
              <a:rPr lang="en-US" altLang="ru-RU" sz="3200" i="1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H</a:t>
            </a:r>
            <a:r>
              <a:rPr lang="en-US" altLang="ru-RU" sz="3200" i="1" baseline="-25000" dirty="0"/>
              <a:t>K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вычисляет </a:t>
            </a:r>
            <a:r>
              <a:rPr lang="en-US" altLang="ru-RU" sz="3200" i="1" dirty="0"/>
              <a:t>H</a:t>
            </a:r>
            <a:r>
              <a:rPr lang="en-US" altLang="ru-RU" sz="3200" i="1" baseline="-25000" dirty="0"/>
              <a:t>K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 </a:t>
            </a:r>
            <a:r>
              <a:rPr lang="ru-RU" altLang="ru-RU" sz="3200" dirty="0"/>
              <a:t>и сравнивает с полученным от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значением, при совпадении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может доверять </a:t>
            </a:r>
            <a:r>
              <a:rPr lang="en-US" altLang="ru-RU" sz="3200" i="1" dirty="0"/>
              <a:t>A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5131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6632"/>
            <a:ext cx="8229600" cy="648543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Аутентификация сообщений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Необходимость непрерывной проверки подлинности в течение всего сеанса связи.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Может использоваться механизм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(каждое сообщение включает порядковый номер и (или) отметку времени и подписывается отправителем).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использовании симметричного шифрования и общего </a:t>
            </a:r>
            <a:r>
              <a:rPr lang="ru-RU" altLang="ru-RU" sz="3200" dirty="0" smtClean="0"/>
              <a:t>секретного </a:t>
            </a:r>
            <a:r>
              <a:rPr lang="ru-RU" altLang="ru-RU" sz="3200" dirty="0"/>
              <a:t>ключа третья сторона не может проверить авторство сообщения.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использовании </a:t>
            </a:r>
            <a:r>
              <a:rPr lang="en-US" altLang="ru-RU" sz="3200" dirty="0"/>
              <a:t>MAC </a:t>
            </a:r>
            <a:r>
              <a:rPr lang="ru-RU" altLang="ru-RU" sz="3200" dirty="0"/>
              <a:t>или </a:t>
            </a:r>
            <a:r>
              <a:rPr lang="en-US" altLang="ru-RU" sz="3200" dirty="0"/>
              <a:t>HMAC </a:t>
            </a:r>
            <a:r>
              <a:rPr lang="ru-RU" altLang="ru-RU" sz="3200" dirty="0"/>
              <a:t>возникает та же проблема.</a:t>
            </a:r>
          </a:p>
        </p:txBody>
      </p:sp>
    </p:spTree>
    <p:extLst>
      <p:ext uri="{BB962C8B-B14F-4D97-AF65-F5344CB8AC3E}">
        <p14:creationId xmlns:p14="http://schemas.microsoft.com/office/powerpoint/2010/main" val="306410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36451"/>
          </a:xfrm>
        </p:spPr>
        <p:txBody>
          <a:bodyPr/>
          <a:lstStyle/>
          <a:p>
            <a:r>
              <a:rPr lang="ru-RU" altLang="ru-RU" sz="4000" dirty="0"/>
              <a:t>Аутентификация и обмен ключами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Требования:</a:t>
            </a:r>
          </a:p>
          <a:p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хотят безопасно обмениваться сообщениями по открытой сети.</a:t>
            </a:r>
          </a:p>
          <a:p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хотят быть уверенными, что обмениваются сообщениями именно друг с другом, а не с третьим лицом.</a:t>
            </a:r>
          </a:p>
        </p:txBody>
      </p:sp>
    </p:spTree>
    <p:extLst>
      <p:ext uri="{BB962C8B-B14F-4D97-AF65-F5344CB8AC3E}">
        <p14:creationId xmlns:p14="http://schemas.microsoft.com/office/powerpoint/2010/main" val="387505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91418"/>
          </a:xfrm>
        </p:spPr>
        <p:txBody>
          <a:bodyPr/>
          <a:lstStyle/>
          <a:p>
            <a:r>
              <a:rPr lang="ru-RU" altLang="ru-RU" dirty="0"/>
              <a:t>Протокол Яхалома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 smtClean="0"/>
              <a:t>случайное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</a:t>
            </a:r>
            <a:r>
              <a:rPr lang="en-US" altLang="ru-RU" sz="3200" dirty="0" smtClean="0"/>
              <a:t>&gt;</a:t>
            </a:r>
            <a:r>
              <a:rPr lang="ru-RU" altLang="ru-RU" sz="3200" dirty="0" smtClean="0"/>
              <a:t>сервер распределения ключей </a:t>
            </a:r>
            <a:r>
              <a:rPr lang="en-US" altLang="ru-RU" sz="3200" i="1" dirty="0" smtClean="0"/>
              <a:t>S</a:t>
            </a:r>
            <a:r>
              <a:rPr lang="en-US" altLang="ru-RU" sz="3200" dirty="0"/>
              <a:t>: </a:t>
            </a:r>
            <a:r>
              <a:rPr lang="en-US" altLang="ru-RU" sz="3200" i="1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случайное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 smtClean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 smtClean="0"/>
              <a:t>S</a:t>
            </a:r>
            <a:r>
              <a:rPr lang="en-US" altLang="ru-RU" sz="3200" dirty="0" smtClean="0"/>
              <a:t>-&gt;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: </a:t>
            </a:r>
            <a:r>
              <a:rPr lang="en-US" altLang="ru-RU" sz="3200" i="1" dirty="0" smtClean="0"/>
              <a:t>E</a:t>
            </a:r>
            <a:r>
              <a:rPr lang="en-US" altLang="ru-RU" sz="3200" i="1" baseline="-25000" dirty="0" smtClean="0"/>
              <a:t>KAS</a:t>
            </a:r>
            <a:r>
              <a:rPr lang="en-US" altLang="ru-RU" sz="3200" dirty="0" smtClean="0"/>
              <a:t>(</a:t>
            </a:r>
            <a:r>
              <a:rPr lang="en-US" altLang="ru-RU" sz="3200" i="1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 smtClean="0"/>
              <a:t>), </a:t>
            </a:r>
            <a:r>
              <a:rPr lang="en-US" altLang="ru-RU" sz="3200" i="1" dirty="0" smtClean="0"/>
              <a:t>E</a:t>
            </a:r>
            <a:r>
              <a:rPr lang="en-US" altLang="ru-RU" sz="3200" i="1" baseline="-25000" dirty="0" smtClean="0"/>
              <a:t>KBS</a:t>
            </a:r>
            <a:r>
              <a:rPr lang="en-US" altLang="ru-RU" sz="3200" dirty="0" smtClean="0"/>
              <a:t>(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 smtClean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первое сообщение, извлекает и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и</a:t>
            </a:r>
            <a:r>
              <a:rPr lang="en-US" altLang="ru-RU" sz="3200" dirty="0"/>
              <a:t>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/>
              <a:t>),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первое сообщение, 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en-US" altLang="ru-RU" sz="3200" dirty="0"/>
              <a:t>, </a:t>
            </a:r>
            <a:r>
              <a:rPr lang="ru-RU" altLang="ru-RU" sz="3200" dirty="0"/>
              <a:t>расшифровывает второе сообщение, извлекает и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7128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836613"/>
          </a:xfrm>
        </p:spPr>
        <p:txBody>
          <a:bodyPr/>
          <a:lstStyle/>
          <a:p>
            <a:r>
              <a:rPr lang="ru-RU" altLang="ru-RU"/>
              <a:t>Терминология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sz="3200" b="1" i="1" dirty="0"/>
              <a:t>Идентификация</a:t>
            </a:r>
            <a:r>
              <a:rPr lang="ru-RU" altLang="ru-RU" sz="3200" dirty="0"/>
              <a:t> – проверка регистрации объекта (субъекта) в компьютерной системе (существования для предъявленного идентификатора учетной записи в регистрационной базе данных).</a:t>
            </a:r>
          </a:p>
          <a:p>
            <a:r>
              <a:rPr lang="ru-RU" altLang="ru-RU" sz="3200" b="1" i="1" dirty="0"/>
              <a:t>Аутентификация</a:t>
            </a:r>
            <a:r>
              <a:rPr lang="ru-RU" altLang="ru-RU" sz="3200" dirty="0"/>
              <a:t> – проверка подлинности предъявленного идентификатора (имени, «логина»).</a:t>
            </a:r>
          </a:p>
          <a:p>
            <a:r>
              <a:rPr lang="ru-RU" altLang="ru-RU" sz="3200" b="1" i="1" dirty="0"/>
              <a:t>Авторизация</a:t>
            </a:r>
            <a:r>
              <a:rPr lang="ru-RU" altLang="ru-RU" sz="3200" dirty="0"/>
              <a:t> – определение полномочий субъекта в компьютерной </a:t>
            </a:r>
            <a:r>
              <a:rPr lang="ru-RU" altLang="ru-RU" sz="3200" dirty="0" smtClean="0"/>
              <a:t>системе.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3973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Яхалома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881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ru-RU" sz="3200" i="1" dirty="0" smtClean="0"/>
                  <a:t>K</a:t>
                </a:r>
                <a:r>
                  <a:rPr lang="en-US" altLang="ru-RU" sz="3200" i="1" baseline="-25000" dirty="0"/>
                  <a:t>AS</a:t>
                </a:r>
                <a:r>
                  <a:rPr lang="ru-RU" altLang="ru-RU" sz="3200" dirty="0"/>
                  <a:t> и </a:t>
                </a:r>
                <a:r>
                  <a:rPr lang="en-US" altLang="ru-RU" sz="3200" i="1" dirty="0"/>
                  <a:t>K</a:t>
                </a:r>
                <a:r>
                  <a:rPr lang="en-US" altLang="ru-RU" sz="3200" i="1" baseline="-25000" dirty="0"/>
                  <a:t>BS</a:t>
                </a:r>
                <a:r>
                  <a:rPr lang="en-US" altLang="ru-RU" sz="3200" dirty="0"/>
                  <a:t> – </a:t>
                </a:r>
                <a:r>
                  <a:rPr lang="ru-RU" altLang="ru-RU" sz="3200" dirty="0" smtClean="0"/>
                  <a:t>заранее распределенные мастер-ключи </a:t>
                </a:r>
                <a:r>
                  <a:rPr lang="ru-RU" altLang="ru-RU" sz="3200" dirty="0"/>
                  <a:t>для связи пользователей сети с посредником (центром распределения ключей).</a:t>
                </a:r>
              </a:p>
              <a:p>
                <a:r>
                  <a:rPr lang="en-US" altLang="ru-RU" sz="3200" dirty="0"/>
                  <a:t>K</a:t>
                </a:r>
                <a:r>
                  <a:rPr lang="en-US" altLang="ru-RU" sz="3200" baseline="-25000" dirty="0"/>
                  <a:t>AB</a:t>
                </a:r>
                <a:r>
                  <a:rPr lang="en-US" altLang="ru-RU" sz="3200" dirty="0"/>
                  <a:t> – </a:t>
                </a:r>
                <a:r>
                  <a:rPr lang="ru-RU" altLang="ru-RU" sz="3200" dirty="0"/>
                  <a:t>сеансовый ключ для связи пользователей сети</a:t>
                </a:r>
                <a:r>
                  <a:rPr lang="ru-RU" altLang="ru-RU" sz="3200" dirty="0" smtClean="0"/>
                  <a:t>.</a:t>
                </a:r>
              </a:p>
              <a:p>
                <a:r>
                  <a:rPr lang="en-US" altLang="ru-RU" sz="3200" dirty="0" smtClean="0"/>
                  <a:t>A </a:t>
                </a:r>
                <a:r>
                  <a:rPr lang="ru-RU" altLang="ru-RU" sz="3200" dirty="0" smtClean="0"/>
                  <a:t>и </a:t>
                </a:r>
                <a:r>
                  <a:rPr lang="en-US" altLang="ru-RU" sz="3200" dirty="0" smtClean="0"/>
                  <a:t>B </a:t>
                </a:r>
                <a:r>
                  <a:rPr lang="ru-RU" altLang="ru-RU" sz="3200" dirty="0" smtClean="0"/>
                  <a:t>могут убедиться,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alt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altLang="ru-RU" sz="3200" b="0" i="1" smtClean="0">
                            <a:latin typeface="Cambria Math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ru-RU" sz="3200" dirty="0" smtClean="0"/>
                  <a:t> </a:t>
                </a:r>
                <a:r>
                  <a:rPr lang="ru-RU" altLang="ru-RU" sz="3200" dirty="0" smtClean="0"/>
                  <a:t>сгенерирован именно для них. От полной компрометации </a:t>
                </a:r>
                <a:r>
                  <a:rPr lang="en-US" altLang="ru-RU" sz="3200" dirty="0" smtClean="0"/>
                  <a:t>S </a:t>
                </a:r>
                <a:r>
                  <a:rPr lang="ru-RU" altLang="ru-RU" sz="3200" dirty="0" smtClean="0"/>
                  <a:t>протокол </a:t>
                </a:r>
                <a:r>
                  <a:rPr lang="ru-RU" altLang="ru-RU" sz="3200" smtClean="0"/>
                  <a:t>не защищает.</a:t>
                </a:r>
                <a:endParaRPr lang="en-US" altLang="ru-RU" sz="3200" dirty="0" smtClean="0"/>
              </a:p>
              <a:p>
                <a:endParaRPr lang="ru-RU" altLang="ru-RU" sz="3200" baseline="-25000" dirty="0"/>
              </a:p>
            </p:txBody>
          </p:sp>
        </mc:Choice>
        <mc:Fallback>
          <p:sp>
            <p:nvSpPr>
              <p:cNvPr id="4188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2"/>
                <a:stretch>
                  <a:fillRect l="-598" t="-2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36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0269" y="116632"/>
            <a:ext cx="9144000" cy="765175"/>
          </a:xfrm>
        </p:spPr>
        <p:txBody>
          <a:bodyPr/>
          <a:lstStyle/>
          <a:p>
            <a:r>
              <a:rPr lang="ru-RU" altLang="ru-RU" dirty="0"/>
              <a:t>Протокол Нидхама-Шредера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</a:t>
            </a:r>
            <a:r>
              <a:rPr lang="en-US" altLang="ru-RU" sz="3200" dirty="0" smtClean="0"/>
              <a:t>&gt;</a:t>
            </a:r>
            <a:r>
              <a:rPr lang="ru-RU" altLang="ru-RU" sz="3200" dirty="0" smtClean="0"/>
              <a:t>центр распределения ключей </a:t>
            </a:r>
            <a:r>
              <a:rPr lang="en-US" altLang="ru-RU" sz="3200" i="1" dirty="0" smtClean="0"/>
              <a:t>S</a:t>
            </a:r>
            <a:r>
              <a:rPr lang="en-US" altLang="ru-RU" sz="3200" dirty="0"/>
              <a:t>: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</a:t>
            </a:r>
            <a:r>
              <a:rPr lang="en-US" altLang="ru-RU" sz="3200" i="1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S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E</a:t>
            </a:r>
            <a:r>
              <a:rPr lang="en-US" altLang="ru-RU" sz="3200" i="1" baseline="-25000" dirty="0" smtClean="0"/>
              <a:t>KBS</a:t>
            </a:r>
            <a:r>
              <a:rPr lang="en-US" altLang="ru-RU" sz="3200" dirty="0" smtClean="0"/>
              <a:t>(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сообщение, 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,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, извлекает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),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сообщение</a:t>
            </a:r>
            <a:r>
              <a:rPr lang="en-US" altLang="ru-RU" sz="3200" dirty="0"/>
              <a:t> </a:t>
            </a:r>
            <a:r>
              <a:rPr lang="ru-RU" altLang="ru-RU" sz="3200" dirty="0"/>
              <a:t>и 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=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-1).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5809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Протокол Нидхама-Шредера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altLang="ru-RU" sz="3200" i="1" dirty="0"/>
              <a:t>B</a:t>
            </a:r>
            <a:r>
              <a:rPr lang="en-US" altLang="ru-RU" sz="3200" dirty="0"/>
              <a:t>:</a:t>
            </a:r>
            <a:r>
              <a:rPr lang="ru-RU" altLang="ru-RU" sz="3200" dirty="0"/>
              <a:t> расшифрование и проверка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-1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Случайные запросы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 и ответ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i="1" dirty="0"/>
              <a:t>-1</a:t>
            </a:r>
            <a:r>
              <a:rPr lang="ru-RU" altLang="ru-RU" sz="3200" dirty="0"/>
              <a:t> обеспечивают защиту от угрозы перехвата и повторной передачи нарушителем старого сообщения:</a:t>
            </a:r>
          </a:p>
          <a:p>
            <a:pPr marL="609600" indent="-609600"/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в шифротексте на шаге 2 убеждает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в актуальности этого сообщения.</a:t>
            </a:r>
          </a:p>
          <a:p>
            <a:pPr marL="609600" indent="-609600"/>
            <a:r>
              <a:rPr lang="ru-RU" altLang="ru-RU" sz="3200" dirty="0"/>
              <a:t>расшифрование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 на шаге 7 и отправка </a:t>
            </a:r>
            <a:br>
              <a:rPr lang="ru-RU" altLang="ru-RU" sz="3200" dirty="0"/>
            </a:b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i="1" dirty="0"/>
              <a:t>-1</a:t>
            </a:r>
            <a:r>
              <a:rPr lang="ru-RU" altLang="ru-RU" sz="3200" dirty="0"/>
              <a:t> на шаге 8 убеждают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в актуальности этого сообщения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8586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1"/>
            <a:ext cx="9144000" cy="936104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Уязвимости протокола Нидхама-Шредера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805016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altLang="ru-RU" sz="3200" dirty="0" smtClean="0"/>
              <a:t>Если </a:t>
            </a:r>
            <a:r>
              <a:rPr lang="ru-RU" altLang="ru-RU" sz="3200" dirty="0"/>
              <a:t>нарушитель </a:t>
            </a:r>
            <a:r>
              <a:rPr lang="en-US" altLang="ru-RU" sz="3200" i="1" dirty="0"/>
              <a:t>N</a:t>
            </a:r>
            <a:r>
              <a:rPr lang="en-US" altLang="ru-RU" sz="3200" dirty="0"/>
              <a:t> </a:t>
            </a:r>
            <a:r>
              <a:rPr lang="ru-RU" altLang="ru-RU" sz="3200" dirty="0"/>
              <a:t>получил старый сеансовый ключ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ru-RU" altLang="ru-RU" sz="3200" dirty="0" smtClean="0"/>
              <a:t>,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то </a:t>
            </a:r>
            <a:r>
              <a:rPr lang="ru-RU" altLang="ru-RU" sz="3200" dirty="0"/>
              <a:t>возможна атака при условии перехвата сообщения на шаге 4 с выдачей </a:t>
            </a:r>
            <a:r>
              <a:rPr lang="en-US" altLang="ru-RU" sz="3200" i="1" dirty="0"/>
              <a:t>N</a:t>
            </a:r>
            <a:r>
              <a:rPr lang="en-US" altLang="ru-RU" sz="3200" dirty="0"/>
              <a:t> </a:t>
            </a:r>
            <a:r>
              <a:rPr lang="ru-RU" altLang="ru-RU" sz="3200" dirty="0"/>
              <a:t>за </a:t>
            </a:r>
            <a:r>
              <a:rPr lang="en-US" altLang="ru-RU" sz="3200" i="1" dirty="0"/>
              <a:t>A</a:t>
            </a:r>
            <a:r>
              <a:rPr lang="ru-RU" altLang="ru-RU" sz="3200" dirty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/>
              <a:t>),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сообщение</a:t>
            </a:r>
            <a:r>
              <a:rPr lang="en-US" altLang="ru-RU" sz="3200" dirty="0"/>
              <a:t> </a:t>
            </a:r>
            <a:r>
              <a:rPr lang="ru-RU" altLang="ru-RU" sz="3200" dirty="0"/>
              <a:t>и 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dirty="0"/>
              <a:t>):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: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=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N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-1).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3368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Уязвимости протокола Нидхама-Шредера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i="1" dirty="0"/>
              <a:t>B</a:t>
            </a:r>
            <a:r>
              <a:rPr lang="en-US" altLang="ru-RU" sz="3200" dirty="0"/>
              <a:t>:</a:t>
            </a:r>
            <a:r>
              <a:rPr lang="ru-RU" altLang="ru-RU" sz="3200" dirty="0"/>
              <a:t> расшифрование и проверка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-1</a:t>
            </a:r>
            <a:r>
              <a:rPr lang="ru-RU" altLang="ru-RU" sz="3200" dirty="0"/>
              <a:t>, </a:t>
            </a:r>
            <a:r>
              <a:rPr lang="en-US" altLang="ru-RU" sz="3200" dirty="0"/>
              <a:t>B </a:t>
            </a:r>
            <a:r>
              <a:rPr lang="ru-RU" altLang="ru-RU" sz="3200" dirty="0"/>
              <a:t>убеждается в подлинности </a:t>
            </a:r>
            <a:r>
              <a:rPr lang="en-US" altLang="ru-RU" sz="3200" i="1" dirty="0"/>
              <a:t>A</a:t>
            </a:r>
            <a:r>
              <a:rPr lang="en-US" altLang="ru-RU" sz="3200" dirty="0"/>
              <a:t> (</a:t>
            </a:r>
            <a:r>
              <a:rPr lang="en-US" altLang="ru-RU" sz="3200" i="1" dirty="0"/>
              <a:t>N</a:t>
            </a:r>
            <a:r>
              <a:rPr lang="en-US" altLang="ru-RU" sz="3200" dirty="0"/>
              <a:t>).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3200" dirty="0"/>
              <a:t>Защита от этой атаки может заключаться в использовании механизма отметок </a:t>
            </a:r>
            <a:r>
              <a:rPr lang="ru-RU" altLang="ru-RU" sz="3200" dirty="0" smtClean="0"/>
              <a:t>времени </a:t>
            </a:r>
            <a:r>
              <a:rPr lang="en-US" altLang="ru-RU" sz="3200" i="1" dirty="0" smtClean="0"/>
              <a:t>T</a:t>
            </a:r>
            <a:r>
              <a:rPr lang="ru-RU" altLang="ru-RU" sz="3200" dirty="0" smtClean="0"/>
              <a:t>: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en-US" altLang="ru-RU" sz="3200" i="1" dirty="0"/>
              <a:t>S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E</a:t>
            </a:r>
            <a:r>
              <a:rPr lang="en-US" altLang="ru-RU" sz="3200" i="1" baseline="-25000" dirty="0" smtClean="0"/>
              <a:t>KBS</a:t>
            </a:r>
            <a:r>
              <a:rPr lang="en-US" altLang="ru-RU" sz="3200" dirty="0" smtClean="0"/>
              <a:t>(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dirty="0"/>
              <a:t>)).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3200" dirty="0"/>
              <a:t>Требуется синхронизация таймеров у всех участников протокола (нетривиальная задача).</a:t>
            </a:r>
          </a:p>
        </p:txBody>
      </p:sp>
    </p:spTree>
    <p:extLst>
      <p:ext uri="{BB962C8B-B14F-4D97-AF65-F5344CB8AC3E}">
        <p14:creationId xmlns:p14="http://schemas.microsoft.com/office/powerpoint/2010/main" val="389880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Уязвимости протокола Нидхама-Шредера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При компрометации мастер-ключа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AS</a:t>
            </a:r>
            <a:r>
              <a:rPr lang="en-US" altLang="ru-RU" sz="3200" i="1" dirty="0"/>
              <a:t> </a:t>
            </a:r>
            <a:r>
              <a:rPr lang="ru-RU" altLang="ru-RU" sz="3200" dirty="0"/>
              <a:t>нарушитель сможет с его помощью получать сеансовые ключи для обмена с другими участниками протокола. Это окажется возможным даже после замены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AS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/>
              <a:t>Модифицированный протокол Нидхама-Шредера фактически совпадает с </a:t>
            </a:r>
            <a:r>
              <a:rPr lang="ru-RU" altLang="ru-RU" sz="3200" dirty="0" smtClean="0"/>
              <a:t>протоколом, предложенным Отуэем и Рисом.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6779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19981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Протокол Отуэя-Риса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 smtClean="0"/>
              <a:t>номер </a:t>
            </a:r>
            <a:r>
              <a:rPr lang="ru-RU" altLang="ru-RU" sz="3200" dirty="0"/>
              <a:t>сообщения </a:t>
            </a:r>
            <a:r>
              <a:rPr lang="en-US" altLang="ru-RU" sz="3200" i="1" dirty="0"/>
              <a:t>RN</a:t>
            </a:r>
            <a:r>
              <a:rPr lang="en-US" altLang="ru-RU" sz="3200" dirty="0"/>
              <a:t>,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B,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RN,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/>
              <a:t>).</a:t>
            </a:r>
          </a:p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S</a:t>
            </a:r>
            <a:r>
              <a:rPr lang="en-US" altLang="ru-RU" sz="3200" dirty="0"/>
              <a:t>: </a:t>
            </a:r>
            <a:r>
              <a:rPr lang="en-US" altLang="ru-RU" sz="3200" i="1" dirty="0"/>
              <a:t>RN</a:t>
            </a:r>
            <a:r>
              <a:rPr lang="en-US" altLang="ru-RU" sz="3200" dirty="0"/>
              <a:t>,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</a:t>
            </a:r>
            <a:r>
              <a:rPr lang="en-US" altLang="ru-RU" sz="3200" i="1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RN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/>
              <a:t>),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RN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B</a:t>
            </a:r>
            <a:r>
              <a:rPr lang="en-US" altLang="ru-RU" sz="3200" dirty="0"/>
              <a:t>).</a:t>
            </a:r>
          </a:p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S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RN</a:t>
            </a:r>
            <a:r>
              <a:rPr lang="en-US" altLang="ru-RU" sz="3200" dirty="0"/>
              <a:t>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KBS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/>
              <a:t>).</a:t>
            </a:r>
          </a:p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свою часть сообщения, проверяет</a:t>
            </a:r>
            <a:r>
              <a:rPr lang="en-US" altLang="ru-RU" sz="3200" dirty="0"/>
              <a:t>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.</a:t>
            </a:r>
          </a:p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</a:t>
            </a:r>
            <a:r>
              <a:rPr lang="en-US" altLang="ru-RU" sz="3200" dirty="0" smtClean="0"/>
              <a:t>&gt;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: </a:t>
            </a:r>
            <a:r>
              <a:rPr lang="en-US" altLang="ru-RU" sz="3200" i="1" dirty="0" smtClean="0"/>
              <a:t>RN</a:t>
            </a:r>
            <a:r>
              <a:rPr lang="en-US" altLang="ru-RU" sz="3200" dirty="0"/>
              <a:t>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/>
              <a:t>).</a:t>
            </a:r>
          </a:p>
          <a:p>
            <a:pPr marL="180000" indent="-1800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сообщение,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0" indent="0">
              <a:buFont typeface="Wingdings" pitchFamily="2" charset="2"/>
              <a:buNone/>
            </a:pPr>
            <a:r>
              <a:rPr lang="ru-RU" altLang="ru-RU" sz="3200" dirty="0"/>
              <a:t>Если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 правильны, а </a:t>
            </a:r>
            <a:r>
              <a:rPr lang="en-US" altLang="ru-RU" sz="3200" i="1" dirty="0"/>
              <a:t>RN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не </a:t>
            </a:r>
            <a:r>
              <a:rPr lang="ru-RU" altLang="ru-RU" sz="3200" dirty="0"/>
              <a:t>изменился, то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убедились в подлинности друг друга и получили сеансовый </a:t>
            </a:r>
            <a:r>
              <a:rPr lang="ru-RU" altLang="ru-RU" sz="3200" dirty="0" smtClean="0"/>
              <a:t>ключ.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9371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Атака с использованием сбоя часов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При нарушении синхронизации часов у участников протокола (например, если часы отправителя опережают часы получателя) нарушитель сможет, перехватив сообщение, использовать его повторно, когда отметка времени в этом сообщении станет текущей для получателя.</a:t>
            </a:r>
          </a:p>
          <a:p>
            <a:r>
              <a:rPr lang="ru-RU" altLang="ru-RU" sz="3200" dirty="0"/>
              <a:t>Протокол Ньюмана-Штаблебина (улучшение протокола Яхалома) противостоит этой угрозе.</a:t>
            </a:r>
          </a:p>
        </p:txBody>
      </p:sp>
    </p:spTree>
    <p:extLst>
      <p:ext uri="{BB962C8B-B14F-4D97-AF65-F5344CB8AC3E}">
        <p14:creationId xmlns:p14="http://schemas.microsoft.com/office/powerpoint/2010/main" val="41315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935881"/>
          </a:xfrm>
        </p:spPr>
        <p:txBody>
          <a:bodyPr/>
          <a:lstStyle/>
          <a:p>
            <a:r>
              <a:rPr lang="ru-RU" altLang="ru-RU" sz="4000" dirty="0"/>
              <a:t>Протокол Ньюмана-Штаблебина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S</a:t>
            </a:r>
            <a:r>
              <a:rPr lang="en-US" altLang="ru-RU" sz="3200" dirty="0"/>
              <a:t>: </a:t>
            </a:r>
            <a:r>
              <a:rPr lang="en-US" altLang="ru-RU" sz="3200" i="1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S-&gt;</a:t>
            </a:r>
            <a:r>
              <a:rPr lang="en-US" altLang="ru-RU" sz="3200" i="1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KAS</a:t>
            </a:r>
            <a:r>
              <a:rPr lang="en-US" altLang="ru-RU" sz="3200" dirty="0"/>
              <a:t>(</a:t>
            </a:r>
            <a:r>
              <a:rPr lang="en-US" altLang="ru-RU" sz="3200" i="1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N</a:t>
            </a:r>
            <a:r>
              <a:rPr lang="en-US" altLang="ru-RU" sz="3200" i="1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>
                <a:cs typeface="Arial" charset="0"/>
              </a:rPr>
              <a:t>),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>
                <a:cs typeface="Arial" charset="0"/>
              </a:rPr>
              <a:t>),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>
                <a:cs typeface="Arial" charset="0"/>
              </a:rPr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: </a:t>
            </a:r>
            <a:r>
              <a:rPr lang="ru-RU" altLang="ru-RU" sz="3200" dirty="0">
                <a:cs typeface="Arial" charset="0"/>
              </a:rPr>
              <a:t>расшифровывает первое сообщение, извлекает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dirty="0"/>
              <a:t>,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>
                <a:cs typeface="Arial" charset="0"/>
              </a:rPr>
              <a:t>), </a:t>
            </a:r>
            <a:r>
              <a:rPr lang="en-US" altLang="ru-RU" sz="3200" i="1" dirty="0">
                <a:cs typeface="Arial" charset="0"/>
              </a:rPr>
              <a:t>E</a:t>
            </a:r>
            <a:r>
              <a:rPr lang="en-US" altLang="ru-RU" sz="3200" i="1" baseline="-25000" dirty="0">
                <a:cs typeface="Arial" charset="0"/>
              </a:rPr>
              <a:t>KAB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первое сообщение, извлекает </a:t>
            </a:r>
            <a:r>
              <a:rPr lang="en-US" altLang="ru-RU" sz="3200" i="1" dirty="0"/>
              <a:t>K</a:t>
            </a:r>
            <a:r>
              <a:rPr lang="en-US" altLang="ru-RU" sz="3200" i="1" baseline="-25000" dirty="0"/>
              <a:t>AB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T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, проверяет </a:t>
            </a:r>
            <a:r>
              <a:rPr lang="en-US" altLang="ru-RU" sz="3200" i="1" dirty="0"/>
              <a:t>T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, расшифровывает и проверяет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.</a:t>
            </a:r>
            <a:endParaRPr lang="en-US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84570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936451"/>
          </a:xfrm>
        </p:spPr>
        <p:txBody>
          <a:bodyPr/>
          <a:lstStyle/>
          <a:p>
            <a:r>
              <a:rPr lang="ru-RU" altLang="ru-RU" dirty="0"/>
              <a:t>Протокол Ньюмана-Штаблебина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Если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 и </a:t>
            </a:r>
            <a:r>
              <a:rPr lang="en-US" altLang="ru-RU" sz="3200" i="1" dirty="0"/>
              <a:t>T</a:t>
            </a:r>
            <a:r>
              <a:rPr lang="en-US" altLang="ru-RU" sz="3200" i="1" baseline="-25000" dirty="0"/>
              <a:t>B</a:t>
            </a:r>
            <a:r>
              <a:rPr lang="ru-RU" altLang="ru-RU" sz="3200" dirty="0"/>
              <a:t> правильны, то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убеждаются в подлинности друг друга и получают сеансовый ключ.</a:t>
            </a:r>
          </a:p>
          <a:p>
            <a:r>
              <a:rPr lang="ru-RU" altLang="ru-RU" sz="3200" dirty="0"/>
              <a:t>Синхронизация часов в этом протоколе не требуется, т.к. отметка времени связана только с часами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и только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проверяет ее правильность.</a:t>
            </a:r>
          </a:p>
          <a:p>
            <a:r>
              <a:rPr lang="ru-RU" altLang="ru-RU" sz="3200" dirty="0"/>
              <a:t>Дополнительно возможна последующая проверка подлинности </a:t>
            </a:r>
            <a:r>
              <a:rPr lang="en-US" altLang="ru-RU" sz="3200" i="1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в пределах некоторого интервала времени.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51757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624"/>
            <a:ext cx="8229600" cy="109520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при помощи односторонних функций 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Субъект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-&gt;</a:t>
            </a:r>
            <a:r>
              <a:rPr lang="ru-RU" altLang="ru-RU" sz="3200" dirty="0"/>
              <a:t>Сервер аутентификации </a:t>
            </a: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идентификатор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, </a:t>
            </a:r>
            <a:r>
              <a:rPr lang="ru-RU" altLang="ru-RU" sz="3200" dirty="0"/>
              <a:t>секретный пароль 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извлечение из регистрационной базы данных </a:t>
            </a:r>
            <a:r>
              <a:rPr lang="en-US" altLang="ru-RU" sz="3200" i="1" dirty="0"/>
              <a:t>SADB</a:t>
            </a:r>
            <a:r>
              <a:rPr lang="en-US" altLang="ru-RU" sz="3200" dirty="0"/>
              <a:t> </a:t>
            </a:r>
            <a:r>
              <a:rPr lang="ru-RU" altLang="ru-RU" sz="3200" dirty="0"/>
              <a:t>хеш-значения пароля </a:t>
            </a:r>
            <a:r>
              <a:rPr lang="en-US" altLang="ru-RU" sz="3200" i="1" dirty="0" smtClean="0"/>
              <a:t>A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(</a:t>
            </a:r>
            <a:r>
              <a:rPr lang="en-US" altLang="ru-RU" sz="3200" i="1" dirty="0"/>
              <a:t>HP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i="1" dirty="0"/>
              <a:t>H</a:t>
            </a:r>
            <a:r>
              <a:rPr lang="en-US" altLang="ru-RU" sz="3200" dirty="0"/>
              <a:t>(</a:t>
            </a:r>
            <a:r>
              <a:rPr lang="en-US" altLang="ru-RU" sz="3200" i="1" dirty="0"/>
              <a:t>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)=</a:t>
            </a:r>
            <a:r>
              <a:rPr lang="en-US" altLang="ru-RU" sz="3200" i="1" dirty="0"/>
              <a:t>HP</a:t>
            </a:r>
            <a:r>
              <a:rPr lang="en-US" altLang="ru-RU" sz="3200" i="1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авторизация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или отказ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в доступе.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7435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sz="4000" dirty="0"/>
              <a:t>Протокол Ньюмана-Штаблебина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Шаг </a:t>
            </a:r>
            <a:r>
              <a:rPr lang="en-US" altLang="ru-RU" sz="3200" i="1" dirty="0"/>
              <a:t>N</a:t>
            </a:r>
            <a:r>
              <a:rPr lang="en-US" altLang="ru-RU" sz="3200" dirty="0"/>
              <a:t>&gt;</a:t>
            </a:r>
            <a:r>
              <a:rPr lang="ru-RU" altLang="ru-RU" sz="3200" dirty="0"/>
              <a:t>6. </a:t>
            </a: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KBS</a:t>
            </a:r>
            <a:r>
              <a:rPr lang="en-US" altLang="ru-RU" sz="3200" dirty="0"/>
              <a:t>(</a:t>
            </a:r>
            <a:r>
              <a:rPr lang="en-US" altLang="ru-RU" sz="3200" i="1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K</a:t>
            </a:r>
            <a:r>
              <a:rPr lang="en-US" altLang="ru-RU" sz="3200" i="1" baseline="-25000" dirty="0" smtClean="0"/>
              <a:t>AB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i="1" dirty="0" smtClean="0"/>
              <a:t>T</a:t>
            </a:r>
            <a:r>
              <a:rPr lang="en-US" altLang="ru-RU" sz="3200" i="1" baseline="-25000" dirty="0" smtClean="0"/>
              <a:t>B</a:t>
            </a:r>
            <a:r>
              <a:rPr lang="en-US" altLang="ru-RU" sz="3200" dirty="0">
                <a:cs typeface="Arial" charset="0"/>
              </a:rPr>
              <a:t>),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i="1" dirty="0">
                <a:cs typeface="Arial" charset="0"/>
              </a:rPr>
              <a:t>′</a:t>
            </a:r>
            <a:r>
              <a:rPr lang="en-US" altLang="ru-RU" sz="3200" dirty="0">
                <a:cs typeface="Arial" charset="0"/>
              </a:rPr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>
                <a:cs typeface="Arial" charset="0"/>
              </a:rPr>
              <a:t>Шаг </a:t>
            </a:r>
            <a:r>
              <a:rPr lang="en-US" altLang="ru-RU" sz="3200" i="1" dirty="0">
                <a:cs typeface="Arial" charset="0"/>
              </a:rPr>
              <a:t>N</a:t>
            </a:r>
            <a:r>
              <a:rPr lang="en-US" altLang="ru-RU" sz="3200" dirty="0">
                <a:cs typeface="Arial" charset="0"/>
              </a:rPr>
              <a:t>+1. </a:t>
            </a:r>
            <a:r>
              <a:rPr lang="en-US" altLang="ru-RU" sz="3200" i="1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-&gt;</a:t>
            </a:r>
            <a:r>
              <a:rPr lang="en-US" altLang="ru-RU" sz="3200" i="1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: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B</a:t>
            </a:r>
            <a:r>
              <a:rPr lang="en-US" altLang="ru-RU" sz="3200" dirty="0">
                <a:cs typeface="Arial" charset="0"/>
              </a:rPr>
              <a:t>′,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>
                <a:cs typeface="Arial" charset="0"/>
              </a:rPr>
              <a:t>Шаг </a:t>
            </a:r>
            <a:r>
              <a:rPr lang="en-US" altLang="ru-RU" sz="3200" i="1" dirty="0">
                <a:cs typeface="Arial" charset="0"/>
              </a:rPr>
              <a:t>N</a:t>
            </a:r>
            <a:r>
              <a:rPr lang="en-US" altLang="ru-RU" sz="3200" dirty="0">
                <a:cs typeface="Arial" charset="0"/>
              </a:rPr>
              <a:t>+2. </a:t>
            </a: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B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KAB</a:t>
            </a:r>
            <a:r>
              <a:rPr lang="en-US" altLang="ru-RU" sz="3200" dirty="0"/>
              <a:t>(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i="1" dirty="0">
                <a:cs typeface="Arial" charset="0"/>
              </a:rPr>
              <a:t>′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3200" dirty="0">
                <a:cs typeface="Arial" charset="0"/>
              </a:rPr>
              <a:t>Новые случайные числа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A</a:t>
            </a:r>
            <a:r>
              <a:rPr lang="en-US" altLang="ru-RU" sz="3200" i="1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 и </a:t>
            </a:r>
            <a:r>
              <a:rPr lang="en-US" altLang="ru-RU" sz="3200" i="1" dirty="0"/>
              <a:t>N</a:t>
            </a:r>
            <a:r>
              <a:rPr lang="en-US" altLang="ru-RU" sz="3200" i="1" baseline="-25000" dirty="0"/>
              <a:t>B</a:t>
            </a:r>
            <a:r>
              <a:rPr lang="en-US" altLang="ru-RU" sz="3200" i="1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 обеспечивают защиту от перехвата и воспроизведения старых сообщений без необходимости синхронизации часов.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84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863873"/>
          </a:xfrm>
        </p:spPr>
        <p:txBody>
          <a:bodyPr/>
          <a:lstStyle/>
          <a:p>
            <a:r>
              <a:rPr lang="ru-RU" altLang="ru-RU" sz="4000" dirty="0"/>
              <a:t>Анонимное распределение ключей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Целью протокола является обеспечение невозможности расшифрования центром распределения ключей </a:t>
            </a:r>
            <a:r>
              <a:rPr lang="ru-RU" altLang="ru-RU" sz="3200" dirty="0" smtClean="0"/>
              <a:t>(</a:t>
            </a:r>
            <a:r>
              <a:rPr lang="en-US" altLang="ru-RU" sz="3200" dirty="0" smtClean="0"/>
              <a:t>Key Distribution Center, KDC) </a:t>
            </a:r>
            <a:r>
              <a:rPr lang="ru-RU" altLang="ru-RU" sz="3200" dirty="0"/>
              <a:t>пересылаемых по сети сообщений, зашифрованных сеансовыми ключами пользователей.</a:t>
            </a:r>
          </a:p>
          <a:p>
            <a:r>
              <a:rPr lang="en-US" altLang="ru-RU" sz="3200" dirty="0"/>
              <a:t>KDC </a:t>
            </a:r>
            <a:r>
              <a:rPr lang="ru-RU" altLang="ru-RU" sz="3200" dirty="0" smtClean="0"/>
              <a:t>должен </a:t>
            </a:r>
            <a:r>
              <a:rPr lang="ru-RU" altLang="ru-RU" sz="3200" dirty="0"/>
              <a:t>сохранить возможность выбора невырожденных сеансовых ключей, которые будут использоваться другими участниками.</a:t>
            </a:r>
          </a:p>
          <a:p>
            <a:r>
              <a:rPr lang="ru-RU" altLang="ru-RU" sz="3200" dirty="0"/>
              <a:t>Протокол использует асимметричную криптографию.</a:t>
            </a:r>
          </a:p>
        </p:txBody>
      </p:sp>
    </p:spTree>
    <p:extLst>
      <p:ext uri="{BB962C8B-B14F-4D97-AF65-F5344CB8AC3E}">
        <p14:creationId xmlns:p14="http://schemas.microsoft.com/office/powerpoint/2010/main" val="40662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81075"/>
          </a:xfrm>
        </p:spPr>
        <p:txBody>
          <a:bodyPr/>
          <a:lstStyle/>
          <a:p>
            <a:r>
              <a:rPr lang="ru-RU" altLang="ru-RU" sz="4000" dirty="0"/>
              <a:t>Анонимное распределение ключей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KDC: </a:t>
            </a:r>
            <a:r>
              <a:rPr lang="ru-RU" altLang="ru-RU" sz="3200" dirty="0"/>
              <a:t>генерация последовательности сеансовых ключей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K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, …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KDC-&gt;A: 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), …, 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), …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случайный выбор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), </a:t>
            </a:r>
            <a:r>
              <a:rPr lang="ru-RU" altLang="ru-RU" sz="3200" dirty="0"/>
              <a:t>временная задержка для затруднения определения сделанного выбора.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A-&gt;KDC: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KDC-&gt;A: D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)))=E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17943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Анонимное распределение ключей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Предполагается, что используемая в протоколе асимметричная криптосистема обладает свойством коммутативности, т.е.</a:t>
            </a:r>
            <a:br>
              <a:rPr lang="ru-RU" altLang="ru-RU" sz="3200" dirty="0"/>
            </a:br>
            <a:r>
              <a:rPr lang="en-US" altLang="ru-RU" sz="3200" dirty="0"/>
              <a:t>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)))= 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)))=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).</a:t>
            </a:r>
            <a:br>
              <a:rPr lang="en-US" altLang="ru-RU" sz="3200" dirty="0"/>
            </a:br>
            <a:r>
              <a:rPr lang="ru-RU" altLang="ru-RU" sz="3200" dirty="0"/>
              <a:t>Это справедливо, например, для криптосистемы </a:t>
            </a:r>
            <a:r>
              <a:rPr lang="en-US" altLang="ru-RU" sz="3200" dirty="0"/>
              <a:t>RSA</a:t>
            </a:r>
            <a:r>
              <a:rPr lang="ru-RU" altLang="ru-RU" sz="3200" dirty="0"/>
              <a:t>, поскольку операция возведения в степень обладает свойством коммутативности:</a:t>
            </a:r>
            <a:br>
              <a:rPr lang="ru-RU" altLang="ru-RU" sz="3200" dirty="0"/>
            </a:br>
            <a:r>
              <a:rPr lang="en-US" altLang="ru-RU" sz="3200" dirty="0"/>
              <a:t>((P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Z</a:t>
            </a:r>
            <a:r>
              <a:rPr lang="en-US" altLang="ru-RU" sz="3200" dirty="0"/>
              <a:t>=P</a:t>
            </a:r>
            <a:r>
              <a:rPr lang="en-US" altLang="ru-RU" sz="3200" baseline="30000" dirty="0"/>
              <a:t>X</a:t>
            </a:r>
            <a:r>
              <a:rPr lang="en-US" altLang="ru-RU" sz="3200" baseline="30000" dirty="0">
                <a:cs typeface="Arial" charset="0"/>
              </a:rPr>
              <a:t>∙Y∙Z</a:t>
            </a:r>
            <a:r>
              <a:rPr lang="en-US" altLang="ru-RU" sz="3200" dirty="0">
                <a:cs typeface="Arial" charset="0"/>
              </a:rPr>
              <a:t>=P</a:t>
            </a:r>
            <a:r>
              <a:rPr lang="en-US" altLang="ru-RU" sz="3200" baseline="30000" dirty="0">
                <a:cs typeface="Arial" charset="0"/>
              </a:rPr>
              <a:t>X∙Z∙Y</a:t>
            </a:r>
            <a:r>
              <a:rPr lang="en-US" altLang="ru-RU" sz="3200" dirty="0">
                <a:cs typeface="Arial" charset="0"/>
              </a:rPr>
              <a:t>=</a:t>
            </a:r>
            <a:r>
              <a:rPr lang="en-US" altLang="ru-RU" sz="3200" dirty="0"/>
              <a:t>((P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Z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.</a:t>
            </a:r>
            <a:endParaRPr lang="en-US" altLang="ru-RU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8418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3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при помощи односторонних функций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При такой схеме аутентификации пользователей </a:t>
            </a:r>
            <a:r>
              <a:rPr lang="ru-RU" altLang="ru-RU" sz="3200" dirty="0" smtClean="0"/>
              <a:t>не </a:t>
            </a:r>
            <a:r>
              <a:rPr lang="ru-RU" altLang="ru-RU" sz="3200" dirty="0"/>
              <a:t>требуется держать реальные пароли на </a:t>
            </a:r>
            <a:r>
              <a:rPr lang="ru-RU" altLang="ru-RU" sz="3200" dirty="0" smtClean="0"/>
              <a:t>сервере. </a:t>
            </a:r>
            <a:r>
              <a:rPr lang="ru-RU" altLang="ru-RU" sz="3200" dirty="0"/>
              <a:t>Список хеш-значений, соответствующих паролям зарегистрированных пользователей. бесполезен для нарушителя, т. к. найти пароль по его хеш-значению путем обращения односторонней функции хеширования ему не удастся. </a:t>
            </a:r>
          </a:p>
        </p:txBody>
      </p:sp>
    </p:spTree>
    <p:extLst>
      <p:ext uri="{BB962C8B-B14F-4D97-AF65-F5344CB8AC3E}">
        <p14:creationId xmlns:p14="http://schemas.microsoft.com/office/powerpoint/2010/main" val="221994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при помощи односторонних функций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Файл с </a:t>
            </a:r>
            <a:r>
              <a:rPr lang="ru-RU" altLang="ru-RU" sz="3200" dirty="0" smtClean="0"/>
              <a:t>хеш-значениями паролей </a:t>
            </a:r>
            <a:r>
              <a:rPr lang="ru-RU" altLang="ru-RU" sz="3200" dirty="0"/>
              <a:t>может подвергнуться словарной атаке. Составив словарь из самых распространенных паролей, нарушитель применит к ним хеш-функцию. В результате он получит новый файл существенно меньшего объема. Далее нарушитель похитит с сервера файл с хешированными паролями и сравнит его со своим файлом, содержащим хеш-значения для самых часто используемых паролей. Совпадающие хеш-значения позволят нарушителю определить некоторые из паролей.</a:t>
            </a:r>
          </a:p>
        </p:txBody>
      </p:sp>
    </p:spTree>
    <p:extLst>
      <p:ext uri="{BB962C8B-B14F-4D97-AF65-F5344CB8AC3E}">
        <p14:creationId xmlns:p14="http://schemas.microsoft.com/office/powerpoint/2010/main" val="413621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dirty="0"/>
              <a:t>Защита от словарной атаки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448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>
                <a:normAutofit/>
              </a:bodyPr>
              <a:lstStyle/>
              <a:p>
                <a:r>
                  <a:rPr lang="ru-RU" altLang="ru-RU" sz="3200" dirty="0" smtClean="0"/>
                  <a:t>Возможно введение в схему аутентификации так называемых примесей</a:t>
                </a:r>
                <a:r>
                  <a:rPr lang="ru-RU" altLang="ru-RU" sz="3200" i="1" dirty="0"/>
                  <a:t>. </a:t>
                </a:r>
                <a:r>
                  <a:rPr lang="ru-RU" altLang="ru-RU" sz="3200" b="1" i="1" dirty="0"/>
                  <a:t>Примесь</a:t>
                </a:r>
                <a:r>
                  <a:rPr lang="ru-RU" altLang="ru-RU" sz="3200" i="1" dirty="0"/>
                  <a:t> </a:t>
                </a:r>
                <a:r>
                  <a:rPr lang="ru-RU" altLang="ru-RU" sz="3200" dirty="0"/>
                  <a:t>представляет собой случайную битовую строку, которая присоединяется к паролю до применения хеш-функции. В учетной записи на сервере запоминается как вычисленное хеш-значение, так и соответствующая ему примесь: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n-US" altLang="ru-RU" sz="3200" i="1" dirty="0"/>
                  <a:t>H</a:t>
                </a:r>
                <a:r>
                  <a:rPr lang="en-US" altLang="ru-RU" sz="3200" dirty="0"/>
                  <a:t>(</a:t>
                </a:r>
                <a:r>
                  <a:rPr lang="en-US" altLang="ru-RU" sz="3200" i="1" dirty="0"/>
                  <a:t>P</a:t>
                </a:r>
                <a:r>
                  <a:rPr lang="en-US" altLang="ru-RU" sz="3200" i="1" baseline="-25000" dirty="0"/>
                  <a:t>A</a:t>
                </a:r>
                <a:r>
                  <a:rPr lang="en-US" altLang="ru-RU" sz="3200" i="1" dirty="0"/>
                  <a:t>,N</a:t>
                </a:r>
                <a:r>
                  <a:rPr lang="en-US" altLang="ru-RU" sz="3200" i="1" baseline="-25000" dirty="0"/>
                  <a:t>A</a:t>
                </a:r>
                <a:r>
                  <a:rPr lang="en-US" altLang="ru-RU" sz="3200" dirty="0"/>
                  <a:t>)-&gt;</a:t>
                </a:r>
                <a:r>
                  <a:rPr lang="en-US" altLang="ru-RU" sz="3200" i="1" dirty="0"/>
                  <a:t>SADB</a:t>
                </a:r>
                <a:r>
                  <a:rPr lang="en-US" altLang="ru-RU" sz="3200" dirty="0" smtClean="0"/>
                  <a:t>.</a:t>
                </a:r>
                <a:endParaRPr lang="ru-RU" altLang="ru-RU" sz="3200" dirty="0" smtClean="0"/>
              </a:p>
              <a:p>
                <a:pPr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alt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ru-RU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ru-RU" sz="3200" dirty="0" smtClean="0"/>
                  <a:t>-&gt;SADB.</a:t>
                </a:r>
                <a:endParaRPr lang="ru-RU" altLang="ru-RU" sz="3200" dirty="0"/>
              </a:p>
            </p:txBody>
          </p:sp>
        </mc:Choice>
        <mc:Fallback>
          <p:sp>
            <p:nvSpPr>
              <p:cNvPr id="4044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1667" t="-1476" r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0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91418"/>
          </a:xfrm>
        </p:spPr>
        <p:txBody>
          <a:bodyPr/>
          <a:lstStyle/>
          <a:p>
            <a:r>
              <a:rPr lang="ru-RU" altLang="ru-RU" dirty="0"/>
              <a:t>Защита от словарной атаки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Если количество возможных примесей </a:t>
            </a:r>
            <a:r>
              <a:rPr lang="ru-RU" altLang="ru-RU" sz="3200" dirty="0" smtClean="0"/>
              <a:t>велико</a:t>
            </a:r>
            <a:r>
              <a:rPr lang="ru-RU" altLang="ru-RU" sz="3200" dirty="0"/>
              <a:t>, словарная атака малоэффективна. </a:t>
            </a:r>
            <a:r>
              <a:rPr lang="ru-RU" altLang="ru-RU" sz="3200" dirty="0" smtClean="0"/>
              <a:t>Необходимо </a:t>
            </a:r>
            <a:r>
              <a:rPr lang="ru-RU" altLang="ru-RU" sz="3200" dirty="0"/>
              <a:t>будет вычислять хеш-значение </a:t>
            </a:r>
            <a:r>
              <a:rPr lang="ru-RU" altLang="ru-RU" sz="3200" dirty="0" smtClean="0"/>
              <a:t>для </a:t>
            </a:r>
            <a:r>
              <a:rPr lang="ru-RU" altLang="ru-RU" sz="3200" dirty="0"/>
              <a:t>каждого </a:t>
            </a:r>
            <a:r>
              <a:rPr lang="ru-RU" altLang="ru-RU" sz="3200" dirty="0" smtClean="0"/>
              <a:t>пароля и </a:t>
            </a:r>
            <a:r>
              <a:rPr lang="ru-RU" altLang="ru-RU" sz="3200" dirty="0"/>
              <a:t>для каждой примеси. Смысл введения примесей </a:t>
            </a:r>
            <a:r>
              <a:rPr lang="ru-RU" altLang="ru-RU" sz="3200" dirty="0" smtClean="0"/>
              <a:t>– </a:t>
            </a:r>
            <a:r>
              <a:rPr lang="ru-RU" altLang="ru-RU" sz="3200" dirty="0"/>
              <a:t>заставить </a:t>
            </a:r>
            <a:r>
              <a:rPr lang="ru-RU" altLang="ru-RU" sz="3200" dirty="0" smtClean="0"/>
              <a:t>совершать </a:t>
            </a:r>
            <a:r>
              <a:rPr lang="ru-RU" altLang="ru-RU" sz="3200" dirty="0"/>
              <a:t>проверку хеш-значений всех </a:t>
            </a:r>
            <a:r>
              <a:rPr lang="ru-RU" altLang="ru-RU" sz="3200" dirty="0" smtClean="0"/>
              <a:t>паролей из словаря при попытке </a:t>
            </a:r>
            <a:r>
              <a:rPr lang="ru-RU" altLang="ru-RU" sz="3200" dirty="0"/>
              <a:t>вскрыть </a:t>
            </a:r>
            <a:r>
              <a:rPr lang="ru-RU" altLang="ru-RU" sz="3200" dirty="0" smtClean="0"/>
              <a:t>один </a:t>
            </a:r>
            <a:r>
              <a:rPr lang="ru-RU" altLang="ru-RU" sz="3200" dirty="0"/>
              <a:t>пароль, </a:t>
            </a:r>
            <a:r>
              <a:rPr lang="ru-RU" altLang="ru-RU" sz="3200" dirty="0" smtClean="0"/>
              <a:t>а не просто </a:t>
            </a:r>
            <a:r>
              <a:rPr lang="ru-RU" altLang="ru-RU" sz="3200" dirty="0"/>
              <a:t>сравнивать </a:t>
            </a:r>
            <a:r>
              <a:rPr lang="ru-RU" altLang="ru-RU" sz="3200" dirty="0" smtClean="0"/>
              <a:t>вычисленные </a:t>
            </a:r>
            <a:r>
              <a:rPr lang="ru-RU" altLang="ru-RU" sz="3200" dirty="0"/>
              <a:t>значения с </a:t>
            </a:r>
            <a:r>
              <a:rPr lang="ru-RU" altLang="ru-RU" sz="3200" dirty="0" smtClean="0"/>
              <a:t>похищенными. </a:t>
            </a:r>
            <a:endParaRPr lang="ru-RU" altLang="ru-RU" sz="3200" dirty="0"/>
          </a:p>
          <a:p>
            <a:pPr>
              <a:lnSpc>
                <a:spcPct val="90000"/>
              </a:lnSpc>
            </a:pPr>
            <a:r>
              <a:rPr lang="ru-RU" altLang="ru-RU" sz="3200" dirty="0" smtClean="0"/>
              <a:t>Значений </a:t>
            </a:r>
            <a:r>
              <a:rPr lang="ru-RU" altLang="ru-RU" sz="3200" dirty="0"/>
              <a:t>примеси понадобится много. </a:t>
            </a:r>
            <a:r>
              <a:rPr lang="ru-RU" altLang="ru-RU" sz="3200" dirty="0" smtClean="0"/>
              <a:t>В ОС </a:t>
            </a:r>
            <a:r>
              <a:rPr lang="ru-RU" altLang="ru-RU" sz="3200" dirty="0"/>
              <a:t>UNIX </a:t>
            </a:r>
            <a:r>
              <a:rPr lang="ru-RU" altLang="ru-RU" sz="3200" dirty="0" smtClean="0"/>
              <a:t>длина </a:t>
            </a:r>
            <a:r>
              <a:rPr lang="ru-RU" altLang="ru-RU" sz="3200" dirty="0"/>
              <a:t>примеси </a:t>
            </a:r>
            <a:r>
              <a:rPr lang="ru-RU" altLang="ru-RU" sz="3200" dirty="0" smtClean="0"/>
              <a:t>12 бит, что недостаточно. В современных системах используется примесь длиной 24 бита </a:t>
            </a:r>
            <a:r>
              <a:rPr lang="en-US" altLang="ru-RU" sz="3200" dirty="0" smtClean="0"/>
              <a:t>(Linux) </a:t>
            </a:r>
            <a:r>
              <a:rPr lang="ru-RU" altLang="ru-RU" sz="3200" dirty="0" smtClean="0"/>
              <a:t>или 32 бита.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2517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18976"/>
          </a:xfrm>
        </p:spPr>
        <p:txBody>
          <a:bodyPr/>
          <a:lstStyle/>
          <a:p>
            <a:r>
              <a:rPr lang="ru-RU" altLang="ru-RU" dirty="0"/>
              <a:t>Защита от словарной атаки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Схема </a:t>
            </a:r>
            <a:r>
              <a:rPr lang="ru-RU" altLang="ru-RU" sz="3200" dirty="0"/>
              <a:t>аутентификации с примесями </a:t>
            </a:r>
            <a:r>
              <a:rPr lang="ru-RU" altLang="ru-RU" sz="3200" dirty="0" smtClean="0"/>
              <a:t>обеспечивает </a:t>
            </a:r>
            <a:r>
              <a:rPr lang="ru-RU" altLang="ru-RU" sz="3200" dirty="0"/>
              <a:t>защиту только от словарной атаки всего файла с хешированными паролями. </a:t>
            </a:r>
            <a:r>
              <a:rPr lang="ru-RU" altLang="ru-RU" sz="3200" dirty="0" smtClean="0"/>
              <a:t>Эта </a:t>
            </a:r>
            <a:r>
              <a:rPr lang="ru-RU" altLang="ru-RU" sz="3200" dirty="0"/>
              <a:t>схема бессильна, когда мощной </a:t>
            </a:r>
            <a:r>
              <a:rPr lang="ru-RU" altLang="ru-RU" sz="3200" dirty="0" smtClean="0"/>
              <a:t>атаке </a:t>
            </a:r>
            <a:r>
              <a:rPr lang="ru-RU" altLang="ru-RU" sz="3200" dirty="0"/>
              <a:t>подвергается </a:t>
            </a:r>
            <a:r>
              <a:rPr lang="ru-RU" altLang="ru-RU" sz="3200" dirty="0" smtClean="0"/>
              <a:t>пароль </a:t>
            </a:r>
            <a:r>
              <a:rPr lang="ru-RU" altLang="ru-RU" sz="3200" dirty="0"/>
              <a:t>конкретного пользователя. </a:t>
            </a:r>
          </a:p>
          <a:p>
            <a:r>
              <a:rPr lang="ru-RU" altLang="ru-RU" sz="3200" dirty="0"/>
              <a:t>Схема аутентификации с примесями эффективна и </a:t>
            </a:r>
            <a:r>
              <a:rPr lang="ru-RU" altLang="ru-RU" sz="3200" dirty="0" smtClean="0"/>
              <a:t>когда </a:t>
            </a:r>
            <a:r>
              <a:rPr lang="ru-RU" altLang="ru-RU" sz="3200" dirty="0"/>
              <a:t>при регистрации на разных серверах используется один и тот же пароль. Но </a:t>
            </a:r>
            <a:r>
              <a:rPr lang="ru-RU" altLang="ru-RU" sz="3200" dirty="0" smtClean="0"/>
              <a:t>плохой пароль лучше не </a:t>
            </a:r>
            <a:r>
              <a:rPr lang="ru-RU" altLang="ru-RU" sz="3200" dirty="0"/>
              <a:t>станет, какой бы </a:t>
            </a:r>
            <a:r>
              <a:rPr lang="ru-RU" altLang="ru-RU" sz="3200" dirty="0" smtClean="0"/>
              <a:t>длины </a:t>
            </a:r>
            <a:r>
              <a:rPr lang="ru-RU" altLang="ru-RU" sz="3200" dirty="0"/>
              <a:t>примесь для его защиты не использовалась. </a:t>
            </a:r>
          </a:p>
        </p:txBody>
      </p:sp>
    </p:spTree>
    <p:extLst>
      <p:ext uri="{BB962C8B-B14F-4D97-AF65-F5344CB8AC3E}">
        <p14:creationId xmlns:p14="http://schemas.microsoft.com/office/powerpoint/2010/main" val="20613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224137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Односторонняя аутентификация </a:t>
            </a:r>
            <a:r>
              <a:rPr lang="ru-RU" altLang="ru-RU" sz="4000" dirty="0" smtClean="0"/>
              <a:t>на основе </a:t>
            </a:r>
            <a:r>
              <a:rPr lang="ru-RU" altLang="ru-RU" sz="4000" dirty="0"/>
              <a:t>асимметричной криптографии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генерирует случайную битовую строку </a:t>
            </a:r>
            <a:r>
              <a:rPr lang="en-US" altLang="ru-RU" sz="3200" i="1" dirty="0"/>
              <a:t>X</a:t>
            </a:r>
            <a:r>
              <a:rPr lang="en-US" altLang="ru-RU" sz="3200" dirty="0"/>
              <a:t> (</a:t>
            </a:r>
            <a:r>
              <a:rPr lang="ru-RU" altLang="ru-RU" sz="3200" dirty="0"/>
              <a:t>запрос).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en-US" altLang="ru-RU" sz="3200" i="1" dirty="0"/>
              <a:t>X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: </a:t>
            </a:r>
            <a:r>
              <a:rPr lang="ru-RU" altLang="ru-RU" sz="3200" dirty="0"/>
              <a:t>шифрует эту строку при помощи своего закрытого ключа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SKA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</a:t>
            </a:r>
            <a:r>
              <a:rPr lang="en-US" altLang="ru-RU" sz="3200" dirty="0"/>
              <a:t>-&gt;</a:t>
            </a: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SKA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извлекает из </a:t>
            </a:r>
            <a:r>
              <a:rPr lang="en-US" altLang="ru-RU" sz="3200" i="1" dirty="0"/>
              <a:t>SADB</a:t>
            </a:r>
            <a:r>
              <a:rPr lang="en-US" altLang="ru-RU" sz="3200" dirty="0"/>
              <a:t> </a:t>
            </a:r>
            <a:r>
              <a:rPr lang="ru-RU" altLang="ru-RU" sz="3200" dirty="0"/>
              <a:t>открытый ключ </a:t>
            </a:r>
            <a:r>
              <a:rPr lang="en-US" altLang="ru-RU" sz="3200" i="1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расшифровывает полученное сообщения с помощью этого ключа и сравнивает с случайным запросом </a:t>
            </a:r>
            <a:r>
              <a:rPr lang="en-US" altLang="ru-RU" sz="3200" i="1" dirty="0"/>
              <a:t>D</a:t>
            </a:r>
            <a:r>
              <a:rPr lang="en-US" altLang="ru-RU" sz="3200" i="1" baseline="-25000" dirty="0"/>
              <a:t>PKA</a:t>
            </a:r>
            <a:r>
              <a:rPr lang="en-US" altLang="ru-RU" sz="3200" dirty="0"/>
              <a:t>(</a:t>
            </a:r>
            <a:r>
              <a:rPr lang="en-US" altLang="ru-RU" sz="3200" i="1" dirty="0"/>
              <a:t>E</a:t>
            </a:r>
            <a:r>
              <a:rPr lang="en-US" altLang="ru-RU" sz="3200" i="1" baseline="-25000" dirty="0"/>
              <a:t>SKA</a:t>
            </a:r>
            <a:r>
              <a:rPr lang="en-US" altLang="ru-RU" sz="3200" dirty="0"/>
              <a:t>(</a:t>
            </a:r>
            <a:r>
              <a:rPr lang="en-US" altLang="ru-RU" sz="3200" i="1" dirty="0"/>
              <a:t>X</a:t>
            </a:r>
            <a:r>
              <a:rPr lang="en-US" altLang="ru-RU" sz="3200" dirty="0"/>
              <a:t>))=</a:t>
            </a:r>
            <a:r>
              <a:rPr lang="en-US" altLang="ru-RU" sz="3200" i="1" dirty="0"/>
              <a:t>X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i="1" dirty="0"/>
              <a:t>AS</a:t>
            </a:r>
            <a:r>
              <a:rPr lang="en-US" altLang="ru-RU" sz="3200" dirty="0"/>
              <a:t>: </a:t>
            </a:r>
            <a:r>
              <a:rPr lang="ru-RU" altLang="ru-RU" sz="3200" dirty="0"/>
              <a:t>по результатам сравнения авторизует </a:t>
            </a:r>
            <a:r>
              <a:rPr lang="en-US" altLang="ru-RU" sz="3200" i="1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или отказывает ему в доступе.</a:t>
            </a:r>
          </a:p>
        </p:txBody>
      </p:sp>
    </p:spTree>
    <p:extLst>
      <p:ext uri="{BB962C8B-B14F-4D97-AF65-F5344CB8AC3E}">
        <p14:creationId xmlns:p14="http://schemas.microsoft.com/office/powerpoint/2010/main" val="20331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2060</Words>
  <Application>Microsoft Office PowerPoint</Application>
  <PresentationFormat>Экран (4:3)</PresentationFormat>
  <Paragraphs>170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AcademicPresentation1</vt:lpstr>
      <vt:lpstr>Лекция 4. Протоколы аутентификации</vt:lpstr>
      <vt:lpstr>Терминология</vt:lpstr>
      <vt:lpstr>Аутентификация при помощи односторонних функций </vt:lpstr>
      <vt:lpstr>Аутентификация при помощи односторонних функций</vt:lpstr>
      <vt:lpstr>Аутентификация при помощи односторонних функций</vt:lpstr>
      <vt:lpstr>Защита от словарной атаки</vt:lpstr>
      <vt:lpstr>Защита от словарной атаки</vt:lpstr>
      <vt:lpstr>Защита от словарной атаки</vt:lpstr>
      <vt:lpstr>Односторонняя аутентификация на основе асимметричной криптографии</vt:lpstr>
      <vt:lpstr>Аутентификация с использованием асимметричной криптографии</vt:lpstr>
      <vt:lpstr>Аутентификация с использованием асимметричной криптографии</vt:lpstr>
      <vt:lpstr>Протоколы взаимной аутентификации</vt:lpstr>
      <vt:lpstr>Пример атаки «человек посередине»</vt:lpstr>
      <vt:lpstr>Пример атаки «человек посередине»</vt:lpstr>
      <vt:lpstr>Протокол SKID</vt:lpstr>
      <vt:lpstr>Протокол SKID</vt:lpstr>
      <vt:lpstr>Аутентификация сообщений</vt:lpstr>
      <vt:lpstr>Аутентификация и обмен ключами</vt:lpstr>
      <vt:lpstr>Протокол Яхалома</vt:lpstr>
      <vt:lpstr>Протокол Яхалома</vt:lpstr>
      <vt:lpstr>Протокол Нидхама-Шредера</vt:lpstr>
      <vt:lpstr>Протокол Нидхама-Шредера</vt:lpstr>
      <vt:lpstr>Уязвимости протокола Нидхама-Шредера</vt:lpstr>
      <vt:lpstr>Уязвимости протокола Нидхама-Шредера</vt:lpstr>
      <vt:lpstr>Уязвимости протокола Нидхама-Шредера</vt:lpstr>
      <vt:lpstr>Протокол Отуэя-Риса</vt:lpstr>
      <vt:lpstr>Атака с использованием сбоя часов</vt:lpstr>
      <vt:lpstr>Протокол Ньюмана-Штаблебина</vt:lpstr>
      <vt:lpstr>Протокол Ньюмана-Штаблебина</vt:lpstr>
      <vt:lpstr>Протокол Ньюмана-Штаблебина</vt:lpstr>
      <vt:lpstr>Анонимное распределение ключей</vt:lpstr>
      <vt:lpstr>Анонимное распределение ключей</vt:lpstr>
      <vt:lpstr>Анонимное распределение ключей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2016-06-08T10:38:26Z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