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6"/>
  </p:notesMasterIdLst>
  <p:sldIdLst>
    <p:sldId id="26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10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15:18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15:18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15:18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15:18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15:18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15:18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15:18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15:18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15:18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15:18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15:18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15:18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68952" cy="1026368"/>
          </a:xfrm>
        </p:spPr>
        <p:txBody>
          <a:bodyPr>
            <a:normAutofit fontScale="90000"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15. </a:t>
            </a:r>
            <a:r>
              <a:rPr lang="ru-RU" altLang="ru-RU" dirty="0" smtClean="0"/>
              <a:t>Криптографические средства </a:t>
            </a:r>
            <a:r>
              <a:rPr lang="en-US" altLang="ru-RU" dirty="0" smtClean="0"/>
              <a:t>PKI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2339752" y="1752600"/>
            <a:ext cx="6423248" cy="477274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Хранение личных ключей на сервере.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Криптографические интерфейсы и криптопровайдеры. Интерфейс </a:t>
            </a:r>
            <a:r>
              <a:rPr lang="en-US" altLang="ru-RU" sz="3200" dirty="0"/>
              <a:t>Microsoft CryptoAPI.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Интерфейс </a:t>
            </a:r>
            <a:r>
              <a:rPr lang="en-US" altLang="ru-RU" sz="3200" dirty="0"/>
              <a:t>Cryptoki.</a:t>
            </a:r>
            <a:endParaRPr lang="ru-RU" alt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0"/>
            <a:ext cx="8713788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Дополнительная защита от утечки личного ключа на рабочей станции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Единственным видимым на рабочей станции ключом является временный GQ-ключ.</a:t>
            </a:r>
          </a:p>
          <a:p>
            <a:r>
              <a:rPr lang="ru-RU" altLang="ru-RU" sz="3200" dirty="0"/>
              <a:t>Это снижает риск перехвата личного ключа и позволяет стереть </a:t>
            </a:r>
            <a:r>
              <a:rPr lang="en-US" altLang="ru-RU" sz="3200" dirty="0"/>
              <a:t>SKU </a:t>
            </a:r>
            <a:r>
              <a:rPr lang="ru-RU" altLang="ru-RU" sz="3200" dirty="0"/>
              <a:t>из памяти рабочей станции после получения </a:t>
            </a:r>
            <a:r>
              <a:rPr lang="en-US" altLang="ru-RU" sz="3200" dirty="0"/>
              <a:t>GQ-</a:t>
            </a:r>
            <a:r>
              <a:rPr lang="ru-RU" altLang="ru-RU" sz="3200" dirty="0"/>
              <a:t>ключа.</a:t>
            </a:r>
          </a:p>
        </p:txBody>
      </p:sp>
    </p:spTree>
    <p:extLst>
      <p:ext uri="{BB962C8B-B14F-4D97-AF65-F5344CB8AC3E}">
        <p14:creationId xmlns:p14="http://schemas.microsoft.com/office/powerpoint/2010/main" val="245338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1196752"/>
          </a:xfrm>
        </p:spPr>
        <p:txBody>
          <a:bodyPr>
            <a:normAutofit fontScale="90000"/>
          </a:bodyPr>
          <a:lstStyle/>
          <a:p>
            <a:r>
              <a:rPr lang="ru-RU" altLang="ru-RU" sz="4000" dirty="0" smtClean="0"/>
              <a:t>Загрузка </a:t>
            </a:r>
            <a:r>
              <a:rPr lang="ru-RU" altLang="ru-RU" sz="4000" dirty="0"/>
              <a:t>данных с помощью виртуальной смарт-карты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Клиент отправляет запрос на выполнение </a:t>
            </a:r>
            <a:r>
              <a:rPr lang="ru-RU" altLang="ru-RU" sz="3200" dirty="0" smtClean="0"/>
              <a:t>криптографической операции серверу </a:t>
            </a:r>
            <a:r>
              <a:rPr lang="ru-RU" altLang="ru-RU" sz="3200" dirty="0"/>
              <a:t>и контролирует там эту операцию.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Сервер отвечает за защиту всех личных ключей и аутентификацию запросов.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Требуется установка дополнительного серверного и клиентского программного обеспечения.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Клиентское ПО взаимодействует с приложениями посредством </a:t>
            </a:r>
            <a:r>
              <a:rPr lang="en-US" altLang="ru-RU" sz="3200" dirty="0"/>
              <a:t>CryptoAPI</a:t>
            </a:r>
            <a:r>
              <a:rPr lang="ru-RU" altLang="ru-RU" sz="3200" dirty="0"/>
              <a:t> либо через интерфейс стандарта PKCS #11 </a:t>
            </a:r>
            <a:r>
              <a:rPr lang="en-US" altLang="ru-RU" sz="3200" dirty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405622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ru-RU" altLang="ru-RU" sz="4000" dirty="0" err="1"/>
              <a:t>Подгрузка</a:t>
            </a:r>
            <a:r>
              <a:rPr lang="ru-RU" altLang="ru-RU" sz="4000" dirty="0"/>
              <a:t> данных с помощью виртуальной смарт-карты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Защита трафика между клиентом и сервером обеспечивается </a:t>
            </a:r>
            <a:r>
              <a:rPr lang="en-US" altLang="ru-RU" sz="3200" dirty="0"/>
              <a:t>SSL-</a:t>
            </a:r>
            <a:r>
              <a:rPr lang="ru-RU" altLang="ru-RU" sz="3200" dirty="0"/>
              <a:t>соединением</a:t>
            </a:r>
            <a:r>
              <a:rPr lang="en-US" altLang="ru-RU" sz="3200" dirty="0"/>
              <a:t> </a:t>
            </a:r>
            <a:r>
              <a:rPr lang="ru-RU" altLang="ru-RU" sz="3200" dirty="0"/>
              <a:t>и аутентификацией оператора рабочей станции (с помощью запоминаемого пароля или устройства аутентификации с генератором одноразовых паролей).</a:t>
            </a:r>
          </a:p>
          <a:p>
            <a:r>
              <a:rPr lang="ru-RU" altLang="ru-RU" sz="3200" dirty="0"/>
              <a:t>Если продолжительность соединения превышает установленный период, то сервер может потребовать повторной аутентификации пользователя.</a:t>
            </a:r>
          </a:p>
        </p:txBody>
      </p:sp>
    </p:spTree>
    <p:extLst>
      <p:ext uri="{BB962C8B-B14F-4D97-AF65-F5344CB8AC3E}">
        <p14:creationId xmlns:p14="http://schemas.microsoft.com/office/powerpoint/2010/main" val="326430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/>
              <a:t>Связь клиента и сервера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226692" y="1537028"/>
            <a:ext cx="49963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/>
              <a:t>Рабочая </a:t>
            </a:r>
            <a:r>
              <a:rPr lang="ru-RU" altLang="ru-RU" sz="2800" dirty="0" smtClean="0"/>
              <a:t>станция пользователя</a:t>
            </a:r>
            <a:endParaRPr lang="ru-RU" altLang="ru-RU" sz="2800" dirty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-16879" y="2330449"/>
            <a:ext cx="22838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Пользователь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245140" y="2060575"/>
            <a:ext cx="2160587" cy="304075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 sz="2800" dirty="0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241376" y="2068839"/>
            <a:ext cx="21627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/>
              <a:t>Приложение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289615" y="2852738"/>
            <a:ext cx="21161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ru-RU" sz="2800" dirty="0"/>
              <a:t>CryptoAPI</a:t>
            </a:r>
            <a:endParaRPr lang="ru-RU" altLang="ru-RU" sz="2800" dirty="0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263187" y="3716337"/>
            <a:ext cx="216276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/>
              <a:t>Клиент</a:t>
            </a:r>
            <a:br>
              <a:rPr lang="ru-RU" altLang="ru-RU" sz="2800" dirty="0"/>
            </a:br>
            <a:r>
              <a:rPr lang="ru-RU" altLang="ru-RU" sz="2800" dirty="0"/>
              <a:t>виртуальной</a:t>
            </a:r>
            <a:br>
              <a:rPr lang="ru-RU" altLang="ru-RU" sz="2800" dirty="0"/>
            </a:br>
            <a:r>
              <a:rPr lang="ru-RU" altLang="ru-RU" sz="2800" dirty="0"/>
              <a:t>смарт-карты</a:t>
            </a:r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1932881" y="2205038"/>
            <a:ext cx="43214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H="1" flipV="1">
            <a:off x="1937234" y="2916704"/>
            <a:ext cx="42779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3132138" y="2492375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 flipH="1" flipV="1">
            <a:off x="3492500" y="2492375"/>
            <a:ext cx="0" cy="4333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3203575" y="3357563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V="1">
            <a:off x="3492500" y="3357563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6804025" y="1341438"/>
            <a:ext cx="12811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Сервер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6236453" y="1798638"/>
            <a:ext cx="2907547" cy="5032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6236453" y="3206680"/>
            <a:ext cx="287182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/>
              <a:t>Сервер</a:t>
            </a:r>
          </a:p>
          <a:p>
            <a:pPr algn="ctr"/>
            <a:r>
              <a:rPr lang="ru-RU" altLang="ru-RU" sz="2800" dirty="0"/>
              <a:t>виртуальных</a:t>
            </a:r>
          </a:p>
          <a:p>
            <a:pPr algn="ctr"/>
            <a:r>
              <a:rPr lang="ru-RU" altLang="ru-RU" sz="2800" dirty="0"/>
              <a:t>смарт-карт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4522727" y="3157399"/>
            <a:ext cx="16001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1) запрос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4242492" y="3763962"/>
            <a:ext cx="21605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6223001" y="1885146"/>
            <a:ext cx="288528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/>
              <a:t>База данных</a:t>
            </a:r>
          </a:p>
          <a:p>
            <a:pPr algn="ctr"/>
            <a:r>
              <a:rPr lang="ru-RU" altLang="ru-RU" sz="2800" dirty="0"/>
              <a:t>личных ключей</a:t>
            </a: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6443663" y="2655094"/>
            <a:ext cx="18982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2) </a:t>
            </a:r>
            <a:r>
              <a:rPr lang="en-US" altLang="ru-RU" sz="2800" dirty="0"/>
              <a:t>E</a:t>
            </a:r>
            <a:r>
              <a:rPr lang="en-US" altLang="ru-RU" sz="2800" b="1" baseline="-25000" dirty="0"/>
              <a:t>PKS</a:t>
            </a:r>
            <a:r>
              <a:rPr lang="en-US" altLang="ru-RU" sz="2800" dirty="0"/>
              <a:t>(SKU)</a:t>
            </a:r>
            <a:endParaRPr lang="ru-RU" altLang="ru-RU" sz="2800" dirty="0"/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>
            <a:off x="8459788" y="2852738"/>
            <a:ext cx="0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6254654" y="4611231"/>
            <a:ext cx="2907547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ru-RU" sz="2800" dirty="0"/>
              <a:t>3) SKU=D</a:t>
            </a:r>
            <a:r>
              <a:rPr lang="en-US" altLang="ru-RU" sz="2800" b="1" baseline="-25000" dirty="0"/>
              <a:t>SKS</a:t>
            </a:r>
            <a:r>
              <a:rPr lang="en-US" altLang="ru-RU" sz="2800" dirty="0"/>
              <a:t>(E</a:t>
            </a:r>
            <a:r>
              <a:rPr lang="en-US" altLang="ru-RU" sz="2800" b="1" baseline="-25000" dirty="0"/>
              <a:t>PKS</a:t>
            </a:r>
            <a:r>
              <a:rPr lang="en-US" altLang="ru-RU" sz="2800" dirty="0"/>
              <a:t/>
            </a:r>
            <a:br>
              <a:rPr lang="en-US" altLang="ru-RU" sz="2800" dirty="0"/>
            </a:br>
            <a:r>
              <a:rPr lang="en-US" altLang="ru-RU" sz="2800" dirty="0"/>
              <a:t>(SKU))</a:t>
            </a:r>
          </a:p>
          <a:p>
            <a:r>
              <a:rPr lang="en-US" altLang="ru-RU" sz="2800" dirty="0"/>
              <a:t>4) </a:t>
            </a:r>
            <a:r>
              <a:rPr lang="ru-RU" altLang="ru-RU" sz="2800" dirty="0" smtClean="0"/>
              <a:t>использование</a:t>
            </a:r>
            <a:endParaRPr lang="ru-RU" altLang="ru-RU" sz="2800" dirty="0"/>
          </a:p>
          <a:p>
            <a:r>
              <a:rPr lang="en-US" altLang="ru-RU" sz="2800" dirty="0"/>
              <a:t>SKU </a:t>
            </a:r>
            <a:r>
              <a:rPr lang="ru-RU" altLang="ru-RU" sz="2800" dirty="0" smtClean="0"/>
              <a:t>для ЭП и расшифрования</a:t>
            </a:r>
            <a:endParaRPr lang="ru-RU" altLang="ru-RU" sz="2800" dirty="0"/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4386702" y="3789363"/>
            <a:ext cx="182780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>
            <a:spAutoFit/>
          </a:bodyPr>
          <a:lstStyle/>
          <a:p>
            <a:r>
              <a:rPr lang="ru-RU" altLang="ru-RU" sz="2800" dirty="0"/>
              <a:t>5) результат</a:t>
            </a:r>
          </a:p>
          <a:p>
            <a:r>
              <a:rPr lang="ru-RU" altLang="ru-RU" sz="2800" dirty="0" smtClean="0"/>
              <a:t> операции</a:t>
            </a:r>
            <a:endParaRPr lang="ru-RU" altLang="ru-RU" sz="2800" dirty="0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 flipH="1">
            <a:off x="4269581" y="4706958"/>
            <a:ext cx="20161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0" y="5101332"/>
            <a:ext cx="621516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>
            <a:spAutoFit/>
          </a:bodyPr>
          <a:lstStyle/>
          <a:p>
            <a:r>
              <a:rPr lang="ru-RU" altLang="ru-RU" sz="2800" dirty="0"/>
              <a:t>После закрытия соединения сервер </a:t>
            </a: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>стирает личный </a:t>
            </a:r>
            <a:r>
              <a:rPr lang="ru-RU" altLang="ru-RU" sz="2800" dirty="0"/>
              <a:t>ключ. </a:t>
            </a:r>
            <a:r>
              <a:rPr lang="ru-RU" altLang="ru-RU" sz="2800" dirty="0" smtClean="0"/>
              <a:t>Возможен доступ </a:t>
            </a:r>
            <a:br>
              <a:rPr lang="ru-RU" altLang="ru-RU" sz="2800" dirty="0" smtClean="0"/>
            </a:br>
            <a:r>
              <a:rPr lang="ru-RU" altLang="ru-RU" sz="2800" dirty="0" smtClean="0"/>
              <a:t>к расшифрованным </a:t>
            </a:r>
            <a:r>
              <a:rPr lang="ru-RU" altLang="ru-RU" sz="2800" dirty="0"/>
              <a:t>личным ключам, </a:t>
            </a:r>
          </a:p>
          <a:p>
            <a:r>
              <a:rPr lang="ru-RU" altLang="ru-RU" sz="2800" dirty="0"/>
              <a:t>но это приемлемый уровень защиты.</a:t>
            </a:r>
          </a:p>
        </p:txBody>
      </p:sp>
    </p:spTree>
    <p:extLst>
      <p:ext uri="{BB962C8B-B14F-4D97-AF65-F5344CB8AC3E}">
        <p14:creationId xmlns:p14="http://schemas.microsoft.com/office/powerpoint/2010/main" val="306904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Аутентификация пользователя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9144000" cy="5301208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Для аутентификации пользователя на рабочей станции перед выдачей ему прав на работу с личным ключом сервер применяет SafeWord-совместимую процедуру аутентификации. Эта процедура может требовать предоставления запоминаемого пароля или использовать устройство аутентификации с генерацией одноразового пароля </a:t>
            </a:r>
            <a:r>
              <a:rPr lang="ru-RU" altLang="ru-RU" sz="3200" dirty="0" smtClean="0"/>
              <a:t>(SafeWord).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14912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dirty="0"/>
              <a:t>Криптографические интерфейсы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2800" dirty="0"/>
              <a:t>Криптографический интерфейс – набор спецификаций для подключения различных провайдеров услуг криптографии </a:t>
            </a:r>
            <a:r>
              <a:rPr lang="ru-RU" altLang="ru-RU" sz="2800" dirty="0" smtClean="0"/>
              <a:t>к </a:t>
            </a:r>
            <a:r>
              <a:rPr lang="ru-RU" altLang="ru-RU" sz="2800" dirty="0"/>
              <a:t>прикладной системе.</a:t>
            </a:r>
          </a:p>
          <a:p>
            <a:r>
              <a:rPr lang="en-US" altLang="ru-RU" sz="2800" dirty="0"/>
              <a:t>GSS-API </a:t>
            </a:r>
            <a:r>
              <a:rPr lang="ru-RU" altLang="ru-RU" sz="2800" dirty="0"/>
              <a:t>– высокоуровневый сервис безопасности </a:t>
            </a:r>
            <a:r>
              <a:rPr lang="en-US" altLang="ru-RU" sz="2800" dirty="0"/>
              <a:t>Internet</a:t>
            </a:r>
            <a:r>
              <a:rPr lang="ru-RU" altLang="ru-RU" sz="2800" dirty="0"/>
              <a:t>.</a:t>
            </a:r>
          </a:p>
          <a:p>
            <a:r>
              <a:rPr lang="en-US" altLang="ru-RU" sz="2800" dirty="0"/>
              <a:t>CSSM API</a:t>
            </a:r>
            <a:r>
              <a:rPr lang="ru-RU" altLang="ru-RU" sz="2800" dirty="0"/>
              <a:t> –</a:t>
            </a:r>
            <a:r>
              <a:rPr lang="en-US" altLang="ru-RU" sz="2800" dirty="0"/>
              <a:t> </a:t>
            </a:r>
            <a:r>
              <a:rPr lang="ru-RU" altLang="ru-RU" sz="2800" dirty="0"/>
              <a:t>высокоуровневый компонент архитектуры безопасности </a:t>
            </a:r>
            <a:r>
              <a:rPr lang="en-US" altLang="ru-RU" sz="2800" dirty="0"/>
              <a:t>Intel CDSA</a:t>
            </a:r>
            <a:r>
              <a:rPr lang="ru-RU" altLang="ru-RU" sz="2800" dirty="0"/>
              <a:t>.</a:t>
            </a:r>
          </a:p>
          <a:p>
            <a:r>
              <a:rPr lang="en-US" altLang="ru-RU" sz="2800" dirty="0"/>
              <a:t>Microsoft CryptoAPI</a:t>
            </a:r>
            <a:r>
              <a:rPr lang="ru-RU" altLang="ru-RU" sz="2800" dirty="0"/>
              <a:t> –</a:t>
            </a:r>
            <a:r>
              <a:rPr lang="en-US" altLang="ru-RU" sz="2800" dirty="0"/>
              <a:t> </a:t>
            </a:r>
            <a:r>
              <a:rPr lang="ru-RU" altLang="ru-RU" sz="2800" dirty="0"/>
              <a:t>низкоуровневый сервис, предоставляющий базовый набор криптографических функций в продуктах </a:t>
            </a:r>
            <a:r>
              <a:rPr lang="en-US" altLang="ru-RU" sz="2800" dirty="0"/>
              <a:t>Microsoft</a:t>
            </a:r>
            <a:r>
              <a:rPr lang="ru-RU" altLang="ru-RU" sz="2800" dirty="0"/>
              <a:t>.</a:t>
            </a:r>
          </a:p>
          <a:p>
            <a:r>
              <a:rPr lang="en-US" altLang="ru-RU" sz="2800" dirty="0"/>
              <a:t>PKCS#11-Cryptoki</a:t>
            </a:r>
            <a:r>
              <a:rPr lang="ru-RU" altLang="ru-RU" sz="2800" dirty="0"/>
              <a:t> – низкоуровневый абстрактный интерфейс доступа к криптографическому </a:t>
            </a:r>
            <a:r>
              <a:rPr lang="ru-RU" altLang="ru-RU" sz="2800" dirty="0" smtClean="0"/>
              <a:t>устройству.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67701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65175"/>
          </a:xfrm>
        </p:spPr>
        <p:txBody>
          <a:bodyPr/>
          <a:lstStyle/>
          <a:p>
            <a:r>
              <a:rPr lang="ru-RU" altLang="ru-RU"/>
              <a:t>Структура криптопровайдера</a:t>
            </a:r>
          </a:p>
        </p:txBody>
      </p:sp>
      <p:graphicFrame>
        <p:nvGraphicFramePr>
          <p:cNvPr id="21507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742950"/>
          <a:ext cx="9144000" cy="611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6" name="Visio" r:id="rId3" imgW="6414480" imgH="4794480" progId="Visio.Drawing.11">
                  <p:embed/>
                </p:oleObj>
              </mc:Choice>
              <mc:Fallback>
                <p:oleObj name="Visio" r:id="rId3" imgW="6414480" imgH="479448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42950"/>
                        <a:ext cx="9144000" cy="611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405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dirty="0"/>
              <a:t>Функции криптопровайдера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>
            <a:normAutofit/>
          </a:bodyPr>
          <a:lstStyle/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Инициализация</a:t>
            </a:r>
            <a:r>
              <a:rPr lang="en-US" altLang="ru-RU" sz="3200" dirty="0"/>
              <a:t> </a:t>
            </a:r>
            <a:r>
              <a:rPr lang="ru-RU" altLang="ru-RU" sz="3200" dirty="0"/>
              <a:t>криптопровайдера.</a:t>
            </a:r>
            <a:endParaRPr lang="en-US" altLang="ru-RU" sz="3200" dirty="0"/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Управление хранилищем объектов.</a:t>
            </a:r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Управление данными сессии пользователя.</a:t>
            </a:r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Управление объектами пользователя.</a:t>
            </a:r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Шифрование и расшифрование данных.</a:t>
            </a:r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Вычисление и проверка подписи данных.</a:t>
            </a:r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Вычисление хеш-значения данных.</a:t>
            </a:r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Вычисление </a:t>
            </a:r>
            <a:r>
              <a:rPr lang="en-US" altLang="ru-RU" sz="3200" dirty="0"/>
              <a:t>MAC</a:t>
            </a:r>
            <a:r>
              <a:rPr lang="ru-RU" altLang="ru-RU" sz="3200" dirty="0"/>
              <a:t> сообщения.</a:t>
            </a:r>
            <a:endParaRPr lang="en-US" altLang="ru-RU" sz="3200" dirty="0"/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Управление криптографическими ключами.</a:t>
            </a:r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Генерация случайного числа.</a:t>
            </a:r>
          </a:p>
        </p:txBody>
      </p:sp>
    </p:spTree>
    <p:extLst>
      <p:ext uri="{BB962C8B-B14F-4D97-AF65-F5344CB8AC3E}">
        <p14:creationId xmlns:p14="http://schemas.microsoft.com/office/powerpoint/2010/main" val="363912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Взаимодействие криптопровайдера с прикладными программами и ОС</a:t>
            </a:r>
          </a:p>
        </p:txBody>
      </p:sp>
      <p:graphicFrame>
        <p:nvGraphicFramePr>
          <p:cNvPr id="2355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1187450"/>
          <a:ext cx="9144000" cy="554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0" name="Visio" r:id="rId3" imgW="6819480" imgH="4524480" progId="Visio.Drawing.11">
                  <p:embed/>
                </p:oleObj>
              </mc:Choice>
              <mc:Fallback>
                <p:oleObj name="Visio" r:id="rId3" imgW="6819480" imgH="452448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87450"/>
                        <a:ext cx="9144000" cy="554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40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en-US" altLang="ru-RU" sz="4000" dirty="0"/>
              <a:t>Microsoft CryptoAPI 2.0</a:t>
            </a:r>
            <a:endParaRPr lang="ru-RU" altLang="ru-RU" sz="4000" dirty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211638" y="2393951"/>
            <a:ext cx="4705350" cy="15621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600" tIns="46800" rIns="93600" bIns="46800">
            <a:spAutoFit/>
          </a:bodyPr>
          <a:lstStyle/>
          <a:p>
            <a:pPr algn="ctr"/>
            <a:r>
              <a:rPr lang="ru-RU" altLang="ru-RU" sz="2400">
                <a:solidFill>
                  <a:schemeClr val="tx2"/>
                </a:solidFill>
              </a:rPr>
              <a:t>Низкоуровневые функции </a:t>
            </a:r>
            <a:r>
              <a:rPr lang="en-US" altLang="ru-RU" sz="2400">
                <a:solidFill>
                  <a:schemeClr val="tx2"/>
                </a:solidFill>
              </a:rPr>
              <a:t/>
            </a:r>
            <a:br>
              <a:rPr lang="en-US" altLang="ru-RU" sz="2400">
                <a:solidFill>
                  <a:schemeClr val="tx2"/>
                </a:solidFill>
              </a:rPr>
            </a:br>
            <a:r>
              <a:rPr lang="ru-RU" altLang="ru-RU" sz="2400">
                <a:solidFill>
                  <a:schemeClr val="tx2"/>
                </a:solidFill>
              </a:rPr>
              <a:t>обработки криптографических </a:t>
            </a:r>
            <a:r>
              <a:rPr lang="en-US" altLang="ru-RU" sz="2400">
                <a:solidFill>
                  <a:schemeClr val="tx2"/>
                </a:solidFill>
              </a:rPr>
              <a:t/>
            </a:r>
            <a:br>
              <a:rPr lang="en-US" altLang="ru-RU" sz="2400">
                <a:solidFill>
                  <a:schemeClr val="tx2"/>
                </a:solidFill>
              </a:rPr>
            </a:br>
            <a:r>
              <a:rPr lang="ru-RU" altLang="ru-RU" sz="2400">
                <a:solidFill>
                  <a:schemeClr val="tx2"/>
                </a:solidFill>
              </a:rPr>
              <a:t>сообщений</a:t>
            </a:r>
            <a:r>
              <a:rPr lang="en-US" altLang="ru-RU" sz="2400">
                <a:solidFill>
                  <a:schemeClr val="tx2"/>
                </a:solidFill>
              </a:rPr>
              <a:t/>
            </a:r>
            <a:br>
              <a:rPr lang="en-US" altLang="ru-RU" sz="2400">
                <a:solidFill>
                  <a:schemeClr val="tx2"/>
                </a:solidFill>
              </a:rPr>
            </a:br>
            <a:r>
              <a:rPr lang="en-US" altLang="ru-RU" sz="2400" b="1">
                <a:solidFill>
                  <a:schemeClr val="tx2"/>
                </a:solidFill>
              </a:rPr>
              <a:t>Low Level Message Functions</a:t>
            </a:r>
            <a:endParaRPr lang="ru-RU" altLang="ru-RU" sz="2400" b="1">
              <a:solidFill>
                <a:schemeClr val="tx2"/>
              </a:solidFill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23850" y="4149080"/>
            <a:ext cx="8502650" cy="9562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600" tIns="46800" rIns="93600" bIns="46800">
            <a:spAutoFit/>
          </a:bodyPr>
          <a:lstStyle/>
          <a:p>
            <a:pPr algn="ctr"/>
            <a:r>
              <a:rPr lang="ru-RU" altLang="ru-RU" sz="2800" dirty="0">
                <a:solidFill>
                  <a:schemeClr val="tx2"/>
                </a:solidFill>
              </a:rPr>
              <a:t>Базовые функции </a:t>
            </a:r>
            <a:r>
              <a:rPr lang="en-US" altLang="ru-RU" sz="2800" b="1" dirty="0">
                <a:solidFill>
                  <a:schemeClr val="tx2"/>
                </a:solidFill>
              </a:rPr>
              <a:t>Base Cryptography Functions</a:t>
            </a:r>
            <a:r>
              <a:rPr lang="ru-RU" altLang="ru-RU" sz="2800" b="1" dirty="0">
                <a:solidFill>
                  <a:schemeClr val="tx2"/>
                </a:solidFill>
              </a:rPr>
              <a:t> (</a:t>
            </a:r>
            <a:r>
              <a:rPr lang="en-US" altLang="ru-RU" sz="2800" b="1" dirty="0">
                <a:solidFill>
                  <a:schemeClr val="tx2"/>
                </a:solidFill>
              </a:rPr>
              <a:t>CryptoAPI 1.0)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-30063" y="692150"/>
            <a:ext cx="3887787" cy="15621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600" tIns="46800" rIns="93600" bIns="4680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tx2"/>
                </a:solidFill>
              </a:rPr>
              <a:t>Функции работы с </a:t>
            </a:r>
            <a:endParaRPr lang="ru-RU" altLang="ru-RU" sz="2400" dirty="0" smtClean="0">
              <a:solidFill>
                <a:schemeClr val="tx2"/>
              </a:solidFill>
            </a:endParaRPr>
          </a:p>
          <a:p>
            <a:pPr algn="ctr"/>
            <a:r>
              <a:rPr lang="en-US" altLang="ru-RU" sz="2400" dirty="0">
                <a:solidFill>
                  <a:schemeClr val="tx2"/>
                </a:solidFill>
              </a:rPr>
              <a:t/>
            </a:r>
            <a:br>
              <a:rPr lang="en-US" altLang="ru-RU" sz="2400" dirty="0">
                <a:solidFill>
                  <a:schemeClr val="tx2"/>
                </a:solidFill>
              </a:rPr>
            </a:br>
            <a:r>
              <a:rPr lang="ru-RU" altLang="ru-RU" sz="2400" dirty="0">
                <a:solidFill>
                  <a:schemeClr val="tx2"/>
                </a:solidFill>
              </a:rPr>
              <a:t>хранилищами сертификатов</a:t>
            </a:r>
            <a:r>
              <a:rPr lang="en-US" altLang="ru-RU" sz="2400" dirty="0">
                <a:solidFill>
                  <a:schemeClr val="tx2"/>
                </a:solidFill>
              </a:rPr>
              <a:t/>
            </a:r>
            <a:br>
              <a:rPr lang="en-US" altLang="ru-RU" sz="2400" dirty="0">
                <a:solidFill>
                  <a:schemeClr val="tx2"/>
                </a:solidFill>
              </a:rPr>
            </a:br>
            <a:r>
              <a:rPr lang="en-US" altLang="ru-RU" sz="2400" b="1" dirty="0">
                <a:solidFill>
                  <a:schemeClr val="tx2"/>
                </a:solidFill>
              </a:rPr>
              <a:t>Certificate Store</a:t>
            </a:r>
            <a:endParaRPr lang="ru-RU" altLang="ru-RU" sz="2400" b="1" dirty="0">
              <a:solidFill>
                <a:schemeClr val="tx2"/>
              </a:solidFill>
            </a:endParaRP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891235" y="692150"/>
            <a:ext cx="5286276" cy="157184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3600" tIns="46800" rIns="93600" bIns="4680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tx2"/>
                </a:solidFill>
              </a:rPr>
              <a:t>Высокоуровневые функции</a:t>
            </a:r>
            <a:r>
              <a:rPr lang="en-US" altLang="ru-RU" sz="2400" dirty="0">
                <a:solidFill>
                  <a:schemeClr val="tx2"/>
                </a:solidFill>
              </a:rPr>
              <a:t> </a:t>
            </a:r>
            <a:r>
              <a:rPr lang="ru-RU" altLang="ru-RU" sz="2400" dirty="0" smtClean="0">
                <a:solidFill>
                  <a:schemeClr val="tx2"/>
                </a:solidFill>
              </a:rPr>
              <a:t>обработки</a:t>
            </a:r>
            <a:br>
              <a:rPr lang="ru-RU" altLang="ru-RU" sz="2400" dirty="0" smtClean="0">
                <a:solidFill>
                  <a:schemeClr val="tx2"/>
                </a:solidFill>
              </a:rPr>
            </a:br>
            <a:endParaRPr lang="ru-RU" altLang="ru-RU" sz="2400" dirty="0" smtClean="0">
              <a:solidFill>
                <a:schemeClr val="tx2"/>
              </a:solidFill>
            </a:endParaRPr>
          </a:p>
          <a:p>
            <a:pPr algn="ctr"/>
            <a:r>
              <a:rPr lang="ru-RU" altLang="ru-RU" sz="2400" dirty="0" smtClean="0">
                <a:solidFill>
                  <a:schemeClr val="tx2"/>
                </a:solidFill>
              </a:rPr>
              <a:t>криптографических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ru-RU" altLang="ru-RU" sz="2400" dirty="0">
                <a:solidFill>
                  <a:schemeClr val="tx2"/>
                </a:solidFill>
              </a:rPr>
              <a:t>сообщений</a:t>
            </a:r>
            <a:r>
              <a:rPr lang="en-US" altLang="ru-RU" sz="2400" dirty="0">
                <a:solidFill>
                  <a:schemeClr val="tx2"/>
                </a:solidFill>
              </a:rPr>
              <a:t/>
            </a:r>
            <a:br>
              <a:rPr lang="en-US" altLang="ru-RU" sz="2400" dirty="0">
                <a:solidFill>
                  <a:schemeClr val="tx2"/>
                </a:solidFill>
              </a:rPr>
            </a:br>
            <a:r>
              <a:rPr lang="en-US" altLang="ru-RU" sz="2400" b="1" dirty="0">
                <a:solidFill>
                  <a:schemeClr val="tx2"/>
                </a:solidFill>
              </a:rPr>
              <a:t>Simplified Message Functions</a:t>
            </a:r>
            <a:endParaRPr lang="ru-RU" altLang="ru-RU" sz="2400" b="1" dirty="0">
              <a:solidFill>
                <a:schemeClr val="tx2"/>
              </a:solidFill>
            </a:endParaRP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3995738" y="5157788"/>
            <a:ext cx="1309687" cy="647700"/>
          </a:xfrm>
          <a:prstGeom prst="downArrow">
            <a:avLst>
              <a:gd name="adj1" fmla="val 50000"/>
              <a:gd name="adj2" fmla="val 46528"/>
            </a:avLst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600" tIns="46800" rIns="93600" bIns="46800" anchor="ctr"/>
          <a:lstStyle/>
          <a:p>
            <a:endParaRPr lang="ru-RU"/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323850" y="5876925"/>
            <a:ext cx="3962400" cy="52322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dirty="0"/>
              <a:t>Аппаратные </a:t>
            </a:r>
            <a:r>
              <a:rPr lang="en-US" altLang="ru-RU" sz="2800" dirty="0"/>
              <a:t>CSP</a:t>
            </a:r>
            <a:endParaRPr lang="ru-RU" altLang="ru-RU" sz="2800" dirty="0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003800" y="5876925"/>
            <a:ext cx="3962400" cy="52322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/>
              <a:t>Программные </a:t>
            </a:r>
            <a:r>
              <a:rPr lang="en-US" altLang="ru-RU" sz="2800"/>
              <a:t>CSP</a:t>
            </a:r>
            <a:endParaRPr lang="ru-RU" altLang="ru-RU" sz="2800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-30064" y="2386014"/>
            <a:ext cx="3887787" cy="15621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600" tIns="46800" rIns="93600" bIns="4680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tx2"/>
                </a:solidFill>
              </a:rPr>
              <a:t>Функции кодирования</a:t>
            </a:r>
            <a:r>
              <a:rPr lang="en-US" altLang="ru-RU" sz="2400" dirty="0">
                <a:solidFill>
                  <a:schemeClr val="tx2"/>
                </a:solidFill>
              </a:rPr>
              <a:t>/</a:t>
            </a:r>
          </a:p>
          <a:p>
            <a:pPr algn="ctr"/>
            <a:r>
              <a:rPr lang="ru-RU" altLang="ru-RU" sz="2400" dirty="0">
                <a:solidFill>
                  <a:schemeClr val="tx2"/>
                </a:solidFill>
              </a:rPr>
              <a:t>декодирования</a:t>
            </a:r>
            <a:r>
              <a:rPr lang="en-US" altLang="ru-RU" sz="2400" dirty="0">
                <a:solidFill>
                  <a:schemeClr val="tx2"/>
                </a:solidFill>
              </a:rPr>
              <a:t> </a:t>
            </a:r>
            <a:r>
              <a:rPr lang="ru-RU" altLang="ru-RU" sz="2400" dirty="0">
                <a:solidFill>
                  <a:schemeClr val="tx2"/>
                </a:solidFill>
              </a:rPr>
              <a:t>объектов</a:t>
            </a:r>
            <a:endParaRPr lang="en-US" altLang="ru-RU" sz="2400" dirty="0">
              <a:solidFill>
                <a:schemeClr val="tx2"/>
              </a:solidFill>
            </a:endParaRPr>
          </a:p>
          <a:p>
            <a:pPr algn="ctr"/>
            <a:r>
              <a:rPr lang="en-US" altLang="ru-RU" sz="2400" b="1" dirty="0" err="1">
                <a:solidFill>
                  <a:schemeClr val="tx2"/>
                </a:solidFill>
              </a:rPr>
              <a:t>CryptEncodeObject</a:t>
            </a:r>
            <a:endParaRPr lang="en-US" altLang="ru-RU" sz="2400" b="1" dirty="0">
              <a:solidFill>
                <a:schemeClr val="tx2"/>
              </a:solidFill>
            </a:endParaRPr>
          </a:p>
          <a:p>
            <a:pPr algn="ctr"/>
            <a:r>
              <a:rPr lang="en-US" altLang="ru-RU" sz="2400" b="1" dirty="0" err="1">
                <a:solidFill>
                  <a:schemeClr val="tx2"/>
                </a:solidFill>
              </a:rPr>
              <a:t>CryptDecodeObject</a:t>
            </a:r>
            <a:endParaRPr lang="ru-RU" alt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54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sz="4000" dirty="0"/>
              <a:t>Хранение личных ключей на сервере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Использование устройств предполагает соответствующее оснащение компьютеров. Использование файлов с личными ключами на съемных дисках возлагает дополнительную нагрузку и ответственность на пользователей. Третий возможный путь – хранение личных ключей на сервере (с выгрузкой личного ключа на рабочую станцию пользователя после его входа в локальную сеть).</a:t>
            </a:r>
          </a:p>
        </p:txBody>
      </p:sp>
    </p:spTree>
    <p:extLst>
      <p:ext uri="{BB962C8B-B14F-4D97-AF65-F5344CB8AC3E}">
        <p14:creationId xmlns:p14="http://schemas.microsoft.com/office/powerpoint/2010/main" val="389120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/>
          <a:lstStyle/>
          <a:p>
            <a:r>
              <a:rPr lang="ru-RU" altLang="ru-RU" sz="4000" dirty="0"/>
              <a:t>Хранение ключей в </a:t>
            </a:r>
            <a:r>
              <a:rPr lang="en-US" altLang="ru-RU" sz="4000" dirty="0"/>
              <a:t>Microsoft CryptoAPI </a:t>
            </a:r>
            <a:endParaRPr lang="ru-RU" altLang="ru-RU" sz="40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Пары ключей асимметричного шифрования хранятся в специальном хранилище, которое может размещаться в реестре </a:t>
            </a:r>
            <a:r>
              <a:rPr lang="en-US" altLang="ru-RU" sz="3200" dirty="0"/>
              <a:t>Windows </a:t>
            </a:r>
            <a:r>
              <a:rPr lang="ru-RU" altLang="ru-RU" sz="3200" dirty="0"/>
              <a:t>или на внешнем носителе.</a:t>
            </a:r>
          </a:p>
          <a:p>
            <a:r>
              <a:rPr lang="ru-RU" altLang="ru-RU" sz="3200" dirty="0"/>
              <a:t>При создании ключевой пары в хранилище формируются контейнеры ключей (по одному для каждого пользователя и/или приложения).</a:t>
            </a:r>
          </a:p>
          <a:p>
            <a:r>
              <a:rPr lang="ru-RU" altLang="ru-RU" sz="3200" dirty="0"/>
              <a:t>В одном контейнере ключей может сохраняться несколько пар ключей различного назначения (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, шифрования).</a:t>
            </a:r>
          </a:p>
        </p:txBody>
      </p:sp>
    </p:spTree>
    <p:extLst>
      <p:ext uri="{BB962C8B-B14F-4D97-AF65-F5344CB8AC3E}">
        <p14:creationId xmlns:p14="http://schemas.microsoft.com/office/powerpoint/2010/main" val="250869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ru-RU" altLang="ru-RU" sz="4000" dirty="0"/>
              <a:t>Хранение ключей в </a:t>
            </a:r>
            <a:r>
              <a:rPr lang="en-US" altLang="ru-RU" sz="4000" dirty="0"/>
              <a:t>Microsoft CryptoAPI</a:t>
            </a:r>
            <a:endParaRPr lang="ru-RU" altLang="ru-RU" sz="40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При вызове функций </a:t>
            </a:r>
            <a:r>
              <a:rPr lang="en-US" altLang="ru-RU" sz="3200" dirty="0"/>
              <a:t>CryptoAPI </a:t>
            </a:r>
            <a:r>
              <a:rPr lang="ru-RU" altLang="ru-RU" sz="3200" dirty="0"/>
              <a:t>требуется указание дескриптора ключевого контейнера, значение которого получается при инициализации криптопровайдера.</a:t>
            </a:r>
          </a:p>
          <a:p>
            <a:r>
              <a:rPr lang="ru-RU" altLang="ru-RU" sz="3200" dirty="0"/>
              <a:t>В реестре </a:t>
            </a:r>
            <a:r>
              <a:rPr lang="en-US" altLang="ru-RU" sz="3200" dirty="0"/>
              <a:t>Windows </a:t>
            </a:r>
            <a:r>
              <a:rPr lang="ru-RU" altLang="ru-RU" sz="3200" dirty="0"/>
              <a:t>личные ключи пользователей хранятся в зашифрованном виде с использованием случайного мастер-ключа пользователя.</a:t>
            </a:r>
          </a:p>
          <a:p>
            <a:r>
              <a:rPr lang="ru-RU" altLang="ru-RU" sz="3200" dirty="0"/>
              <a:t>Мастер-ключ генерируется автоматически, периодически обновляется и также шифруется.</a:t>
            </a:r>
          </a:p>
        </p:txBody>
      </p:sp>
    </p:spTree>
    <p:extLst>
      <p:ext uri="{BB962C8B-B14F-4D97-AF65-F5344CB8AC3E}">
        <p14:creationId xmlns:p14="http://schemas.microsoft.com/office/powerpoint/2010/main" val="138519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Варианты защиты мастер-ключа пользователя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 lnSpcReduction="10000"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Использование ключа </a:t>
            </a:r>
            <a:r>
              <a:rPr lang="ru-RU" altLang="ru-RU" sz="3200" dirty="0" smtClean="0"/>
              <a:t>шифрования, выводимого из пароля пользователя:</a:t>
            </a:r>
            <a:endParaRPr lang="ru-RU" altLang="ru-RU" sz="3200" dirty="0"/>
          </a:p>
          <a:p>
            <a:pPr marL="609600" indent="-609600"/>
            <a:r>
              <a:rPr lang="en-US" altLang="ru-RU" sz="3200" dirty="0"/>
              <a:t>K=HMAC(P, SID) (P – </a:t>
            </a:r>
            <a:r>
              <a:rPr lang="ru-RU" altLang="ru-RU" sz="3200" dirty="0"/>
              <a:t>пароль пользователя, </a:t>
            </a:r>
            <a:r>
              <a:rPr lang="en-US" altLang="ru-RU" sz="3200" dirty="0"/>
              <a:t>SID – </a:t>
            </a:r>
            <a:r>
              <a:rPr lang="ru-RU" altLang="ru-RU" sz="3200" dirty="0"/>
              <a:t>его идентификатор безопасности, </a:t>
            </a:r>
            <a:r>
              <a:rPr lang="en-US" altLang="ru-RU" sz="3200" dirty="0"/>
              <a:t>K – </a:t>
            </a:r>
            <a:r>
              <a:rPr lang="ru-RU" altLang="ru-RU" sz="3200" dirty="0"/>
              <a:t>ключ шифрования мастер-ключа)</a:t>
            </a:r>
          </a:p>
          <a:p>
            <a:pPr marL="609600" indent="-609600"/>
            <a:r>
              <a:rPr lang="ru-RU" altLang="ru-RU" sz="3200" dirty="0"/>
              <a:t>шифрование мастер-ключа </a:t>
            </a:r>
            <a:r>
              <a:rPr lang="en-US" altLang="ru-RU" sz="3200" dirty="0" err="1"/>
              <a:t>mk</a:t>
            </a:r>
            <a:r>
              <a:rPr lang="en-US" altLang="ru-RU" sz="3200" dirty="0"/>
              <a:t> E</a:t>
            </a:r>
            <a:r>
              <a:rPr lang="en-US" altLang="ru-RU" sz="3200" b="1" baseline="-25000" dirty="0"/>
              <a:t>K</a:t>
            </a:r>
            <a:r>
              <a:rPr lang="en-US" altLang="ru-RU" sz="3200" dirty="0"/>
              <a:t>(</a:t>
            </a:r>
            <a:r>
              <a:rPr lang="en-US" altLang="ru-RU" sz="3200" dirty="0" err="1"/>
              <a:t>mk</a:t>
            </a:r>
            <a:r>
              <a:rPr lang="en-US" altLang="ru-RU" sz="3200" dirty="0"/>
              <a:t>)</a:t>
            </a:r>
            <a:r>
              <a:rPr lang="ru-RU" altLang="ru-RU" sz="3200" dirty="0"/>
              <a:t> (</a:t>
            </a:r>
            <a:r>
              <a:rPr lang="en-US" altLang="ru-RU" sz="3200" dirty="0"/>
              <a:t>E – </a:t>
            </a:r>
            <a:r>
              <a:rPr lang="ru-RU" altLang="ru-RU" sz="3200" dirty="0"/>
              <a:t>функция шифрования </a:t>
            </a:r>
            <a:r>
              <a:rPr lang="en-US" altLang="ru-RU" sz="3200" dirty="0"/>
              <a:t>RC4)</a:t>
            </a:r>
          </a:p>
          <a:p>
            <a:pPr marL="609600" indent="-609600"/>
            <a:r>
              <a:rPr lang="ru-RU" altLang="ru-RU" sz="3200" dirty="0"/>
              <a:t>создание резервной копии мастер-ключа.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sz="3200" dirty="0"/>
              <a:t>Использование системного ключа, хранящегося в реестре, на внешнем носителе или выводимого из парольной фразы.</a:t>
            </a:r>
          </a:p>
        </p:txBody>
      </p:sp>
    </p:spTree>
    <p:extLst>
      <p:ext uri="{BB962C8B-B14F-4D97-AF65-F5344CB8AC3E}">
        <p14:creationId xmlns:p14="http://schemas.microsoft.com/office/powerpoint/2010/main" val="238134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0525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Доступ к криптографическим ключам в </a:t>
            </a:r>
            <a:r>
              <a:rPr lang="en-US" altLang="ru-RU" sz="4000" dirty="0"/>
              <a:t>Microsoft CryptoAPI</a:t>
            </a:r>
            <a:endParaRPr lang="ru-RU" altLang="ru-RU" sz="4000" dirty="0"/>
          </a:p>
        </p:txBody>
      </p:sp>
      <p:graphicFrame>
        <p:nvGraphicFramePr>
          <p:cNvPr id="28675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0" y="1125538"/>
          <a:ext cx="4572000" cy="573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4" name="Visio" r:id="rId3" imgW="3964680" imgH="3924000" progId="Visio.Drawing.6">
                  <p:embed/>
                </p:oleObj>
              </mc:Choice>
              <mc:Fallback>
                <p:oleObj name="Visio" r:id="rId3" imgW="3964680" imgH="392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25538"/>
                        <a:ext cx="4572000" cy="573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464050" y="1125538"/>
          <a:ext cx="4679950" cy="573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5" name="Visio" r:id="rId5" imgW="4432320" imgH="4158360" progId="Visio.Drawing.6">
                  <p:embed/>
                </p:oleObj>
              </mc:Choice>
              <mc:Fallback>
                <p:oleObj name="Visio" r:id="rId5" imgW="4432320" imgH="4158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4050" y="1125538"/>
                        <a:ext cx="4679950" cy="573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034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Интерфейс </a:t>
            </a:r>
            <a:r>
              <a:rPr lang="ru-RU" altLang="ru-RU" sz="4000" dirty="0">
                <a:effectLst/>
              </a:rPr>
              <a:t>CNG (</a:t>
            </a:r>
            <a:r>
              <a:rPr lang="en-US" altLang="ru-RU" sz="4000" dirty="0">
                <a:effectLst/>
              </a:rPr>
              <a:t>Cryptography New Generation</a:t>
            </a:r>
            <a:r>
              <a:rPr lang="ru-RU" altLang="ru-RU" sz="4000" dirty="0">
                <a:effectLst/>
              </a:rPr>
              <a:t>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036050" cy="5517232"/>
          </a:xfrm>
        </p:spPr>
        <p:txBody>
          <a:bodyPr>
            <a:noAutofit/>
          </a:bodyPr>
          <a:lstStyle/>
          <a:p>
            <a:r>
              <a:rPr lang="ru-RU" altLang="ru-RU" sz="3200" dirty="0">
                <a:effectLst/>
              </a:rPr>
              <a:t>Задуман в качестве долговременной замены для </a:t>
            </a:r>
            <a:r>
              <a:rPr lang="ru-RU" altLang="ru-RU" sz="3200" dirty="0" err="1" smtClean="0">
                <a:effectLst/>
              </a:rPr>
              <a:t>CryptoAPI</a:t>
            </a:r>
            <a:r>
              <a:rPr lang="ru-RU" altLang="ru-RU" sz="3200" dirty="0" smtClean="0">
                <a:effectLst/>
              </a:rPr>
              <a:t> </a:t>
            </a:r>
            <a:r>
              <a:rPr lang="ru-RU" altLang="ru-RU" sz="3200" dirty="0">
                <a:effectLst/>
              </a:rPr>
              <a:t>и предоставляет заменители для всех предлагавшихся им примитивов криптографии.</a:t>
            </a:r>
          </a:p>
          <a:p>
            <a:r>
              <a:rPr lang="ru-RU" altLang="ru-RU" sz="3200" dirty="0">
                <a:effectLst/>
              </a:rPr>
              <a:t>Поддерживает все </a:t>
            </a:r>
            <a:r>
              <a:rPr lang="ru-RU" altLang="ru-RU" sz="3200" dirty="0" smtClean="0">
                <a:effectLst/>
              </a:rPr>
              <a:t>алгоритмы </a:t>
            </a:r>
            <a:r>
              <a:rPr lang="ru-RU" altLang="ru-RU" sz="3200" dirty="0" err="1" smtClean="0">
                <a:effectLst/>
              </a:rPr>
              <a:t>CryptoAPI</a:t>
            </a:r>
            <a:r>
              <a:rPr lang="ru-RU" altLang="ru-RU" sz="3200" dirty="0">
                <a:effectLst/>
              </a:rPr>
              <a:t>, но содержит также множество новых алгоритмов.</a:t>
            </a:r>
          </a:p>
          <a:p>
            <a:r>
              <a:rPr lang="ru-RU" altLang="ru-RU" sz="3200" dirty="0">
                <a:effectLst/>
              </a:rPr>
              <a:t>Является более гибким и обеспечивает разработчикам больший контроль над способом выполнения криптографических операций и совместной работой алгоритмов при выполнении различных операций.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65461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 dirty="0"/>
              <a:t>Интерфейс </a:t>
            </a:r>
            <a:r>
              <a:rPr lang="ru-RU" altLang="ru-RU" dirty="0">
                <a:effectLst/>
              </a:rPr>
              <a:t>CNG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>
                <a:effectLst/>
              </a:rPr>
              <a:t>Каждая реализация криптоалгоритма в CNG представляется примитивным маршрутизатором. Приложения, использующие CNG, поддерживают связь с маршрутизатором через файлы библиотек Bcrypt.dll в пользовательском режиме или Ksecdd.sys в режиме ядра.</a:t>
            </a:r>
          </a:p>
          <a:p>
            <a:pPr>
              <a:lnSpc>
                <a:spcPct val="90000"/>
              </a:lnSpc>
            </a:pPr>
            <a:r>
              <a:rPr lang="ru-RU" altLang="ru-RU" sz="3200" dirty="0">
                <a:effectLst/>
              </a:rPr>
              <a:t>Маршрутизатор предоставляет процедуры управления всеми примитивами алгоритмов. Основная задача маршрутизатора – отследить вызов определённой реализации алгоритма и передать вызов коду этой реализации.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3000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en-US" altLang="ru-RU" dirty="0" smtClean="0"/>
              <a:t>PKCS#11Cryptoki</a:t>
            </a:r>
            <a:endParaRPr lang="ru-RU" altLang="ru-RU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Абстрактный интерфейс доступа к функциям гипотетического криптографического устройства </a:t>
            </a:r>
            <a:r>
              <a:rPr lang="ru-RU" altLang="ru-RU" sz="3200" dirty="0">
                <a:cs typeface="Arial" pitchFamily="34" charset="0"/>
              </a:rPr>
              <a:t>– </a:t>
            </a:r>
            <a:r>
              <a:rPr lang="ru-RU" altLang="ru-RU" sz="3200" dirty="0"/>
              <a:t>токена.</a:t>
            </a:r>
          </a:p>
          <a:p>
            <a:r>
              <a:rPr lang="ru-RU" altLang="ru-RU" sz="3200" dirty="0"/>
              <a:t>Токен может быть реализован как аппаратно, так и программно.</a:t>
            </a:r>
          </a:p>
          <a:p>
            <a:r>
              <a:rPr lang="ru-RU" altLang="ru-RU" sz="3200" dirty="0"/>
              <a:t>Цели этого стандарта:</a:t>
            </a:r>
          </a:p>
          <a:p>
            <a:pPr lvl="1"/>
            <a:r>
              <a:rPr lang="ru-RU" altLang="ru-RU" sz="3200" dirty="0"/>
              <a:t>абстрагирование от деталей реализации конкретного устройства;</a:t>
            </a:r>
          </a:p>
          <a:p>
            <a:pPr lvl="1"/>
            <a:r>
              <a:rPr lang="ru-RU" altLang="ru-RU" sz="3200" dirty="0" smtClean="0"/>
              <a:t>совместное использование </a:t>
            </a:r>
            <a:r>
              <a:rPr lang="ru-RU" altLang="ru-RU" sz="3200" dirty="0"/>
              <a:t>криптографических ресурсов различными приложениями.</a:t>
            </a:r>
          </a:p>
        </p:txBody>
      </p:sp>
    </p:spTree>
    <p:extLst>
      <p:ext uri="{BB962C8B-B14F-4D97-AF65-F5344CB8AC3E}">
        <p14:creationId xmlns:p14="http://schemas.microsoft.com/office/powerpoint/2010/main" val="306000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en-US" altLang="ru-RU" dirty="0"/>
              <a:t>PKCS#11 Cryptoki</a:t>
            </a:r>
            <a:endParaRPr lang="ru-RU" altLang="ru-RU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 lnSpcReduction="10000"/>
          </a:bodyPr>
          <a:lstStyle/>
          <a:p>
            <a:r>
              <a:rPr lang="ru-RU" altLang="ru-RU" sz="3200" dirty="0"/>
              <a:t>Доступ к функциям токена осуществляется посредством логического устройства, называемого </a:t>
            </a:r>
            <a:r>
              <a:rPr lang="ru-RU" altLang="ru-RU" sz="3200" dirty="0" smtClean="0"/>
              <a:t>слотом</a:t>
            </a:r>
            <a:r>
              <a:rPr lang="ru-RU" altLang="ru-RU" sz="3200" dirty="0"/>
              <a:t>.</a:t>
            </a:r>
          </a:p>
          <a:p>
            <a:r>
              <a:rPr lang="ru-RU" altLang="ru-RU" sz="3200" dirty="0"/>
              <a:t>Каждый </a:t>
            </a:r>
            <a:r>
              <a:rPr lang="ru-RU" altLang="ru-RU" sz="3200" dirty="0" smtClean="0"/>
              <a:t>слот </a:t>
            </a:r>
            <a:r>
              <a:rPr lang="ru-RU" altLang="ru-RU" sz="3200" dirty="0"/>
              <a:t>соответствует одному физическому интерфейсу и может быть связан только с одним токеном.</a:t>
            </a:r>
          </a:p>
          <a:p>
            <a:r>
              <a:rPr lang="ru-RU" altLang="ru-RU" sz="3200" dirty="0"/>
              <a:t>Возможно разделение несколькими </a:t>
            </a:r>
            <a:r>
              <a:rPr lang="ru-RU" altLang="ru-RU" sz="3200" dirty="0" smtClean="0"/>
              <a:t>слотами </a:t>
            </a:r>
            <a:r>
              <a:rPr lang="ru-RU" altLang="ru-RU" sz="3200" dirty="0"/>
              <a:t>одного физического устройства.</a:t>
            </a:r>
          </a:p>
          <a:p>
            <a:r>
              <a:rPr lang="ru-RU" altLang="ru-RU" sz="3200" dirty="0"/>
              <a:t>Приложения могут связываться с токенами посредством любого из имеющихся </a:t>
            </a:r>
            <a:r>
              <a:rPr lang="ru-RU" altLang="ru-RU" sz="3200" dirty="0" smtClean="0"/>
              <a:t>слотов </a:t>
            </a:r>
            <a:r>
              <a:rPr lang="ru-RU" altLang="ru-RU" sz="3200" dirty="0"/>
              <a:t>и с помощью модуля синхронизации.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119680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en-US" altLang="ru-RU" dirty="0"/>
              <a:t>PKCS#11 Cryptoki</a:t>
            </a:r>
            <a:endParaRPr lang="ru-RU" altLang="ru-RU" dirty="0"/>
          </a:p>
        </p:txBody>
      </p:sp>
      <p:graphicFrame>
        <p:nvGraphicFramePr>
          <p:cNvPr id="31747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765175"/>
          <a:ext cx="9144000" cy="613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8" name="Visio" r:id="rId3" imgW="5529960" imgH="4158360" progId="Visio.Drawing.6">
                  <p:embed/>
                </p:oleObj>
              </mc:Choice>
              <mc:Fallback>
                <p:oleObj name="Visio" r:id="rId3" imgW="5529960" imgH="4158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65175"/>
                        <a:ext cx="9144000" cy="613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315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dirty="0"/>
              <a:t>Структура токена в </a:t>
            </a:r>
            <a:r>
              <a:rPr lang="en-US" altLang="ru-RU" dirty="0"/>
              <a:t>Cryptoki</a:t>
            </a:r>
            <a:endParaRPr lang="ru-RU" altLang="ru-RU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Логически токен обеспечивает хранение объектов и выполнение криптографических функций с помощью этих объектов.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Виды объектов токена – данные, ключ и сертификат.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Виды ключа – секретный (для симметричного шифрования), приватный (личный) и открытый (для асимметричных криптосистем).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Различают объекты </a:t>
            </a:r>
            <a:r>
              <a:rPr lang="ru-RU" altLang="ru-RU" sz="3200"/>
              <a:t>токена </a:t>
            </a:r>
            <a:r>
              <a:rPr lang="ru-RU" altLang="ru-RU" sz="3200" smtClean="0"/>
              <a:t>ОТ (сохраняются </a:t>
            </a:r>
            <a:r>
              <a:rPr lang="ru-RU" altLang="ru-RU" sz="3200" dirty="0"/>
              <a:t>после сессии и доступны приложениям) и объекты </a:t>
            </a:r>
            <a:r>
              <a:rPr lang="ru-RU" altLang="ru-RU" sz="3200"/>
              <a:t>сессии </a:t>
            </a:r>
            <a:r>
              <a:rPr lang="ru-RU" altLang="ru-RU" sz="3200" smtClean="0"/>
              <a:t>ОС (автоматически </a:t>
            </a:r>
            <a:r>
              <a:rPr lang="ru-RU" altLang="ru-RU" sz="3200" dirty="0"/>
              <a:t>уничтожаются после ее завершения).</a:t>
            </a:r>
          </a:p>
        </p:txBody>
      </p:sp>
    </p:spTree>
    <p:extLst>
      <p:ext uri="{BB962C8B-B14F-4D97-AF65-F5344CB8AC3E}">
        <p14:creationId xmlns:p14="http://schemas.microsoft.com/office/powerpoint/2010/main" val="175460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Стратегии управления личными ключами на сервере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Защищенная передача личных ключей на рабочую станцию. Используется в ОС </a:t>
            </a:r>
            <a:r>
              <a:rPr lang="en-US" altLang="ru-RU" sz="3200" dirty="0"/>
              <a:t>Novell Netware v. 4</a:t>
            </a:r>
            <a:r>
              <a:rPr lang="ru-RU" altLang="ru-RU" sz="3200" dirty="0"/>
              <a:t> (пакет </a:t>
            </a:r>
            <a:r>
              <a:rPr lang="en-US" altLang="ru-RU" sz="3200" dirty="0"/>
              <a:t>Keon RSA Security </a:t>
            </a:r>
            <a:r>
              <a:rPr lang="ru-RU" altLang="ru-RU" sz="3200" dirty="0"/>
              <a:t>компании </a:t>
            </a:r>
            <a:r>
              <a:rPr lang="en-US" altLang="ru-RU" sz="3200" dirty="0"/>
              <a:t>Digital </a:t>
            </a:r>
            <a:r>
              <a:rPr lang="ru-RU" altLang="ru-RU" sz="3200" dirty="0"/>
              <a:t>на основе протокола </a:t>
            </a:r>
            <a:r>
              <a:rPr lang="en-US" altLang="ru-RU" sz="3200" dirty="0"/>
              <a:t>Distributed Authentication Security Service</a:t>
            </a:r>
            <a:r>
              <a:rPr lang="ru-RU" altLang="ru-RU" sz="3200" dirty="0"/>
              <a:t>, </a:t>
            </a:r>
            <a:r>
              <a:rPr lang="en-US" altLang="ru-RU" sz="3200" dirty="0"/>
              <a:t>DASS).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Передача уже зашифрованных личным ключом данных с помощью виртуальной смарт-карты </a:t>
            </a:r>
            <a:r>
              <a:rPr lang="en-US" altLang="ru-RU" sz="3200" dirty="0" err="1"/>
              <a:t>SafeWord</a:t>
            </a:r>
            <a:r>
              <a:rPr lang="en-US" altLang="ru-RU" sz="3200"/>
              <a:t> </a:t>
            </a:r>
            <a:r>
              <a:rPr lang="ru-RU" altLang="ru-RU" sz="3200"/>
              <a:t>и криптографического интерфейса приложений ОС </a:t>
            </a:r>
            <a:r>
              <a:rPr lang="en-US" altLang="ru-RU" sz="3200"/>
              <a:t>Windows </a:t>
            </a:r>
            <a:r>
              <a:rPr lang="ru-RU" altLang="ru-RU" sz="3200"/>
              <a:t>(</a:t>
            </a:r>
            <a:r>
              <a:rPr lang="en-US" altLang="ru-RU" sz="3200"/>
              <a:t>CryptoAPI</a:t>
            </a:r>
            <a:r>
              <a:rPr lang="ru-RU" altLang="ru-RU" sz="320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43583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Доступ к ключевой информации в </a:t>
            </a:r>
            <a:r>
              <a:rPr lang="en-US" altLang="ru-RU" sz="4000" dirty="0"/>
              <a:t>Cryptoki</a:t>
            </a:r>
            <a:endParaRPr lang="ru-RU" altLang="ru-RU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В зависимости от разрешений на доступ различают публичные и приватные объекты.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Для доступа к публичным объектам приложение не должно регистрироваться в токене.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Для доступа к приватным объектам необходима аутентификация пользователя в токене с помощью </a:t>
            </a:r>
            <a:r>
              <a:rPr lang="en-US" altLang="ru-RU" sz="3200" dirty="0"/>
              <a:t>PIN-</a:t>
            </a:r>
            <a:r>
              <a:rPr lang="ru-RU" altLang="ru-RU" sz="3200" dirty="0"/>
              <a:t>кода или другого метода.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Поддерживаются роли обычного пользователя и администратора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207724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Пользователи и администраторы в </a:t>
            </a:r>
            <a:r>
              <a:rPr lang="en-US" altLang="ru-RU" sz="4000" dirty="0"/>
              <a:t>Cryptoki</a:t>
            </a:r>
            <a:endParaRPr lang="ru-RU" altLang="ru-RU" sz="4000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84784"/>
            <a:ext cx="4495800" cy="5373216"/>
          </a:xfrm>
        </p:spPr>
        <p:txBody>
          <a:bodyPr>
            <a:normAutofit/>
          </a:bodyPr>
          <a:lstStyle/>
          <a:p>
            <a:r>
              <a:rPr lang="ru-RU" altLang="ru-RU" sz="3200"/>
              <a:t>Только обычный пользователь (владелец токена) имеет доступ к его приватным объектам.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484784"/>
            <a:ext cx="4572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Администратор безопасности обеспечивает инициализацию токена и назначение пользователю-владельцу его </a:t>
            </a:r>
            <a:r>
              <a:rPr lang="en-US" altLang="ru-RU" sz="3200" dirty="0"/>
              <a:t>PIN-</a:t>
            </a:r>
            <a:r>
              <a:rPr lang="ru-RU" altLang="ru-RU" sz="3200" dirty="0"/>
              <a:t>кода.</a:t>
            </a:r>
          </a:p>
        </p:txBody>
      </p:sp>
    </p:spTree>
    <p:extLst>
      <p:ext uri="{BB962C8B-B14F-4D97-AF65-F5344CB8AC3E}">
        <p14:creationId xmlns:p14="http://schemas.microsoft.com/office/powerpoint/2010/main" val="392503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Доступ к ключевой информации в </a:t>
            </a:r>
            <a:r>
              <a:rPr lang="en-US" altLang="ru-RU" sz="4000" dirty="0"/>
              <a:t>Cryptoki</a:t>
            </a:r>
            <a:endParaRPr lang="ru-RU" altLang="ru-RU" sz="4000" dirty="0"/>
          </a:p>
        </p:txBody>
      </p:sp>
      <p:graphicFrame>
        <p:nvGraphicFramePr>
          <p:cNvPr id="35843" name="Group 3"/>
          <p:cNvGraphicFramePr>
            <a:graphicFrameLocks noGrp="1"/>
          </p:cNvGraphicFramePr>
          <p:nvPr>
            <p:ph sz="half" idx="2"/>
          </p:nvPr>
        </p:nvGraphicFramePr>
        <p:xfrm>
          <a:off x="0" y="3860800"/>
          <a:ext cx="9144000" cy="2986405"/>
        </p:xfrm>
        <a:graphic>
          <a:graphicData uri="http://schemas.openxmlformats.org/drawingml/2006/table">
            <a:tbl>
              <a:tblPr/>
              <a:tblGrid>
                <a:gridCol w="2051050"/>
                <a:gridCol w="2160588"/>
                <a:gridCol w="2447925"/>
                <a:gridCol w="2484437"/>
              </a:tblGrid>
              <a:tr h="7207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Объект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Права</a:t>
                      </a:r>
                      <a:r>
                        <a:rPr kumimoji="0" lang="en-US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 </a:t>
                      </a: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всех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Права пользователя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Права администратора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Публичные ОС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Чтение/Запись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Чтение/Запись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Чтение/Запись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Приватные ОС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Чтение/Запись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Публичные ОТ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Чтение/Запись/ Изменение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Чтение/Запись/ Изменение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Приватные ОТ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Чтение/Запись/ Изменение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Чтение/Запись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5875" name="Picture 35" descr="Рисунок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25538"/>
            <a:ext cx="9144000" cy="27035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604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367464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 </a:t>
            </a:r>
            <a:r>
              <a:rPr lang="en-US" altLang="ru-RU" dirty="0" smtClean="0"/>
              <a:t>Cryptoki</a:t>
            </a:r>
            <a:r>
              <a:rPr lang="ru-RU" altLang="ru-RU" dirty="0" smtClean="0"/>
              <a:t> в </a:t>
            </a:r>
            <a:r>
              <a:rPr lang="en-US" altLang="ru-RU" dirty="0"/>
              <a:t>.NET Micro Framework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en-US" altLang="ru-RU" sz="3200" dirty="0"/>
              <a:t>.NET Micro </a:t>
            </a:r>
            <a:r>
              <a:rPr lang="en-US" altLang="ru-RU" sz="3200" dirty="0" smtClean="0"/>
              <a:t>Framework</a:t>
            </a:r>
            <a:r>
              <a:rPr lang="ru-RU" altLang="ru-RU" sz="3200" dirty="0"/>
              <a:t> - реализация платформы </a:t>
            </a:r>
            <a:r>
              <a:rPr lang="ru-RU" altLang="ru-RU" sz="3200" dirty="0" err="1"/>
              <a:t>Microsoft</a:t>
            </a:r>
            <a:r>
              <a:rPr lang="ru-RU" altLang="ru-RU" sz="3200" dirty="0"/>
              <a:t> .NET для встраиваемого применения в 32- и 64-разрядных микроконтроллерах. Не требует наличия ОС.</a:t>
            </a:r>
            <a:endParaRPr lang="ru-RU" sz="3200" dirty="0" smtClean="0"/>
          </a:p>
          <a:p>
            <a:r>
              <a:rPr lang="ru-RU" sz="3200" dirty="0" smtClean="0"/>
              <a:t>Пространство имен </a:t>
            </a:r>
            <a:r>
              <a:rPr lang="en-US" sz="3200" dirty="0" err="1" smtClean="0"/>
              <a:t>Microsoft.SPOT.Cryptoki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Предоставляет доступ к слотам и токенам:</a:t>
            </a:r>
          </a:p>
          <a:p>
            <a:pPr lvl="1"/>
            <a:r>
              <a:rPr lang="ru-RU" sz="3200" dirty="0" smtClean="0"/>
              <a:t>Статическое свойство </a:t>
            </a:r>
            <a:r>
              <a:rPr lang="en-US" sz="3200" dirty="0" err="1" smtClean="0"/>
              <a:t>SlotList</a:t>
            </a:r>
            <a:r>
              <a:rPr lang="ru-RU" sz="3200" dirty="0" smtClean="0"/>
              <a:t> – массив слотов токена.</a:t>
            </a:r>
          </a:p>
          <a:p>
            <a:pPr lvl="1"/>
            <a:r>
              <a:rPr lang="ru-RU" sz="3200" dirty="0" smtClean="0"/>
              <a:t>Метод </a:t>
            </a:r>
            <a:r>
              <a:rPr lang="en-US" sz="3200" dirty="0" err="1" smtClean="0"/>
              <a:t>FindSlots</a:t>
            </a:r>
            <a:r>
              <a:rPr lang="ru-RU" sz="3200" dirty="0" smtClean="0"/>
              <a:t> – поиск слота </a:t>
            </a:r>
            <a:r>
              <a:rPr lang="ru-RU" sz="3200" smtClean="0"/>
              <a:t>по заданным критериям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3636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7002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</a:t>
            </a:r>
            <a:r>
              <a:rPr lang="en-US" altLang="ru-RU" sz="4000" dirty="0"/>
              <a:t>DASS. </a:t>
            </a:r>
            <a:r>
              <a:rPr lang="ru-RU" altLang="ru-RU" sz="4000" dirty="0"/>
              <a:t>Часть 1. Регистрация пользователя на </a:t>
            </a:r>
            <a:r>
              <a:rPr lang="en-US" altLang="ru-RU" sz="4000" dirty="0"/>
              <a:t> </a:t>
            </a:r>
            <a:r>
              <a:rPr lang="ru-RU" altLang="ru-RU" sz="4000" dirty="0"/>
              <a:t>хосте регистрации (сервисе </a:t>
            </a:r>
            <a:r>
              <a:rPr lang="en-US" altLang="ru-RU" sz="4000" dirty="0"/>
              <a:t>NDS)</a:t>
            </a:r>
            <a:endParaRPr lang="ru-RU" altLang="ru-RU" sz="4000" dirty="0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63493" y="2003137"/>
            <a:ext cx="292900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dirty="0"/>
              <a:t>Пользователь </a:t>
            </a:r>
            <a:r>
              <a:rPr lang="en-US" altLang="ru-RU" sz="3200" dirty="0"/>
              <a:t>U</a:t>
            </a:r>
            <a:endParaRPr lang="ru-RU" altLang="ru-RU" sz="3200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487988" y="1873608"/>
            <a:ext cx="352410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dirty="0"/>
              <a:t>Хост регистрации </a:t>
            </a:r>
            <a:r>
              <a:rPr lang="en-US" altLang="ru-RU" sz="3200" dirty="0"/>
              <a:t>R</a:t>
            </a:r>
            <a:endParaRPr lang="ru-RU" altLang="ru-RU" sz="3200" dirty="0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3492500" y="2636838"/>
            <a:ext cx="19431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687763" y="1935163"/>
            <a:ext cx="11437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/>
              <a:t>1) U, P</a:t>
            </a:r>
            <a:endParaRPr lang="ru-RU" altLang="ru-RU" sz="2800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632450" y="2295525"/>
            <a:ext cx="195758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/>
              <a:t>2) SC</a:t>
            </a:r>
          </a:p>
          <a:p>
            <a:r>
              <a:rPr lang="en-US" altLang="ru-RU" sz="2800"/>
              <a:t>3) H(P, SC)</a:t>
            </a:r>
          </a:p>
          <a:p>
            <a:r>
              <a:rPr lang="en-US" altLang="ru-RU" sz="2800"/>
              <a:t>4) PKU, SKU</a:t>
            </a:r>
          </a:p>
          <a:p>
            <a:r>
              <a:rPr lang="en-US" altLang="ru-RU" sz="2800"/>
              <a:t>5) E</a:t>
            </a:r>
            <a:r>
              <a:rPr lang="en-US" altLang="ru-RU" sz="2800" b="1" baseline="-25000"/>
              <a:t>H(P)</a:t>
            </a:r>
            <a:r>
              <a:rPr lang="en-US" altLang="ru-RU" sz="2800"/>
              <a:t>(SKU)</a:t>
            </a:r>
            <a:endParaRPr lang="ru-RU" altLang="ru-RU" sz="2800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5651500" y="3933825"/>
            <a:ext cx="0" cy="16557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907568" y="5680075"/>
            <a:ext cx="427392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3200" dirty="0"/>
              <a:t>База данных учетных</a:t>
            </a:r>
          </a:p>
          <a:p>
            <a:pPr algn="ctr"/>
            <a:r>
              <a:rPr lang="ru-RU" altLang="ru-RU" sz="3200" dirty="0"/>
              <a:t>записей пользователей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5791914" y="4111407"/>
            <a:ext cx="270208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6) </a:t>
            </a:r>
            <a:r>
              <a:rPr lang="en-US" altLang="ru-RU" sz="2800" dirty="0"/>
              <a:t>U, H(P, SC), SC,</a:t>
            </a:r>
            <a:br>
              <a:rPr lang="en-US" altLang="ru-RU" sz="2800" dirty="0"/>
            </a:br>
            <a:r>
              <a:rPr lang="en-US" altLang="ru-RU" sz="2800" dirty="0"/>
              <a:t>E</a:t>
            </a:r>
            <a:r>
              <a:rPr lang="en-US" altLang="ru-RU" sz="2800" b="1" baseline="-25000" dirty="0"/>
              <a:t>H(P)</a:t>
            </a:r>
            <a:r>
              <a:rPr lang="en-US" altLang="ru-RU" sz="2800" dirty="0"/>
              <a:t>(SKU), PKU</a:t>
            </a:r>
            <a:endParaRPr lang="ru-RU" altLang="ru-RU" sz="2800" dirty="0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0" y="2997200"/>
            <a:ext cx="5657126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P – </a:t>
            </a:r>
            <a:r>
              <a:rPr lang="ru-RU" altLang="ru-RU" sz="2800" dirty="0"/>
              <a:t>пароль пользователя</a:t>
            </a:r>
          </a:p>
          <a:p>
            <a:r>
              <a:rPr lang="en-US" altLang="ru-RU" sz="2800" dirty="0"/>
              <a:t>SC – </a:t>
            </a:r>
            <a:r>
              <a:rPr lang="ru-RU" altLang="ru-RU" sz="2800" dirty="0"/>
              <a:t>постоянное случайное число</a:t>
            </a:r>
          </a:p>
          <a:p>
            <a:r>
              <a:rPr lang="en-US" altLang="ru-RU" sz="2800" dirty="0"/>
              <a:t>H – </a:t>
            </a:r>
            <a:r>
              <a:rPr lang="ru-RU" altLang="ru-RU" sz="2800" dirty="0"/>
              <a:t>функция хеширования</a:t>
            </a:r>
          </a:p>
          <a:p>
            <a:r>
              <a:rPr lang="en-US" altLang="ru-RU" sz="2800" dirty="0"/>
              <a:t>E – </a:t>
            </a:r>
            <a:r>
              <a:rPr lang="ru-RU" altLang="ru-RU" sz="2800" dirty="0"/>
              <a:t>функция шифрования</a:t>
            </a:r>
          </a:p>
          <a:p>
            <a:r>
              <a:rPr lang="en-US" altLang="ru-RU" sz="2800" dirty="0"/>
              <a:t>PKU – </a:t>
            </a:r>
            <a:r>
              <a:rPr lang="ru-RU" altLang="ru-RU" sz="2800" dirty="0"/>
              <a:t>открытый ключ пользователя</a:t>
            </a:r>
          </a:p>
          <a:p>
            <a:r>
              <a:rPr lang="en-US" altLang="ru-RU" sz="2800" dirty="0"/>
              <a:t>SKU – </a:t>
            </a:r>
            <a:r>
              <a:rPr lang="ru-RU" altLang="ru-RU" sz="2800" dirty="0"/>
              <a:t>личный ключ пользователя</a:t>
            </a:r>
          </a:p>
        </p:txBody>
      </p:sp>
    </p:spTree>
    <p:extLst>
      <p:ext uri="{BB962C8B-B14F-4D97-AF65-F5344CB8AC3E}">
        <p14:creationId xmlns:p14="http://schemas.microsoft.com/office/powerpoint/2010/main" val="277692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Протокол </a:t>
            </a:r>
            <a:r>
              <a:rPr lang="en-US" altLang="ru-RU" sz="4000"/>
              <a:t>DASS. </a:t>
            </a:r>
            <a:r>
              <a:rPr lang="ru-RU" altLang="ru-RU" sz="4000"/>
              <a:t>Часть 2. Аутентификация пользователя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5881" y="1484784"/>
            <a:ext cx="272702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Рабочая станция</a:t>
            </a:r>
          </a:p>
          <a:p>
            <a:pPr algn="ctr"/>
            <a:r>
              <a:rPr lang="ru-RU" altLang="ru-RU" sz="2800" dirty="0"/>
              <a:t>пользователя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679281" y="1303218"/>
            <a:ext cx="357014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Сервер </a:t>
            </a:r>
            <a:r>
              <a:rPr lang="en-US" altLang="ru-RU" sz="2800" dirty="0"/>
              <a:t>S </a:t>
            </a:r>
            <a:r>
              <a:rPr lang="ru-RU" altLang="ru-RU" sz="2800" dirty="0"/>
              <a:t>службы </a:t>
            </a:r>
            <a:br>
              <a:rPr lang="ru-RU" altLang="ru-RU" sz="2800" dirty="0"/>
            </a:br>
            <a:r>
              <a:rPr lang="en-US" altLang="ru-RU" sz="2800" dirty="0"/>
              <a:t>Netware </a:t>
            </a:r>
            <a:br>
              <a:rPr lang="en-US" altLang="ru-RU" sz="2800" dirty="0"/>
            </a:br>
            <a:r>
              <a:rPr lang="en-US" altLang="ru-RU" sz="2800" dirty="0"/>
              <a:t>Directory Service (NDS)</a:t>
            </a:r>
            <a:endParaRPr lang="ru-RU" altLang="ru-RU" sz="2800" dirty="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184525" y="1358900"/>
            <a:ext cx="12072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ru-RU" sz="2800"/>
              <a:t>1) U</a:t>
            </a:r>
            <a:endParaRPr lang="ru-RU" altLang="ru-RU" sz="2800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059113" y="1773238"/>
            <a:ext cx="26654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H="1" flipV="1">
            <a:off x="5940424" y="2636837"/>
            <a:ext cx="71437" cy="2668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060886" y="2637541"/>
            <a:ext cx="272452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2) U, H(P, SC), SC,</a:t>
            </a:r>
            <a:br>
              <a:rPr lang="en-US" altLang="ru-RU" sz="2800" dirty="0"/>
            </a:br>
            <a:r>
              <a:rPr lang="en-US" altLang="ru-RU" sz="2800" dirty="0"/>
              <a:t>E</a:t>
            </a:r>
            <a:r>
              <a:rPr lang="en-US" altLang="ru-RU" sz="2800" b="1" baseline="-25000" dirty="0"/>
              <a:t>H(P)</a:t>
            </a:r>
            <a:r>
              <a:rPr lang="en-US" altLang="ru-RU" sz="2800" dirty="0"/>
              <a:t>(SKU), PKU</a:t>
            </a:r>
            <a:endParaRPr lang="ru-RU" altLang="ru-RU" sz="2800" dirty="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832909" y="5305425"/>
            <a:ext cx="2376487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dirty="0"/>
              <a:t>База данных</a:t>
            </a:r>
            <a:br>
              <a:rPr lang="ru-RU" altLang="ru-RU" sz="2400" dirty="0"/>
            </a:br>
            <a:r>
              <a:rPr lang="ru-RU" altLang="ru-RU" sz="2400" dirty="0"/>
              <a:t>учетных</a:t>
            </a:r>
            <a:br>
              <a:rPr lang="ru-RU" altLang="ru-RU" sz="2400" dirty="0"/>
            </a:br>
            <a:r>
              <a:rPr lang="ru-RU" altLang="ru-RU" sz="2400" dirty="0"/>
              <a:t>записей</a:t>
            </a:r>
            <a:br>
              <a:rPr lang="ru-RU" altLang="ru-RU" sz="2400" dirty="0"/>
            </a:br>
            <a:r>
              <a:rPr lang="ru-RU" altLang="ru-RU" sz="2400" dirty="0"/>
              <a:t>пользователей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6011862" y="3535472"/>
            <a:ext cx="313213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dirty="0"/>
              <a:t>3) </a:t>
            </a:r>
            <a:r>
              <a:rPr lang="en-US" altLang="ru-RU" sz="2800" dirty="0"/>
              <a:t>TC</a:t>
            </a:r>
          </a:p>
          <a:p>
            <a:r>
              <a:rPr lang="en-US" altLang="ru-RU" sz="2800" dirty="0"/>
              <a:t>9) K</a:t>
            </a:r>
            <a:r>
              <a:rPr lang="en-US" altLang="ru-RU" sz="2800" b="1" baseline="30000" dirty="0">
                <a:cs typeface="Arial" pitchFamily="34" charset="0"/>
              </a:rPr>
              <a:t>‘</a:t>
            </a:r>
            <a:r>
              <a:rPr lang="en-US" altLang="ru-RU" sz="2800" dirty="0">
                <a:cs typeface="Arial" pitchFamily="34" charset="0"/>
              </a:rPr>
              <a:t>=H(H(P,SC),TC),</a:t>
            </a:r>
          </a:p>
          <a:p>
            <a:r>
              <a:rPr lang="en-US" altLang="ru-RU" sz="2800" dirty="0">
                <a:cs typeface="Arial" pitchFamily="34" charset="0"/>
              </a:rPr>
              <a:t>K=D</a:t>
            </a:r>
            <a:r>
              <a:rPr lang="en-US" altLang="ru-RU" sz="2800" b="1" baseline="-25000" dirty="0">
                <a:cs typeface="Arial" pitchFamily="34" charset="0"/>
              </a:rPr>
              <a:t>SKS</a:t>
            </a:r>
            <a:r>
              <a:rPr lang="en-US" altLang="ru-RU" sz="2800" dirty="0">
                <a:cs typeface="Arial" pitchFamily="34" charset="0"/>
              </a:rPr>
              <a:t>(E</a:t>
            </a:r>
            <a:r>
              <a:rPr lang="en-US" altLang="ru-RU" sz="2800" b="1" baseline="-25000" dirty="0">
                <a:cs typeface="Arial" pitchFamily="34" charset="0"/>
              </a:rPr>
              <a:t>PKS</a:t>
            </a:r>
            <a:r>
              <a:rPr lang="en-US" altLang="ru-RU" sz="2800" dirty="0">
                <a:cs typeface="Arial" pitchFamily="34" charset="0"/>
              </a:rPr>
              <a:t>(K))</a:t>
            </a:r>
          </a:p>
          <a:p>
            <a:r>
              <a:rPr lang="en-US" altLang="ru-RU" sz="2800" dirty="0">
                <a:cs typeface="Arial" pitchFamily="34" charset="0"/>
              </a:rPr>
              <a:t>10) K==K</a:t>
            </a:r>
            <a:r>
              <a:rPr lang="en-US" altLang="ru-RU" sz="2800" b="1" baseline="30000" dirty="0">
                <a:cs typeface="Arial" pitchFamily="34" charset="0"/>
              </a:rPr>
              <a:t>‘</a:t>
            </a:r>
            <a:r>
              <a:rPr lang="en-US" altLang="ru-RU" sz="2800" b="1" dirty="0">
                <a:cs typeface="Arial" pitchFamily="34" charset="0"/>
              </a:rPr>
              <a:t> ?</a:t>
            </a:r>
            <a:endParaRPr lang="en-US" altLang="ru-RU" sz="2800" dirty="0">
              <a:cs typeface="Arial" pitchFamily="34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203575" y="1844675"/>
            <a:ext cx="15172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/>
              <a:t>4) TC, SC</a:t>
            </a:r>
            <a:endParaRPr lang="ru-RU" altLang="ru-RU" sz="2800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H="1">
            <a:off x="3059113" y="2276475"/>
            <a:ext cx="25923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0" y="2586135"/>
            <a:ext cx="3078792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5) K=H(H(P, SC), TC)</a:t>
            </a:r>
          </a:p>
          <a:p>
            <a:r>
              <a:rPr lang="en-US" altLang="ru-RU" sz="2800" dirty="0"/>
              <a:t>6) SK</a:t>
            </a:r>
          </a:p>
          <a:p>
            <a:r>
              <a:rPr lang="en-US" altLang="ru-RU" sz="2800" dirty="0"/>
              <a:t>7) E</a:t>
            </a:r>
            <a:r>
              <a:rPr lang="en-US" altLang="ru-RU" sz="2800" b="1" baseline="-25000" dirty="0"/>
              <a:t>PKS</a:t>
            </a:r>
            <a:r>
              <a:rPr lang="en-US" altLang="ru-RU" sz="2800" dirty="0"/>
              <a:t>(K), E</a:t>
            </a:r>
            <a:r>
              <a:rPr lang="en-US" altLang="ru-RU" sz="2800" b="1" baseline="-25000" dirty="0"/>
              <a:t>PKS</a:t>
            </a:r>
            <a:r>
              <a:rPr lang="en-US" altLang="ru-RU" sz="2800" dirty="0"/>
              <a:t>(SK)</a:t>
            </a:r>
            <a:endParaRPr lang="ru-RU" altLang="ru-RU" sz="2800" dirty="0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976415" y="2688213"/>
            <a:ext cx="28453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ru-RU" sz="2800" dirty="0"/>
              <a:t>8) E</a:t>
            </a:r>
            <a:r>
              <a:rPr lang="en-US" altLang="ru-RU" sz="2800" b="1" baseline="-25000" dirty="0"/>
              <a:t>PKS</a:t>
            </a:r>
            <a:r>
              <a:rPr lang="en-US" altLang="ru-RU" sz="2800" dirty="0"/>
              <a:t>(K</a:t>
            </a:r>
            <a:r>
              <a:rPr lang="en-US" altLang="ru-RU" sz="2800" dirty="0" smtClean="0"/>
              <a:t>),</a:t>
            </a:r>
            <a:r>
              <a:rPr lang="ru-RU" altLang="ru-RU" sz="2800" dirty="0" smtClean="0"/>
              <a:t> </a:t>
            </a:r>
            <a:r>
              <a:rPr lang="en-US" altLang="ru-RU" sz="2800" dirty="0" smtClean="0"/>
              <a:t>E</a:t>
            </a:r>
            <a:r>
              <a:rPr lang="en-US" altLang="ru-RU" sz="2800" b="1" baseline="-25000" dirty="0" smtClean="0"/>
              <a:t>PKS</a:t>
            </a:r>
            <a:r>
              <a:rPr lang="en-US" altLang="ru-RU" sz="2800" dirty="0" smtClean="0"/>
              <a:t>(SK</a:t>
            </a:r>
            <a:r>
              <a:rPr lang="en-US" altLang="ru-RU" sz="2800" dirty="0"/>
              <a:t>)</a:t>
            </a:r>
            <a:endParaRPr lang="ru-RU" altLang="ru-RU" sz="2800" dirty="0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3132138" y="3284538"/>
            <a:ext cx="2519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0" y="4076700"/>
            <a:ext cx="539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-3" y="4180344"/>
            <a:ext cx="5724527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ru-RU" sz="2800" dirty="0"/>
              <a:t>TC – </a:t>
            </a:r>
            <a:r>
              <a:rPr lang="ru-RU" altLang="ru-RU" sz="2800" dirty="0"/>
              <a:t>одноразовое </a:t>
            </a:r>
            <a:r>
              <a:rPr lang="ru-RU" altLang="ru-RU" sz="2800" dirty="0" smtClean="0"/>
              <a:t>случайное </a:t>
            </a:r>
            <a:r>
              <a:rPr lang="ru-RU" altLang="ru-RU" sz="2800" dirty="0"/>
              <a:t>число</a:t>
            </a:r>
          </a:p>
          <a:p>
            <a:r>
              <a:rPr lang="en-US" altLang="ru-RU" sz="2800" dirty="0"/>
              <a:t>K – </a:t>
            </a:r>
            <a:r>
              <a:rPr lang="ru-RU" altLang="ru-RU" sz="2800" dirty="0"/>
              <a:t>секретный ключ</a:t>
            </a:r>
          </a:p>
          <a:p>
            <a:r>
              <a:rPr lang="en-US" altLang="ru-RU" sz="2800" dirty="0"/>
              <a:t>SK – </a:t>
            </a:r>
            <a:r>
              <a:rPr lang="ru-RU" altLang="ru-RU" sz="2800" dirty="0" smtClean="0"/>
              <a:t>случайный сеансовый </a:t>
            </a:r>
            <a:r>
              <a:rPr lang="ru-RU" altLang="ru-RU" sz="2800" dirty="0"/>
              <a:t>ключ</a:t>
            </a:r>
          </a:p>
          <a:p>
            <a:r>
              <a:rPr lang="en-US" altLang="ru-RU" sz="2800" dirty="0"/>
              <a:t>PKS, SKS </a:t>
            </a:r>
            <a:r>
              <a:rPr lang="ru-RU" altLang="ru-RU" sz="2800" dirty="0"/>
              <a:t>–</a:t>
            </a:r>
            <a:r>
              <a:rPr lang="en-US" altLang="ru-RU" sz="2800" dirty="0" smtClean="0"/>
              <a:t> </a:t>
            </a:r>
            <a:r>
              <a:rPr lang="ru-RU" altLang="ru-RU" sz="2800" dirty="0"/>
              <a:t>открытый </a:t>
            </a:r>
          </a:p>
          <a:p>
            <a:r>
              <a:rPr lang="ru-RU" altLang="ru-RU" sz="2800" dirty="0"/>
              <a:t>и личный ключ сервера</a:t>
            </a:r>
          </a:p>
          <a:p>
            <a:r>
              <a:rPr lang="en-US" altLang="ru-RU" sz="2800" dirty="0"/>
              <a:t>D </a:t>
            </a:r>
            <a:r>
              <a:rPr lang="ru-RU" altLang="ru-RU" sz="2800" dirty="0"/>
              <a:t>– функция расшифрования</a:t>
            </a:r>
          </a:p>
        </p:txBody>
      </p:sp>
    </p:spTree>
    <p:extLst>
      <p:ext uri="{BB962C8B-B14F-4D97-AF65-F5344CB8AC3E}">
        <p14:creationId xmlns:p14="http://schemas.microsoft.com/office/powerpoint/2010/main" val="57675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41277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</a:t>
            </a:r>
            <a:r>
              <a:rPr lang="en-US" altLang="ru-RU" sz="4000" dirty="0"/>
              <a:t>DASS. </a:t>
            </a:r>
            <a:r>
              <a:rPr lang="ru-RU" altLang="ru-RU" sz="4000" dirty="0"/>
              <a:t>Часть 3. Загрузка на рабочую станцию личного ключа пользователя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0" y="1758932"/>
            <a:ext cx="28087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Рабочая станция </a:t>
            </a:r>
            <a:endParaRPr lang="en-US" altLang="ru-RU" sz="2800" dirty="0"/>
          </a:p>
          <a:p>
            <a:pPr algn="ctr"/>
            <a:r>
              <a:rPr lang="ru-RU" altLang="ru-RU" sz="2800" dirty="0"/>
              <a:t>пользователя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074891" y="2171700"/>
            <a:ext cx="15424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Сервер </a:t>
            </a:r>
            <a:r>
              <a:rPr lang="en-US" altLang="ru-RU" sz="2800" dirty="0"/>
              <a:t>S</a:t>
            </a:r>
            <a:endParaRPr lang="ru-RU" altLang="ru-RU" sz="2800" dirty="0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480818" y="2713039"/>
            <a:ext cx="3663182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AutoNum type="arabicParenR"/>
            </a:pPr>
            <a:r>
              <a:rPr lang="en-US" altLang="ru-RU" sz="2800" dirty="0"/>
              <a:t>SK=D</a:t>
            </a:r>
            <a:r>
              <a:rPr lang="en-US" altLang="ru-RU" sz="2800" b="1" baseline="-25000" dirty="0"/>
              <a:t>SKS</a:t>
            </a:r>
            <a:r>
              <a:rPr lang="en-US" altLang="ru-RU" sz="2800" dirty="0"/>
              <a:t>(E</a:t>
            </a:r>
            <a:r>
              <a:rPr lang="en-US" altLang="ru-RU" sz="2800" b="1" baseline="-25000" dirty="0"/>
              <a:t>PKS</a:t>
            </a:r>
            <a:r>
              <a:rPr lang="en-US" altLang="ru-RU" sz="2800" dirty="0"/>
              <a:t>(SK))</a:t>
            </a:r>
          </a:p>
          <a:p>
            <a:pPr>
              <a:buFontTx/>
              <a:buAutoNum type="arabicParenR"/>
            </a:pPr>
            <a:r>
              <a:rPr lang="en-US" altLang="ru-RU" sz="2800" dirty="0"/>
              <a:t>E</a:t>
            </a:r>
            <a:r>
              <a:rPr lang="en-US" altLang="ru-RU" sz="2800" b="1" baseline="-25000" dirty="0"/>
              <a:t>H(P)</a:t>
            </a:r>
            <a:r>
              <a:rPr lang="en-US" altLang="ru-RU" sz="2800" dirty="0"/>
              <a:t>(SKU)</a:t>
            </a:r>
            <a:r>
              <a:rPr lang="en-US" altLang="ru-RU" sz="2800" dirty="0">
                <a:sym typeface="Symbol" pitchFamily="18" charset="2"/>
              </a:rPr>
              <a:t>SK</a:t>
            </a:r>
          </a:p>
          <a:p>
            <a:pPr>
              <a:buFontTx/>
              <a:buAutoNum type="arabicParenR"/>
            </a:pPr>
            <a:r>
              <a:rPr lang="en-US" altLang="ru-RU" sz="2800" dirty="0">
                <a:sym typeface="Symbol" pitchFamily="18" charset="2"/>
              </a:rPr>
              <a:t>E</a:t>
            </a:r>
            <a:r>
              <a:rPr lang="en-US" altLang="ru-RU" sz="2800" b="1" baseline="-25000" dirty="0">
                <a:sym typeface="Symbol" pitchFamily="18" charset="2"/>
              </a:rPr>
              <a:t>K</a:t>
            </a:r>
            <a:r>
              <a:rPr lang="en-US" altLang="ru-RU" sz="2800" dirty="0">
                <a:sym typeface="Symbol" pitchFamily="18" charset="2"/>
              </a:rPr>
              <a:t>(E</a:t>
            </a:r>
            <a:r>
              <a:rPr lang="en-US" altLang="ru-RU" sz="2800" b="1" baseline="-25000" dirty="0">
                <a:sym typeface="Symbol" pitchFamily="18" charset="2"/>
              </a:rPr>
              <a:t>H(P)</a:t>
            </a:r>
            <a:r>
              <a:rPr lang="en-US" altLang="ru-RU" sz="2800" dirty="0">
                <a:sym typeface="Symbol" pitchFamily="18" charset="2"/>
              </a:rPr>
              <a:t>(SKU)SK)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699792" y="1768456"/>
            <a:ext cx="372089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ru-RU" sz="2800" dirty="0"/>
              <a:t>4) </a:t>
            </a:r>
            <a:r>
              <a:rPr lang="en-US" altLang="ru-RU" sz="2800" dirty="0">
                <a:sym typeface="Symbol" pitchFamily="18" charset="2"/>
              </a:rPr>
              <a:t>E</a:t>
            </a:r>
            <a:r>
              <a:rPr lang="en-US" altLang="ru-RU" sz="2800" b="1" baseline="-25000" dirty="0">
                <a:sym typeface="Symbol" pitchFamily="18" charset="2"/>
              </a:rPr>
              <a:t>K</a:t>
            </a:r>
            <a:r>
              <a:rPr lang="en-US" altLang="ru-RU" sz="2800" dirty="0">
                <a:sym typeface="Symbol" pitchFamily="18" charset="2"/>
              </a:rPr>
              <a:t>(E</a:t>
            </a:r>
            <a:r>
              <a:rPr lang="en-US" altLang="ru-RU" sz="2800" b="1" baseline="-25000" dirty="0">
                <a:sym typeface="Symbol" pitchFamily="18" charset="2"/>
              </a:rPr>
              <a:t>H(P)</a:t>
            </a:r>
            <a:r>
              <a:rPr lang="en-US" altLang="ru-RU" sz="2800" dirty="0">
                <a:sym typeface="Symbol" pitchFamily="18" charset="2"/>
              </a:rPr>
              <a:t>(SKU)SK)</a:t>
            </a:r>
          </a:p>
          <a:p>
            <a:endParaRPr lang="ru-RU" altLang="ru-RU" sz="2800" dirty="0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 flipH="1">
            <a:off x="2916238" y="2349500"/>
            <a:ext cx="29511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87313" y="2722563"/>
            <a:ext cx="4881465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5) E</a:t>
            </a:r>
            <a:r>
              <a:rPr lang="en-US" altLang="ru-RU" sz="2800" b="1" baseline="-25000" dirty="0"/>
              <a:t>H(P)</a:t>
            </a:r>
            <a:r>
              <a:rPr lang="en-US" altLang="ru-RU" sz="2800" dirty="0"/>
              <a:t>(SKU)</a:t>
            </a:r>
            <a:r>
              <a:rPr lang="en-US" altLang="ru-RU" sz="2800" dirty="0">
                <a:sym typeface="Symbol" pitchFamily="18" charset="2"/>
              </a:rPr>
              <a:t>SK=</a:t>
            </a:r>
          </a:p>
          <a:p>
            <a:r>
              <a:rPr lang="en-US" altLang="ru-RU" sz="2800" dirty="0">
                <a:sym typeface="Symbol" pitchFamily="18" charset="2"/>
              </a:rPr>
              <a:t>D</a:t>
            </a:r>
            <a:r>
              <a:rPr lang="en-US" altLang="ru-RU" sz="2800" b="1" baseline="-25000" dirty="0">
                <a:sym typeface="Symbol" pitchFamily="18" charset="2"/>
              </a:rPr>
              <a:t>K</a:t>
            </a:r>
            <a:r>
              <a:rPr lang="en-US" altLang="ru-RU" sz="2800" dirty="0">
                <a:sym typeface="Symbol" pitchFamily="18" charset="2"/>
              </a:rPr>
              <a:t>(E</a:t>
            </a:r>
            <a:r>
              <a:rPr lang="en-US" altLang="ru-RU" sz="2800" b="1" baseline="-25000" dirty="0">
                <a:sym typeface="Symbol" pitchFamily="18" charset="2"/>
              </a:rPr>
              <a:t>K</a:t>
            </a:r>
            <a:r>
              <a:rPr lang="en-US" altLang="ru-RU" sz="2800" dirty="0">
                <a:sym typeface="Symbol" pitchFamily="18" charset="2"/>
              </a:rPr>
              <a:t>(E</a:t>
            </a:r>
            <a:r>
              <a:rPr lang="en-US" altLang="ru-RU" sz="2800" b="1" baseline="-25000" dirty="0">
                <a:sym typeface="Symbol" pitchFamily="18" charset="2"/>
              </a:rPr>
              <a:t>H(P)</a:t>
            </a:r>
            <a:r>
              <a:rPr lang="en-US" altLang="ru-RU" sz="2800" dirty="0">
                <a:sym typeface="Symbol" pitchFamily="18" charset="2"/>
              </a:rPr>
              <a:t>(SKU)SK))</a:t>
            </a:r>
          </a:p>
          <a:p>
            <a:r>
              <a:rPr lang="en-US" altLang="ru-RU" sz="2800" dirty="0">
                <a:sym typeface="Symbol" pitchFamily="18" charset="2"/>
              </a:rPr>
              <a:t>6) </a:t>
            </a:r>
            <a:r>
              <a:rPr lang="en-US" altLang="ru-RU" sz="2800" dirty="0"/>
              <a:t>E</a:t>
            </a:r>
            <a:r>
              <a:rPr lang="en-US" altLang="ru-RU" sz="2800" b="1" baseline="-25000" dirty="0"/>
              <a:t>H(P)</a:t>
            </a:r>
            <a:r>
              <a:rPr lang="en-US" altLang="ru-RU" sz="2800" dirty="0"/>
              <a:t>(SKU)=E</a:t>
            </a:r>
            <a:r>
              <a:rPr lang="en-US" altLang="ru-RU" sz="2800" b="1" baseline="-25000" dirty="0"/>
              <a:t>H(P)</a:t>
            </a:r>
            <a:r>
              <a:rPr lang="en-US" altLang="ru-RU" sz="2800" dirty="0"/>
              <a:t>(SKU)</a:t>
            </a:r>
            <a:r>
              <a:rPr lang="en-US" altLang="ru-RU" sz="2800" dirty="0">
                <a:sym typeface="Symbol" pitchFamily="18" charset="2"/>
              </a:rPr>
              <a:t>SKSK</a:t>
            </a:r>
          </a:p>
          <a:p>
            <a:r>
              <a:rPr lang="en-US" altLang="ru-RU" sz="2800" dirty="0">
                <a:sym typeface="Symbol" pitchFamily="18" charset="2"/>
              </a:rPr>
              <a:t>7) H(P)</a:t>
            </a:r>
          </a:p>
          <a:p>
            <a:r>
              <a:rPr lang="en-US" altLang="ru-RU" sz="2800" dirty="0">
                <a:sym typeface="Symbol" pitchFamily="18" charset="2"/>
              </a:rPr>
              <a:t>8) SKU=D</a:t>
            </a:r>
            <a:r>
              <a:rPr lang="en-US" altLang="ru-RU" sz="2800" b="1" baseline="-25000" dirty="0">
                <a:sym typeface="Symbol" pitchFamily="18" charset="2"/>
              </a:rPr>
              <a:t>H(P)</a:t>
            </a:r>
            <a:r>
              <a:rPr lang="en-US" altLang="ru-RU" sz="2800" dirty="0">
                <a:sym typeface="Symbol" pitchFamily="18" charset="2"/>
              </a:rPr>
              <a:t>(</a:t>
            </a:r>
            <a:r>
              <a:rPr lang="en-US" altLang="ru-RU" sz="2800" dirty="0"/>
              <a:t>E</a:t>
            </a:r>
            <a:r>
              <a:rPr lang="en-US" altLang="ru-RU" sz="2800" b="1" baseline="-25000" dirty="0"/>
              <a:t>H(P)</a:t>
            </a:r>
            <a:r>
              <a:rPr lang="en-US" altLang="ru-RU" sz="2800" dirty="0"/>
              <a:t>(SKU))</a:t>
            </a:r>
          </a:p>
        </p:txBody>
      </p:sp>
    </p:spTree>
    <p:extLst>
      <p:ext uri="{BB962C8B-B14F-4D97-AF65-F5344CB8AC3E}">
        <p14:creationId xmlns:p14="http://schemas.microsoft.com/office/powerpoint/2010/main" val="49970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r>
              <a:rPr lang="ru-RU" altLang="ru-RU" sz="4000"/>
              <a:t>Оценка защищенности протокола </a:t>
            </a:r>
            <a:r>
              <a:rPr lang="en-US" altLang="ru-RU" sz="4000"/>
              <a:t>DASS</a:t>
            </a:r>
            <a:endParaRPr lang="ru-RU" altLang="ru-RU" sz="40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Нарушитель не может использовать словарные атаки (сообщения протокола не содержат данных, по которым можно проверять предположения о пароле: если бы в ответ на сообщение NDS рабочая станция посылала смешанное хешированное значение, то можно было бы проверять свои предположения; ключи шифрования дополнительно зашифровываются на открытом ключе сервера </a:t>
            </a:r>
            <a:r>
              <a:rPr lang="en-US" altLang="ru-RU" sz="3200" dirty="0"/>
              <a:t>NDS</a:t>
            </a:r>
            <a:r>
              <a:rPr lang="ru-RU" altLang="ru-RU" sz="3200" dirty="0"/>
              <a:t>, что не дает возможности верификации попыток угадывания пароля </a:t>
            </a:r>
            <a:r>
              <a:rPr lang="en-US" altLang="ru-RU" sz="3200" dirty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21017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Оценка защищенности протокола </a:t>
            </a:r>
            <a:r>
              <a:rPr lang="en-US" altLang="ru-RU" sz="4000"/>
              <a:t>DASS</a:t>
            </a:r>
            <a:endParaRPr lang="ru-RU" altLang="ru-RU" sz="400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altLang="ru-RU" sz="3200"/>
              <a:t>Из-за защищенной архитектуры службы </a:t>
            </a:r>
            <a:r>
              <a:rPr lang="en-US" altLang="ru-RU" sz="3200"/>
              <a:t>NDS </a:t>
            </a:r>
            <a:r>
              <a:rPr lang="ru-RU" altLang="ru-RU" sz="3200"/>
              <a:t>сложно осуществить похищение зашифрованной базы данных с учетными записями пользователей.</a:t>
            </a:r>
          </a:p>
        </p:txBody>
      </p:sp>
    </p:spTree>
    <p:extLst>
      <p:ext uri="{BB962C8B-B14F-4D97-AF65-F5344CB8AC3E}">
        <p14:creationId xmlns:p14="http://schemas.microsoft.com/office/powerpoint/2010/main" val="134109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Дополнительная защита от утечки личного ключа на рабочей станции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Для </a:t>
            </a:r>
            <a:r>
              <a:rPr lang="ru-RU" altLang="ru-RU" sz="3200" dirty="0" smtClean="0"/>
              <a:t>расшифрования </a:t>
            </a:r>
            <a:r>
              <a:rPr lang="ru-RU" altLang="ru-RU" sz="3200" dirty="0"/>
              <a:t>данных и вычисления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строится другой временный личный ключ пользователя, выводимый из </a:t>
            </a:r>
            <a:r>
              <a:rPr lang="en-US" altLang="ru-RU" sz="3200" dirty="0"/>
              <a:t>SKU</a:t>
            </a:r>
            <a:r>
              <a:rPr lang="ru-RU" altLang="ru-RU" sz="3200" dirty="0"/>
              <a:t>. Этот ключ и используется в алгоритме формирования </a:t>
            </a:r>
            <a:r>
              <a:rPr lang="ru-RU" altLang="ru-RU" sz="3200" dirty="0" smtClean="0"/>
              <a:t>ЭП </a:t>
            </a:r>
            <a:r>
              <a:rPr lang="en-US" altLang="ru-RU" sz="3200" dirty="0" err="1"/>
              <a:t>Gillou-Quisquater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r>
              <a:rPr lang="ru-RU" altLang="ru-RU" sz="3200" dirty="0"/>
              <a:t>После того как рабочая станция построила этот GQ-ключ, она стирает личный ключ, полученный от сервера. </a:t>
            </a:r>
          </a:p>
        </p:txBody>
      </p:sp>
    </p:spTree>
    <p:extLst>
      <p:ext uri="{BB962C8B-B14F-4D97-AF65-F5344CB8AC3E}">
        <p14:creationId xmlns:p14="http://schemas.microsoft.com/office/powerpoint/2010/main" val="290843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1565</Words>
  <Application>Microsoft Office PowerPoint</Application>
  <PresentationFormat>Экран (4:3)</PresentationFormat>
  <Paragraphs>206</Paragraphs>
  <Slides>33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AcademicPresentation1</vt:lpstr>
      <vt:lpstr>Visio</vt:lpstr>
      <vt:lpstr>Лекция 15. Криптографические средства PKI</vt:lpstr>
      <vt:lpstr>Хранение личных ключей на сервере</vt:lpstr>
      <vt:lpstr>Стратегии управления личными ключами на сервере</vt:lpstr>
      <vt:lpstr>Протокол DASS. Часть 1. Регистрация пользователя на  хосте регистрации (сервисе NDS)</vt:lpstr>
      <vt:lpstr>Протокол DASS. Часть 2. Аутентификация пользователя</vt:lpstr>
      <vt:lpstr>Протокол DASS. Часть 3. Загрузка на рабочую станцию личного ключа пользователя</vt:lpstr>
      <vt:lpstr>Оценка защищенности протокола DASS</vt:lpstr>
      <vt:lpstr>Оценка защищенности протокола DASS</vt:lpstr>
      <vt:lpstr>Дополнительная защита от утечки личного ключа на рабочей станции</vt:lpstr>
      <vt:lpstr>Дополнительная защита от утечки личного ключа на рабочей станции</vt:lpstr>
      <vt:lpstr>Загрузка данных с помощью виртуальной смарт-карты</vt:lpstr>
      <vt:lpstr>Подгрузка данных с помощью виртуальной смарт-карты</vt:lpstr>
      <vt:lpstr>Связь клиента и сервера</vt:lpstr>
      <vt:lpstr>Аутентификация пользователя</vt:lpstr>
      <vt:lpstr>Криптографические интерфейсы</vt:lpstr>
      <vt:lpstr>Структура криптопровайдера</vt:lpstr>
      <vt:lpstr>Функции криптопровайдера</vt:lpstr>
      <vt:lpstr>Взаимодействие криптопровайдера с прикладными программами и ОС</vt:lpstr>
      <vt:lpstr>Microsoft CryptoAPI 2.0</vt:lpstr>
      <vt:lpstr>Хранение ключей в Microsoft CryptoAPI </vt:lpstr>
      <vt:lpstr>Хранение ключей в Microsoft CryptoAPI</vt:lpstr>
      <vt:lpstr>Варианты защиты мастер-ключа пользователя</vt:lpstr>
      <vt:lpstr>Доступ к криптографическим ключам в Microsoft CryptoAPI</vt:lpstr>
      <vt:lpstr>Интерфейс CNG (Cryptography New Generation)</vt:lpstr>
      <vt:lpstr>Интерфейс CNG</vt:lpstr>
      <vt:lpstr>PKCS#11Cryptoki</vt:lpstr>
      <vt:lpstr>PKCS#11 Cryptoki</vt:lpstr>
      <vt:lpstr>PKCS#11 Cryptoki</vt:lpstr>
      <vt:lpstr>Структура токена в Cryptoki</vt:lpstr>
      <vt:lpstr>Доступ к ключевой информации в Cryptoki</vt:lpstr>
      <vt:lpstr>Пользователи и администраторы в Cryptoki</vt:lpstr>
      <vt:lpstr>Доступ к ключевой информации в Cryptoki</vt:lpstr>
      <vt:lpstr>Класс Cryptoki в .NET Micro Framework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2016-06-08T12:21:00Z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