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38"/>
  </p:notesMasterIdLst>
  <p:sldIdLst>
    <p:sldId id="267" r:id="rId3"/>
    <p:sldId id="269" r:id="rId4"/>
    <p:sldId id="270" r:id="rId5"/>
    <p:sldId id="299" r:id="rId6"/>
    <p:sldId id="271" r:id="rId7"/>
    <p:sldId id="300" r:id="rId8"/>
    <p:sldId id="272" r:id="rId9"/>
    <p:sldId id="273" r:id="rId10"/>
    <p:sldId id="301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302" r:id="rId19"/>
    <p:sldId id="281" r:id="rId20"/>
    <p:sldId id="282" r:id="rId21"/>
    <p:sldId id="303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94" r:id="rId31"/>
    <p:sldId id="304" r:id="rId32"/>
    <p:sldId id="295" r:id="rId33"/>
    <p:sldId id="305" r:id="rId34"/>
    <p:sldId id="296" r:id="rId35"/>
    <p:sldId id="297" r:id="rId36"/>
    <p:sldId id="298" r:id="rId37"/>
  </p:sldIdLst>
  <p:sldSz cx="9144000" cy="6858000" type="screen4x3"/>
  <p:notesSz cx="6858000" cy="9144000"/>
  <p:defaultTextStyle>
    <a:defPPr>
      <a:defRPr lang="ru-RU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00" d="100"/>
          <a:sy n="100" d="100"/>
        </p:scale>
        <p:origin x="-522" y="1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ru-RU" smtClean="0"/>
              <a:pPr/>
              <a:t>08.06.2016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218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Введение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ru-RU" smtClean="0"/>
              <a:pPr algn="ctr"/>
              <a:t>08.06.2016 12:58</a:t>
            </a:fld>
            <a:endParaRPr lang="ru-RU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12:58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12:58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ru-RU" smtClean="0"/>
              <a:pPr/>
              <a:t>08.06.2016 12:58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ru-RU" smtClean="0"/>
              <a:pPr/>
              <a:t>08.06.2016 12:58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ru-RU" smtClean="0"/>
              <a:pPr/>
              <a:t>08.06.2016 12:58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ru-RU" smtClean="0"/>
              <a:pPr/>
              <a:t>08.06.2016 12:58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ru-RU" smtClean="0"/>
              <a:pPr/>
              <a:t>08.06.2016 12:58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ru-RU" smtClean="0"/>
              <a:pPr/>
              <a:t>08.06.2016 12:58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ru-RU" smtClean="0"/>
              <a:pPr/>
              <a:t>08.06.2016 12:58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8" name="Picture 7" descr="sm_penci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2648" y="1755648"/>
            <a:ext cx="1615307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 lang="ru-RU" smtClean="0"/>
              <a:pPr/>
              <a:t>08.06.2016 12:58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12:58</a:t>
            </a:fld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 algn="ctr"/>
              <a:t>‹#›</a:t>
            </a:fld>
            <a:endParaRPr lang="ru-RU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1026368"/>
          </a:xfrm>
        </p:spPr>
        <p:txBody>
          <a:bodyPr>
            <a:normAutofit fontScale="90000"/>
          </a:bodyPr>
          <a:lstStyle/>
          <a:p>
            <a:r>
              <a:rPr lang="ru-RU" dirty="0"/>
              <a:t>Лекция 3</a:t>
            </a:r>
            <a:r>
              <a:rPr lang="ru-RU" dirty="0" smtClean="0"/>
              <a:t>. Протоколы обмена ключами</a:t>
            </a:r>
            <a:endParaRPr lang="ru-RU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Протоколы Хьюза и обмена ключами с помощью посредника.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Обновление сеансовых ключей и их передача вместе с сообщениями.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 smtClean="0"/>
              <a:t>Обмен </a:t>
            </a:r>
            <a:r>
              <a:rPr lang="ru-RU" altLang="ru-RU" sz="3200" dirty="0"/>
              <a:t>зашифрованными ключами</a:t>
            </a:r>
            <a:r>
              <a:rPr lang="ru-RU" altLang="ru-RU" sz="3200" dirty="0" smtClean="0"/>
              <a:t>. Депонирование ключей.</a:t>
            </a:r>
            <a:endParaRPr lang="en-US" alt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 dirty="0"/>
              <a:t>Обмен ключами с использованием посредника и </a:t>
            </a:r>
            <a:r>
              <a:rPr lang="ru-RU" altLang="ru-RU" sz="4000" dirty="0" smtClean="0"/>
              <a:t>ЭП</a:t>
            </a:r>
            <a:endParaRPr lang="ru-RU" altLang="ru-RU" sz="4000" dirty="0"/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 marL="609600" indent="-609600"/>
            <a:r>
              <a:rPr lang="en-US" altLang="ru-RU" sz="3200" dirty="0" smtClean="0">
                <a:cs typeface="Arial" charset="0"/>
              </a:rPr>
              <a:t>A </a:t>
            </a:r>
            <a:r>
              <a:rPr lang="ru-RU" altLang="ru-RU" sz="3200" dirty="0" smtClean="0">
                <a:cs typeface="Arial" charset="0"/>
              </a:rPr>
              <a:t>и </a:t>
            </a:r>
            <a:r>
              <a:rPr lang="en-US" altLang="ru-RU" sz="3200" dirty="0">
                <a:cs typeface="Arial" charset="0"/>
              </a:rPr>
              <a:t>B </a:t>
            </a:r>
            <a:r>
              <a:rPr lang="ru-RU" altLang="ru-RU" sz="3200" dirty="0">
                <a:cs typeface="Arial" charset="0"/>
              </a:rPr>
              <a:t>передают посреднику </a:t>
            </a:r>
            <a:r>
              <a:rPr lang="en-US" altLang="ru-RU" sz="3200" dirty="0">
                <a:cs typeface="Arial" charset="0"/>
              </a:rPr>
              <a:t>S </a:t>
            </a:r>
            <a:r>
              <a:rPr lang="ru-RU" altLang="ru-RU" sz="3200" dirty="0">
                <a:cs typeface="Arial" charset="0"/>
              </a:rPr>
              <a:t>свои открытые ключи </a:t>
            </a:r>
            <a:r>
              <a:rPr lang="en-US" altLang="ru-RU" sz="3200" dirty="0">
                <a:cs typeface="Arial" charset="0"/>
              </a:rPr>
              <a:t>PKA </a:t>
            </a:r>
            <a:r>
              <a:rPr lang="ru-RU" altLang="ru-RU" sz="3200" dirty="0">
                <a:cs typeface="Arial" charset="0"/>
              </a:rPr>
              <a:t>и </a:t>
            </a:r>
            <a:r>
              <a:rPr lang="en-US" altLang="ru-RU" sz="3200" dirty="0">
                <a:cs typeface="Arial" charset="0"/>
              </a:rPr>
              <a:t>PKB </a:t>
            </a:r>
            <a:r>
              <a:rPr lang="ru-RU" altLang="ru-RU" sz="3200" dirty="0">
                <a:cs typeface="Arial" charset="0"/>
              </a:rPr>
              <a:t>по аутентичному каналу связи.</a:t>
            </a:r>
          </a:p>
          <a:p>
            <a:pPr marL="609600" indent="-609600"/>
            <a:r>
              <a:rPr lang="en-US" altLang="ru-RU" sz="3200" dirty="0">
                <a:cs typeface="Arial" charset="0"/>
              </a:rPr>
              <a:t>S </a:t>
            </a:r>
            <a:r>
              <a:rPr lang="ru-RU" altLang="ru-RU" sz="3200" dirty="0">
                <a:cs typeface="Arial" charset="0"/>
              </a:rPr>
              <a:t>передает свой открытый ключ </a:t>
            </a:r>
            <a:r>
              <a:rPr lang="en-US" altLang="ru-RU" sz="3200" dirty="0">
                <a:cs typeface="Arial" charset="0"/>
              </a:rPr>
              <a:t>PKS </a:t>
            </a:r>
            <a:r>
              <a:rPr lang="ru-RU" altLang="ru-RU" sz="3200" dirty="0">
                <a:cs typeface="Arial" charset="0"/>
              </a:rPr>
              <a:t>другим участникам протокола по аутентичному каналу связи.</a:t>
            </a:r>
          </a:p>
          <a:p>
            <a:pPr marL="609600" indent="-609600"/>
            <a:r>
              <a:rPr lang="ru-RU" altLang="ru-RU" sz="3200" dirty="0">
                <a:cs typeface="Arial" charset="0"/>
              </a:rPr>
              <a:t>Нарушитель не может </a:t>
            </a:r>
            <a:r>
              <a:rPr lang="ru-RU" altLang="ru-RU" sz="3200" dirty="0"/>
              <a:t>подменить открытые ключи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 </a:t>
            </a:r>
            <a:r>
              <a:rPr lang="ru-RU" altLang="ru-RU" sz="3200" dirty="0"/>
              <a:t>на свои собственные, поскольку не знает закрытого ключа </a:t>
            </a:r>
            <a:r>
              <a:rPr lang="en-US" altLang="ru-RU" sz="3200" dirty="0"/>
              <a:t>S.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63669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 dirty="0"/>
              <a:t>Обмен ключами с использованием посредника и </a:t>
            </a:r>
            <a:r>
              <a:rPr lang="ru-RU" altLang="ru-RU" sz="4000" dirty="0" smtClean="0"/>
              <a:t>ЭП</a:t>
            </a:r>
            <a:endParaRPr lang="ru-RU" altLang="ru-RU" sz="4000" dirty="0"/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Нарушитель не может и выдать себя за </a:t>
            </a:r>
            <a:r>
              <a:rPr lang="en-US" altLang="ru-RU" sz="3200" dirty="0"/>
              <a:t>A </a:t>
            </a:r>
            <a:r>
              <a:rPr lang="ru-RU" altLang="ru-RU" sz="3200" dirty="0"/>
              <a:t>или </a:t>
            </a:r>
            <a:r>
              <a:rPr lang="en-US" altLang="ru-RU" sz="3200" dirty="0"/>
              <a:t>B, </a:t>
            </a:r>
            <a:r>
              <a:rPr lang="ru-RU" altLang="ru-RU" sz="3200" dirty="0"/>
              <a:t>т.к. не знает их закрытых ключей, а ЭЦП под открытыми ключами участников протокола включает имена этих участников.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При компрометации </a:t>
            </a:r>
            <a:r>
              <a:rPr lang="en-US" altLang="ru-RU" sz="3200" dirty="0"/>
              <a:t>S </a:t>
            </a:r>
            <a:r>
              <a:rPr lang="ru-RU" altLang="ru-RU" sz="3200" dirty="0"/>
              <a:t>нарушитель сможет подписывать новые открытые ключи, но не сможет расшифровывать сеансовые ключи. Сохраняется возможность атаки «человек посередине» путем создания ложных пользователей или подмены в базе данных открытых ключей легальных пользователей.</a:t>
            </a:r>
          </a:p>
          <a:p>
            <a:pPr>
              <a:lnSpc>
                <a:spcPct val="90000"/>
              </a:lnSpc>
            </a:pP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4768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2875"/>
          </a:xfrm>
        </p:spPr>
        <p:txBody>
          <a:bodyPr/>
          <a:lstStyle/>
          <a:p>
            <a:r>
              <a:rPr lang="ru-RU" altLang="ru-RU" sz="4000"/>
              <a:t>Обновление сеансовых ключей без аутентификации</a:t>
            </a:r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 marL="609600" indent="-609600"/>
            <a:r>
              <a:rPr lang="en-US" altLang="ru-RU" sz="3200" dirty="0"/>
              <a:t>A-&gt;B: E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(K</a:t>
            </a:r>
            <a:r>
              <a:rPr lang="en-US" altLang="ru-RU" sz="3200" dirty="0">
                <a:cs typeface="Arial" charset="0"/>
              </a:rPr>
              <a:t>′,T,B).</a:t>
            </a:r>
          </a:p>
          <a:p>
            <a:pPr marL="609600" indent="-609600"/>
            <a:r>
              <a:rPr lang="en-US" altLang="ru-RU" sz="3200" dirty="0">
                <a:cs typeface="Arial" charset="0"/>
              </a:rPr>
              <a:t>A-&gt;B: </a:t>
            </a:r>
            <a:r>
              <a:rPr lang="en-US" altLang="ru-RU" sz="3200" dirty="0"/>
              <a:t>K</a:t>
            </a:r>
            <a:r>
              <a:rPr lang="en-US" altLang="ru-RU" sz="3200" dirty="0">
                <a:cs typeface="Arial" charset="0"/>
              </a:rPr>
              <a:t>′ </a:t>
            </a:r>
            <a:r>
              <a:rPr lang="en-US" altLang="ru-RU" sz="3200" dirty="0">
                <a:effectLst/>
                <a:sym typeface="Symbol" pitchFamily="18" charset="2"/>
              </a:rPr>
              <a:t></a:t>
            </a:r>
            <a:r>
              <a:rPr lang="en-US" altLang="ru-RU" sz="3200" dirty="0"/>
              <a:t> </a:t>
            </a:r>
            <a:r>
              <a:rPr lang="en-US" altLang="ru-RU" sz="3200" dirty="0">
                <a:cs typeface="Arial" charset="0"/>
                <a:sym typeface="Wingdings" pitchFamily="2" charset="2"/>
              </a:rPr>
              <a:t>H(</a:t>
            </a:r>
            <a:r>
              <a:rPr lang="en-US" altLang="ru-RU" sz="3200" dirty="0"/>
              <a:t>K</a:t>
            </a:r>
            <a:r>
              <a:rPr lang="en-US" altLang="ru-RU" sz="3200" dirty="0">
                <a:cs typeface="Arial" charset="0"/>
              </a:rPr>
              <a:t>,T,B).</a:t>
            </a:r>
          </a:p>
          <a:p>
            <a:pPr marL="609600" indent="-609600"/>
            <a:r>
              <a:rPr lang="en-US" altLang="ru-RU" sz="3200" dirty="0">
                <a:cs typeface="Arial" charset="0"/>
              </a:rPr>
              <a:t>A-&gt;B: E</a:t>
            </a:r>
            <a:r>
              <a:rPr lang="en-US" altLang="ru-RU" sz="3200" baseline="-25000" dirty="0">
                <a:cs typeface="Arial" charset="0"/>
              </a:rPr>
              <a:t>PKB</a:t>
            </a:r>
            <a:r>
              <a:rPr lang="en-US" altLang="ru-RU" sz="3200" dirty="0">
                <a:cs typeface="Arial" charset="0"/>
              </a:rPr>
              <a:t>(</a:t>
            </a:r>
            <a:r>
              <a:rPr lang="en-US" altLang="ru-RU" sz="3200" dirty="0"/>
              <a:t>K</a:t>
            </a:r>
            <a:r>
              <a:rPr lang="en-US" altLang="ru-RU" sz="3200" dirty="0">
                <a:cs typeface="Arial" charset="0"/>
              </a:rPr>
              <a:t>′,T,A).</a:t>
            </a:r>
          </a:p>
        </p:txBody>
      </p:sp>
    </p:spTree>
    <p:extLst>
      <p:ext uri="{BB962C8B-B14F-4D97-AF65-F5344CB8AC3E}">
        <p14:creationId xmlns:p14="http://schemas.microsoft.com/office/powerpoint/2010/main" val="73641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Обновление сеансовых ключей с односторонней аутентификацией</a:t>
            </a:r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 marL="609600" indent="-609600"/>
            <a:r>
              <a:rPr lang="ru-RU" altLang="ru-RU" sz="3200" dirty="0"/>
              <a:t>Первый вариант: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B-&gt;A: </a:t>
            </a:r>
            <a:r>
              <a:rPr lang="ru-RU" altLang="ru-RU" sz="3200" dirty="0"/>
              <a:t>случайное </a:t>
            </a:r>
            <a:r>
              <a:rPr lang="en-US" altLang="ru-RU" sz="3200" dirty="0"/>
              <a:t>N.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A-&gt;B: E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(K</a:t>
            </a:r>
            <a:r>
              <a:rPr lang="en-US" altLang="ru-RU" sz="3200" dirty="0">
                <a:cs typeface="Arial" charset="0"/>
              </a:rPr>
              <a:t>′,N,B).</a:t>
            </a:r>
          </a:p>
          <a:p>
            <a:pPr marL="609600" indent="-609600"/>
            <a:r>
              <a:rPr lang="ru-RU" altLang="ru-RU" sz="3200" dirty="0">
                <a:cs typeface="Arial" charset="0"/>
              </a:rPr>
              <a:t>Второй вариант: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A-&gt;B: A, </a:t>
            </a:r>
            <a:r>
              <a:rPr lang="ru-RU" altLang="ru-RU" sz="3200" dirty="0"/>
              <a:t>случайное </a:t>
            </a:r>
            <a:r>
              <a:rPr lang="en-US" altLang="ru-RU" sz="3200" dirty="0"/>
              <a:t>N.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B-&gt;A: 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(K</a:t>
            </a:r>
            <a:r>
              <a:rPr lang="en-US" altLang="ru-RU" sz="3200" dirty="0">
                <a:cs typeface="Arial" charset="0"/>
              </a:rPr>
              <a:t>′,N).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A-&gt;B: E</a:t>
            </a:r>
            <a:r>
              <a:rPr lang="en-US" altLang="ru-RU" sz="3200" baseline="-25000" dirty="0">
                <a:cs typeface="Arial" charset="0"/>
              </a:rPr>
              <a:t>K′</a:t>
            </a:r>
            <a:r>
              <a:rPr lang="en-US" altLang="ru-RU" sz="3200" dirty="0">
                <a:cs typeface="Arial" charset="0"/>
              </a:rPr>
              <a:t>(N).</a:t>
            </a:r>
          </a:p>
        </p:txBody>
      </p:sp>
    </p:spTree>
    <p:extLst>
      <p:ext uri="{BB962C8B-B14F-4D97-AF65-F5344CB8AC3E}">
        <p14:creationId xmlns:p14="http://schemas.microsoft.com/office/powerpoint/2010/main" val="397018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Обновление сеансовых ключей со взаимной аутентификацией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/>
            <a:r>
              <a:rPr lang="ru-RU" altLang="ru-RU" sz="3200" dirty="0"/>
              <a:t>Первый вариант: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B-&gt;A: N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A-&gt;B: E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N</a:t>
            </a:r>
            <a:r>
              <a:rPr lang="en-US" altLang="ru-RU" sz="3200" baseline="-25000" dirty="0" smtClean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N</a:t>
            </a:r>
            <a:r>
              <a:rPr lang="en-US" altLang="ru-RU" sz="3200" baseline="-25000" dirty="0" smtClean="0"/>
              <a:t>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B</a:t>
            </a:r>
            <a:r>
              <a:rPr lang="en-US" altLang="ru-RU" sz="3200" dirty="0"/>
              <a:t>).</a:t>
            </a:r>
            <a:endParaRPr lang="ru-RU" altLang="ru-RU" sz="32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B: </a:t>
            </a:r>
            <a:r>
              <a:rPr lang="ru-RU" altLang="ru-RU" sz="3200" dirty="0"/>
              <a:t>расшифровывает</a:t>
            </a:r>
            <a:r>
              <a:rPr lang="en-US" altLang="ru-RU" sz="3200" dirty="0"/>
              <a:t> k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, вычисляет </a:t>
            </a:r>
            <a:r>
              <a:rPr lang="en-US" altLang="ru-RU" sz="3200" dirty="0"/>
              <a:t>K</a:t>
            </a:r>
            <a:r>
              <a:rPr lang="en-US" altLang="ru-RU" sz="3200" dirty="0">
                <a:cs typeface="Arial" charset="0"/>
              </a:rPr>
              <a:t>′=f(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,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).</a:t>
            </a:r>
            <a:r>
              <a:rPr lang="ru-RU" altLang="ru-RU" sz="3200" dirty="0"/>
              <a:t> </a:t>
            </a:r>
            <a:endParaRPr lang="en-US" altLang="ru-RU" sz="3200" dirty="0">
              <a:cs typeface="Arial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B-&gt;A: E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N</a:t>
            </a:r>
            <a:r>
              <a:rPr lang="en-US" altLang="ru-RU" sz="3200" baseline="-25000" dirty="0" smtClean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N</a:t>
            </a:r>
            <a:r>
              <a:rPr lang="en-US" altLang="ru-RU" sz="3200" baseline="-25000" dirty="0" smtClean="0"/>
              <a:t>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A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расшифровывает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B</a:t>
            </a:r>
            <a:r>
              <a:rPr lang="ru-RU" altLang="ru-RU" sz="3200" dirty="0"/>
              <a:t>, вычисляет </a:t>
            </a:r>
            <a:r>
              <a:rPr lang="en-US" altLang="ru-RU" sz="3200" dirty="0"/>
              <a:t>K</a:t>
            </a:r>
            <a:r>
              <a:rPr lang="en-US" altLang="ru-RU" sz="3200" dirty="0">
                <a:cs typeface="Arial" charset="0"/>
              </a:rPr>
              <a:t>′=f(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,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).</a:t>
            </a:r>
            <a:r>
              <a:rPr lang="ru-RU" altLang="ru-RU" sz="3200" dirty="0"/>
              <a:t> </a:t>
            </a:r>
            <a:endParaRPr lang="ru-RU" altLang="ru-RU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180987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41438"/>
          </a:xfrm>
        </p:spPr>
        <p:txBody>
          <a:bodyPr/>
          <a:lstStyle/>
          <a:p>
            <a:r>
              <a:rPr lang="ru-RU" altLang="ru-RU" sz="4000"/>
              <a:t>Обновление сеансовых ключей со взаимной аутентификацией</a:t>
            </a:r>
          </a:p>
        </p:txBody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</a:pPr>
            <a:r>
              <a:rPr lang="ru-RU" altLang="ru-RU" sz="3200" dirty="0"/>
              <a:t>Второй вариант: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A-&gt;B: A, E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(N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B-&gt;A: E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(f(N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),N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A-&gt;B: E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(f(N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B-&gt;A: E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(K</a:t>
            </a:r>
            <a:r>
              <a:rPr lang="en-US" altLang="ru-RU" sz="3200" dirty="0" smtClean="0">
                <a:cs typeface="Arial" charset="0"/>
              </a:rPr>
              <a:t>′,</a:t>
            </a:r>
            <a:r>
              <a:rPr lang="ru-RU" altLang="ru-RU" sz="3200" dirty="0" smtClean="0">
                <a:cs typeface="Arial" charset="0"/>
              </a:rPr>
              <a:t> </a:t>
            </a:r>
            <a:r>
              <a:rPr lang="en-US" altLang="ru-RU" sz="3200" dirty="0" smtClean="0"/>
              <a:t>f(N</a:t>
            </a:r>
            <a:r>
              <a:rPr lang="en-US" altLang="ru-RU" sz="3200" baseline="-25000" dirty="0" smtClean="0"/>
              <a:t>B</a:t>
            </a:r>
            <a:r>
              <a:rPr lang="en-US" altLang="ru-RU" sz="3200" dirty="0"/>
              <a:t>),N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Добавление на последнем шаге шифрования </a:t>
            </a:r>
            <a:r>
              <a:rPr lang="en-US" altLang="ru-RU" sz="3200" dirty="0"/>
              <a:t>N</a:t>
            </a:r>
            <a:r>
              <a:rPr lang="en-US" altLang="ru-RU" sz="3200" baseline="-25000" dirty="0"/>
              <a:t>A</a:t>
            </a:r>
            <a:r>
              <a:rPr lang="ru-RU" altLang="ru-RU" sz="3200" baseline="-25000" dirty="0"/>
              <a:t> </a:t>
            </a:r>
            <a:r>
              <a:rPr lang="ru-RU" altLang="ru-RU" sz="3200" dirty="0"/>
              <a:t>не позволит нарушителю повторить ранее перехваченное сообщение и убедить </a:t>
            </a:r>
            <a:r>
              <a:rPr lang="en-US" altLang="ru-RU" sz="3200" dirty="0"/>
              <a:t>A </a:t>
            </a:r>
            <a:r>
              <a:rPr lang="ru-RU" altLang="ru-RU" sz="3200" dirty="0"/>
              <a:t>использовать старый (возможно скомпрометированный) ключ </a:t>
            </a:r>
            <a:r>
              <a:rPr lang="en-US" altLang="ru-RU" sz="3200" dirty="0"/>
              <a:t>K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ru-RU" altLang="ru-RU" sz="3200" dirty="0">
                <a:cs typeface="Arial" charset="0"/>
              </a:rPr>
              <a:t>.</a:t>
            </a:r>
            <a:endParaRPr lang="en-US" altLang="ru-RU" sz="32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99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/>
          <a:p>
            <a:r>
              <a:rPr lang="ru-RU" altLang="ru-RU" sz="4000" dirty="0"/>
              <a:t>Передача ключа вместе с сообщением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генерирует случайный сеансовый ключ К</a:t>
            </a:r>
            <a:r>
              <a:rPr lang="en-US" altLang="ru-RU" sz="3200" dirty="0"/>
              <a:t> </a:t>
            </a:r>
            <a:r>
              <a:rPr lang="ru-RU" altLang="ru-RU" sz="3200" dirty="0"/>
              <a:t>и</a:t>
            </a:r>
            <a:r>
              <a:rPr lang="en-US" altLang="ru-RU" sz="3200" dirty="0"/>
              <a:t> </a:t>
            </a:r>
            <a:r>
              <a:rPr lang="ru-RU" altLang="ru-RU" sz="3200" dirty="0"/>
              <a:t>с его помощью зашифровывает сообщение М</a:t>
            </a:r>
            <a:r>
              <a:rPr lang="en-US" altLang="ru-RU" sz="3200" dirty="0"/>
              <a:t> </a:t>
            </a:r>
            <a:r>
              <a:rPr lang="ru-RU" altLang="ru-RU" sz="3200" dirty="0"/>
              <a:t>Е</a:t>
            </a:r>
            <a:r>
              <a:rPr lang="ru-RU" altLang="ru-RU" sz="3200" baseline="-25000" dirty="0"/>
              <a:t>К</a:t>
            </a:r>
            <a:r>
              <a:rPr lang="ru-RU" altLang="ru-RU" sz="3200" dirty="0"/>
              <a:t>(М).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извлекает открытый ключ </a:t>
            </a:r>
            <a:r>
              <a:rPr lang="en-US" altLang="ru-RU" sz="3200" dirty="0"/>
              <a:t>PK</a:t>
            </a:r>
            <a:r>
              <a:rPr lang="ru-RU" altLang="ru-RU" sz="3200" dirty="0"/>
              <a:t>В из базы данных.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шифрует сеансовый ключ К при помощи </a:t>
            </a:r>
            <a:r>
              <a:rPr lang="en-US" altLang="ru-RU" sz="3200" dirty="0"/>
              <a:t>PK</a:t>
            </a:r>
            <a:r>
              <a:rPr lang="ru-RU" altLang="ru-RU" sz="3200" dirty="0"/>
              <a:t>В</a:t>
            </a:r>
            <a:r>
              <a:rPr lang="en-US" altLang="ru-RU" sz="3200" dirty="0"/>
              <a:t> </a:t>
            </a:r>
            <a:r>
              <a:rPr lang="ru-RU" altLang="ru-RU" sz="3200" dirty="0"/>
              <a:t>Е</a:t>
            </a:r>
            <a:r>
              <a:rPr lang="en-US" altLang="ru-RU" sz="3200" baseline="-25000" dirty="0"/>
              <a:t>PK</a:t>
            </a:r>
            <a:r>
              <a:rPr lang="ru-RU" altLang="ru-RU" sz="3200" baseline="-25000" dirty="0"/>
              <a:t>В</a:t>
            </a:r>
            <a:r>
              <a:rPr lang="ru-RU" altLang="ru-RU" sz="3200" dirty="0"/>
              <a:t>(К).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A-&gt;B: </a:t>
            </a:r>
            <a:r>
              <a:rPr lang="ru-RU" altLang="ru-RU" sz="3200" dirty="0"/>
              <a:t>Е</a:t>
            </a:r>
            <a:r>
              <a:rPr lang="ru-RU" altLang="ru-RU" sz="3200" baseline="-25000" dirty="0"/>
              <a:t>К</a:t>
            </a:r>
            <a:r>
              <a:rPr lang="ru-RU" altLang="ru-RU" sz="3200" dirty="0"/>
              <a:t>(М)</a:t>
            </a:r>
            <a:r>
              <a:rPr lang="en-US" altLang="ru-RU" sz="3200" dirty="0"/>
              <a:t> </a:t>
            </a:r>
            <a:r>
              <a:rPr lang="ru-RU" altLang="ru-RU" sz="3200" dirty="0"/>
              <a:t>и</a:t>
            </a:r>
            <a:r>
              <a:rPr lang="en-US" altLang="ru-RU" sz="3200" dirty="0"/>
              <a:t> </a:t>
            </a:r>
            <a:r>
              <a:rPr lang="ru-RU" altLang="ru-RU" sz="3200" dirty="0"/>
              <a:t>Е</a:t>
            </a:r>
            <a:r>
              <a:rPr lang="en-US" altLang="ru-RU" sz="3200" baseline="-25000" dirty="0"/>
              <a:t>PK</a:t>
            </a:r>
            <a:r>
              <a:rPr lang="ru-RU" altLang="ru-RU" sz="3200" baseline="-25000" dirty="0"/>
              <a:t>В</a:t>
            </a:r>
            <a:r>
              <a:rPr lang="ru-RU" altLang="ru-RU" sz="3200" dirty="0"/>
              <a:t>(К). </a:t>
            </a:r>
          </a:p>
        </p:txBody>
      </p:sp>
    </p:spTree>
    <p:extLst>
      <p:ext uri="{BB962C8B-B14F-4D97-AF65-F5344CB8AC3E}">
        <p14:creationId xmlns:p14="http://schemas.microsoft.com/office/powerpoint/2010/main" val="7779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/>
              <a:t>Передача ключа вместе с сообщением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+mj-lt"/>
              <a:buAutoNum type="arabicPeriod" startAt="5"/>
            </a:pPr>
            <a:r>
              <a:rPr lang="en-US" altLang="ru-RU" sz="3200" dirty="0"/>
              <a:t>B: </a:t>
            </a:r>
            <a:r>
              <a:rPr lang="ru-RU" altLang="ru-RU" sz="3200" dirty="0"/>
              <a:t>расшифровывает сеансовый ключ К с помощью своего закрытого ключа </a:t>
            </a:r>
            <a:r>
              <a:rPr lang="en-US" altLang="ru-RU" sz="3200" dirty="0"/>
              <a:t>SKB</a:t>
            </a:r>
            <a:r>
              <a:rPr lang="ru-RU" altLang="ru-RU" sz="3200" dirty="0"/>
              <a:t>. </a:t>
            </a:r>
          </a:p>
          <a:p>
            <a:pPr marL="609600" indent="-609600">
              <a:buFont typeface="Wingdings" pitchFamily="2" charset="2"/>
              <a:buAutoNum type="arabicPeriod" startAt="5"/>
            </a:pPr>
            <a:r>
              <a:rPr lang="en-US" altLang="ru-RU" sz="3200" dirty="0"/>
              <a:t>B: </a:t>
            </a:r>
            <a:r>
              <a:rPr lang="ru-RU" altLang="ru-RU" sz="3200" dirty="0"/>
              <a:t>расшифровывает сообщение </a:t>
            </a:r>
            <a:r>
              <a:rPr lang="en-US" altLang="ru-RU" sz="3200" dirty="0"/>
              <a:t>M </a:t>
            </a:r>
            <a:r>
              <a:rPr lang="ru-RU" altLang="ru-RU" sz="3200" dirty="0"/>
              <a:t>на сеансовом ключе К. </a:t>
            </a:r>
          </a:p>
        </p:txBody>
      </p:sp>
    </p:spTree>
    <p:extLst>
      <p:ext uri="{BB962C8B-B14F-4D97-AF65-F5344CB8AC3E}">
        <p14:creationId xmlns:p14="http://schemas.microsoft.com/office/powerpoint/2010/main" val="237671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/>
          <a:p>
            <a:r>
              <a:rPr lang="ru-RU" altLang="ru-RU" sz="4000"/>
              <a:t>Передача ключа вместе с сообщением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Для дополнительной защиты от атаки «человек посередине» на шаге 4 участник </a:t>
            </a:r>
            <a:r>
              <a:rPr lang="en-US" altLang="ru-RU" sz="3200" dirty="0"/>
              <a:t>A </a:t>
            </a:r>
            <a:r>
              <a:rPr lang="ru-RU" altLang="ru-RU" sz="3200" dirty="0"/>
              <a:t>добавляет свою </a:t>
            </a:r>
            <a:r>
              <a:rPr lang="ru-RU" altLang="ru-RU" sz="3200" dirty="0" smtClean="0"/>
              <a:t>ЭП</a:t>
            </a:r>
            <a:r>
              <a:rPr lang="ru-RU" altLang="ru-RU" sz="3200" dirty="0"/>
              <a:t>:</a:t>
            </a:r>
            <a:r>
              <a:rPr lang="en-US" altLang="ru-RU" sz="3200" dirty="0"/>
              <a:t/>
            </a:r>
            <a:br>
              <a:rPr lang="en-US" altLang="ru-RU" sz="3200" dirty="0"/>
            </a:br>
            <a:r>
              <a:rPr lang="en-US" altLang="ru-RU" sz="3200" dirty="0"/>
              <a:t>E</a:t>
            </a:r>
            <a:r>
              <a:rPr lang="en-US" altLang="ru-RU" sz="3200" baseline="-25000" dirty="0"/>
              <a:t>SKA</a:t>
            </a:r>
            <a:r>
              <a:rPr lang="en-US" altLang="ru-RU" sz="3200" dirty="0"/>
              <a:t>(H(</a:t>
            </a:r>
            <a:r>
              <a:rPr lang="ru-RU" altLang="ru-RU" sz="3200" dirty="0"/>
              <a:t>Е</a:t>
            </a:r>
            <a:r>
              <a:rPr lang="ru-RU" altLang="ru-RU" sz="3200" baseline="-25000" dirty="0"/>
              <a:t>К</a:t>
            </a:r>
            <a:r>
              <a:rPr lang="ru-RU" altLang="ru-RU" sz="3200" dirty="0"/>
              <a:t>(М)</a:t>
            </a:r>
            <a:r>
              <a:rPr lang="en-US" altLang="ru-RU" sz="3200" dirty="0"/>
              <a:t>,</a:t>
            </a:r>
            <a:r>
              <a:rPr lang="ru-RU" altLang="ru-RU" sz="3200" dirty="0"/>
              <a:t>Е</a:t>
            </a:r>
            <a:r>
              <a:rPr lang="en-US" altLang="ru-RU" sz="3200" baseline="-25000" dirty="0"/>
              <a:t>PK</a:t>
            </a:r>
            <a:r>
              <a:rPr lang="ru-RU" altLang="ru-RU" sz="3200" baseline="-25000" dirty="0"/>
              <a:t>В</a:t>
            </a:r>
            <a:r>
              <a:rPr lang="ru-RU" altLang="ru-RU" sz="3200" dirty="0"/>
              <a:t>(К)</a:t>
            </a:r>
            <a:r>
              <a:rPr lang="en-US" altLang="ru-RU" sz="3200" dirty="0"/>
              <a:t>)).</a:t>
            </a:r>
            <a:br>
              <a:rPr lang="en-US" altLang="ru-RU" sz="3200" dirty="0"/>
            </a:br>
            <a:r>
              <a:rPr lang="ru-RU" altLang="ru-RU" sz="3200" dirty="0"/>
              <a:t>На шаге 5 участник </a:t>
            </a:r>
            <a:r>
              <a:rPr lang="en-US" altLang="ru-RU" sz="3200" dirty="0"/>
              <a:t>B </a:t>
            </a:r>
            <a:r>
              <a:rPr lang="ru-RU" altLang="ru-RU" sz="3200" dirty="0"/>
              <a:t>предварительно проверит полученную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с помощью открытого ключа </a:t>
            </a:r>
            <a:r>
              <a:rPr lang="en-US" altLang="ru-RU" sz="3200" dirty="0"/>
              <a:t>PKA </a:t>
            </a:r>
            <a:r>
              <a:rPr lang="ru-RU" altLang="ru-RU" sz="3200" dirty="0"/>
              <a:t>участника </a:t>
            </a:r>
            <a:r>
              <a:rPr lang="en-US" altLang="ru-RU" sz="3200" dirty="0"/>
              <a:t>A.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Это наиболее распространенный способ организации защищенной передачи данных в сети. Дополнительно могут использоваться механизмы отметки времени и запроса-ответа.</a:t>
            </a:r>
          </a:p>
        </p:txBody>
      </p:sp>
    </p:spTree>
    <p:extLst>
      <p:ext uri="{BB962C8B-B14F-4D97-AF65-F5344CB8AC3E}">
        <p14:creationId xmlns:p14="http://schemas.microsoft.com/office/powerpoint/2010/main" val="186100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Широковещательная рассылка ключей и сообщений 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генерирует случайный сеансовый ключ К</a:t>
            </a:r>
            <a:r>
              <a:rPr lang="en-US" altLang="ru-RU" sz="3200" dirty="0"/>
              <a:t> </a:t>
            </a:r>
            <a:r>
              <a:rPr lang="ru-RU" altLang="ru-RU" sz="3200" dirty="0"/>
              <a:t>и</a:t>
            </a:r>
            <a:r>
              <a:rPr lang="en-US" altLang="ru-RU" sz="3200" dirty="0"/>
              <a:t> </a:t>
            </a:r>
            <a:r>
              <a:rPr lang="ru-RU" altLang="ru-RU" sz="3200" dirty="0"/>
              <a:t>с его помощью зашифровывает сообщение М</a:t>
            </a:r>
            <a:r>
              <a:rPr lang="en-US" altLang="ru-RU" sz="3200" dirty="0"/>
              <a:t> </a:t>
            </a:r>
            <a:r>
              <a:rPr lang="ru-RU" altLang="ru-RU" sz="3200" dirty="0"/>
              <a:t>Е</a:t>
            </a:r>
            <a:r>
              <a:rPr lang="ru-RU" altLang="ru-RU" sz="3200" baseline="-25000" dirty="0"/>
              <a:t>К</a:t>
            </a:r>
            <a:r>
              <a:rPr lang="ru-RU" altLang="ru-RU" sz="3200" dirty="0"/>
              <a:t>(М).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извлекает открытые ключи </a:t>
            </a:r>
            <a:r>
              <a:rPr lang="en-US" altLang="ru-RU" sz="3200" dirty="0"/>
              <a:t>B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C </a:t>
            </a:r>
            <a:r>
              <a:rPr lang="ru-RU" altLang="ru-RU" sz="3200" dirty="0"/>
              <a:t>и </a:t>
            </a:r>
            <a:r>
              <a:rPr lang="en-US" altLang="ru-RU" sz="3200" dirty="0"/>
              <a:t>D </a:t>
            </a:r>
            <a:r>
              <a:rPr lang="ru-RU" altLang="ru-RU" sz="3200" dirty="0"/>
              <a:t>из базы данных.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шифрует К при помощи</a:t>
            </a:r>
            <a:r>
              <a:rPr lang="en-US" altLang="ru-RU" sz="3200" dirty="0"/>
              <a:t> PKB, PKC </a:t>
            </a:r>
            <a:r>
              <a:rPr lang="ru-RU" altLang="ru-RU" sz="3200" dirty="0"/>
              <a:t>и </a:t>
            </a:r>
            <a:r>
              <a:rPr lang="en-US" altLang="ru-RU" sz="3200" dirty="0"/>
              <a:t>PKD</a:t>
            </a:r>
            <a:r>
              <a:rPr lang="ru-RU" altLang="ru-RU" sz="3200" dirty="0"/>
              <a:t>, получая Е</a:t>
            </a:r>
            <a:r>
              <a:rPr lang="en-US" altLang="ru-RU" sz="3200" baseline="-25000" dirty="0"/>
              <a:t>PK</a:t>
            </a:r>
            <a:r>
              <a:rPr lang="ru-RU" altLang="ru-RU" sz="3200" baseline="-25000" dirty="0"/>
              <a:t>В</a:t>
            </a:r>
            <a:r>
              <a:rPr lang="ru-RU" altLang="ru-RU" sz="3200" dirty="0"/>
              <a:t>(К)</a:t>
            </a:r>
            <a:r>
              <a:rPr lang="en-US" altLang="ru-RU" sz="3200" dirty="0"/>
              <a:t>, </a:t>
            </a:r>
            <a:r>
              <a:rPr lang="ru-RU" altLang="ru-RU" sz="3200" dirty="0"/>
              <a:t>Е</a:t>
            </a:r>
            <a:r>
              <a:rPr lang="en-US" altLang="ru-RU" sz="3200" baseline="-25000" dirty="0"/>
              <a:t>PKC</a:t>
            </a:r>
            <a:r>
              <a:rPr lang="ru-RU" altLang="ru-RU" sz="3200" dirty="0"/>
              <a:t>(К)</a:t>
            </a:r>
            <a:r>
              <a:rPr lang="en-US" altLang="ru-RU" sz="3200" dirty="0"/>
              <a:t> </a:t>
            </a:r>
            <a:r>
              <a:rPr lang="ru-RU" altLang="ru-RU" sz="3200" dirty="0"/>
              <a:t>и Е</a:t>
            </a:r>
            <a:r>
              <a:rPr lang="en-US" altLang="ru-RU" sz="3200" baseline="-25000" dirty="0"/>
              <a:t>PKD</a:t>
            </a:r>
            <a:r>
              <a:rPr lang="ru-RU" altLang="ru-RU" sz="3200" dirty="0"/>
              <a:t>(К).</a:t>
            </a:r>
            <a:endParaRPr lang="en-US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A-&gt;</a:t>
            </a:r>
            <a:r>
              <a:rPr lang="ru-RU" altLang="ru-RU" sz="3200" dirty="0"/>
              <a:t>всем пользователям сети</a:t>
            </a:r>
            <a:r>
              <a:rPr lang="en-US" altLang="ru-RU" sz="3200" dirty="0"/>
              <a:t>:</a:t>
            </a:r>
            <a:r>
              <a:rPr lang="ru-RU" altLang="ru-RU" sz="3200" dirty="0"/>
              <a:t> Е</a:t>
            </a:r>
            <a:r>
              <a:rPr lang="ru-RU" altLang="ru-RU" sz="3200" baseline="-25000" dirty="0"/>
              <a:t>К</a:t>
            </a:r>
            <a:r>
              <a:rPr lang="ru-RU" altLang="ru-RU" sz="3200" dirty="0"/>
              <a:t>(М), Е</a:t>
            </a:r>
            <a:r>
              <a:rPr lang="en-US" altLang="ru-RU" sz="3200" baseline="-25000" dirty="0"/>
              <a:t>PK</a:t>
            </a:r>
            <a:r>
              <a:rPr lang="ru-RU" altLang="ru-RU" sz="3200" baseline="-25000" dirty="0"/>
              <a:t>В</a:t>
            </a:r>
            <a:r>
              <a:rPr lang="ru-RU" altLang="ru-RU" sz="3200" dirty="0"/>
              <a:t>(К)</a:t>
            </a:r>
            <a:r>
              <a:rPr lang="en-US" altLang="ru-RU" sz="3200" dirty="0"/>
              <a:t>, </a:t>
            </a:r>
            <a:r>
              <a:rPr lang="ru-RU" altLang="ru-RU" sz="3200" dirty="0"/>
              <a:t>Е</a:t>
            </a:r>
            <a:r>
              <a:rPr lang="en-US" altLang="ru-RU" sz="3200" baseline="-25000" dirty="0"/>
              <a:t>PKC</a:t>
            </a:r>
            <a:r>
              <a:rPr lang="ru-RU" altLang="ru-RU" sz="3200" dirty="0"/>
              <a:t>(К)</a:t>
            </a:r>
            <a:r>
              <a:rPr lang="en-US" altLang="ru-RU" sz="3200" dirty="0"/>
              <a:t> </a:t>
            </a:r>
            <a:r>
              <a:rPr lang="ru-RU" altLang="ru-RU" sz="3200" dirty="0"/>
              <a:t>и Е</a:t>
            </a:r>
            <a:r>
              <a:rPr lang="en-US" altLang="ru-RU" sz="3200" baseline="-25000" dirty="0"/>
              <a:t>PKD</a:t>
            </a:r>
            <a:r>
              <a:rPr lang="ru-RU" altLang="ru-RU" sz="3200" dirty="0"/>
              <a:t>(К). </a:t>
            </a:r>
          </a:p>
        </p:txBody>
      </p:sp>
    </p:spTree>
    <p:extLst>
      <p:ext uri="{BB962C8B-B14F-4D97-AF65-F5344CB8AC3E}">
        <p14:creationId xmlns:p14="http://schemas.microsoft.com/office/powerpoint/2010/main" val="324723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r>
              <a:rPr lang="ru-RU" altLang="ru-RU"/>
              <a:t>Протокол Хьюза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Является вариантом протокола Диффи-Хеллмана, позволяющим одному из участников генерировать сеансовый ключ, использовать его для шифрования сообщений и передать ключ другому участнику после передачи зашифрованного сообщения (или одновременно с ним).</a:t>
            </a:r>
          </a:p>
        </p:txBody>
      </p:sp>
    </p:spTree>
    <p:extLst>
      <p:ext uri="{BB962C8B-B14F-4D97-AF65-F5344CB8AC3E}">
        <p14:creationId xmlns:p14="http://schemas.microsoft.com/office/powerpoint/2010/main" val="12785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/>
              <a:t>Широковещательная рассылка ключей и сообщений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+mj-lt"/>
              <a:buAutoNum type="arabicPeriod" startAt="5"/>
            </a:pPr>
            <a:r>
              <a:rPr lang="ru-RU" altLang="ru-RU" sz="3200" dirty="0"/>
              <a:t>Только </a:t>
            </a:r>
            <a:r>
              <a:rPr lang="en-US" altLang="ru-RU" sz="3200" dirty="0"/>
              <a:t>B, C </a:t>
            </a:r>
            <a:r>
              <a:rPr lang="ru-RU" altLang="ru-RU" sz="3200" dirty="0"/>
              <a:t>и </a:t>
            </a:r>
            <a:r>
              <a:rPr lang="en-US" altLang="ru-RU" sz="3200" dirty="0"/>
              <a:t>D </a:t>
            </a:r>
            <a:r>
              <a:rPr lang="ru-RU" altLang="ru-RU" sz="3200" dirty="0"/>
              <a:t>смогут расшифровать сеансовый ключ К при помощи своих закрытых ключей.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5"/>
            </a:pPr>
            <a:r>
              <a:rPr lang="ru-RU" altLang="ru-RU" sz="3200" dirty="0"/>
              <a:t>Только </a:t>
            </a:r>
            <a:r>
              <a:rPr lang="en-US" altLang="ru-RU" sz="3200" dirty="0"/>
              <a:t>B, C </a:t>
            </a:r>
            <a:r>
              <a:rPr lang="ru-RU" altLang="ru-RU" sz="3200" dirty="0"/>
              <a:t>и </a:t>
            </a:r>
            <a:r>
              <a:rPr lang="en-US" altLang="ru-RU" sz="3200" dirty="0"/>
              <a:t>D </a:t>
            </a:r>
            <a:r>
              <a:rPr lang="ru-RU" altLang="ru-RU" sz="3200" dirty="0"/>
              <a:t>смогут прочесть зашифрованное сообщение </a:t>
            </a:r>
            <a:r>
              <a:rPr lang="en-US" altLang="ru-RU" sz="3200" dirty="0"/>
              <a:t>A</a:t>
            </a:r>
            <a:r>
              <a:rPr lang="ru-RU" altLang="ru-RU" sz="3200" dirty="0"/>
              <a:t> с помощью сеансового ключа К</a:t>
            </a:r>
            <a:r>
              <a:rPr lang="ru-RU" altLang="ru-RU" sz="3200" dirty="0" smtClean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12311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altLang="ru-RU" sz="4000"/>
              <a:t>Обмен зашифрованными ключами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Протокол </a:t>
            </a:r>
            <a:r>
              <a:rPr lang="en-US" altLang="ru-RU" sz="3200" dirty="0"/>
              <a:t>Encrypted Key Exchange (EKE) </a:t>
            </a:r>
            <a:r>
              <a:rPr lang="ru-RU" altLang="ru-RU" sz="3200" dirty="0"/>
              <a:t>использует симметричную и асимметричную криптографию: общий для участников секретный ключ (пароль) </a:t>
            </a:r>
            <a:r>
              <a:rPr lang="en-US" altLang="ru-RU" sz="3200" dirty="0"/>
              <a:t>P </a:t>
            </a:r>
            <a:r>
              <a:rPr lang="ru-RU" altLang="ru-RU" sz="3200" dirty="0"/>
              <a:t>используется для симметричного шифрования сгенерированного случайного открытого ключа асимметричного шифрования, обеспечивая его секретность.</a:t>
            </a:r>
          </a:p>
        </p:txBody>
      </p:sp>
    </p:spTree>
    <p:extLst>
      <p:ext uri="{BB962C8B-B14F-4D97-AF65-F5344CB8AC3E}">
        <p14:creationId xmlns:p14="http://schemas.microsoft.com/office/powerpoint/2010/main" val="372910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9144000" cy="836613"/>
          </a:xfrm>
        </p:spPr>
        <p:txBody>
          <a:bodyPr/>
          <a:lstStyle/>
          <a:p>
            <a:r>
              <a:rPr lang="ru-RU" altLang="ru-RU"/>
              <a:t>Базовый вариант протокола </a:t>
            </a:r>
            <a:r>
              <a:rPr lang="en-US" altLang="ru-RU"/>
              <a:t>EKE</a:t>
            </a:r>
            <a:endParaRPr lang="ru-RU" altLang="ru-RU"/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 lnSpcReduction="10000"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генерация пары асимметричных ключей </a:t>
            </a:r>
            <a:r>
              <a:rPr lang="en-US" altLang="ru-RU" sz="3200" dirty="0"/>
              <a:t>PKA/SKA.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A-&gt;B: A, E</a:t>
            </a:r>
            <a:r>
              <a:rPr lang="en-US" altLang="ru-RU" sz="3200" baseline="-25000" dirty="0"/>
              <a:t>P</a:t>
            </a:r>
            <a:r>
              <a:rPr lang="en-US" altLang="ru-RU" sz="3200" dirty="0"/>
              <a:t>(PKA).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B: PKA=D</a:t>
            </a:r>
            <a:r>
              <a:rPr lang="en-US" altLang="ru-RU" sz="3200" baseline="-25000" dirty="0"/>
              <a:t>P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</a:t>
            </a:r>
            <a:r>
              <a:rPr lang="en-US" altLang="ru-RU" sz="3200" dirty="0"/>
              <a:t>(PKA)), </a:t>
            </a:r>
            <a:r>
              <a:rPr lang="ru-RU" altLang="ru-RU" sz="3200" dirty="0"/>
              <a:t>генерация</a:t>
            </a:r>
            <a:r>
              <a:rPr lang="en-US" altLang="ru-RU" sz="3200" dirty="0"/>
              <a:t> </a:t>
            </a:r>
            <a:r>
              <a:rPr lang="ru-RU" altLang="ru-RU" sz="3200" dirty="0"/>
              <a:t>сеансового ключа </a:t>
            </a:r>
            <a:r>
              <a:rPr lang="en-US" altLang="ru-RU" sz="3200" dirty="0"/>
              <a:t>K.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B-&gt;A: E</a:t>
            </a:r>
            <a:r>
              <a:rPr lang="en-US" altLang="ru-RU" sz="3200" baseline="-25000" dirty="0"/>
              <a:t>P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(K)).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K=D</a:t>
            </a:r>
            <a:r>
              <a:rPr lang="en-US" altLang="ru-RU" sz="3200" baseline="-25000" dirty="0"/>
              <a:t>SKA</a:t>
            </a:r>
            <a:r>
              <a:rPr lang="en-US" altLang="ru-RU" sz="3200" dirty="0"/>
              <a:t>(D</a:t>
            </a:r>
            <a:r>
              <a:rPr lang="en-US" altLang="ru-RU" sz="3200" baseline="-25000" dirty="0"/>
              <a:t>P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(K))), </a:t>
            </a:r>
            <a:r>
              <a:rPr lang="ru-RU" altLang="ru-RU" sz="3200" dirty="0"/>
              <a:t>генерация случайного </a:t>
            </a:r>
            <a:r>
              <a:rPr lang="en-US" altLang="ru-RU" sz="3200" dirty="0"/>
              <a:t>N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A-&gt;B: E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(N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B: N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=D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(N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), </a:t>
            </a:r>
            <a:r>
              <a:rPr lang="ru-RU" altLang="ru-RU" sz="3200" dirty="0"/>
              <a:t>генерация случайного </a:t>
            </a:r>
            <a:r>
              <a:rPr lang="en-US" altLang="ru-RU" sz="3200" dirty="0"/>
              <a:t>N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.</a:t>
            </a:r>
            <a:endParaRPr lang="ru-RU" altLang="ru-RU" sz="3200" dirty="0"/>
          </a:p>
          <a:p>
            <a:pPr marL="609600" indent="-609600">
              <a:buFont typeface="Wingdings" pitchFamily="2" charset="2"/>
              <a:buAutoNum type="arabicPeriod"/>
            </a:pP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5081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 altLang="ru-RU"/>
              <a:t>Базовый вариант протокола </a:t>
            </a:r>
            <a:r>
              <a:rPr lang="en-US" altLang="ru-RU"/>
              <a:t>EKE</a:t>
            </a:r>
            <a:endParaRPr lang="ru-RU" altLang="ru-RU"/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8"/>
            </a:pPr>
            <a:r>
              <a:rPr lang="en-US" altLang="ru-RU" sz="3200" dirty="0"/>
              <a:t>B-&gt;A: E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(N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,N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 startAt="8"/>
            </a:pPr>
            <a:r>
              <a:rPr lang="en-US" altLang="ru-RU" sz="3200" dirty="0"/>
              <a:t>A: </a:t>
            </a:r>
            <a:r>
              <a:rPr lang="ru-RU" altLang="ru-RU" sz="3200" dirty="0"/>
              <a:t>расшифровывает </a:t>
            </a:r>
            <a:r>
              <a:rPr lang="en-US" altLang="ru-RU" sz="3200" dirty="0"/>
              <a:t>N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 и </a:t>
            </a:r>
            <a:r>
              <a:rPr lang="en-US" altLang="ru-RU" sz="3200" dirty="0"/>
              <a:t>N</a:t>
            </a:r>
            <a:r>
              <a:rPr lang="en-US" altLang="ru-RU" sz="3200" baseline="-25000" dirty="0"/>
              <a:t>B,</a:t>
            </a:r>
            <a:r>
              <a:rPr lang="ru-RU" altLang="ru-RU" sz="3200" dirty="0"/>
              <a:t> проверяет </a:t>
            </a:r>
            <a:r>
              <a:rPr lang="en-US" altLang="ru-RU" sz="3200" dirty="0"/>
              <a:t>N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 startAt="8"/>
            </a:pPr>
            <a:r>
              <a:rPr lang="en-US" altLang="ru-RU" sz="3200" dirty="0"/>
              <a:t>A-&gt;B: E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(N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 startAt="8"/>
            </a:pPr>
            <a:r>
              <a:rPr lang="en-US" altLang="ru-RU" sz="3200" dirty="0"/>
              <a:t>B: </a:t>
            </a:r>
            <a:r>
              <a:rPr lang="ru-RU" altLang="ru-RU" sz="3200" dirty="0"/>
              <a:t>расшифровывает и проверяет </a:t>
            </a:r>
            <a:r>
              <a:rPr lang="en-US" altLang="ru-RU" sz="3200" dirty="0"/>
              <a:t>N</a:t>
            </a:r>
            <a:r>
              <a:rPr lang="en-US" altLang="ru-RU" sz="3200" baseline="-25000" dirty="0"/>
              <a:t>B</a:t>
            </a:r>
            <a:r>
              <a:rPr lang="ru-RU" altLang="ru-RU" sz="3200" dirty="0"/>
              <a:t>.</a:t>
            </a:r>
            <a:endParaRPr lang="en-US" altLang="ru-RU" sz="3200" dirty="0"/>
          </a:p>
          <a:p>
            <a:pPr marL="609600" indent="-609600">
              <a:buFont typeface="Wingdings" pitchFamily="2" charset="2"/>
              <a:buNone/>
            </a:pPr>
            <a:r>
              <a:rPr lang="ru-RU" altLang="ru-RU" sz="3200" dirty="0"/>
              <a:t>Теперь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 </a:t>
            </a:r>
            <a:r>
              <a:rPr lang="ru-RU" altLang="ru-RU" sz="3200" dirty="0"/>
              <a:t>могут использовать </a:t>
            </a:r>
            <a:r>
              <a:rPr lang="en-US" altLang="ru-RU" sz="3200" dirty="0"/>
              <a:t>K </a:t>
            </a:r>
            <a:r>
              <a:rPr lang="ru-RU" altLang="ru-RU" sz="3200" dirty="0"/>
              <a:t>в качестве сеансового ключа для защищенной передачи данных по сети.</a:t>
            </a:r>
          </a:p>
        </p:txBody>
      </p:sp>
    </p:spTree>
    <p:extLst>
      <p:ext uri="{BB962C8B-B14F-4D97-AF65-F5344CB8AC3E}">
        <p14:creationId xmlns:p14="http://schemas.microsoft.com/office/powerpoint/2010/main" val="401849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4624"/>
            <a:ext cx="8229600" cy="908050"/>
          </a:xfrm>
        </p:spPr>
        <p:txBody>
          <a:bodyPr/>
          <a:lstStyle/>
          <a:p>
            <a:r>
              <a:rPr lang="ru-RU" altLang="ru-RU" sz="4000" dirty="0"/>
              <a:t>Базовый вариант протокола </a:t>
            </a:r>
            <a:r>
              <a:rPr lang="en-US" altLang="ru-RU" sz="4000" dirty="0"/>
              <a:t>EKE</a:t>
            </a:r>
            <a:endParaRPr lang="ru-RU" altLang="ru-RU" sz="4000" dirty="0"/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Нарушитель может перехватить 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P</a:t>
            </a:r>
            <a:r>
              <a:rPr lang="en-US" altLang="ru-RU" sz="3200" dirty="0"/>
              <a:t>(PKA)</a:t>
            </a:r>
            <a:r>
              <a:rPr lang="ru-RU" altLang="ru-RU" sz="3200" dirty="0"/>
              <a:t>, 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P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(K))</a:t>
            </a:r>
            <a:r>
              <a:rPr lang="ru-RU" altLang="ru-RU" sz="3200" dirty="0"/>
              <a:t> и несколько сообщений, зашифрованных сеансовым ключом </a:t>
            </a:r>
            <a:r>
              <a:rPr lang="en-US" altLang="ru-RU" sz="3200" dirty="0"/>
              <a:t>K.</a:t>
            </a:r>
            <a:endParaRPr lang="ru-RU" altLang="ru-RU" sz="3200" dirty="0"/>
          </a:p>
          <a:p>
            <a:r>
              <a:rPr lang="ru-RU" altLang="ru-RU" sz="3200" dirty="0"/>
              <a:t>В отличие от других протоколов у нарушителя нет возможности подбирать </a:t>
            </a:r>
            <a:r>
              <a:rPr lang="en-US" altLang="ru-RU" sz="3200" dirty="0"/>
              <a:t>P, </a:t>
            </a:r>
            <a:r>
              <a:rPr lang="ru-RU" altLang="ru-RU" sz="3200" dirty="0"/>
              <a:t>т.к. он не может проверять свои предположения о значении </a:t>
            </a:r>
            <a:r>
              <a:rPr lang="en-US" altLang="ru-RU" sz="3200" dirty="0"/>
              <a:t>P</a:t>
            </a:r>
            <a:r>
              <a:rPr lang="ru-RU" altLang="ru-RU" sz="3200" dirty="0"/>
              <a:t> без взлома асимметричного криптоалгоритма. При случайном выборе асимметричных и сеансового ключей эта проблема для нарушителя неразрешима.</a:t>
            </a:r>
          </a:p>
        </p:txBody>
      </p:sp>
    </p:spTree>
    <p:extLst>
      <p:ext uri="{BB962C8B-B14F-4D97-AF65-F5344CB8AC3E}">
        <p14:creationId xmlns:p14="http://schemas.microsoft.com/office/powerpoint/2010/main" val="295658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r>
              <a:rPr lang="ru-RU" altLang="ru-RU" dirty="0"/>
              <a:t>Усиление </a:t>
            </a:r>
            <a:r>
              <a:rPr lang="en-US" altLang="ru-RU" dirty="0"/>
              <a:t>EKE</a:t>
            </a:r>
            <a:endParaRPr lang="ru-RU" altLang="ru-RU" dirty="0"/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</a:pPr>
            <a:r>
              <a:rPr lang="ru-RU" altLang="ru-RU" sz="3200" dirty="0"/>
              <a:t>Улучшение механизма запроса-ответа, позволяющее избежать угрозы при получении криптоаналитиком старого значения </a:t>
            </a:r>
            <a:r>
              <a:rPr lang="en-US" altLang="ru-RU" sz="3200" dirty="0"/>
              <a:t>K </a:t>
            </a:r>
            <a:r>
              <a:rPr lang="ru-RU" altLang="ru-RU" sz="3200" dirty="0"/>
              <a:t>из ранее перехваченных сообщений.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На шагах 5 и 6 </a:t>
            </a:r>
            <a:r>
              <a:rPr lang="en-US" altLang="ru-RU" sz="3200" dirty="0"/>
              <a:t>A </a:t>
            </a:r>
            <a:r>
              <a:rPr lang="ru-RU" altLang="ru-RU" sz="3200" dirty="0"/>
              <a:t>генерирует, шифрует и отсылает еще одно случайное 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На шаге 8 </a:t>
            </a:r>
            <a:r>
              <a:rPr lang="en-US" altLang="ru-RU" sz="3200" dirty="0"/>
              <a:t>B </a:t>
            </a:r>
            <a:r>
              <a:rPr lang="ru-RU" altLang="ru-RU" sz="3200" dirty="0"/>
              <a:t>генерирует</a:t>
            </a:r>
            <a:r>
              <a:rPr lang="en-US" altLang="ru-RU" sz="3200" dirty="0"/>
              <a:t> </a:t>
            </a:r>
            <a:r>
              <a:rPr lang="ru-RU" altLang="ru-RU" sz="3200" dirty="0"/>
              <a:t>одно случайное 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, </a:t>
            </a:r>
            <a:r>
              <a:rPr lang="ru-RU" altLang="ru-RU" sz="3200" dirty="0"/>
              <a:t>шифрует и отсылает </a:t>
            </a:r>
            <a:r>
              <a:rPr lang="en-US" altLang="ru-RU" sz="3200" dirty="0"/>
              <a:t>N</a:t>
            </a:r>
            <a:r>
              <a:rPr lang="en-US" altLang="ru-RU" sz="3200" baseline="-25000" dirty="0"/>
              <a:t>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N</a:t>
            </a:r>
            <a:r>
              <a:rPr lang="en-US" altLang="ru-RU" sz="3200" baseline="-25000" dirty="0" smtClean="0"/>
              <a:t>B</a:t>
            </a:r>
            <a:r>
              <a:rPr lang="en-US" altLang="ru-RU" sz="3200" dirty="0" smtClean="0"/>
              <a:t> </a:t>
            </a:r>
            <a:r>
              <a:rPr lang="ru-RU" altLang="ru-RU" sz="3200" dirty="0"/>
              <a:t>и 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.</a:t>
            </a:r>
            <a:endParaRPr lang="ru-RU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Теперь</a:t>
            </a:r>
            <a:r>
              <a:rPr lang="ru-RU" altLang="ru-RU" sz="3200" baseline="-25000" dirty="0"/>
              <a:t>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 </a:t>
            </a:r>
            <a:r>
              <a:rPr lang="ru-RU" altLang="ru-RU" sz="3200" dirty="0"/>
              <a:t>могут вычислить истинный сеансовый ключ </a:t>
            </a:r>
            <a:r>
              <a:rPr lang="en-US" altLang="ru-RU" sz="3200" dirty="0"/>
              <a:t>K</a:t>
            </a:r>
            <a:r>
              <a:rPr lang="en-US" altLang="ru-RU" sz="3200" dirty="0">
                <a:cs typeface="Arial" charset="0"/>
              </a:rPr>
              <a:t>′= 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A </a:t>
            </a:r>
            <a:r>
              <a:rPr lang="en-US" altLang="ru-RU" sz="3200" dirty="0">
                <a:effectLst/>
                <a:sym typeface="Symbol" pitchFamily="18" charset="2"/>
              </a:rPr>
              <a:t></a:t>
            </a:r>
            <a:r>
              <a:rPr lang="en-US" altLang="ru-RU" sz="3200" dirty="0">
                <a:sym typeface="Wingdings" pitchFamily="2" charset="2"/>
              </a:rPr>
              <a:t> 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, </a:t>
            </a:r>
            <a:r>
              <a:rPr lang="ru-RU" altLang="ru-RU" sz="3200" dirty="0"/>
              <a:t>а </a:t>
            </a:r>
            <a:r>
              <a:rPr lang="en-US" altLang="ru-RU" sz="3200" dirty="0"/>
              <a:t>K </a:t>
            </a:r>
            <a:r>
              <a:rPr lang="ru-RU" altLang="ru-RU" sz="3200" dirty="0"/>
              <a:t> при этом используется только для обмена ключами.</a:t>
            </a:r>
            <a:endParaRPr lang="en-US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93523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052736"/>
          </a:xfrm>
        </p:spPr>
        <p:txBody>
          <a:bodyPr>
            <a:normAutofit fontScale="90000"/>
          </a:bodyPr>
          <a:lstStyle/>
          <a:p>
            <a:r>
              <a:rPr lang="ru-RU" altLang="ru-RU" dirty="0"/>
              <a:t>Расширенный </a:t>
            </a:r>
            <a:r>
              <a:rPr lang="en-US" altLang="ru-RU" dirty="0" smtClean="0"/>
              <a:t>EKE (Augmented EKE, A-EKE)</a:t>
            </a:r>
            <a:endParaRPr lang="ru-RU" altLang="ru-RU" dirty="0"/>
          </a:p>
        </p:txBody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Создан на основе варианта </a:t>
            </a:r>
            <a:r>
              <a:rPr lang="en-US" altLang="ru-RU" sz="3200" dirty="0"/>
              <a:t>EKE </a:t>
            </a:r>
            <a:r>
              <a:rPr lang="ru-RU" altLang="ru-RU" sz="3200" dirty="0"/>
              <a:t>для криптосистемы Диффи-Хеллмана.</a:t>
            </a:r>
          </a:p>
          <a:p>
            <a:r>
              <a:rPr lang="ru-RU" altLang="ru-RU" sz="3200" dirty="0"/>
              <a:t>Вместо</a:t>
            </a:r>
            <a:r>
              <a:rPr lang="en-US" altLang="ru-RU" sz="3200" dirty="0"/>
              <a:t> </a:t>
            </a:r>
            <a:r>
              <a:rPr lang="ru-RU" altLang="ru-RU" sz="3200" dirty="0"/>
              <a:t>секретного пароля пользователя </a:t>
            </a:r>
            <a:r>
              <a:rPr lang="en-US" altLang="ru-RU" sz="3200" dirty="0"/>
              <a:t>P </a:t>
            </a:r>
            <a:r>
              <a:rPr lang="ru-RU" altLang="ru-RU" sz="3200" dirty="0"/>
              <a:t>в качестве ключа шифрования используется его хеш-значение </a:t>
            </a:r>
            <a:r>
              <a:rPr lang="en-US" altLang="ru-RU" sz="3200" dirty="0"/>
              <a:t>P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ru-RU" altLang="ru-RU" sz="3200" dirty="0">
                <a:cs typeface="Arial" charset="0"/>
              </a:rPr>
              <a:t>, известное другим пользователям.</a:t>
            </a:r>
            <a:endParaRPr lang="en-US" altLang="ru-RU" sz="3200" dirty="0"/>
          </a:p>
          <a:p>
            <a:r>
              <a:rPr lang="ru-RU" altLang="ru-RU" sz="3200" dirty="0"/>
              <a:t>Для проверки правильности выбора сеансового ключа посылается дополнительное сообщение, основанное на реальном пароле </a:t>
            </a:r>
            <a:r>
              <a:rPr lang="en-US" altLang="ru-RU" sz="3200" dirty="0"/>
              <a:t>P</a:t>
            </a:r>
            <a:r>
              <a:rPr lang="en-US" altLang="ru-RU" sz="3200" dirty="0" smtClean="0"/>
              <a:t>. </a:t>
            </a:r>
            <a:r>
              <a:rPr lang="ru-RU" altLang="ru-RU" sz="3200" dirty="0" smtClean="0"/>
              <a:t>Не требуется знание </a:t>
            </a:r>
            <a:r>
              <a:rPr lang="en-US" altLang="ru-RU" sz="3200" dirty="0" smtClean="0"/>
              <a:t>P </a:t>
            </a:r>
            <a:r>
              <a:rPr lang="ru-RU" altLang="ru-RU" sz="3200" smtClean="0"/>
              <a:t>другими участниками.</a:t>
            </a:r>
            <a:endParaRPr lang="ru-RU" altLang="ru-RU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218804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r>
              <a:rPr lang="ru-RU" altLang="ru-RU"/>
              <a:t>Расширенный </a:t>
            </a:r>
            <a:r>
              <a:rPr lang="en-US" altLang="ru-RU"/>
              <a:t>EKE</a:t>
            </a:r>
            <a:endParaRPr lang="ru-RU" altLang="ru-RU"/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генерирует </a:t>
            </a:r>
            <a:r>
              <a:rPr lang="en-US" altLang="ru-RU" sz="3200" dirty="0">
                <a:cs typeface="Arial" charset="0"/>
              </a:rPr>
              <a:t>N</a:t>
            </a:r>
            <a:r>
              <a:rPr lang="en-US" altLang="ru-RU" sz="3200" baseline="-25000" dirty="0">
                <a:cs typeface="Arial" charset="0"/>
              </a:rPr>
              <a:t>A</a:t>
            </a:r>
            <a:endParaRPr lang="en-US" altLang="ru-RU" sz="3200" baseline="-250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A-&gt;B: E</a:t>
            </a:r>
            <a:r>
              <a:rPr lang="en-US" altLang="ru-RU" sz="3200" baseline="-25000" dirty="0"/>
              <a:t>P</a:t>
            </a:r>
            <a:r>
              <a:rPr lang="en-US" altLang="ru-RU" sz="3200" baseline="-25000" dirty="0">
                <a:cs typeface="Arial" charset="0"/>
              </a:rPr>
              <a:t>′</a:t>
            </a:r>
            <a:r>
              <a:rPr lang="en-US" altLang="ru-RU" sz="3200" dirty="0">
                <a:cs typeface="Arial" charset="0"/>
              </a:rPr>
              <a:t>(</a:t>
            </a:r>
            <a:r>
              <a:rPr lang="en-US" altLang="ru-RU" sz="3200" dirty="0" err="1">
                <a:cs typeface="Arial" charset="0"/>
              </a:rPr>
              <a:t>a</a:t>
            </a:r>
            <a:r>
              <a:rPr lang="en-US" altLang="ru-RU" sz="3200" baseline="30000" dirty="0" err="1">
                <a:cs typeface="Arial" charset="0"/>
              </a:rPr>
              <a:t>NA</a:t>
            </a:r>
            <a:r>
              <a:rPr lang="en-US" altLang="ru-RU" sz="3200" dirty="0">
                <a:cs typeface="Arial" charset="0"/>
              </a:rPr>
              <a:t>{mod p}).</a:t>
            </a:r>
            <a:endParaRPr lang="ru-RU" altLang="ru-RU" sz="3200" dirty="0">
              <a:cs typeface="Arial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B: </a:t>
            </a:r>
            <a:r>
              <a:rPr lang="ru-RU" altLang="ru-RU" sz="3200" dirty="0"/>
              <a:t>генерирует </a:t>
            </a:r>
            <a:r>
              <a:rPr lang="en-US" altLang="ru-RU" sz="3200" dirty="0">
                <a:cs typeface="Arial" charset="0"/>
              </a:rPr>
              <a:t>N</a:t>
            </a:r>
            <a:r>
              <a:rPr lang="en-US" altLang="ru-RU" sz="3200" baseline="-25000" dirty="0">
                <a:cs typeface="Arial" charset="0"/>
              </a:rPr>
              <a:t>B</a:t>
            </a:r>
            <a:r>
              <a:rPr lang="en-US" altLang="ru-RU" sz="3200" dirty="0">
                <a:cs typeface="Arial" charset="0"/>
              </a:rPr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B:-&gt;A: 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P</a:t>
            </a:r>
            <a:r>
              <a:rPr lang="en-US" altLang="ru-RU" sz="3200" baseline="-25000" dirty="0">
                <a:cs typeface="Arial" charset="0"/>
              </a:rPr>
              <a:t>′</a:t>
            </a:r>
            <a:r>
              <a:rPr lang="en-US" altLang="ru-RU" sz="3200" dirty="0">
                <a:cs typeface="Arial" charset="0"/>
              </a:rPr>
              <a:t>(</a:t>
            </a:r>
            <a:r>
              <a:rPr lang="en-US" altLang="ru-RU" sz="3200" dirty="0" err="1">
                <a:cs typeface="Arial" charset="0"/>
              </a:rPr>
              <a:t>a</a:t>
            </a:r>
            <a:r>
              <a:rPr lang="en-US" altLang="ru-RU" sz="3200" baseline="30000" dirty="0" err="1">
                <a:cs typeface="Arial" charset="0"/>
              </a:rPr>
              <a:t>NB</a:t>
            </a:r>
            <a:r>
              <a:rPr lang="en-US" altLang="ru-RU" sz="3200" dirty="0">
                <a:cs typeface="Arial" charset="0"/>
              </a:rPr>
              <a:t>{mod p}).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A </a:t>
            </a:r>
            <a:r>
              <a:rPr lang="ru-RU" altLang="ru-RU" sz="3200" dirty="0">
                <a:cs typeface="Arial" charset="0"/>
              </a:rPr>
              <a:t>и </a:t>
            </a:r>
            <a:r>
              <a:rPr lang="en-US" altLang="ru-RU" sz="3200" dirty="0">
                <a:cs typeface="Arial" charset="0"/>
              </a:rPr>
              <a:t>B: </a:t>
            </a:r>
            <a:r>
              <a:rPr lang="ru-RU" altLang="ru-RU" sz="3200" dirty="0">
                <a:cs typeface="Arial" charset="0"/>
              </a:rPr>
              <a:t>вычисляют сеансовый ключ </a:t>
            </a:r>
            <a:r>
              <a:rPr lang="en-US" altLang="ru-RU" sz="3200" dirty="0">
                <a:cs typeface="Arial" charset="0"/>
              </a:rPr>
              <a:t>K=</a:t>
            </a:r>
            <a:r>
              <a:rPr lang="en-US" altLang="ru-RU" sz="3200" dirty="0" err="1">
                <a:cs typeface="Arial" charset="0"/>
              </a:rPr>
              <a:t>a</a:t>
            </a:r>
            <a:r>
              <a:rPr lang="en-US" altLang="ru-RU" sz="3200" baseline="30000" dirty="0" err="1">
                <a:cs typeface="Arial" charset="0"/>
              </a:rPr>
              <a:t>NA∙NB</a:t>
            </a:r>
            <a:r>
              <a:rPr lang="en-US" altLang="ru-RU" sz="3200" baseline="30000" dirty="0">
                <a:cs typeface="Arial" charset="0"/>
              </a:rPr>
              <a:t> </a:t>
            </a:r>
            <a:r>
              <a:rPr lang="en-US" altLang="ru-RU" sz="3200" dirty="0">
                <a:cs typeface="Arial" charset="0"/>
              </a:rPr>
              <a:t>{mod p}.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A: </a:t>
            </a:r>
            <a:r>
              <a:rPr lang="ru-RU" altLang="ru-RU" sz="3200" dirty="0">
                <a:cs typeface="Arial" charset="0"/>
              </a:rPr>
              <a:t>вычисляет </a:t>
            </a:r>
            <a:r>
              <a:rPr lang="ru-RU" altLang="ru-RU" sz="3200" dirty="0" smtClean="0">
                <a:cs typeface="Arial" charset="0"/>
              </a:rPr>
              <a:t>ЭП </a:t>
            </a:r>
            <a:r>
              <a:rPr lang="en-US" altLang="ru-RU" sz="3200" dirty="0">
                <a:cs typeface="Arial" charset="0"/>
              </a:rPr>
              <a:t>S=E</a:t>
            </a:r>
            <a:r>
              <a:rPr lang="en-US" altLang="ru-RU" sz="3200" baseline="-25000" dirty="0">
                <a:cs typeface="Arial" charset="0"/>
              </a:rPr>
              <a:t>P</a:t>
            </a:r>
            <a:r>
              <a:rPr lang="en-US" altLang="ru-RU" sz="3200" dirty="0">
                <a:cs typeface="Arial" charset="0"/>
              </a:rPr>
              <a:t>(K)</a:t>
            </a:r>
            <a:r>
              <a:rPr lang="ru-RU" altLang="ru-RU" sz="3200" dirty="0">
                <a:cs typeface="Arial" charset="0"/>
              </a:rPr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A-&gt;B: E</a:t>
            </a:r>
            <a:r>
              <a:rPr lang="en-US" altLang="ru-RU" sz="3200" baseline="-25000" dirty="0">
                <a:cs typeface="Arial" charset="0"/>
              </a:rPr>
              <a:t>K</a:t>
            </a:r>
            <a:r>
              <a:rPr lang="en-US" altLang="ru-RU" sz="3200" dirty="0">
                <a:cs typeface="Arial" charset="0"/>
              </a:rPr>
              <a:t>(S).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B: </a:t>
            </a:r>
            <a:r>
              <a:rPr lang="ru-RU" altLang="ru-RU" sz="3200" dirty="0">
                <a:cs typeface="Arial" charset="0"/>
              </a:rPr>
              <a:t>расшифровывает и проверяет </a:t>
            </a:r>
            <a:r>
              <a:rPr lang="en-US" altLang="ru-RU" sz="3200" dirty="0">
                <a:cs typeface="Arial" charset="0"/>
              </a:rPr>
              <a:t>S </a:t>
            </a:r>
            <a:r>
              <a:rPr lang="ru-RU" altLang="ru-RU" sz="3200" dirty="0">
                <a:cs typeface="Arial" charset="0"/>
              </a:rPr>
              <a:t>с помощью </a:t>
            </a:r>
            <a:r>
              <a:rPr lang="en-US" altLang="ru-RU" sz="3200" dirty="0">
                <a:cs typeface="Arial" charset="0"/>
              </a:rPr>
              <a:t>P′, </a:t>
            </a:r>
            <a:r>
              <a:rPr lang="ru-RU" altLang="ru-RU" sz="3200" dirty="0">
                <a:cs typeface="Arial" charset="0"/>
              </a:rPr>
              <a:t>играющего роль открытого ключа.</a:t>
            </a:r>
            <a:endParaRPr lang="en-US" altLang="ru-RU" sz="32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6353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908050"/>
          </a:xfrm>
        </p:spPr>
        <p:txBody>
          <a:bodyPr/>
          <a:lstStyle/>
          <a:p>
            <a:r>
              <a:rPr lang="ru-RU" altLang="ru-RU"/>
              <a:t>Расширенный </a:t>
            </a:r>
            <a:r>
              <a:rPr lang="en-US" altLang="ru-RU"/>
              <a:t>EKE</a:t>
            </a:r>
            <a:endParaRPr lang="ru-RU" altLang="ru-RU"/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На последнем шаге подтверждается подлинность </a:t>
            </a:r>
            <a:r>
              <a:rPr lang="en-US" altLang="ru-RU" sz="3200" dirty="0"/>
              <a:t>A, </a:t>
            </a:r>
            <a:r>
              <a:rPr lang="ru-RU" altLang="ru-RU" sz="3200" dirty="0"/>
              <a:t>знающего свой секретный пароль </a:t>
            </a:r>
            <a:r>
              <a:rPr lang="en-US" altLang="ru-RU" sz="3200" dirty="0"/>
              <a:t>P.</a:t>
            </a:r>
          </a:p>
          <a:p>
            <a:r>
              <a:rPr lang="ru-RU" altLang="ru-RU" sz="3200" dirty="0"/>
              <a:t>Используется схема </a:t>
            </a:r>
            <a:r>
              <a:rPr lang="ru-RU" altLang="ru-RU" sz="3200" dirty="0" smtClean="0"/>
              <a:t>ЭП</a:t>
            </a:r>
            <a:r>
              <a:rPr lang="ru-RU" altLang="ru-RU" sz="3200" dirty="0"/>
              <a:t>, при которой открытый ключ генерируется из закрытого, которым может быть любое число (например, схема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на основе криптосистемы Эль-Гамаля</a:t>
            </a:r>
            <a:r>
              <a:rPr lang="ru-RU" altLang="ru-RU" sz="3200" dirty="0" smtClean="0"/>
              <a:t>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9236932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r>
              <a:rPr lang="ru-RU" altLang="ru-RU" dirty="0"/>
              <a:t>Депонирование ключей</a:t>
            </a:r>
          </a:p>
        </p:txBody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altLang="ru-RU" sz="3200" dirty="0"/>
              <a:t>В ряде случаев имеется необходимость осуществлять оперативный доступ к открытым текстам шифрованных сообщений, циркулирующих в  общедоступных сетях.</a:t>
            </a:r>
          </a:p>
          <a:p>
            <a:pPr>
              <a:lnSpc>
                <a:spcPct val="80000"/>
              </a:lnSpc>
            </a:pPr>
            <a:r>
              <a:rPr lang="ru-RU" altLang="ru-RU" sz="3200" dirty="0"/>
              <a:t>Депонируемый ключ состоит из двух частей, которые раздельно хранятся у двух различных субъектов. Для шифрования сообщения генерируется сеансовый ключ. Этот ключ шифруется при помощи депонируемого ключа и присоединяется к шифротексту сообщения. </a:t>
            </a:r>
          </a:p>
        </p:txBody>
      </p:sp>
    </p:spTree>
    <p:extLst>
      <p:ext uri="{BB962C8B-B14F-4D97-AF65-F5344CB8AC3E}">
        <p14:creationId xmlns:p14="http://schemas.microsoft.com/office/powerpoint/2010/main" val="2571048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r>
              <a:rPr lang="ru-RU" altLang="ru-RU" dirty="0"/>
              <a:t>Протокол Хьюза</a:t>
            </a: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генерирует случайное целое </a:t>
            </a:r>
            <a:r>
              <a:rPr lang="en-US" altLang="ru-RU" sz="3200" dirty="0"/>
              <a:t>x, </a:t>
            </a:r>
            <a:r>
              <a:rPr lang="ru-RU" altLang="ru-RU" sz="3200" dirty="0"/>
              <a:t>вычисляет сеансовый ключ </a:t>
            </a:r>
            <a:r>
              <a:rPr lang="en-US" altLang="ru-RU" sz="3200" dirty="0"/>
              <a:t>K=a</a:t>
            </a:r>
            <a:r>
              <a:rPr lang="en-US" altLang="ru-RU" sz="3200" baseline="30000" dirty="0"/>
              <a:t>x </a:t>
            </a:r>
            <a:r>
              <a:rPr lang="en-US" altLang="ru-RU" sz="3200" dirty="0"/>
              <a:t>{mod p}.</a:t>
            </a:r>
            <a:endParaRPr lang="ru-RU" altLang="ru-RU" sz="32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B: </a:t>
            </a:r>
            <a:r>
              <a:rPr lang="ru-RU" altLang="ru-RU" sz="3200" dirty="0"/>
              <a:t>генерирует случайное целое </a:t>
            </a:r>
            <a:r>
              <a:rPr lang="en-US" altLang="ru-RU" sz="3200" dirty="0"/>
              <a:t>y, </a:t>
            </a:r>
            <a:r>
              <a:rPr lang="ru-RU" altLang="ru-RU" sz="3200" dirty="0"/>
              <a:t>вычисляет </a:t>
            </a:r>
            <a:r>
              <a:rPr lang="en-US" altLang="ru-RU" sz="3200" dirty="0"/>
              <a:t>Y=a</a:t>
            </a:r>
            <a:r>
              <a:rPr lang="en-US" altLang="ru-RU" sz="3200" baseline="30000" dirty="0"/>
              <a:t>y</a:t>
            </a:r>
            <a:r>
              <a:rPr lang="en-US" altLang="ru-RU" sz="3200" dirty="0"/>
              <a:t> {mod p}.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B-&gt;A: Y.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вычисляет </a:t>
            </a:r>
            <a:r>
              <a:rPr lang="en-US" altLang="ru-RU" sz="3200" dirty="0"/>
              <a:t>C=E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(M) (</a:t>
            </a:r>
            <a:r>
              <a:rPr lang="ru-RU" altLang="ru-RU" sz="3200" dirty="0"/>
              <a:t>зашифрованное сообщение </a:t>
            </a:r>
            <a:r>
              <a:rPr lang="en-US" altLang="ru-RU" sz="3200" dirty="0"/>
              <a:t>M)</a:t>
            </a:r>
            <a:r>
              <a:rPr lang="ru-RU" altLang="ru-RU" sz="3200" dirty="0"/>
              <a:t>, </a:t>
            </a:r>
            <a:r>
              <a:rPr lang="en-US" altLang="ru-RU" sz="3200" dirty="0"/>
              <a:t>X=</a:t>
            </a:r>
            <a:r>
              <a:rPr lang="en-US" altLang="ru-RU" sz="3200" dirty="0" err="1"/>
              <a:t>Y</a:t>
            </a:r>
            <a:r>
              <a:rPr lang="en-US" altLang="ru-RU" sz="3200" baseline="30000" dirty="0" err="1"/>
              <a:t>x</a:t>
            </a:r>
            <a:r>
              <a:rPr lang="en-US" altLang="ru-RU" sz="3200" dirty="0"/>
              <a:t> {mod p</a:t>
            </a:r>
            <a:r>
              <a:rPr lang="en-US" altLang="ru-RU" sz="3200" dirty="0" smtClean="0"/>
              <a:t>}.</a:t>
            </a:r>
            <a:endParaRPr lang="en-US" altLang="ru-RU" sz="3200" dirty="0"/>
          </a:p>
        </p:txBody>
      </p:sp>
    </p:spTree>
    <p:extLst>
      <p:ext uri="{BB962C8B-B14F-4D97-AF65-F5344CB8AC3E}">
        <p14:creationId xmlns:p14="http://schemas.microsoft.com/office/powerpoint/2010/main" val="408259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Депонирование ключей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r>
              <a:rPr lang="ru-RU" altLang="ru-RU" sz="3200" dirty="0"/>
              <a:t>При необходимости ознакомиться с содержанием зашифрованного сообщения достаточно в установленном порядке обратиться к уполномоченному субъекту за хранящимся у него депонируемым ключом, расшифровать с его помощью сеансовый ключ, а затем расшифровать открытый текст сообщения. </a:t>
            </a:r>
          </a:p>
        </p:txBody>
      </p:sp>
    </p:spTree>
    <p:extLst>
      <p:ext uri="{BB962C8B-B14F-4D97-AF65-F5344CB8AC3E}">
        <p14:creationId xmlns:p14="http://schemas.microsoft.com/office/powerpoint/2010/main" val="19676795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Шифрование с депонированием ключа (</a:t>
            </a:r>
            <a:r>
              <a:rPr lang="en-US" altLang="ru-RU" sz="4000" dirty="0"/>
              <a:t>Escrowed Encryption Standard)</a:t>
            </a:r>
            <a:endParaRPr lang="ru-RU" altLang="ru-RU" sz="4000" dirty="0"/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генерирует пару</a:t>
            </a:r>
            <a:r>
              <a:rPr lang="en-US" altLang="ru-RU" sz="3200" dirty="0"/>
              <a:t> </a:t>
            </a:r>
            <a:r>
              <a:rPr lang="ru-RU" altLang="ru-RU" sz="3200" dirty="0"/>
              <a:t>асимметричных ключей и делит закрытый ключ на </a:t>
            </a:r>
            <a:r>
              <a:rPr lang="en-US" altLang="ru-RU" sz="3200" dirty="0"/>
              <a:t>n</a:t>
            </a:r>
            <a:r>
              <a:rPr lang="ru-RU" altLang="ru-RU" sz="3200" dirty="0"/>
              <a:t> пар открытых и закрытых ключей.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шифрует и посылает каждую часть закрытого ключа и соответствующую ей открытую часть отдельному доверенному субъекту, открытый ключ посылается также в </a:t>
            </a:r>
            <a:r>
              <a:rPr lang="en-US" altLang="ru-RU" sz="3200" dirty="0"/>
              <a:t>KDC</a:t>
            </a:r>
            <a:r>
              <a:rPr lang="ru-RU" altLang="ru-RU" sz="3200" dirty="0"/>
              <a:t>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Каждый доверенный субъект: независимо от других проверяет полученные от </a:t>
            </a:r>
            <a:r>
              <a:rPr lang="en-US" altLang="ru-RU" sz="3200" dirty="0"/>
              <a:t>A </a:t>
            </a:r>
            <a:r>
              <a:rPr lang="ru-RU" altLang="ru-RU" sz="3200" dirty="0"/>
              <a:t>открытую и закрытую части закрытого ключа и обеспечивает надежное хранение закрытой части, открытую часть отсылает в </a:t>
            </a:r>
            <a:r>
              <a:rPr lang="en-US" altLang="ru-RU" sz="3200" dirty="0"/>
              <a:t>KDC</a:t>
            </a:r>
            <a:r>
              <a:rPr lang="ru-RU" altLang="ru-RU" sz="3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498776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/>
              <a:t>Шифрование с депонированием ключа (</a:t>
            </a:r>
            <a:r>
              <a:rPr lang="en-US" altLang="ru-RU" dirty="0"/>
              <a:t>Escrowed Encryption Standard)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altLang="ru-RU" sz="3200" dirty="0"/>
              <a:t>KDC</a:t>
            </a:r>
            <a:r>
              <a:rPr lang="ru-RU" altLang="ru-RU" sz="3200" dirty="0"/>
              <a:t>: проверяет соответствие открытых частей закрытого ключа открытому ключу и подписывает открытый ключ </a:t>
            </a:r>
            <a:r>
              <a:rPr lang="en-US" altLang="ru-RU" sz="3200" dirty="0"/>
              <a:t>A</a:t>
            </a:r>
            <a:r>
              <a:rPr lang="ru-RU" altLang="ru-RU" sz="3200" dirty="0"/>
              <a:t> своим закрытым ключом.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80192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41438"/>
          </a:xfrm>
        </p:spPr>
        <p:txBody>
          <a:bodyPr/>
          <a:lstStyle/>
          <a:p>
            <a:r>
              <a:rPr lang="ru-RU" altLang="ru-RU" sz="4000"/>
              <a:t>Шифрование с депонированием ключа</a:t>
            </a:r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Если кто-то добивается разрешения ознакомиться с перепиской </a:t>
            </a:r>
            <a:r>
              <a:rPr lang="en-US" altLang="ru-RU" sz="3200" dirty="0"/>
              <a:t>A</a:t>
            </a:r>
            <a:r>
              <a:rPr lang="ru-RU" altLang="ru-RU" sz="3200" dirty="0"/>
              <a:t>, то он обращается к его доверенным субъектам, которые передают свои части закрытого ключа в </a:t>
            </a:r>
            <a:r>
              <a:rPr lang="en-US" altLang="ru-RU" sz="3200" dirty="0"/>
              <a:t>KDC</a:t>
            </a:r>
            <a:r>
              <a:rPr lang="ru-RU" altLang="ru-RU" sz="3200" dirty="0"/>
              <a:t>, который и восстанавливает соответствующий закрытый ключ.</a:t>
            </a:r>
          </a:p>
          <a:p>
            <a:r>
              <a:rPr lang="ru-RU" altLang="ru-RU" sz="3200" dirty="0"/>
              <a:t>До момента передачи всех закрытых частей в </a:t>
            </a:r>
            <a:r>
              <a:rPr lang="en-US" altLang="ru-RU" sz="3200" dirty="0"/>
              <a:t>KDC</a:t>
            </a:r>
            <a:r>
              <a:rPr lang="ru-RU" altLang="ru-RU" sz="3200" dirty="0"/>
              <a:t> ни центр распределения ключей, ни любой доверенный субъект не могут самостоятельно восстановить закрытый ключ </a:t>
            </a:r>
            <a:r>
              <a:rPr lang="en-US" altLang="ru-RU" sz="3200" dirty="0"/>
              <a:t>A.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9865838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484784"/>
          </a:xfrm>
        </p:spPr>
        <p:txBody>
          <a:bodyPr/>
          <a:lstStyle/>
          <a:p>
            <a:r>
              <a:rPr lang="ru-RU" altLang="ru-RU" sz="4000" dirty="0"/>
              <a:t>Пример депонирования ключа на основе криптосистемы Диффи-Хеллмана</a:t>
            </a:r>
          </a:p>
        </p:txBody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5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генерирует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 s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, s</a:t>
            </a:r>
            <a:r>
              <a:rPr lang="en-US" altLang="ru-RU" sz="3200" baseline="-25000" dirty="0"/>
              <a:t>3</a:t>
            </a:r>
            <a:r>
              <a:rPr lang="en-US" altLang="ru-RU" sz="3200" dirty="0"/>
              <a:t>, s</a:t>
            </a:r>
            <a:r>
              <a:rPr lang="en-US" altLang="ru-RU" sz="3200" baseline="-25000" dirty="0"/>
              <a:t>4</a:t>
            </a:r>
            <a:r>
              <a:rPr lang="en-US" altLang="ru-RU" sz="3200" dirty="0"/>
              <a:t>, s</a:t>
            </a:r>
            <a:r>
              <a:rPr lang="en-US" altLang="ru-RU" sz="3200" baseline="-25000" dirty="0"/>
              <a:t>5 </a:t>
            </a:r>
            <a:r>
              <a:rPr lang="ru-RU" altLang="ru-RU" sz="3200" dirty="0"/>
              <a:t>(целые числа, меньшие</a:t>
            </a:r>
            <a:r>
              <a:rPr lang="en-US" altLang="ru-RU" sz="3200" dirty="0"/>
              <a:t> p-1)</a:t>
            </a:r>
            <a:r>
              <a:rPr lang="ru-RU" altLang="ru-RU" sz="3200" dirty="0"/>
              <a:t>, вычисляет закрытый ключ </a:t>
            </a:r>
            <a:r>
              <a:rPr lang="en-US" altLang="ru-RU" sz="3200" dirty="0"/>
              <a:t>s=s</a:t>
            </a:r>
            <a:r>
              <a:rPr lang="en-US" altLang="ru-RU" sz="3200" baseline="-25000" dirty="0"/>
              <a:t>1</a:t>
            </a:r>
            <a:r>
              <a:rPr lang="ru-RU" altLang="ru-RU" sz="3200" dirty="0"/>
              <a:t>+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2</a:t>
            </a:r>
            <a:r>
              <a:rPr lang="ru-RU" altLang="ru-RU" sz="3200" dirty="0"/>
              <a:t>+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3</a:t>
            </a:r>
            <a:r>
              <a:rPr lang="ru-RU" altLang="ru-RU" sz="3200" dirty="0"/>
              <a:t>+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4</a:t>
            </a:r>
            <a:r>
              <a:rPr lang="ru-RU" altLang="ru-RU" sz="3200" dirty="0"/>
              <a:t>+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5</a:t>
            </a:r>
            <a:r>
              <a:rPr lang="ru-RU" altLang="ru-RU" sz="3200" dirty="0"/>
              <a:t> </a:t>
            </a:r>
            <a:r>
              <a:rPr lang="en-US" altLang="ru-RU" sz="3200" dirty="0"/>
              <a:t>{mod p-1} </a:t>
            </a:r>
            <a:r>
              <a:rPr lang="ru-RU" altLang="ru-RU" sz="3200" dirty="0"/>
              <a:t>и открытый ключ </a:t>
            </a:r>
            <a:r>
              <a:rPr lang="en-US" altLang="ru-RU" sz="3200" dirty="0"/>
              <a:t>t=a</a:t>
            </a:r>
            <a:r>
              <a:rPr lang="en-US" altLang="ru-RU" sz="3200" baseline="30000" dirty="0"/>
              <a:t>s</a:t>
            </a:r>
            <a:r>
              <a:rPr lang="en-US" altLang="ru-RU" sz="3200" dirty="0"/>
              <a:t>{mod p}, </a:t>
            </a:r>
            <a:r>
              <a:rPr lang="ru-RU" altLang="ru-RU" sz="3200" dirty="0"/>
              <a:t>вычисляет открытые части закрытого ключа </a:t>
            </a:r>
            <a:r>
              <a:rPr lang="en-US" altLang="ru-RU" sz="3200" dirty="0" err="1"/>
              <a:t>t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=</a:t>
            </a:r>
            <a:r>
              <a:rPr lang="en-US" altLang="ru-RU" sz="3200" dirty="0" err="1"/>
              <a:t>a</a:t>
            </a:r>
            <a:r>
              <a:rPr lang="en-US" altLang="ru-RU" sz="3200" baseline="30000" dirty="0" err="1"/>
              <a:t>Si</a:t>
            </a:r>
            <a:r>
              <a:rPr lang="en-US" altLang="ru-RU" sz="3200" dirty="0"/>
              <a:t>{mod p} (1</a:t>
            </a:r>
            <a:r>
              <a:rPr lang="en-US" altLang="ru-RU" sz="3200" dirty="0">
                <a:cs typeface="Arial" charset="0"/>
              </a:rPr>
              <a:t>≤i≤5).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</a:t>
            </a:r>
            <a:r>
              <a:rPr lang="ru-RU" altLang="ru-RU" sz="3200" dirty="0"/>
              <a:t>Доверенный субъект </a:t>
            </a:r>
            <a:r>
              <a:rPr lang="en-US" altLang="ru-RU" sz="3200" dirty="0"/>
              <a:t>(TS) i: 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, </a:t>
            </a:r>
            <a:r>
              <a:rPr lang="en-US" altLang="ru-RU" sz="3200" dirty="0" err="1"/>
              <a:t>t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A-&gt;KDC: t.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 err="1"/>
              <a:t>TS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: </a:t>
            </a:r>
            <a:r>
              <a:rPr lang="ru-RU" altLang="ru-RU" sz="3200" dirty="0"/>
              <a:t>проверка </a:t>
            </a:r>
            <a:r>
              <a:rPr lang="en-US" altLang="ru-RU" sz="3200" dirty="0" err="1"/>
              <a:t>t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=</a:t>
            </a:r>
            <a:r>
              <a:rPr lang="en-US" altLang="ru-RU" sz="3200" dirty="0" err="1"/>
              <a:t>a</a:t>
            </a:r>
            <a:r>
              <a:rPr lang="en-US" altLang="ru-RU" sz="3200" baseline="30000" dirty="0" err="1"/>
              <a:t>Si</a:t>
            </a:r>
            <a:r>
              <a:rPr lang="en-US" altLang="ru-RU" sz="3200" dirty="0"/>
              <a:t>{mod p}</a:t>
            </a:r>
            <a:r>
              <a:rPr lang="ru-RU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 err="1"/>
              <a:t>TS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-&gt;KDC:</a:t>
            </a:r>
            <a:r>
              <a:rPr lang="ru-RU" altLang="ru-RU" sz="3200" dirty="0"/>
              <a:t> </a:t>
            </a:r>
            <a:r>
              <a:rPr lang="en-US" altLang="ru-RU" sz="3200" dirty="0" err="1"/>
              <a:t>t</a:t>
            </a:r>
            <a:r>
              <a:rPr lang="en-US" altLang="ru-RU" sz="3200" baseline="-25000" dirty="0" err="1"/>
              <a:t>i</a:t>
            </a:r>
            <a:r>
              <a:rPr lang="ru-RU" altLang="ru-RU" sz="3200" dirty="0"/>
              <a:t>, ЭЦП</a:t>
            </a:r>
            <a:r>
              <a:rPr lang="en-US" altLang="ru-RU" sz="3200" baseline="-25000" dirty="0" err="1"/>
              <a:t>SKTSi</a:t>
            </a:r>
            <a:r>
              <a:rPr lang="en-US" altLang="ru-RU" sz="3200" dirty="0"/>
              <a:t>(</a:t>
            </a:r>
            <a:r>
              <a:rPr lang="en-US" altLang="ru-RU" sz="3200" dirty="0" err="1"/>
              <a:t>t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).</a:t>
            </a:r>
            <a:endParaRPr lang="ru-RU" altLang="ru-RU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27411402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340768"/>
          </a:xfrm>
        </p:spPr>
        <p:txBody>
          <a:bodyPr/>
          <a:lstStyle/>
          <a:p>
            <a:r>
              <a:rPr lang="ru-RU" altLang="ru-RU" sz="4000" dirty="0"/>
              <a:t>Пример депонирования ключа на основе криптосистемы Диффи-Хеллмана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6"/>
            </a:pPr>
            <a:r>
              <a:rPr lang="en-US" altLang="ru-RU" sz="3200" dirty="0"/>
              <a:t>KDC: </a:t>
            </a:r>
            <a:r>
              <a:rPr lang="ru-RU" altLang="ru-RU" sz="3200" dirty="0"/>
              <a:t>проверка </a:t>
            </a:r>
            <a:r>
              <a:rPr lang="en-US" altLang="ru-RU" sz="3200" dirty="0"/>
              <a:t>t=t</a:t>
            </a:r>
            <a:r>
              <a:rPr lang="en-US" altLang="ru-RU" sz="3200" baseline="-25000" dirty="0"/>
              <a:t>1</a:t>
            </a:r>
            <a:r>
              <a:rPr lang="en-US" altLang="ru-RU" sz="3200" dirty="0">
                <a:cs typeface="Arial" charset="0"/>
              </a:rPr>
              <a:t>∙t</a:t>
            </a:r>
            <a:r>
              <a:rPr lang="en-US" altLang="ru-RU" sz="3200" baseline="-25000" dirty="0">
                <a:cs typeface="Arial" charset="0"/>
              </a:rPr>
              <a:t>2 </a:t>
            </a:r>
            <a:r>
              <a:rPr lang="en-US" altLang="ru-RU" sz="3200" dirty="0">
                <a:cs typeface="Arial" charset="0"/>
              </a:rPr>
              <a:t>∙t</a:t>
            </a:r>
            <a:r>
              <a:rPr lang="en-US" altLang="ru-RU" sz="3200" baseline="-25000" dirty="0">
                <a:cs typeface="Arial" charset="0"/>
              </a:rPr>
              <a:t>3 </a:t>
            </a:r>
            <a:r>
              <a:rPr lang="en-US" altLang="ru-RU" sz="3200" dirty="0">
                <a:cs typeface="Arial" charset="0"/>
              </a:rPr>
              <a:t>∙t</a:t>
            </a:r>
            <a:r>
              <a:rPr lang="en-US" altLang="ru-RU" sz="3200" baseline="-25000" dirty="0">
                <a:cs typeface="Arial" charset="0"/>
              </a:rPr>
              <a:t>4 </a:t>
            </a:r>
            <a:r>
              <a:rPr lang="en-US" altLang="ru-RU" sz="3200" dirty="0">
                <a:cs typeface="Arial" charset="0"/>
              </a:rPr>
              <a:t>∙t</a:t>
            </a:r>
            <a:r>
              <a:rPr lang="en-US" altLang="ru-RU" sz="3200" baseline="-25000" dirty="0">
                <a:cs typeface="Arial" charset="0"/>
              </a:rPr>
              <a:t>5</a:t>
            </a:r>
            <a:r>
              <a:rPr lang="en-US" altLang="ru-RU" sz="3200" dirty="0">
                <a:cs typeface="Arial" charset="0"/>
              </a:rPr>
              <a:t> {mod p}.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ru-RU" sz="3200" dirty="0"/>
              <a:t>KDC </a:t>
            </a:r>
            <a:r>
              <a:rPr lang="ru-RU" altLang="ru-RU" sz="3200" dirty="0"/>
              <a:t>знает, что у каждого </a:t>
            </a:r>
            <a:r>
              <a:rPr lang="en-US" altLang="ru-RU" sz="3200" dirty="0" err="1"/>
              <a:t>TS</a:t>
            </a:r>
            <a:r>
              <a:rPr lang="en-US" altLang="ru-RU" sz="3200" baseline="-25000" dirty="0" err="1"/>
              <a:t>i</a:t>
            </a:r>
            <a:r>
              <a:rPr lang="ru-RU" altLang="ru-RU" sz="3200" dirty="0"/>
              <a:t> есть правильная открытая часть закрытого ключа </a:t>
            </a:r>
            <a:r>
              <a:rPr lang="en-US" altLang="ru-RU" sz="3200" dirty="0"/>
              <a:t>A </a:t>
            </a:r>
            <a:r>
              <a:rPr lang="ru-RU" altLang="ru-RU" sz="3200" dirty="0"/>
              <a:t>и при необходимости они смогут восстановить этот закрытый ключ. Ни </a:t>
            </a:r>
            <a:r>
              <a:rPr lang="en-US" altLang="ru-RU" sz="3200" dirty="0"/>
              <a:t>KDC</a:t>
            </a:r>
            <a:r>
              <a:rPr lang="ru-RU" altLang="ru-RU" sz="3200" dirty="0"/>
              <a:t>, ни любые четыре </a:t>
            </a:r>
            <a:r>
              <a:rPr lang="en-US" altLang="ru-RU" sz="3200" dirty="0" err="1"/>
              <a:t>TS</a:t>
            </a:r>
            <a:r>
              <a:rPr lang="en-US" altLang="ru-RU" sz="3200" baseline="-25000" dirty="0" err="1"/>
              <a:t>i</a:t>
            </a:r>
            <a:r>
              <a:rPr lang="ru-RU" altLang="ru-RU" sz="3200" dirty="0"/>
              <a:t> не смогут восстановить закрытый ключ </a:t>
            </a:r>
            <a:r>
              <a:rPr lang="en-US" altLang="ru-RU" sz="3200" dirty="0"/>
              <a:t>A.</a:t>
            </a:r>
          </a:p>
        </p:txBody>
      </p:sp>
    </p:spTree>
    <p:extLst>
      <p:ext uri="{BB962C8B-B14F-4D97-AF65-F5344CB8AC3E}">
        <p14:creationId xmlns:p14="http://schemas.microsoft.com/office/powerpoint/2010/main" val="1845240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Протокол Хьюза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0" y="1600200"/>
                <a:ext cx="9144000" cy="4495800"/>
              </a:xfrm>
            </p:spPr>
            <p:txBody>
              <a:bodyPr>
                <a:normAutofit/>
              </a:bodyPr>
              <a:lstStyle/>
              <a:p>
                <a:pPr marL="609600" indent="-609600">
                  <a:buFont typeface="+mj-lt"/>
                  <a:buAutoNum type="arabicPeriod" startAt="5"/>
                </a:pPr>
                <a:r>
                  <a:rPr lang="en-US" altLang="ru-RU" sz="3200" dirty="0" smtClean="0"/>
                  <a:t>A-&gt;B: </a:t>
                </a:r>
                <a:r>
                  <a:rPr lang="ru-RU" altLang="ru-RU" sz="3200" dirty="0"/>
                  <a:t>С</a:t>
                </a:r>
                <a:r>
                  <a:rPr lang="en-US" altLang="ru-RU" sz="3200" dirty="0"/>
                  <a:t>, X.</a:t>
                </a:r>
              </a:p>
              <a:p>
                <a:pPr marL="609600" indent="-609600">
                  <a:buFont typeface="Wingdings" pitchFamily="2" charset="2"/>
                  <a:buAutoNum type="arabicPeriod" startAt="5"/>
                </a:pPr>
                <a:r>
                  <a:rPr lang="en-US" altLang="ru-RU" sz="3200" dirty="0"/>
                  <a:t>B: </a:t>
                </a:r>
                <a:r>
                  <a:rPr lang="ru-RU" altLang="ru-RU" sz="3200" dirty="0"/>
                  <a:t>вычисляет </a:t>
                </a:r>
                <a:r>
                  <a:rPr lang="en-US" altLang="ru-RU" sz="3200" dirty="0"/>
                  <a:t>z=y</a:t>
                </a:r>
                <a:r>
                  <a:rPr lang="en-US" altLang="ru-RU" sz="3200" baseline="30000" dirty="0"/>
                  <a:t>-1</a:t>
                </a:r>
                <a:r>
                  <a:rPr lang="en-US" altLang="ru-RU" sz="3200" dirty="0"/>
                  <a:t> {mod p-1}, K</a:t>
                </a:r>
                <a:r>
                  <a:rPr lang="en-US" altLang="ru-RU" sz="3200" dirty="0">
                    <a:cs typeface="Arial" charset="0"/>
                  </a:rPr>
                  <a:t>′</a:t>
                </a:r>
                <a:r>
                  <a:rPr lang="en-US" altLang="ru-RU" sz="3200" dirty="0"/>
                  <a:t>=</a:t>
                </a:r>
                <a:r>
                  <a:rPr lang="en-US" altLang="ru-RU" sz="3200" dirty="0" err="1"/>
                  <a:t>X</a:t>
                </a:r>
                <a:r>
                  <a:rPr lang="en-US" altLang="ru-RU" sz="3200" baseline="30000" dirty="0" err="1"/>
                  <a:t>z</a:t>
                </a:r>
                <a:r>
                  <a:rPr lang="en-US" altLang="ru-RU" sz="3200" dirty="0"/>
                  <a:t> {mod p} (K</a:t>
                </a:r>
                <a:r>
                  <a:rPr lang="en-US" altLang="ru-RU" sz="3200" dirty="0">
                    <a:cs typeface="Arial" charset="0"/>
                  </a:rPr>
                  <a:t>′=</a:t>
                </a:r>
                <a:r>
                  <a:rPr lang="en-US" altLang="ru-RU" sz="3200" dirty="0" err="1">
                    <a:cs typeface="Arial" charset="0"/>
                  </a:rPr>
                  <a:t>Y</a:t>
                </a:r>
                <a:r>
                  <a:rPr lang="en-US" altLang="ru-RU" sz="3200" baseline="30000" dirty="0" err="1">
                    <a:cs typeface="Arial" charset="0"/>
                  </a:rPr>
                  <a:t>x∙z</a:t>
                </a:r>
                <a:r>
                  <a:rPr lang="en-US" altLang="ru-RU" sz="3200" dirty="0">
                    <a:cs typeface="Arial" charset="0"/>
                  </a:rPr>
                  <a:t>{mod p}=</a:t>
                </a:r>
                <a:r>
                  <a:rPr lang="en-US" altLang="ru-RU" sz="3200" dirty="0" err="1">
                    <a:cs typeface="Arial" charset="0"/>
                  </a:rPr>
                  <a:t>a</a:t>
                </a:r>
                <a:r>
                  <a:rPr lang="en-US" altLang="ru-RU" sz="3200" baseline="30000" dirty="0" err="1">
                    <a:cs typeface="Arial" charset="0"/>
                  </a:rPr>
                  <a:t>y∙x∙z</a:t>
                </a:r>
                <a:r>
                  <a:rPr lang="en-US" altLang="ru-RU" sz="3200" dirty="0">
                    <a:cs typeface="Arial" charset="0"/>
                  </a:rPr>
                  <a:t>{mod p}=</a:t>
                </a:r>
                <a:r>
                  <a:rPr lang="en-US" altLang="ru-RU" sz="3200" dirty="0"/>
                  <a:t>a</a:t>
                </a:r>
                <a:r>
                  <a:rPr lang="en-US" altLang="ru-RU" sz="3200" baseline="30000" dirty="0"/>
                  <a:t>x </a:t>
                </a:r>
                <a:r>
                  <a:rPr lang="en-US" altLang="ru-RU" sz="3200" dirty="0"/>
                  <a:t>{mod p}=K), </a:t>
                </a:r>
                <a:r>
                  <a:rPr lang="ru-RU" altLang="ru-RU" sz="3200" dirty="0"/>
                  <a:t>расшифровывает </a:t>
                </a:r>
                <a:r>
                  <a:rPr lang="en-US" altLang="ru-RU" sz="3200" dirty="0"/>
                  <a:t>M=D</a:t>
                </a:r>
                <a:r>
                  <a:rPr lang="en-US" altLang="ru-RU" sz="3200" baseline="-25000" dirty="0"/>
                  <a:t>K</a:t>
                </a:r>
                <a:r>
                  <a:rPr lang="en-US" altLang="ru-RU" sz="3200" dirty="0"/>
                  <a:t>(C</a:t>
                </a:r>
                <a:r>
                  <a:rPr lang="en-US" altLang="ru-RU" sz="3200" dirty="0" smtClean="0"/>
                  <a:t>).</a:t>
                </a:r>
                <a:endParaRPr lang="ru-RU" altLang="ru-RU" sz="32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ru-RU" sz="3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ru-RU" sz="32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altLang="ru-RU" sz="3200" b="0" i="1" smtClean="0">
                            <a:latin typeface="Cambria Math"/>
                          </a:rPr>
                          <m:t>𝑥</m:t>
                        </m:r>
                        <m:r>
                          <a:rPr lang="en-US" altLang="ru-RU" sz="3200" b="0" i="1" smtClean="0">
                            <a:latin typeface="Cambria Math"/>
                          </a:rPr>
                          <m:t>∙(1+</m:t>
                        </m:r>
                        <m:r>
                          <a:rPr lang="en-US" altLang="ru-RU" sz="3200" b="0" i="1" smtClean="0">
                            <a:latin typeface="Cambria Math"/>
                          </a:rPr>
                          <m:t>𝑘</m:t>
                        </m:r>
                        <m:d>
                          <m:dPr>
                            <m:ctrlPr>
                              <a:rPr lang="en-US" altLang="ru-RU" sz="32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ru-RU" sz="3200" b="0" i="1" smtClean="0">
                                <a:latin typeface="Cambria Math"/>
                              </a:rPr>
                              <m:t>𝑝</m:t>
                            </m:r>
                            <m:r>
                              <a:rPr lang="en-US" altLang="ru-RU" sz="32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en-US" altLang="ru-RU" sz="3200" b="0" i="1" smtClean="0">
                            <a:latin typeface="Cambria Math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US" altLang="ru-RU" sz="3200" dirty="0" smtClean="0"/>
                  <a:t>{mod p} 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ru-RU" sz="3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ru-RU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altLang="ru-RU" sz="32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altLang="ru-RU" sz="3200" b="0" i="1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ru-RU" sz="3200" dirty="0" smtClean="0"/>
                  <a:t>{mod p}∙</a:t>
                </a:r>
                <a:br>
                  <a:rPr lang="en-US" altLang="ru-RU" sz="3200" dirty="0" smtClean="0"/>
                </a:br>
                <a:r>
                  <a:rPr lang="en-US" altLang="ru-RU" sz="3200" dirty="0" smtClean="0"/>
                  <a:t>((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ru-RU" sz="3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ru-RU" sz="32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altLang="ru-RU" sz="3200" b="0" i="1" smtClean="0">
                            <a:latin typeface="Cambria Math"/>
                          </a:rPr>
                          <m:t>𝑝</m:t>
                        </m:r>
                        <m:r>
                          <a:rPr lang="en-US" altLang="ru-RU" sz="3200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ru-RU" sz="3200" dirty="0" smtClean="0"/>
                  <a:t>{mod p})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ru-RU" sz="3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ru-RU" sz="3200" b="0" i="1" smtClean="0">
                            <a:latin typeface="Cambria Math"/>
                          </a:rPr>
                          <m:t> </m:t>
                        </m:r>
                      </m:e>
                      <m:sup>
                        <m:r>
                          <a:rPr lang="en-US" altLang="ru-RU" sz="3200" b="0" i="1" smtClean="0">
                            <a:latin typeface="Cambria Math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ru-RU" sz="3200" dirty="0" smtClean="0"/>
                  <a:t>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ru-RU" sz="32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ru-RU" sz="3200" b="0" i="1" dirty="0" smtClean="0">
                            <a:latin typeface="Cambria Math"/>
                          </a:rPr>
                          <m:t> </m:t>
                        </m:r>
                      </m:e>
                      <m:sup>
                        <m:r>
                          <a:rPr lang="en-US" altLang="ru-RU" sz="3200" b="0" i="1" dirty="0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ru-RU" sz="3200" dirty="0" smtClean="0"/>
                  <a:t>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ru-RU" sz="32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ru-RU" sz="3200" b="0" i="1" dirty="0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altLang="ru-RU" sz="3200" b="0" i="1" dirty="0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ru-RU" sz="3200" dirty="0" smtClean="0"/>
                  <a:t>{mod p}∙1</a:t>
                </a:r>
                <a:endParaRPr lang="en-US" altLang="ru-RU" sz="32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0" y="1600200"/>
                <a:ext cx="9144000" cy="4495800"/>
              </a:xfrm>
              <a:blipFill rotWithShape="1">
                <a:blip r:embed="rId2"/>
                <a:stretch>
                  <a:fillRect l="-1667" t="-16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792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84313"/>
          </a:xfrm>
        </p:spPr>
        <p:txBody>
          <a:bodyPr/>
          <a:lstStyle/>
          <a:p>
            <a:r>
              <a:rPr lang="ru-RU" altLang="ru-RU" sz="4000" dirty="0"/>
              <a:t>Обмен ключами с использованием посредника и секретных ключей</a:t>
            </a:r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B-&gt;A: </a:t>
            </a:r>
            <a:r>
              <a:rPr lang="ru-RU" altLang="ru-RU" sz="3200" dirty="0"/>
              <a:t>запрос </a:t>
            </a:r>
            <a:r>
              <a:rPr lang="en-US" altLang="ru-RU" sz="3200" dirty="0"/>
              <a:t>X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A-&gt;S: </a:t>
            </a:r>
            <a:r>
              <a:rPr lang="ru-RU" altLang="ru-RU" sz="3200" dirty="0"/>
              <a:t>запрос </a:t>
            </a:r>
            <a:r>
              <a:rPr lang="en-US" altLang="ru-RU" sz="3200" dirty="0"/>
              <a:t>X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, X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S-&gt;A: E</a:t>
            </a:r>
            <a:r>
              <a:rPr lang="en-US" altLang="ru-RU" sz="3200" baseline="-25000" dirty="0"/>
              <a:t>KAS</a:t>
            </a:r>
            <a:r>
              <a:rPr lang="en-US" altLang="ru-RU" sz="3200" dirty="0"/>
              <a:t>(f(X</a:t>
            </a:r>
            <a:r>
              <a:rPr lang="en-US" altLang="ru-RU" sz="3200" baseline="-25000" dirty="0"/>
              <a:t>A</a:t>
            </a:r>
            <a:r>
              <a:rPr lang="en-US" altLang="ru-RU" sz="3200" dirty="0" smtClean="0"/>
              <a:t>),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a,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p,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E</a:t>
            </a:r>
            <a:r>
              <a:rPr lang="en-US" altLang="ru-RU" sz="3200" baseline="-25000" dirty="0" smtClean="0"/>
              <a:t>KBS</a:t>
            </a:r>
            <a:r>
              <a:rPr lang="en-US" altLang="ru-RU" sz="3200" dirty="0" smtClean="0"/>
              <a:t>(f(X</a:t>
            </a:r>
            <a:r>
              <a:rPr lang="en-US" altLang="ru-RU" sz="3200" baseline="-25000" dirty="0" smtClean="0"/>
              <a:t>B</a:t>
            </a:r>
            <a:r>
              <a:rPr lang="en-US" altLang="ru-RU" sz="3200" dirty="0" smtClean="0"/>
              <a:t>),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a,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p</a:t>
            </a:r>
            <a:r>
              <a:rPr lang="en-US" altLang="ru-RU" sz="3200" dirty="0"/>
              <a:t>)).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расшифровывает </a:t>
            </a:r>
            <a:r>
              <a:rPr lang="en-US" altLang="ru-RU" sz="3200" dirty="0"/>
              <a:t>a, p, E</a:t>
            </a:r>
            <a:r>
              <a:rPr lang="en-US" altLang="ru-RU" sz="3200" baseline="-25000" dirty="0"/>
              <a:t>KBS</a:t>
            </a:r>
            <a:r>
              <a:rPr lang="en-US" altLang="ru-RU" sz="3200" dirty="0"/>
              <a:t>(f(X</a:t>
            </a:r>
            <a:r>
              <a:rPr lang="en-US" altLang="ru-RU" sz="3200" baseline="-25000" dirty="0"/>
              <a:t>B</a:t>
            </a:r>
            <a:r>
              <a:rPr lang="en-US" altLang="ru-RU" sz="3200" dirty="0" smtClean="0"/>
              <a:t>),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a,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p</a:t>
            </a:r>
            <a:r>
              <a:rPr lang="en-US" altLang="ru-RU" sz="3200" dirty="0"/>
              <a:t>), f(X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),</a:t>
            </a:r>
            <a:r>
              <a:rPr lang="ru-RU" altLang="ru-RU" sz="3200" dirty="0"/>
              <a:t> проверяет </a:t>
            </a:r>
            <a:r>
              <a:rPr lang="en-US" altLang="ru-RU" sz="3200" dirty="0"/>
              <a:t>f(X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), </a:t>
            </a:r>
            <a:r>
              <a:rPr lang="ru-RU" altLang="ru-RU" sz="3200" dirty="0"/>
              <a:t>вычисляет открытый ключ </a:t>
            </a:r>
            <a:r>
              <a:rPr lang="en-US" altLang="ru-RU" sz="3200" dirty="0"/>
              <a:t>Y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.</a:t>
            </a:r>
            <a:endParaRPr lang="ru-RU" altLang="ru-RU" sz="32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A-&gt;B: </a:t>
            </a:r>
            <a:r>
              <a:rPr lang="ru-RU" altLang="ru-RU" sz="3200" dirty="0"/>
              <a:t>запрос </a:t>
            </a:r>
            <a:r>
              <a:rPr lang="en-US" altLang="ru-RU" sz="3200" dirty="0"/>
              <a:t>X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ru-RU" altLang="ru-RU" sz="3200" dirty="0">
                <a:cs typeface="Arial" charset="0"/>
              </a:rPr>
              <a:t>, </a:t>
            </a:r>
            <a:r>
              <a:rPr lang="en-US" altLang="ru-RU" sz="3200" dirty="0"/>
              <a:t>Y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, E</a:t>
            </a:r>
            <a:r>
              <a:rPr lang="en-US" altLang="ru-RU" sz="3200" baseline="-25000" dirty="0"/>
              <a:t>KBS</a:t>
            </a:r>
            <a:r>
              <a:rPr lang="en-US" altLang="ru-RU" sz="3200" dirty="0"/>
              <a:t>(f(X</a:t>
            </a:r>
            <a:r>
              <a:rPr lang="en-US" altLang="ru-RU" sz="3200" baseline="-25000" dirty="0"/>
              <a:t>B</a:t>
            </a:r>
            <a:r>
              <a:rPr lang="en-US" altLang="ru-RU" sz="3200" dirty="0" smtClean="0"/>
              <a:t>),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a,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p).</a:t>
            </a:r>
            <a:endParaRPr lang="en-US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99490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/>
              <a:t>Обмен ключами с использованием посредника и секретных ключей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pPr marL="609600" indent="-609600">
              <a:buFont typeface="+mj-lt"/>
              <a:buAutoNum type="arabicPeriod" startAt="6"/>
            </a:pPr>
            <a:r>
              <a:rPr lang="en-US" altLang="ru-RU" sz="3200" dirty="0"/>
              <a:t>B: </a:t>
            </a:r>
            <a:r>
              <a:rPr lang="ru-RU" altLang="ru-RU" sz="3200" dirty="0"/>
              <a:t>расшифровывает </a:t>
            </a:r>
            <a:r>
              <a:rPr lang="en-US" altLang="ru-RU" sz="3200" dirty="0"/>
              <a:t>a, p, f(X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), </a:t>
            </a:r>
            <a:r>
              <a:rPr lang="ru-RU" altLang="ru-RU" sz="3200" dirty="0"/>
              <a:t>проверяет </a:t>
            </a:r>
            <a:r>
              <a:rPr lang="en-US" altLang="ru-RU" sz="3200" dirty="0"/>
              <a:t>f(X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</a:t>
            </a:r>
            <a:r>
              <a:rPr lang="ru-RU" altLang="ru-RU" sz="3200" dirty="0"/>
              <a:t>, вычисляет открытый ключ </a:t>
            </a:r>
            <a:r>
              <a:rPr lang="en-US" altLang="ru-RU" sz="3200" dirty="0"/>
              <a:t>Y</a:t>
            </a:r>
            <a:r>
              <a:rPr lang="en-US" altLang="ru-RU" sz="3200" baseline="-25000" dirty="0"/>
              <a:t>B</a:t>
            </a:r>
            <a:r>
              <a:rPr lang="ru-RU" altLang="ru-RU" sz="3200" dirty="0"/>
              <a:t> и сеансовый ключ </a:t>
            </a:r>
            <a:r>
              <a:rPr lang="en-US" altLang="ru-RU" sz="3200" dirty="0"/>
              <a:t>K.</a:t>
            </a:r>
          </a:p>
          <a:p>
            <a:pPr marL="609600" indent="-609600">
              <a:buFont typeface="Wingdings" pitchFamily="2" charset="2"/>
              <a:buAutoNum type="arabicPeriod" startAt="6"/>
            </a:pPr>
            <a:r>
              <a:rPr lang="en-US" altLang="ru-RU" sz="3200" dirty="0"/>
              <a:t>B-&gt;A: Y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, E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(f(X</a:t>
            </a:r>
            <a:r>
              <a:rPr lang="en-US" altLang="ru-RU" sz="3200" baseline="-25000" dirty="0"/>
              <a:t>A</a:t>
            </a:r>
            <a:r>
              <a:rPr lang="en-US" altLang="ru-RU" sz="3200" dirty="0" smtClean="0">
                <a:cs typeface="Arial" charset="0"/>
              </a:rPr>
              <a:t>′)).</a:t>
            </a:r>
            <a:endParaRPr lang="ru-RU" altLang="ru-RU" sz="3200" dirty="0" smtClean="0">
              <a:cs typeface="Arial" charset="0"/>
            </a:endParaRPr>
          </a:p>
          <a:p>
            <a:pPr marL="609600" indent="-609600">
              <a:buFont typeface="Wingdings" pitchFamily="2" charset="2"/>
              <a:buAutoNum type="arabicPeriod" startAt="6"/>
            </a:pPr>
            <a:r>
              <a:rPr lang="en-US" altLang="ru-RU" sz="3200" dirty="0"/>
              <a:t>A: </a:t>
            </a:r>
            <a:r>
              <a:rPr lang="ru-RU" altLang="ru-RU" sz="3200" dirty="0"/>
              <a:t>расшифровывает и проверяет </a:t>
            </a:r>
            <a:r>
              <a:rPr lang="en-US" altLang="ru-RU" sz="3200" dirty="0"/>
              <a:t>f(X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′)</a:t>
            </a:r>
            <a:r>
              <a:rPr lang="ru-RU" altLang="ru-RU" sz="3200" dirty="0" smtClean="0">
                <a:cs typeface="Arial" charset="0"/>
              </a:rPr>
              <a:t>.</a:t>
            </a:r>
            <a:endParaRPr lang="ru-RU" altLang="ru-RU" sz="32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36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557338"/>
          </a:xfrm>
        </p:spPr>
        <p:txBody>
          <a:bodyPr/>
          <a:lstStyle/>
          <a:p>
            <a:r>
              <a:rPr lang="ru-RU" altLang="ru-RU" sz="4000"/>
              <a:t>Обмен ключами с использованием посредника и секретных ключей</a:t>
            </a:r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</a:pPr>
            <a:r>
              <a:rPr lang="ru-RU" altLang="ru-RU" sz="3200" dirty="0" smtClean="0">
                <a:cs typeface="Arial" charset="0"/>
              </a:rPr>
              <a:t>Мастер-ключи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AS</a:t>
            </a:r>
            <a:r>
              <a:rPr lang="ru-RU" altLang="ru-RU" sz="3200" baseline="-25000" dirty="0"/>
              <a:t> </a:t>
            </a:r>
            <a:r>
              <a:rPr lang="ru-RU" altLang="ru-RU" sz="3200" dirty="0"/>
              <a:t>и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BS</a:t>
            </a:r>
            <a:r>
              <a:rPr lang="ru-RU" altLang="ru-RU" sz="3200" dirty="0"/>
              <a:t> предварительно распределены по физически защищенному каналу и подтверждают подлинность субъектов обмена и посредника.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sz="3200" dirty="0"/>
              <a:t>Значения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p </a:t>
            </a:r>
            <a:r>
              <a:rPr lang="ru-RU" altLang="ru-RU" sz="3200" dirty="0"/>
              <a:t>выбираются посредником </a:t>
            </a:r>
            <a:r>
              <a:rPr lang="en-US" altLang="ru-RU" sz="3200" dirty="0"/>
              <a:t>S </a:t>
            </a:r>
            <a:r>
              <a:rPr lang="ru-RU" altLang="ru-RU" sz="3200" dirty="0"/>
              <a:t>и сохраняются участниками протокола в секрете (иначе на шаге 7 нарушитель сможет выдать себя за </a:t>
            </a:r>
            <a:r>
              <a:rPr lang="en-US" altLang="ru-RU" sz="3200" dirty="0"/>
              <a:t>B</a:t>
            </a:r>
            <a:r>
              <a:rPr lang="ru-RU" altLang="ru-RU" sz="3200" dirty="0"/>
              <a:t>, вычислив свои закрытый ключ </a:t>
            </a:r>
            <a:r>
              <a:rPr lang="en-US" altLang="ru-RU" sz="3200" dirty="0"/>
              <a:t>Y</a:t>
            </a:r>
            <a:r>
              <a:rPr lang="en-US" altLang="ru-RU" sz="3200" baseline="-25000" dirty="0"/>
              <a:t>B</a:t>
            </a:r>
            <a:r>
              <a:rPr lang="ru-RU" altLang="ru-RU" sz="3200" dirty="0"/>
              <a:t> и сеансовый ключ </a:t>
            </a:r>
            <a:r>
              <a:rPr lang="en-US" altLang="ru-RU" sz="3200" dirty="0"/>
              <a:t>K</a:t>
            </a:r>
            <a:r>
              <a:rPr lang="ru-RU" altLang="ru-RU" sz="3200" dirty="0"/>
              <a:t>)</a:t>
            </a:r>
            <a:r>
              <a:rPr lang="en-US" altLang="ru-RU" sz="3200" dirty="0"/>
              <a:t>.</a:t>
            </a:r>
            <a:endParaRPr lang="ru-RU" altLang="ru-RU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285758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Обмен ключами с использованием посредника и </a:t>
            </a:r>
            <a:r>
              <a:rPr lang="ru-RU" altLang="ru-RU" sz="4000" dirty="0" smtClean="0"/>
              <a:t>ЭП</a:t>
            </a:r>
            <a:endParaRPr lang="ru-RU" altLang="ru-RU" sz="4000" dirty="0"/>
          </a:p>
        </p:txBody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B-&gt;A: B, </a:t>
            </a:r>
            <a:r>
              <a:rPr lang="ru-RU" altLang="ru-RU" sz="3200" dirty="0"/>
              <a:t>запрос </a:t>
            </a:r>
            <a:r>
              <a:rPr lang="en-US" altLang="ru-RU" sz="3200" dirty="0"/>
              <a:t>X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A-&gt;S: A, </a:t>
            </a:r>
            <a:r>
              <a:rPr lang="ru-RU" altLang="ru-RU" sz="3200" dirty="0"/>
              <a:t>запрос </a:t>
            </a:r>
            <a:r>
              <a:rPr lang="en-US" altLang="ru-RU" sz="3200" dirty="0"/>
              <a:t>X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, B, X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S-&gt;A: f(X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), PKB, E</a:t>
            </a:r>
            <a:r>
              <a:rPr lang="en-US" altLang="ru-RU" sz="3200" baseline="-25000" dirty="0"/>
              <a:t>SKS</a:t>
            </a:r>
            <a:r>
              <a:rPr lang="en-US" altLang="ru-RU" sz="3200" dirty="0"/>
              <a:t>(H(f(X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),B,PKB)) </a:t>
            </a:r>
            <a:r>
              <a:rPr lang="ru-RU" altLang="ru-RU" sz="3200" dirty="0"/>
              <a:t>(</a:t>
            </a:r>
            <a:r>
              <a:rPr lang="ru-RU" altLang="ru-RU" sz="3200" dirty="0" smtClean="0"/>
              <a:t>ЭП</a:t>
            </a:r>
            <a:r>
              <a:rPr lang="en-US" altLang="ru-RU" sz="3200" baseline="-25000" dirty="0"/>
              <a:t>S</a:t>
            </a:r>
            <a:r>
              <a:rPr lang="en-US" altLang="ru-RU" sz="3200" baseline="30000" dirty="0"/>
              <a:t>A</a:t>
            </a:r>
            <a:r>
              <a:rPr lang="ru-RU" altLang="ru-RU" sz="3200" dirty="0"/>
              <a:t>)</a:t>
            </a:r>
            <a:r>
              <a:rPr lang="en-US" altLang="ru-RU" sz="3200" dirty="0"/>
              <a:t>, f(X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), E</a:t>
            </a:r>
            <a:r>
              <a:rPr lang="en-US" altLang="ru-RU" sz="3200" baseline="-25000" dirty="0"/>
              <a:t>SKS</a:t>
            </a:r>
            <a:r>
              <a:rPr lang="en-US" altLang="ru-RU" sz="3200" dirty="0"/>
              <a:t>(H(f(X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),A,PKA))</a:t>
            </a:r>
            <a:r>
              <a:rPr lang="ru-RU" altLang="ru-RU" sz="3200" dirty="0"/>
              <a:t> (</a:t>
            </a:r>
            <a:r>
              <a:rPr lang="ru-RU" altLang="ru-RU" sz="3200" dirty="0" smtClean="0"/>
              <a:t>ЭП</a:t>
            </a:r>
            <a:r>
              <a:rPr lang="en-US" altLang="ru-RU" sz="3200" baseline="-25000" dirty="0"/>
              <a:t>S</a:t>
            </a:r>
            <a:r>
              <a:rPr lang="en-US" altLang="ru-RU" sz="3200" baseline="30000" dirty="0"/>
              <a:t>B</a:t>
            </a:r>
            <a:r>
              <a:rPr lang="ru-RU" altLang="ru-RU" sz="3200" dirty="0"/>
              <a:t>).</a:t>
            </a:r>
            <a:endParaRPr lang="en-US" altLang="ru-RU" sz="32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проверка </a:t>
            </a:r>
            <a:r>
              <a:rPr lang="ru-RU" altLang="ru-RU" sz="3200" dirty="0" smtClean="0"/>
              <a:t>ЭП</a:t>
            </a:r>
            <a:r>
              <a:rPr lang="en-US" altLang="ru-RU" sz="3200" baseline="-25000" dirty="0"/>
              <a:t>S</a:t>
            </a:r>
            <a:r>
              <a:rPr lang="en-US" altLang="ru-RU" sz="3200" baseline="30000" dirty="0"/>
              <a:t>A</a:t>
            </a:r>
            <a:r>
              <a:rPr lang="ru-RU" altLang="ru-RU" sz="3200" dirty="0"/>
              <a:t> </a:t>
            </a:r>
            <a:r>
              <a:rPr lang="en-US" altLang="ru-RU" sz="3200" dirty="0"/>
              <a:t>(</a:t>
            </a:r>
            <a:r>
              <a:rPr lang="ru-RU" altLang="ru-RU" sz="3200" dirty="0"/>
              <a:t>с помощью </a:t>
            </a:r>
            <a:r>
              <a:rPr lang="en-US" altLang="ru-RU" sz="3200" dirty="0"/>
              <a:t>PKS) </a:t>
            </a:r>
            <a:r>
              <a:rPr lang="ru-RU" altLang="ru-RU" sz="3200" dirty="0"/>
              <a:t>и </a:t>
            </a:r>
            <a:r>
              <a:rPr lang="en-US" altLang="ru-RU" sz="3200" dirty="0"/>
              <a:t>f(X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</a:t>
            </a:r>
            <a:r>
              <a:rPr lang="ru-RU" altLang="ru-RU" sz="3200" dirty="0"/>
              <a:t>, генерация сеансового ключа </a:t>
            </a:r>
            <a:r>
              <a:rPr lang="en-US" altLang="ru-RU" sz="3200" dirty="0"/>
              <a:t>K.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A-&gt;B: 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(K), </a:t>
            </a:r>
            <a:r>
              <a:rPr lang="ru-RU" altLang="ru-RU" sz="3200" dirty="0"/>
              <a:t>запрос </a:t>
            </a:r>
            <a:r>
              <a:rPr lang="en-US" altLang="ru-RU" sz="3200" dirty="0"/>
              <a:t>X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′, 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SKA</a:t>
            </a:r>
            <a:r>
              <a:rPr lang="en-US" altLang="ru-RU" sz="3200" dirty="0"/>
              <a:t>(H(E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(K), X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′)) (</a:t>
            </a:r>
            <a:r>
              <a:rPr lang="ru-RU" altLang="ru-RU" sz="3200" dirty="0" smtClean="0">
                <a:cs typeface="Arial" charset="0"/>
              </a:rPr>
              <a:t>ЭП</a:t>
            </a:r>
            <a:r>
              <a:rPr lang="en-US" altLang="ru-RU" sz="3200" baseline="-25000" dirty="0">
                <a:cs typeface="Arial" charset="0"/>
              </a:rPr>
              <a:t>A</a:t>
            </a:r>
            <a:r>
              <a:rPr lang="en-US" altLang="ru-RU" sz="3200" dirty="0">
                <a:cs typeface="Arial" charset="0"/>
              </a:rPr>
              <a:t>), </a:t>
            </a:r>
            <a:r>
              <a:rPr lang="en-US" altLang="ru-RU" sz="3200" dirty="0"/>
              <a:t>f(X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), PKA, </a:t>
            </a:r>
            <a:r>
              <a:rPr lang="ru-RU" altLang="ru-RU" sz="3200" dirty="0" smtClean="0"/>
              <a:t>ЭП</a:t>
            </a:r>
            <a:r>
              <a:rPr lang="en-US" altLang="ru-RU" sz="3200" baseline="-25000" dirty="0"/>
              <a:t>S</a:t>
            </a:r>
            <a:r>
              <a:rPr lang="en-US" altLang="ru-RU" sz="3200" baseline="30000" dirty="0"/>
              <a:t>B</a:t>
            </a:r>
            <a:r>
              <a:rPr lang="en-US" altLang="ru-RU" sz="3200" dirty="0" smtClean="0"/>
              <a:t>.</a:t>
            </a:r>
            <a:endParaRPr lang="en-US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73033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/>
              <a:t>Обмен ключами с использованием посредника и ЭП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0" y="1484784"/>
                <a:ext cx="9144000" cy="5373216"/>
              </a:xfrm>
            </p:spPr>
            <p:txBody>
              <a:bodyPr/>
              <a:lstStyle/>
              <a:p>
                <a:pPr marL="609600" indent="-609600">
                  <a:buFont typeface="+mj-lt"/>
                  <a:buAutoNum type="arabicPeriod" startAt="6"/>
                </a:pPr>
                <a:r>
                  <a:rPr lang="en-US" altLang="ru-RU" sz="3200" dirty="0" smtClean="0"/>
                  <a:t>B: </a:t>
                </a:r>
                <a:r>
                  <a:rPr lang="ru-RU" altLang="ru-RU" sz="3200" dirty="0"/>
                  <a:t>проверка </a:t>
                </a:r>
                <a:r>
                  <a:rPr lang="ru-RU" altLang="ru-RU" sz="3200" dirty="0" smtClean="0"/>
                  <a:t>ЭП</a:t>
                </a:r>
                <a:r>
                  <a:rPr lang="en-US" altLang="ru-RU" sz="3200" baseline="-25000" dirty="0"/>
                  <a:t>S</a:t>
                </a:r>
                <a:r>
                  <a:rPr lang="en-US" altLang="ru-RU" sz="3200" baseline="30000" dirty="0"/>
                  <a:t>B</a:t>
                </a:r>
                <a:r>
                  <a:rPr lang="ru-RU" altLang="ru-RU" sz="3200" dirty="0"/>
                  <a:t> с помощью </a:t>
                </a:r>
                <a:r>
                  <a:rPr lang="en-US" altLang="ru-RU" sz="3200" dirty="0"/>
                  <a:t>PKS,</a:t>
                </a:r>
                <a:r>
                  <a:rPr lang="ru-RU" altLang="ru-RU" sz="3200" dirty="0"/>
                  <a:t> </a:t>
                </a:r>
                <a:r>
                  <a:rPr lang="en-US" altLang="ru-RU" sz="3200" dirty="0"/>
                  <a:t>f(X</a:t>
                </a:r>
                <a:r>
                  <a:rPr lang="en-US" altLang="ru-RU" sz="3200" baseline="-25000" dirty="0"/>
                  <a:t>B</a:t>
                </a:r>
                <a:r>
                  <a:rPr lang="en-US" altLang="ru-RU" sz="3200" dirty="0"/>
                  <a:t>)</a:t>
                </a:r>
                <a:r>
                  <a:rPr lang="ru-RU" altLang="ru-RU" sz="3200" dirty="0"/>
                  <a:t> </a:t>
                </a:r>
                <a:r>
                  <a:rPr lang="ru-RU" altLang="ru-RU" sz="3200" dirty="0">
                    <a:cs typeface="Arial" charset="0"/>
                  </a:rPr>
                  <a:t>и </a:t>
                </a:r>
                <a:r>
                  <a:rPr lang="ru-RU" altLang="ru-RU" sz="3200" dirty="0" smtClean="0">
                    <a:cs typeface="Arial" charset="0"/>
                  </a:rPr>
                  <a:t>ЭП</a:t>
                </a:r>
                <a:r>
                  <a:rPr lang="en-US" altLang="ru-RU" sz="3200" baseline="-25000" dirty="0">
                    <a:cs typeface="Arial" charset="0"/>
                  </a:rPr>
                  <a:t>A</a:t>
                </a:r>
                <a:r>
                  <a:rPr lang="ru-RU" altLang="ru-RU" sz="3200" baseline="-25000" dirty="0">
                    <a:cs typeface="Arial" charset="0"/>
                  </a:rPr>
                  <a:t> </a:t>
                </a:r>
                <a:r>
                  <a:rPr lang="ru-RU" altLang="ru-RU" sz="3200" dirty="0">
                    <a:cs typeface="Arial" charset="0"/>
                  </a:rPr>
                  <a:t>с помощью</a:t>
                </a:r>
                <a:r>
                  <a:rPr lang="ru-RU" altLang="ru-RU" sz="3200" baseline="-25000" dirty="0">
                    <a:cs typeface="Arial" charset="0"/>
                  </a:rPr>
                  <a:t> </a:t>
                </a:r>
                <a:r>
                  <a:rPr lang="en-US" altLang="ru-RU" sz="3200" dirty="0" smtClean="0">
                    <a:cs typeface="Arial" charset="0"/>
                  </a:rPr>
                  <a:t>PKA</a:t>
                </a:r>
                <a:r>
                  <a:rPr lang="en-US" altLang="ru-RU" sz="3200" dirty="0" smtClean="0">
                    <a:cs typeface="Arial" charset="0"/>
                  </a:rPr>
                  <a:t>, K=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ru-RU" sz="3200" i="1" smtClean="0">
                            <a:latin typeface="Cambria Math"/>
                            <a:cs typeface="Arial" charset="0"/>
                          </a:rPr>
                        </m:ctrlPr>
                      </m:sSubPr>
                      <m:e>
                        <m:r>
                          <a:rPr lang="en-US" altLang="ru-RU" sz="3200" b="0" i="1" smtClean="0">
                            <a:latin typeface="Cambria Math"/>
                            <a:cs typeface="Arial" charset="0"/>
                          </a:rPr>
                          <m:t>𝐷</m:t>
                        </m:r>
                      </m:e>
                      <m:sub>
                        <m:r>
                          <a:rPr lang="en-US" altLang="ru-RU" sz="3200" b="0" i="1" smtClean="0">
                            <a:latin typeface="Cambria Math"/>
                            <a:cs typeface="Arial" charset="0"/>
                          </a:rPr>
                          <m:t>𝑆𝐾𝐵</m:t>
                        </m:r>
                      </m:sub>
                    </m:sSub>
                  </m:oMath>
                </a14:m>
                <a:r>
                  <a:rPr lang="en-US" altLang="ru-RU" sz="3200" dirty="0" smtClean="0">
                    <a:cs typeface="Arial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ru-RU" sz="3200" i="1" dirty="0" smtClean="0">
                            <a:latin typeface="Cambria Math"/>
                            <a:cs typeface="Arial" charset="0"/>
                          </a:rPr>
                        </m:ctrlPr>
                      </m:sSubPr>
                      <m:e>
                        <m:r>
                          <a:rPr lang="en-US" altLang="ru-RU" sz="3200" b="0" i="1" dirty="0" smtClean="0">
                            <a:latin typeface="Cambria Math"/>
                            <a:cs typeface="Arial" charset="0"/>
                          </a:rPr>
                          <m:t>𝐸</m:t>
                        </m:r>
                      </m:e>
                      <m:sub>
                        <m:r>
                          <a:rPr lang="en-US" altLang="ru-RU" sz="3200" b="0" i="1" dirty="0" smtClean="0">
                            <a:latin typeface="Cambria Math"/>
                            <a:cs typeface="Arial" charset="0"/>
                          </a:rPr>
                          <m:t>𝑃𝐾𝐵</m:t>
                        </m:r>
                      </m:sub>
                    </m:sSub>
                  </m:oMath>
                </a14:m>
                <a:r>
                  <a:rPr lang="en-US" altLang="ru-RU" sz="3200" dirty="0" smtClean="0">
                    <a:cs typeface="Arial" charset="0"/>
                  </a:rPr>
                  <a:t>(K)).</a:t>
                </a:r>
                <a:endParaRPr lang="ru-RU" altLang="ru-RU" sz="3200" dirty="0">
                  <a:cs typeface="Arial" charset="0"/>
                </a:endParaRPr>
              </a:p>
              <a:p>
                <a:pPr marL="609600" indent="-609600">
                  <a:buFont typeface="Wingdings" pitchFamily="2" charset="2"/>
                  <a:buAutoNum type="arabicPeriod" startAt="6"/>
                </a:pPr>
                <a:r>
                  <a:rPr lang="en-US" altLang="ru-RU" sz="3200" dirty="0">
                    <a:cs typeface="Arial" charset="0"/>
                  </a:rPr>
                  <a:t>B-&gt;A: </a:t>
                </a:r>
                <a:r>
                  <a:rPr lang="en-US" altLang="ru-RU" sz="3200" dirty="0"/>
                  <a:t>E</a:t>
                </a:r>
                <a:r>
                  <a:rPr lang="en-US" altLang="ru-RU" sz="3200" baseline="-25000" dirty="0"/>
                  <a:t>K</a:t>
                </a:r>
                <a:r>
                  <a:rPr lang="en-US" altLang="ru-RU" sz="3200" dirty="0"/>
                  <a:t>(f(X</a:t>
                </a:r>
                <a:r>
                  <a:rPr lang="en-US" altLang="ru-RU" sz="3200" baseline="-25000" dirty="0"/>
                  <a:t>A</a:t>
                </a:r>
                <a:r>
                  <a:rPr lang="en-US" altLang="ru-RU" sz="3200" dirty="0" smtClean="0">
                    <a:cs typeface="Arial" charset="0"/>
                  </a:rPr>
                  <a:t>′)).</a:t>
                </a:r>
                <a:endParaRPr lang="ru-RU" altLang="ru-RU" sz="3200" dirty="0" smtClean="0">
                  <a:cs typeface="Arial" charset="0"/>
                </a:endParaRPr>
              </a:p>
              <a:p>
                <a:pPr marL="609600" indent="-609600">
                  <a:buFont typeface="Wingdings" pitchFamily="2" charset="2"/>
                  <a:buAutoNum type="arabicPeriod" startAt="6"/>
                </a:pPr>
                <a:r>
                  <a:rPr lang="en-US" altLang="ru-RU" sz="3200" dirty="0"/>
                  <a:t>A: </a:t>
                </a:r>
                <a:r>
                  <a:rPr lang="ru-RU" altLang="ru-RU" sz="3200" dirty="0"/>
                  <a:t>расшифровывает и проверяет </a:t>
                </a:r>
                <a:r>
                  <a:rPr lang="en-US" altLang="ru-RU" sz="3200" dirty="0"/>
                  <a:t>f(X</a:t>
                </a:r>
                <a:r>
                  <a:rPr lang="en-US" altLang="ru-RU" sz="3200" baseline="-25000" dirty="0"/>
                  <a:t>A</a:t>
                </a:r>
                <a:r>
                  <a:rPr lang="en-US" altLang="ru-RU" sz="3200" dirty="0">
                    <a:cs typeface="Arial" charset="0"/>
                  </a:rPr>
                  <a:t>′)</a:t>
                </a:r>
                <a:r>
                  <a:rPr lang="ru-RU" altLang="ru-RU" sz="3200" dirty="0" smtClean="0">
                    <a:cs typeface="Arial" charset="0"/>
                  </a:rPr>
                  <a:t>.</a:t>
                </a:r>
                <a:endParaRPr lang="en-US" altLang="ru-RU" sz="3200" dirty="0">
                  <a:cs typeface="Arial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0" y="1484784"/>
                <a:ext cx="9144000" cy="5373216"/>
              </a:xfrm>
              <a:blipFill rotWithShape="1">
                <a:blip r:embed="rId2"/>
                <a:stretch>
                  <a:fillRect l="-400" t="-13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672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ademicPresentation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E4FFEA1-43A1-40BE-8523-D90AC15F4E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AcademicPresentation1</Template>
  <TotalTime>0</TotalTime>
  <Words>1998</Words>
  <Application>Microsoft Office PowerPoint</Application>
  <PresentationFormat>Экран (4:3)</PresentationFormat>
  <Paragraphs>155</Paragraphs>
  <Slides>35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AcademicPresentation1</vt:lpstr>
      <vt:lpstr>Лекция 3. Протоколы обмена ключами</vt:lpstr>
      <vt:lpstr>Протокол Хьюза</vt:lpstr>
      <vt:lpstr>Протокол Хьюза</vt:lpstr>
      <vt:lpstr>Протокол Хьюза</vt:lpstr>
      <vt:lpstr>Обмен ключами с использованием посредника и секретных ключей</vt:lpstr>
      <vt:lpstr>Обмен ключами с использованием посредника и секретных ключей</vt:lpstr>
      <vt:lpstr>Обмен ключами с использованием посредника и секретных ключей</vt:lpstr>
      <vt:lpstr>Обмен ключами с использованием посредника и ЭП</vt:lpstr>
      <vt:lpstr>Обмен ключами с использованием посредника и ЭП</vt:lpstr>
      <vt:lpstr>Обмен ключами с использованием посредника и ЭП</vt:lpstr>
      <vt:lpstr>Обмен ключами с использованием посредника и ЭП</vt:lpstr>
      <vt:lpstr>Обновление сеансовых ключей без аутентификации</vt:lpstr>
      <vt:lpstr>Обновление сеансовых ключей с односторонней аутентификацией</vt:lpstr>
      <vt:lpstr>Обновление сеансовых ключей со взаимной аутентификацией</vt:lpstr>
      <vt:lpstr>Обновление сеансовых ключей со взаимной аутентификацией</vt:lpstr>
      <vt:lpstr>Передача ключа вместе с сообщением</vt:lpstr>
      <vt:lpstr>Передача ключа вместе с сообщением</vt:lpstr>
      <vt:lpstr>Передача ключа вместе с сообщением</vt:lpstr>
      <vt:lpstr>Широковещательная рассылка ключей и сообщений </vt:lpstr>
      <vt:lpstr>Широковещательная рассылка ключей и сообщений </vt:lpstr>
      <vt:lpstr>Обмен зашифрованными ключами</vt:lpstr>
      <vt:lpstr>Базовый вариант протокола EKE</vt:lpstr>
      <vt:lpstr>Базовый вариант протокола EKE</vt:lpstr>
      <vt:lpstr>Базовый вариант протокола EKE</vt:lpstr>
      <vt:lpstr>Усиление EKE</vt:lpstr>
      <vt:lpstr>Расширенный EKE (Augmented EKE, A-EKE)</vt:lpstr>
      <vt:lpstr>Расширенный EKE</vt:lpstr>
      <vt:lpstr>Расширенный EKE</vt:lpstr>
      <vt:lpstr>Депонирование ключей</vt:lpstr>
      <vt:lpstr>Депонирование ключей</vt:lpstr>
      <vt:lpstr>Шифрование с депонированием ключа (Escrowed Encryption Standard)</vt:lpstr>
      <vt:lpstr>Шифрование с депонированием ключа (Escrowed Encryption Standard)</vt:lpstr>
      <vt:lpstr>Шифрование с депонированием ключа</vt:lpstr>
      <vt:lpstr>Пример депонирования ключа на основе криптосистемы Диффи-Хеллмана</vt:lpstr>
      <vt:lpstr>Пример депонирования ключа на основе криптосистемы Диффи-Хеллмана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2015-02-13T09:10:42Z</dcterms:created>
  <dcterms:modified xsi:type="dcterms:W3CDTF">2016-06-08T10:32:27Z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TC101671251049</vt:lpwstr>
  </property>
</Properties>
</file>