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94" r:id="rId2"/>
  </p:sldMasterIdLst>
  <p:notesMasterIdLst>
    <p:notesMasterId r:id="rId38"/>
  </p:notesMasterIdLst>
  <p:sldIdLst>
    <p:sldId id="267" r:id="rId3"/>
    <p:sldId id="268" r:id="rId4"/>
    <p:sldId id="269" r:id="rId5"/>
    <p:sldId id="270" r:id="rId6"/>
    <p:sldId id="271" r:id="rId7"/>
    <p:sldId id="272" r:id="rId8"/>
    <p:sldId id="273" r:id="rId9"/>
    <p:sldId id="274" r:id="rId10"/>
    <p:sldId id="275" r:id="rId11"/>
    <p:sldId id="276" r:id="rId12"/>
    <p:sldId id="277" r:id="rId13"/>
    <p:sldId id="278" r:id="rId14"/>
    <p:sldId id="279" r:id="rId15"/>
    <p:sldId id="280" r:id="rId16"/>
    <p:sldId id="281" r:id="rId17"/>
    <p:sldId id="284" r:id="rId18"/>
    <p:sldId id="285" r:id="rId19"/>
    <p:sldId id="286" r:id="rId20"/>
    <p:sldId id="287" r:id="rId21"/>
    <p:sldId id="288" r:id="rId22"/>
    <p:sldId id="289" r:id="rId23"/>
    <p:sldId id="290" r:id="rId24"/>
    <p:sldId id="291" r:id="rId25"/>
    <p:sldId id="292" r:id="rId26"/>
    <p:sldId id="293" r:id="rId27"/>
    <p:sldId id="302" r:id="rId28"/>
    <p:sldId id="294" r:id="rId29"/>
    <p:sldId id="295" r:id="rId30"/>
    <p:sldId id="296" r:id="rId31"/>
    <p:sldId id="297" r:id="rId32"/>
    <p:sldId id="298" r:id="rId33"/>
    <p:sldId id="299" r:id="rId34"/>
    <p:sldId id="300" r:id="rId35"/>
    <p:sldId id="303" r:id="rId36"/>
    <p:sldId id="301" r:id="rId37"/>
  </p:sldIdLst>
  <p:sldSz cx="9144000" cy="6858000" type="screen4x3"/>
  <p:notesSz cx="6858000" cy="9144000"/>
  <p:defaultTextStyle>
    <a:defPPr>
      <a:defRPr lang="ru-RU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0660B408-B3CF-4A94-85FC-2B1E0A45F4A2}" styleName="Dark Style 2 - Accent 1/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63" autoAdjust="0"/>
    <p:restoredTop sz="94660"/>
  </p:normalViewPr>
  <p:slideViewPr>
    <p:cSldViewPr>
      <p:cViewPr>
        <p:scale>
          <a:sx n="100" d="100"/>
          <a:sy n="100" d="100"/>
        </p:scale>
        <p:origin x="-522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notesMaster" Target="notesMasters/notesMaster1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r">
              <a:defRPr sz="1200"/>
            </a:lvl1pPr>
          </a:lstStyle>
          <a:p>
            <a:fld id="{2447E72A-D913-4DC2-9E0A-E520CE8FCC86}" type="datetimeFigureOut">
              <a:rPr lang="ru-RU" smtClean="0"/>
              <a:pPr/>
              <a:t>08.06.2016</a:t>
            </a:fld>
            <a:endParaRPr lang="ru-R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rtlCol="0" anchor="ctr"/>
          <a:lstStyle/>
          <a:p>
            <a:endParaRPr lang="ru-R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lvl="0"/>
            <a:r>
              <a:rPr lang="ru-RU" smtClean="0"/>
              <a:t>Click to edit Master text styles</a:t>
            </a:r>
          </a:p>
          <a:p>
            <a:pPr lvl="1"/>
            <a:r>
              <a:rPr lang="ru-RU" smtClean="0"/>
              <a:t>Second level</a:t>
            </a:r>
          </a:p>
          <a:p>
            <a:pPr lvl="2"/>
            <a:r>
              <a:rPr lang="ru-RU" smtClean="0"/>
              <a:t>Third level</a:t>
            </a:r>
          </a:p>
          <a:p>
            <a:pPr lvl="3"/>
            <a:r>
              <a:rPr lang="ru-RU" smtClean="0"/>
              <a:t>Fourth level</a:t>
            </a:r>
          </a:p>
          <a:p>
            <a:pPr lvl="4"/>
            <a:r>
              <a:rPr lang="ru-RU" smtClean="0"/>
              <a:t>Fifth level</a:t>
            </a: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r">
              <a:defRPr sz="1200"/>
            </a:lvl1pPr>
          </a:lstStyle>
          <a:p>
            <a:fld id="{A5D78FC6-CE17-4259-A63C-DDFC12E048F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72184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rtl="0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baseline="0" dirty="0" smtClean="0"/>
              <a:t>Введение</a:t>
            </a:r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D78FC6-CE17-4259-A63C-DDFC12E048FC}" type="slidenum">
              <a:rPr lang="ru-RU" smtClean="0"/>
              <a:pPr/>
              <a:t>1</a:t>
            </a:fld>
            <a:endParaRPr lang="ru-RU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blipFill dpi="0" rotWithShape="1">
          <a:blip r:embed="rId2">
            <a:lum bright="42000" contrast="-68000"/>
          </a:blip>
          <a:srcRect/>
          <a:stretch>
            <a:fillRect l="-30000" t="-20000" r="-2000" b="1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ru-RU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ru-RU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pPr algn="ctr"/>
            <a:fld id="{743653DA-8BF4-4869-96FE-9BCF43372D46}" type="datetime8">
              <a:rPr lang="ru-RU" smtClean="0"/>
              <a:pPr algn="ctr"/>
              <a:t>08.06.2016 14:37</a:t>
            </a:fld>
            <a:endParaRPr lang="ru-RU" sz="2000" dirty="0">
              <a:solidFill>
                <a:srgbClr val="FFFFFF"/>
              </a:solidFill>
            </a:endParaRPr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pPr algn="r"/>
            <a:endParaRPr lang="ru-RU" dirty="0">
              <a:solidFill>
                <a:schemeClr val="tx2"/>
              </a:solidFill>
            </a:endParaRPr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2AC53DF-4216-466D-99A7-94400E6C2A25}" type="slidenum">
              <a:rPr lang="ru-RU" smtClean="0"/>
              <a:pPr/>
              <a:t>‹#›</a:t>
            </a:fld>
            <a:endParaRPr lang="ru-RU" dirty="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3816DF-213E-421B-92D3-C068DBB023D6}" type="datetime8">
              <a:rPr lang="ru-RU" smtClean="0">
                <a:solidFill>
                  <a:schemeClr val="tx2"/>
                </a:solidFill>
              </a:rPr>
              <a:pPr/>
              <a:t>08.06.2016 14:37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C53DF-4216-466D-99A7-94400E6C2A25}" type="slidenum">
              <a:rPr lang="ru-RU" sz="1200" smtClean="0">
                <a:solidFill>
                  <a:schemeClr val="tx2"/>
                </a:solidFill>
              </a:rPr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8D3816DF-213E-421B-92D3-C068DBB023D6}" type="datetime8">
              <a:rPr lang="ru-RU" smtClean="0">
                <a:solidFill>
                  <a:schemeClr val="tx2"/>
                </a:solidFill>
              </a:rPr>
              <a:pPr/>
              <a:t>08.06.2016 14:37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72AC53DF-4216-466D-99A7-94400E6C2A25}" type="slidenum">
              <a:rPr lang="ru-RU" sz="1200" smtClean="0">
                <a:solidFill>
                  <a:schemeClr val="tx2"/>
                </a:solidFill>
              </a:rPr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29108-AC8D-4212-9283-60D9E99BF07A}" type="datetime8">
              <a:rPr lang="ru-RU" smtClean="0"/>
              <a:pPr/>
              <a:t>08.06.2016 14:37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AD93096-5B34-4342-9326-69289CEAE4C2}" type="slidenum">
              <a:rPr lang="ru-RU" smtClean="0"/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ED3D3-6235-4F4C-B439-DF277FB555A7}" type="datetime8">
              <a:rPr lang="ru-RU" smtClean="0"/>
              <a:pPr/>
              <a:t>08.06.2016 14:37</a:t>
            </a:fld>
            <a:endParaRPr lang="ru-RU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pPr algn="ctr"/>
            <a:fld id="{1AD93096-5B34-4342-9326-69289CEAE4C2}" type="slidenum">
              <a:rPr lang="ru-RU" smtClean="0"/>
              <a:pPr algn="ctr"/>
              <a:t>‹#›</a:t>
            </a:fld>
            <a:endParaRPr lang="ru-RU" sz="2400" dirty="0">
              <a:solidFill>
                <a:srgbClr val="FFFFFF"/>
              </a:solidFill>
            </a:endParaRPr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3B5F1E3E-4B2F-4895-B65E-28B2E64F39F6}" type="datetime8">
              <a:rPr lang="ru-RU" smtClean="0"/>
              <a:pPr/>
              <a:t>08.06.2016 14:37</a:t>
            </a:fld>
            <a:endParaRPr lang="ru-RU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pPr algn="ctr"/>
            <a:fld id="{1AD93096-5B34-4342-9326-69289CEAE4C2}" type="slidenum">
              <a:rPr lang="ru-RU" smtClean="0"/>
              <a:pPr algn="ctr"/>
              <a:t>‹#›</a:t>
            </a:fld>
            <a:endParaRPr lang="ru-RU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63085435-8225-4333-BFFA-0096413F0D76}" type="datetime8">
              <a:rPr lang="ru-RU" smtClean="0"/>
              <a:pPr/>
              <a:t>08.06.2016 14:37</a:t>
            </a:fld>
            <a:endParaRPr lang="ru-RU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pPr algn="ctr"/>
            <a:fld id="{1AD93096-5B34-4342-9326-69289CEAE4C2}" type="slidenum">
              <a:rPr lang="ru-RU" smtClean="0"/>
              <a:pPr algn="ctr"/>
              <a:t>‹#›</a:t>
            </a:fld>
            <a:endParaRPr lang="ru-RU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83C494-2A87-468C-A21B-CB14FB9ABB00}" type="datetime8">
              <a:rPr lang="ru-RU" smtClean="0"/>
              <a:pPr/>
              <a:t>08.06.2016 14:37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AD93096-5B34-4342-9326-69289CEAE4C2}" type="slidenum">
              <a:rPr lang="ru-RU" smtClean="0"/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180FA0-5B31-4864-A2BB-719EA5A679C6}" type="datetime8">
              <a:rPr lang="ru-RU" smtClean="0"/>
              <a:pPr/>
              <a:t>08.06.2016 14:37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1AD93096-5B34-4342-9326-69289CEAE4C2}" type="slidenum">
              <a:rPr lang="ru-RU" smtClean="0"/>
              <a:pPr/>
              <a:t>‹#›</a:t>
            </a:fld>
            <a:endParaRPr lang="ru-RU" dirty="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ECC0C8-36B8-442A-833D-B6AACE86BB77}" type="datetime8">
              <a:rPr lang="ru-RU" smtClean="0"/>
              <a:pPr/>
              <a:t>08.06.2016 14:37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AD93096-5B34-4342-9326-69289CEAE4C2}" type="slidenum">
              <a:rPr lang="ru-RU" smtClean="0"/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pic>
        <p:nvPicPr>
          <p:cNvPr id="8" name="Picture 7" descr="sm_pencil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12648" y="1755648"/>
            <a:ext cx="1615307" cy="2145615"/>
          </a:xfrm>
          <a:prstGeom prst="rect">
            <a:avLst/>
          </a:prstGeom>
          <a:ln w="50800" cap="sq" cmpd="dbl">
            <a:solidFill>
              <a:schemeClr val="accent2"/>
            </a:solidFill>
            <a:miter lim="800000"/>
          </a:ln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ru-RU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ru-RU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51E20EC5-AC53-4169-941E-EDF10CD23748}" type="datetime8">
              <a:rPr lang="ru-RU" smtClean="0"/>
              <a:pPr/>
              <a:t>08.06.2016 14:37</a:t>
            </a:fld>
            <a:endParaRPr lang="ru-RU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pPr algn="ctr"/>
            <a:fld id="{1AD93096-5B34-4342-9326-69289CEAE4C2}" type="slidenum">
              <a:rPr lang="ru-RU" smtClean="0"/>
              <a:pPr algn="ctr"/>
              <a:t>‹#›</a:t>
            </a:fld>
            <a:endParaRPr lang="ru-RU" sz="2800" dirty="0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ru-RU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lang="ru-RU" smtClean="0"/>
              <a:t>Вставка рисунка</a:t>
            </a:r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>
              <a:defRPr sz="1400">
                <a:solidFill>
                  <a:schemeClr val="tx2"/>
                </a:solidFill>
              </a:defRPr>
            </a:lvl1pPr>
          </a:lstStyle>
          <a:p>
            <a:fld id="{8D3816DF-213E-421B-92D3-C068DBB023D6}" type="datetime8">
              <a:rPr lang="ru-RU" smtClean="0">
                <a:solidFill>
                  <a:schemeClr val="tx2"/>
                </a:solidFill>
              </a:rPr>
              <a:pPr/>
              <a:t>08.06.2016 14:37</a:t>
            </a:fld>
            <a:endParaRPr lang="ru-RU" sz="1400" dirty="0">
              <a:solidFill>
                <a:schemeClr val="tx2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>
              <a:defRPr sz="1400">
                <a:solidFill>
                  <a:schemeClr val="tx2"/>
                </a:solidFill>
              </a:defRPr>
            </a:lvl1pPr>
          </a:lstStyle>
          <a:p>
            <a:pPr algn="r"/>
            <a:endParaRPr lang="ru-RU" sz="1400" dirty="0">
              <a:solidFill>
                <a:schemeClr val="tx2"/>
              </a:solidFill>
            </a:endParaRPr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ru-RU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>
              <a:defRPr sz="1400" b="1">
                <a:solidFill>
                  <a:srgbClr val="FFFFFF"/>
                </a:solidFill>
              </a:defRPr>
            </a:lvl1pPr>
          </a:lstStyle>
          <a:p>
            <a:pPr algn="ctr"/>
            <a:fld id="{72AC53DF-4216-466D-99A7-94400E6C2A25}" type="slidenum">
              <a:rPr lang="ru-RU" sz="1200" smtClean="0">
                <a:solidFill>
                  <a:schemeClr val="tx2"/>
                </a:solidFill>
              </a:rPr>
              <a:pPr algn="ctr"/>
              <a:t>‹#›</a:t>
            </a:fld>
            <a:endParaRPr lang="ru-RU" sz="1400" b="1" dirty="0">
              <a:solidFill>
                <a:srgbClr val="FFFFFF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6" r:id="rId2"/>
    <p:sldLayoutId id="2147483697" r:id="rId3"/>
    <p:sldLayoutId id="2147483698" r:id="rId4"/>
    <p:sldLayoutId id="2147483699" r:id="rId5"/>
    <p:sldLayoutId id="2147483700" r:id="rId6"/>
    <p:sldLayoutId id="2147483701" r:id="rId7"/>
    <p:sldLayoutId id="2147483702" r:id="rId8"/>
    <p:sldLayoutId id="2147483703" r:id="rId9"/>
    <p:sldLayoutId id="2147483704" r:id="rId10"/>
    <p:sldLayoutId id="2147483705" r:id="rId11"/>
  </p:sldLayoutIdLst>
  <p:txStyles>
    <p:titleStyle>
      <a:lvl1pPr algn="l" rtl="0" eaLnBrk="1" latinLnBrk="0" hangingPunct="1">
        <a:spcBef>
          <a:spcPct val="0"/>
        </a:spcBef>
        <a:buNone/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>
          <a:xfrm>
            <a:off x="179512" y="116632"/>
            <a:ext cx="8568952" cy="1026368"/>
          </a:xfrm>
        </p:spPr>
        <p:txBody>
          <a:bodyPr>
            <a:normAutofit fontScale="90000"/>
          </a:bodyPr>
          <a:lstStyle/>
          <a:p>
            <a:r>
              <a:rPr lang="ru-RU"/>
              <a:t>Лекция </a:t>
            </a:r>
            <a:r>
              <a:rPr lang="ru-RU" smtClean="0"/>
              <a:t>10. </a:t>
            </a:r>
            <a:r>
              <a:rPr lang="ru-RU" altLang="ru-RU" dirty="0"/>
              <a:t>Анонимные вычисления и электронная коммерция</a:t>
            </a:r>
            <a:endParaRPr lang="ru-RU" dirty="0"/>
          </a:p>
        </p:txBody>
      </p:sp>
      <p:sp>
        <p:nvSpPr>
          <p:cNvPr id="3" name="Rectangle 2"/>
          <p:cNvSpPr>
            <a:spLocks noGrp="1"/>
          </p:cNvSpPr>
          <p:nvPr>
            <p:ph sz="quarter" idx="1"/>
          </p:nvPr>
        </p:nvSpPr>
        <p:spPr>
          <a:xfrm>
            <a:off x="2123728" y="1752600"/>
            <a:ext cx="6639272" cy="4772744"/>
          </a:xfrm>
        </p:spPr>
        <p:txBody>
          <a:bodyPr>
            <a:normAutofit/>
          </a:bodyPr>
          <a:lstStyle/>
          <a:p>
            <a:pPr marL="880110" lvl="1" indent="-514350">
              <a:buFont typeface="+mj-lt"/>
              <a:buAutoNum type="arabicPeriod"/>
            </a:pPr>
            <a:r>
              <a:rPr lang="ru-RU" sz="3200" dirty="0"/>
              <a:t>Задача «миллионеров</a:t>
            </a:r>
            <a:r>
              <a:rPr lang="ru-RU" sz="3200" dirty="0" smtClean="0"/>
              <a:t>». Безопасные </a:t>
            </a:r>
            <a:r>
              <a:rPr lang="ru-RU" sz="3200" dirty="0"/>
              <a:t>вычисления с несколькими участниками.</a:t>
            </a:r>
          </a:p>
          <a:p>
            <a:pPr marL="880110" lvl="1" indent="-514350">
              <a:buFont typeface="+mj-lt"/>
              <a:buAutoNum type="arabicPeriod"/>
            </a:pPr>
            <a:r>
              <a:rPr lang="ru-RU" sz="3200" dirty="0" smtClean="0"/>
              <a:t>Электронные деньги </a:t>
            </a:r>
            <a:r>
              <a:rPr lang="ru-RU" altLang="ru-RU" sz="3200" dirty="0" smtClean="0"/>
              <a:t>с </a:t>
            </a:r>
            <a:r>
              <a:rPr lang="ru-RU" altLang="ru-RU" sz="3200" dirty="0"/>
              <a:t>обнаружением мошенника</a:t>
            </a:r>
            <a:r>
              <a:rPr lang="ru-RU" sz="3200" dirty="0" smtClean="0"/>
              <a:t>.</a:t>
            </a:r>
          </a:p>
          <a:p>
            <a:pPr marL="880110" lvl="1" indent="-514350">
              <a:buFont typeface="+mj-lt"/>
              <a:buAutoNum type="arabicPeriod"/>
            </a:pPr>
            <a:r>
              <a:rPr lang="ru-RU" altLang="ru-RU" sz="3200" dirty="0"/>
              <a:t>Протоколы </a:t>
            </a:r>
            <a:r>
              <a:rPr lang="ru-RU" altLang="ru-RU" sz="3200" dirty="0" smtClean="0"/>
              <a:t>и системы электронных наличных.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857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023193"/>
          </a:xfrm>
        </p:spPr>
        <p:txBody>
          <a:bodyPr>
            <a:normAutofit fontScale="90000"/>
          </a:bodyPr>
          <a:lstStyle/>
          <a:p>
            <a:r>
              <a:rPr lang="ru-RU" altLang="ru-RU" sz="4000" dirty="0"/>
              <a:t>Голосование с блокирующими участниками</a:t>
            </a:r>
          </a:p>
        </p:txBody>
      </p:sp>
      <p:sp>
        <p:nvSpPr>
          <p:cNvPr id="408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484784"/>
            <a:ext cx="9144000" cy="5373216"/>
          </a:xfrm>
        </p:spPr>
        <p:txBody>
          <a:bodyPr>
            <a:normAutofit/>
          </a:bodyPr>
          <a:lstStyle/>
          <a:p>
            <a:r>
              <a:rPr lang="ru-RU" altLang="ru-RU" sz="3200" dirty="0"/>
              <a:t>Требуется создать протокол принятия коллективного решения, в процессе которого некоторые из участников могут использовать (или не использовать) право вето, блокирующее мнения других участников.</a:t>
            </a:r>
          </a:p>
          <a:p>
            <a:r>
              <a:rPr lang="ru-RU" altLang="ru-RU" sz="3200" dirty="0"/>
              <a:t>Если блокирующие участники высказывают противоположные мнения, то решение принимается простым большинством голосов.</a:t>
            </a:r>
          </a:p>
          <a:p>
            <a:r>
              <a:rPr lang="ru-RU" altLang="ru-RU" sz="3200" dirty="0"/>
              <a:t>Существует два вида мнений – «да» и «нет».</a:t>
            </a:r>
          </a:p>
        </p:txBody>
      </p:sp>
    </p:spTree>
    <p:extLst>
      <p:ext uri="{BB962C8B-B14F-4D97-AF65-F5344CB8AC3E}">
        <p14:creationId xmlns:p14="http://schemas.microsoft.com/office/powerpoint/2010/main" val="2202971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62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16632"/>
            <a:ext cx="9144000" cy="1152128"/>
          </a:xfrm>
        </p:spPr>
        <p:txBody>
          <a:bodyPr>
            <a:normAutofit fontScale="90000"/>
          </a:bodyPr>
          <a:lstStyle/>
          <a:p>
            <a:r>
              <a:rPr lang="ru-RU" altLang="ru-RU" sz="4000" dirty="0"/>
              <a:t>Голосование с блокирующими участниками</a:t>
            </a:r>
          </a:p>
        </p:txBody>
      </p:sp>
      <p:sp>
        <p:nvSpPr>
          <p:cNvPr id="410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412776"/>
            <a:ext cx="9144000" cy="5445224"/>
          </a:xfrm>
        </p:spPr>
        <p:txBody>
          <a:bodyPr>
            <a:normAutofit/>
          </a:bodyPr>
          <a:lstStyle/>
          <a:p>
            <a:r>
              <a:rPr lang="ru-RU" altLang="ru-RU" sz="3200" dirty="0"/>
              <a:t>Требуется скрыть информацию о решающем значении блокирующего голоса.</a:t>
            </a:r>
          </a:p>
          <a:p>
            <a:r>
              <a:rPr lang="ru-RU" altLang="ru-RU" sz="3200" dirty="0"/>
              <a:t>Примеры применения протокола: принятие решения в акционерных обществах или международных организациях, где голоса некоторых участников имеют большее значение.</a:t>
            </a:r>
          </a:p>
        </p:txBody>
      </p:sp>
    </p:spTree>
    <p:extLst>
      <p:ext uri="{BB962C8B-B14F-4D97-AF65-F5344CB8AC3E}">
        <p14:creationId xmlns:p14="http://schemas.microsoft.com/office/powerpoint/2010/main" val="4068064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0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44624"/>
            <a:ext cx="9144000" cy="1224136"/>
          </a:xfrm>
        </p:spPr>
        <p:txBody>
          <a:bodyPr>
            <a:normAutofit fontScale="90000"/>
          </a:bodyPr>
          <a:lstStyle/>
          <a:p>
            <a:r>
              <a:rPr lang="ru-RU" altLang="ru-RU" sz="4000" dirty="0"/>
              <a:t>Примеры голосования с блокирующими участниками</a:t>
            </a:r>
          </a:p>
        </p:txBody>
      </p:sp>
      <p:sp>
        <p:nvSpPr>
          <p:cNvPr id="4096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341438"/>
            <a:ext cx="9144000" cy="5516562"/>
          </a:xfrm>
        </p:spPr>
        <p:txBody>
          <a:bodyPr/>
          <a:lstStyle/>
          <a:p>
            <a:pPr marL="609600" indent="-609600"/>
            <a:r>
              <a:rPr lang="ru-RU" altLang="ru-RU" sz="3200" dirty="0"/>
              <a:t>5 обычных участников (</a:t>
            </a:r>
            <a:r>
              <a:rPr lang="en-US" altLang="ru-RU" sz="3200" dirty="0"/>
              <a:t>N</a:t>
            </a:r>
            <a:r>
              <a:rPr lang="en-US" altLang="ru-RU" sz="3200" baseline="-25000" dirty="0"/>
              <a:t>1</a:t>
            </a:r>
            <a:r>
              <a:rPr lang="en-US" altLang="ru-RU" sz="3200" dirty="0"/>
              <a:t>, …, N</a:t>
            </a:r>
            <a:r>
              <a:rPr lang="en-US" altLang="ru-RU" sz="3200" baseline="-25000" dirty="0"/>
              <a:t>5</a:t>
            </a:r>
            <a:r>
              <a:rPr lang="en-US" altLang="ru-RU" sz="3200" dirty="0"/>
              <a:t>) </a:t>
            </a:r>
            <a:r>
              <a:rPr lang="ru-RU" altLang="ru-RU" sz="3200" dirty="0"/>
              <a:t>и 2 блокирующих участника (</a:t>
            </a:r>
            <a:r>
              <a:rPr lang="en-US" altLang="ru-RU" sz="3200" dirty="0"/>
              <a:t>S</a:t>
            </a:r>
            <a:r>
              <a:rPr lang="en-US" altLang="ru-RU" sz="3200" baseline="-25000" dirty="0"/>
              <a:t>1</a:t>
            </a:r>
            <a:r>
              <a:rPr lang="en-US" altLang="ru-RU" sz="3200" dirty="0"/>
              <a:t> </a:t>
            </a:r>
            <a:r>
              <a:rPr lang="ru-RU" altLang="ru-RU" sz="3200" dirty="0"/>
              <a:t>и </a:t>
            </a:r>
            <a:r>
              <a:rPr lang="en-US" altLang="ru-RU" sz="3200" dirty="0"/>
              <a:t>S</a:t>
            </a:r>
            <a:r>
              <a:rPr lang="en-US" altLang="ru-RU" sz="3200" baseline="-25000" dirty="0"/>
              <a:t>2</a:t>
            </a:r>
            <a:r>
              <a:rPr lang="en-US" altLang="ru-RU" sz="3200" dirty="0"/>
              <a:t>).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ru-RU" altLang="ru-RU" sz="3200" dirty="0"/>
              <a:t>Обычные участники: нет, нет, нет, да, нет. Блокирующие участники: блокирующее да, нет. Принятое решение: да.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ru-RU" altLang="ru-RU" sz="3200" dirty="0"/>
              <a:t>Обычные участники: нет, нет, нет, да, нет. Блокирующие участники: блокирующее да, </a:t>
            </a:r>
            <a:r>
              <a:rPr lang="ru-RU" altLang="ru-RU" dirty="0"/>
              <a:t>блокирующее нет. Принятое решение: нет.</a:t>
            </a:r>
          </a:p>
        </p:txBody>
      </p:sp>
    </p:spTree>
    <p:extLst>
      <p:ext uri="{BB962C8B-B14F-4D97-AF65-F5344CB8AC3E}">
        <p14:creationId xmlns:p14="http://schemas.microsoft.com/office/powerpoint/2010/main" val="251081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165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88640"/>
            <a:ext cx="9144000" cy="1008112"/>
          </a:xfrm>
        </p:spPr>
        <p:txBody>
          <a:bodyPr>
            <a:normAutofit fontScale="90000"/>
          </a:bodyPr>
          <a:lstStyle/>
          <a:p>
            <a:r>
              <a:rPr lang="ru-RU" altLang="ru-RU" sz="4000" dirty="0"/>
              <a:t>Голосование с блокирующими участниками</a:t>
            </a:r>
          </a:p>
        </p:txBody>
      </p:sp>
      <p:sp>
        <p:nvSpPr>
          <p:cNvPr id="4116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412875"/>
            <a:ext cx="9144000" cy="5445125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ru-RU" altLang="ru-RU" sz="3200" dirty="0"/>
              <a:t>Частный случай более общего случая - безопасных вычислений с несколькими участниками.</a:t>
            </a:r>
          </a:p>
          <a:p>
            <a:pPr>
              <a:lnSpc>
                <a:spcPct val="90000"/>
              </a:lnSpc>
            </a:pPr>
            <a:r>
              <a:rPr lang="ru-RU" altLang="ru-RU" sz="3200" dirty="0"/>
              <a:t>Любая функция с </a:t>
            </a:r>
            <a:r>
              <a:rPr lang="en-US" altLang="ru-RU" sz="3200" dirty="0"/>
              <a:t>n </a:t>
            </a:r>
            <a:r>
              <a:rPr lang="ru-RU" altLang="ru-RU" sz="3200" dirty="0"/>
              <a:t>переменными может быть вычислена </a:t>
            </a:r>
            <a:r>
              <a:rPr lang="en-US" altLang="ru-RU" sz="3200" dirty="0"/>
              <a:t>n </a:t>
            </a:r>
            <a:r>
              <a:rPr lang="ru-RU" altLang="ru-RU" sz="3200" dirty="0"/>
              <a:t>участниками способом, при котором все смогут узнать результат, но любое количество участников, меньшее </a:t>
            </a:r>
            <a:r>
              <a:rPr lang="en-US" altLang="ru-RU" sz="3200" dirty="0"/>
              <a:t>n/2, </a:t>
            </a:r>
            <a:r>
              <a:rPr lang="ru-RU" altLang="ru-RU" sz="3200" dirty="0"/>
              <a:t>не сможет получить никакой дополнительной информации кроме введенных ими значений переменных и результата вычисления функции.</a:t>
            </a:r>
          </a:p>
        </p:txBody>
      </p:sp>
    </p:spTree>
    <p:extLst>
      <p:ext uri="{BB962C8B-B14F-4D97-AF65-F5344CB8AC3E}">
        <p14:creationId xmlns:p14="http://schemas.microsoft.com/office/powerpoint/2010/main" val="3091564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267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44624"/>
            <a:ext cx="9144000" cy="1079773"/>
          </a:xfrm>
        </p:spPr>
        <p:txBody>
          <a:bodyPr>
            <a:normAutofit fontScale="90000"/>
          </a:bodyPr>
          <a:lstStyle/>
          <a:p>
            <a:r>
              <a:rPr lang="ru-RU" altLang="ru-RU" sz="4000" dirty="0"/>
              <a:t>Безопасные вычисления с несколькими участниками</a:t>
            </a:r>
          </a:p>
        </p:txBody>
      </p:sp>
      <p:sp>
        <p:nvSpPr>
          <p:cNvPr id="4126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412776"/>
            <a:ext cx="9144000" cy="5445224"/>
          </a:xfrm>
        </p:spPr>
        <p:txBody>
          <a:bodyPr>
            <a:normAutofit/>
          </a:bodyPr>
          <a:lstStyle/>
          <a:p>
            <a:r>
              <a:rPr lang="en-US" altLang="ru-RU" sz="3200" dirty="0"/>
              <a:t>A </a:t>
            </a:r>
            <a:r>
              <a:rPr lang="ru-RU" altLang="ru-RU" sz="3200" dirty="0"/>
              <a:t>и </a:t>
            </a:r>
            <a:r>
              <a:rPr lang="en-US" altLang="ru-RU" sz="3200" dirty="0"/>
              <a:t>B </a:t>
            </a:r>
            <a:r>
              <a:rPr lang="ru-RU" altLang="ru-RU" sz="3200" dirty="0"/>
              <a:t>хотят совместно вычислить функцию </a:t>
            </a:r>
            <a:r>
              <a:rPr lang="en-US" altLang="ru-RU" sz="3200" dirty="0"/>
              <a:t>f(a</a:t>
            </a:r>
            <a:r>
              <a:rPr lang="en-US" altLang="ru-RU" sz="3200" dirty="0" smtClean="0"/>
              <a:t>,</a:t>
            </a:r>
            <a:r>
              <a:rPr lang="ru-RU" altLang="ru-RU" sz="3200" dirty="0" smtClean="0"/>
              <a:t> </a:t>
            </a:r>
            <a:r>
              <a:rPr lang="en-US" altLang="ru-RU" sz="3200" dirty="0" smtClean="0"/>
              <a:t>b</a:t>
            </a:r>
            <a:r>
              <a:rPr lang="en-US" altLang="ru-RU" sz="3200" dirty="0"/>
              <a:t>), </a:t>
            </a:r>
            <a:r>
              <a:rPr lang="ru-RU" altLang="ru-RU" sz="3200" dirty="0"/>
              <a:t>где значение параметра </a:t>
            </a:r>
            <a:r>
              <a:rPr lang="en-US" altLang="ru-RU" sz="3200" dirty="0"/>
              <a:t>a </a:t>
            </a:r>
            <a:r>
              <a:rPr lang="ru-RU" altLang="ru-RU" sz="3200" dirty="0"/>
              <a:t>определяется </a:t>
            </a:r>
            <a:r>
              <a:rPr lang="en-US" altLang="ru-RU" sz="3200" dirty="0"/>
              <a:t>A</a:t>
            </a:r>
            <a:r>
              <a:rPr lang="ru-RU" altLang="ru-RU" sz="3200" dirty="0"/>
              <a:t>, а значение параметра </a:t>
            </a:r>
            <a:r>
              <a:rPr lang="en-US" altLang="ru-RU" sz="3200" dirty="0"/>
              <a:t>b – B.</a:t>
            </a:r>
            <a:r>
              <a:rPr lang="ru-RU" altLang="ru-RU" sz="3200" dirty="0"/>
              <a:t> </a:t>
            </a:r>
            <a:r>
              <a:rPr lang="en-US" altLang="ru-RU" sz="3200" dirty="0"/>
              <a:t>B </a:t>
            </a:r>
            <a:r>
              <a:rPr lang="ru-RU" altLang="ru-RU" sz="3200" dirty="0"/>
              <a:t>не должен узнать о выборе </a:t>
            </a:r>
            <a:r>
              <a:rPr lang="en-US" altLang="ru-RU" sz="3200" dirty="0"/>
              <a:t>A, </a:t>
            </a:r>
            <a:r>
              <a:rPr lang="ru-RU" altLang="ru-RU" sz="3200" dirty="0"/>
              <a:t>а </a:t>
            </a:r>
            <a:r>
              <a:rPr lang="en-US" altLang="ru-RU" sz="3200" dirty="0"/>
              <a:t>A – </a:t>
            </a:r>
            <a:r>
              <a:rPr lang="ru-RU" altLang="ru-RU" sz="3200" dirty="0"/>
              <a:t>о значении, введенном </a:t>
            </a:r>
            <a:r>
              <a:rPr lang="en-US" altLang="ru-RU" sz="3200" dirty="0"/>
              <a:t>B.</a:t>
            </a:r>
            <a:endParaRPr lang="ru-RU" altLang="ru-RU" sz="3200" dirty="0"/>
          </a:p>
          <a:p>
            <a:r>
              <a:rPr lang="ru-RU" altLang="ru-RU" sz="3200" dirty="0"/>
              <a:t>Подобный протокол называется протоколом безопасной оценки схемы.</a:t>
            </a:r>
          </a:p>
        </p:txBody>
      </p:sp>
    </p:spTree>
    <p:extLst>
      <p:ext uri="{BB962C8B-B14F-4D97-AF65-F5344CB8AC3E}">
        <p14:creationId xmlns:p14="http://schemas.microsoft.com/office/powerpoint/2010/main" val="2264485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369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44624"/>
            <a:ext cx="9144000" cy="1052513"/>
          </a:xfrm>
        </p:spPr>
        <p:txBody>
          <a:bodyPr/>
          <a:lstStyle/>
          <a:p>
            <a:r>
              <a:rPr lang="ru-RU" altLang="ru-RU" sz="4000" dirty="0"/>
              <a:t>Протокол безопасной оценки схемы</a:t>
            </a:r>
          </a:p>
        </p:txBody>
      </p:sp>
      <p:sp>
        <p:nvSpPr>
          <p:cNvPr id="4136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412776"/>
            <a:ext cx="9144000" cy="5445224"/>
          </a:xfrm>
        </p:spPr>
        <p:txBody>
          <a:bodyPr>
            <a:normAutofit/>
          </a:bodyPr>
          <a:lstStyle/>
          <a:p>
            <a:pPr marL="609600" indent="-609600"/>
            <a:r>
              <a:rPr lang="ru-RU" altLang="ru-RU" sz="3200" dirty="0"/>
              <a:t>Требования: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en-US" altLang="ru-RU" sz="3200" dirty="0"/>
              <a:t>A </a:t>
            </a:r>
            <a:r>
              <a:rPr lang="ru-RU" altLang="ru-RU" sz="3200" dirty="0"/>
              <a:t>может ввести свое значение так, что </a:t>
            </a:r>
            <a:r>
              <a:rPr lang="en-US" altLang="ru-RU" sz="3200" dirty="0"/>
              <a:t>B </a:t>
            </a:r>
            <a:r>
              <a:rPr lang="ru-RU" altLang="ru-RU" sz="3200" dirty="0"/>
              <a:t>не сможет его узнать.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en-US" altLang="ru-RU" sz="3200" dirty="0"/>
              <a:t>B </a:t>
            </a:r>
            <a:r>
              <a:rPr lang="ru-RU" altLang="ru-RU" sz="3200" dirty="0"/>
              <a:t>может ввести свое значение так, что </a:t>
            </a:r>
            <a:r>
              <a:rPr lang="en-US" altLang="ru-RU" sz="3200" dirty="0"/>
              <a:t>A </a:t>
            </a:r>
            <a:r>
              <a:rPr lang="ru-RU" altLang="ru-RU" sz="3200" dirty="0"/>
              <a:t>не сможет его узнать.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ru-RU" altLang="ru-RU" sz="3200" dirty="0"/>
              <a:t>И </a:t>
            </a:r>
            <a:r>
              <a:rPr lang="en-US" altLang="ru-RU" sz="3200" dirty="0"/>
              <a:t>A, </a:t>
            </a:r>
            <a:r>
              <a:rPr lang="ru-RU" altLang="ru-RU" sz="3200" dirty="0"/>
              <a:t>и </a:t>
            </a:r>
            <a:r>
              <a:rPr lang="en-US" altLang="ru-RU" sz="3200" dirty="0"/>
              <a:t>B </a:t>
            </a:r>
            <a:r>
              <a:rPr lang="ru-RU" altLang="ru-RU" sz="3200" dirty="0"/>
              <a:t>могут вычислить результат функции, причем оба участника будут уверены, что результат вычисления верен и не подтасован другой стороной.</a:t>
            </a:r>
          </a:p>
        </p:txBody>
      </p:sp>
    </p:spTree>
    <p:extLst>
      <p:ext uri="{BB962C8B-B14F-4D97-AF65-F5344CB8AC3E}">
        <p14:creationId xmlns:p14="http://schemas.microsoft.com/office/powerpoint/2010/main" val="2298102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6770" name="Rectangle 2"/>
          <p:cNvSpPr>
            <a:spLocks noGrp="1" noChangeArrowheads="1"/>
          </p:cNvSpPr>
          <p:nvPr>
            <p:ph type="title"/>
          </p:nvPr>
        </p:nvSpPr>
        <p:spPr>
          <a:xfrm>
            <a:off x="179512" y="0"/>
            <a:ext cx="8229600" cy="863600"/>
          </a:xfrm>
        </p:spPr>
        <p:txBody>
          <a:bodyPr/>
          <a:lstStyle/>
          <a:p>
            <a:r>
              <a:rPr lang="ru-RU" altLang="ru-RU" dirty="0"/>
              <a:t>Электронные деньги</a:t>
            </a:r>
          </a:p>
        </p:txBody>
      </p:sp>
      <p:sp>
        <p:nvSpPr>
          <p:cNvPr id="4167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340768"/>
            <a:ext cx="9144000" cy="5517232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ru-RU" altLang="ru-RU" sz="3200" dirty="0"/>
              <a:t>Протокол, основанный на </a:t>
            </a:r>
            <a:r>
              <a:rPr lang="ru-RU" altLang="ru-RU" sz="3200" dirty="0" smtClean="0"/>
              <a:t>ЭП </a:t>
            </a:r>
            <a:r>
              <a:rPr lang="ru-RU" altLang="ru-RU" sz="3200" dirty="0"/>
              <a:t>вслепую и механизме «разделения и выбора», который был рассмотрен на </a:t>
            </a:r>
            <a:r>
              <a:rPr lang="ru-RU" altLang="ru-RU" sz="3200"/>
              <a:t>лекции </a:t>
            </a:r>
            <a:r>
              <a:rPr lang="ru-RU" altLang="ru-RU" sz="3200" smtClean="0"/>
              <a:t>6, </a:t>
            </a:r>
            <a:r>
              <a:rPr lang="ru-RU" altLang="ru-RU" sz="3200" dirty="0"/>
              <a:t>не позволяет банку узнать, кто пытается повторно расплатиться уже принятой ранее монетой (покупатель или продавец</a:t>
            </a:r>
            <a:r>
              <a:rPr lang="ru-RU" altLang="ru-RU" sz="3200" dirty="0" smtClean="0"/>
              <a:t>), для применения штрафных санкций.  </a:t>
            </a:r>
            <a:r>
              <a:rPr lang="ru-RU" altLang="ru-RU" sz="3200" dirty="0"/>
              <a:t>Покупателем может быть </a:t>
            </a:r>
            <a:r>
              <a:rPr lang="en-US" altLang="ru-RU" sz="3200" dirty="0"/>
              <a:t>A</a:t>
            </a:r>
            <a:r>
              <a:rPr lang="ru-RU" altLang="ru-RU" sz="3200" dirty="0"/>
              <a:t>, которому монета была выдана банком, или иное лицо, получившее монету в качестве оплаты товара или услуги.</a:t>
            </a:r>
          </a:p>
          <a:p>
            <a:pPr>
              <a:lnSpc>
                <a:spcPct val="90000"/>
              </a:lnSpc>
            </a:pPr>
            <a:r>
              <a:rPr lang="ru-RU" altLang="ru-RU" sz="3200" dirty="0"/>
              <a:t>Эта задача может быть решена с помощью дополнительного протокола.</a:t>
            </a:r>
          </a:p>
        </p:txBody>
      </p:sp>
    </p:spTree>
    <p:extLst>
      <p:ext uri="{BB962C8B-B14F-4D97-AF65-F5344CB8AC3E}">
        <p14:creationId xmlns:p14="http://schemas.microsoft.com/office/powerpoint/2010/main" val="2654752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779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16632"/>
            <a:ext cx="9144000" cy="1139825"/>
          </a:xfrm>
        </p:spPr>
        <p:txBody>
          <a:bodyPr>
            <a:normAutofit fontScale="90000"/>
          </a:bodyPr>
          <a:lstStyle/>
          <a:p>
            <a:r>
              <a:rPr lang="ru-RU" altLang="ru-RU" sz="4000" dirty="0"/>
              <a:t>Электронные деньги с обнаружением мошенника</a:t>
            </a:r>
          </a:p>
        </p:txBody>
      </p:sp>
      <p:sp>
        <p:nvSpPr>
          <p:cNvPr id="4177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484784"/>
            <a:ext cx="9144000" cy="5373216"/>
          </a:xfrm>
        </p:spPr>
        <p:txBody>
          <a:bodyPr>
            <a:normAutofit/>
          </a:bodyPr>
          <a:lstStyle/>
          <a:p>
            <a:pPr marL="609600" indent="-609600">
              <a:buFont typeface="Wingdings" pitchFamily="2" charset="2"/>
              <a:buAutoNum type="arabicPeriod"/>
            </a:pPr>
            <a:r>
              <a:rPr lang="en-US" altLang="ru-RU" sz="3200" dirty="0"/>
              <a:t>A (</a:t>
            </a:r>
            <a:r>
              <a:rPr lang="ru-RU" altLang="ru-RU" sz="3200" dirty="0"/>
              <a:t>покупатель)-</a:t>
            </a:r>
            <a:r>
              <a:rPr lang="en-US" altLang="ru-RU" sz="3200" dirty="0"/>
              <a:t>&gt;C (</a:t>
            </a:r>
            <a:r>
              <a:rPr lang="ru-RU" altLang="ru-RU" sz="3200" dirty="0"/>
              <a:t>продавец): электронная монета </a:t>
            </a:r>
            <a:r>
              <a:rPr lang="en-US" altLang="ru-RU" sz="3200" dirty="0"/>
              <a:t>&lt;</a:t>
            </a:r>
            <a:r>
              <a:rPr lang="en-US" altLang="ru-RU" sz="3200" dirty="0" err="1"/>
              <a:t>n</a:t>
            </a:r>
            <a:r>
              <a:rPr lang="en-US" altLang="ru-RU" sz="3200" baseline="-25000" dirty="0" err="1"/>
              <a:t>i</a:t>
            </a:r>
            <a:r>
              <a:rPr lang="en-US" altLang="ru-RU" sz="3200" dirty="0" smtClean="0"/>
              <a:t>,</a:t>
            </a:r>
            <a:r>
              <a:rPr lang="ru-RU" altLang="ru-RU" sz="3200" dirty="0" smtClean="0"/>
              <a:t> </a:t>
            </a:r>
            <a:r>
              <a:rPr lang="en-US" altLang="ru-RU" sz="3200" dirty="0" smtClean="0"/>
              <a:t>m,</a:t>
            </a:r>
            <a:r>
              <a:rPr lang="ru-RU" altLang="ru-RU" sz="3200" dirty="0" smtClean="0"/>
              <a:t> </a:t>
            </a:r>
            <a:r>
              <a:rPr lang="en-US" altLang="ru-RU" sz="3200" dirty="0" err="1" smtClean="0"/>
              <a:t>s</a:t>
            </a:r>
            <a:r>
              <a:rPr lang="en-US" altLang="ru-RU" sz="3200" baseline="-25000" dirty="0" err="1" smtClean="0"/>
              <a:t>i</a:t>
            </a:r>
            <a:r>
              <a:rPr lang="en-US" altLang="ru-RU" sz="3200" dirty="0"/>
              <a:t>&gt; (</a:t>
            </a:r>
            <a:r>
              <a:rPr lang="en-US" altLang="ru-RU" sz="3200" dirty="0" err="1"/>
              <a:t>n</a:t>
            </a:r>
            <a:r>
              <a:rPr lang="en-US" altLang="ru-RU" sz="3200" baseline="-25000" dirty="0" err="1"/>
              <a:t>i</a:t>
            </a:r>
            <a:r>
              <a:rPr lang="ru-RU" altLang="ru-RU" sz="3200" dirty="0"/>
              <a:t> – номер монеты с номиналом </a:t>
            </a:r>
            <a:r>
              <a:rPr lang="en-US" altLang="ru-RU" sz="3200" dirty="0"/>
              <a:t>m</a:t>
            </a:r>
            <a:r>
              <a:rPr lang="ru-RU" altLang="ru-RU" sz="3200" dirty="0"/>
              <a:t>, </a:t>
            </a:r>
            <a:r>
              <a:rPr lang="en-US" altLang="ru-RU" sz="3200" dirty="0" err="1"/>
              <a:t>s</a:t>
            </a:r>
            <a:r>
              <a:rPr lang="en-US" altLang="ru-RU" sz="3200" baseline="-25000" dirty="0" err="1"/>
              <a:t>i</a:t>
            </a:r>
            <a:r>
              <a:rPr lang="ru-RU" altLang="ru-RU" sz="3200" dirty="0"/>
              <a:t> – </a:t>
            </a:r>
            <a:r>
              <a:rPr lang="ru-RU" altLang="ru-RU" sz="3200" dirty="0" smtClean="0"/>
              <a:t>ЭП </a:t>
            </a:r>
            <a:r>
              <a:rPr lang="ru-RU" altLang="ru-RU" sz="3200" dirty="0"/>
              <a:t>банка </a:t>
            </a:r>
            <a:r>
              <a:rPr lang="en-US" altLang="ru-RU" sz="3200" dirty="0"/>
              <a:t>B </a:t>
            </a:r>
            <a:r>
              <a:rPr lang="ru-RU" altLang="ru-RU" sz="3200" dirty="0"/>
              <a:t>под монетой).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en-US" altLang="ru-RU" sz="3200" dirty="0"/>
              <a:t>C: </a:t>
            </a:r>
            <a:r>
              <a:rPr lang="ru-RU" altLang="ru-RU" sz="3200" dirty="0"/>
              <a:t>проверяет </a:t>
            </a:r>
            <a:r>
              <a:rPr lang="en-US" altLang="ru-RU" sz="3200" dirty="0" err="1"/>
              <a:t>s</a:t>
            </a:r>
            <a:r>
              <a:rPr lang="en-US" altLang="ru-RU" sz="3200" baseline="-25000" dirty="0" err="1"/>
              <a:t>i</a:t>
            </a:r>
            <a:r>
              <a:rPr lang="ru-RU" altLang="ru-RU" sz="3200" dirty="0"/>
              <a:t>.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ru-RU" altLang="ru-RU" sz="3200" dirty="0"/>
              <a:t>С-</a:t>
            </a:r>
            <a:r>
              <a:rPr lang="en-US" altLang="ru-RU" sz="3200" dirty="0"/>
              <a:t>&gt;A: </a:t>
            </a:r>
            <a:r>
              <a:rPr lang="ru-RU" altLang="ru-RU" sz="3200" dirty="0"/>
              <a:t>запрос случайной идентификационной строки </a:t>
            </a:r>
            <a:r>
              <a:rPr lang="en-US" altLang="ru-RU" sz="3200" dirty="0"/>
              <a:t>I.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en-US" altLang="ru-RU" sz="3200" dirty="0"/>
              <a:t>A-&gt;C: PK</a:t>
            </a:r>
            <a:r>
              <a:rPr lang="en-US" altLang="ru-RU" sz="3200" baseline="-25000" dirty="0"/>
              <a:t>A</a:t>
            </a:r>
            <a:r>
              <a:rPr lang="en-US" altLang="ru-RU" sz="3200" dirty="0"/>
              <a:t>,</a:t>
            </a:r>
            <a:r>
              <a:rPr lang="ru-RU" altLang="ru-RU" sz="3200" dirty="0"/>
              <a:t> </a:t>
            </a:r>
            <a:r>
              <a:rPr lang="en-US" altLang="ru-RU" sz="3200" dirty="0"/>
              <a:t>E</a:t>
            </a:r>
            <a:r>
              <a:rPr lang="en-US" altLang="ru-RU" sz="3200" baseline="-25000" dirty="0"/>
              <a:t>SKA</a:t>
            </a:r>
            <a:r>
              <a:rPr lang="en-US" altLang="ru-RU" sz="3200" dirty="0"/>
              <a:t>(I).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en-US" altLang="ru-RU" sz="3200" dirty="0"/>
              <a:t>C-&gt;B: &lt;</a:t>
            </a:r>
            <a:r>
              <a:rPr lang="en-US" altLang="ru-RU" sz="3200" dirty="0" err="1"/>
              <a:t>n</a:t>
            </a:r>
            <a:r>
              <a:rPr lang="en-US" altLang="ru-RU" sz="3200" baseline="-25000" dirty="0" err="1"/>
              <a:t>i</a:t>
            </a:r>
            <a:r>
              <a:rPr lang="en-US" altLang="ru-RU" sz="3200" dirty="0" smtClean="0"/>
              <a:t>,</a:t>
            </a:r>
            <a:r>
              <a:rPr lang="ru-RU" altLang="ru-RU" sz="3200" dirty="0" smtClean="0"/>
              <a:t> </a:t>
            </a:r>
            <a:r>
              <a:rPr lang="en-US" altLang="ru-RU" sz="3200" dirty="0" smtClean="0"/>
              <a:t>m,</a:t>
            </a:r>
            <a:r>
              <a:rPr lang="ru-RU" altLang="ru-RU" sz="3200" dirty="0" smtClean="0"/>
              <a:t> </a:t>
            </a:r>
            <a:r>
              <a:rPr lang="en-US" altLang="ru-RU" sz="3200" dirty="0" err="1" smtClean="0"/>
              <a:t>s</a:t>
            </a:r>
            <a:r>
              <a:rPr lang="en-US" altLang="ru-RU" sz="3200" baseline="-25000" dirty="0" err="1" smtClean="0"/>
              <a:t>i</a:t>
            </a:r>
            <a:r>
              <a:rPr lang="en-US" altLang="ru-RU" sz="3200" dirty="0"/>
              <a:t>&gt;, &lt;PK</a:t>
            </a:r>
            <a:r>
              <a:rPr lang="en-US" altLang="ru-RU" sz="3200" baseline="-25000" dirty="0"/>
              <a:t>A</a:t>
            </a:r>
            <a:r>
              <a:rPr lang="en-US" altLang="ru-RU" sz="3200" dirty="0" smtClean="0"/>
              <a:t>,</a:t>
            </a:r>
            <a:r>
              <a:rPr lang="ru-RU" altLang="ru-RU" sz="3200" dirty="0" smtClean="0"/>
              <a:t> </a:t>
            </a:r>
            <a:r>
              <a:rPr lang="en-US" altLang="ru-RU" sz="3200" dirty="0" smtClean="0"/>
              <a:t>E</a:t>
            </a:r>
            <a:r>
              <a:rPr lang="en-US" altLang="ru-RU" sz="3200" baseline="-25000" dirty="0" smtClean="0"/>
              <a:t>SKA</a:t>
            </a:r>
            <a:r>
              <a:rPr lang="en-US" altLang="ru-RU" sz="3200" dirty="0" smtClean="0"/>
              <a:t>(I</a:t>
            </a:r>
            <a:r>
              <a:rPr lang="en-US" altLang="ru-RU" sz="3200" dirty="0"/>
              <a:t>)&gt;.</a:t>
            </a:r>
            <a:endParaRPr lang="ru-RU" altLang="ru-RU" sz="3200" dirty="0"/>
          </a:p>
        </p:txBody>
      </p:sp>
    </p:spTree>
    <p:extLst>
      <p:ext uri="{BB962C8B-B14F-4D97-AF65-F5344CB8AC3E}">
        <p14:creationId xmlns:p14="http://schemas.microsoft.com/office/powerpoint/2010/main" val="3173654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881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1382"/>
            <a:ext cx="9144000" cy="1151781"/>
          </a:xfrm>
        </p:spPr>
        <p:txBody>
          <a:bodyPr>
            <a:normAutofit fontScale="90000"/>
          </a:bodyPr>
          <a:lstStyle/>
          <a:p>
            <a:r>
              <a:rPr lang="ru-RU" altLang="ru-RU" sz="4000" dirty="0"/>
              <a:t>Электронные деньги с обнаружением мошенника</a:t>
            </a:r>
          </a:p>
        </p:txBody>
      </p:sp>
      <p:sp>
        <p:nvSpPr>
          <p:cNvPr id="4188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412776"/>
            <a:ext cx="9144000" cy="5445224"/>
          </a:xfrm>
        </p:spPr>
        <p:txBody>
          <a:bodyPr>
            <a:normAutofit/>
          </a:bodyPr>
          <a:lstStyle/>
          <a:p>
            <a:pPr marL="609600" indent="-609600">
              <a:buFont typeface="Wingdings" pitchFamily="2" charset="2"/>
              <a:buAutoNum type="arabicPeriod" startAt="6"/>
            </a:pPr>
            <a:r>
              <a:rPr lang="en-US" altLang="ru-RU" sz="3200" dirty="0"/>
              <a:t>B: </a:t>
            </a:r>
            <a:r>
              <a:rPr lang="ru-RU" altLang="ru-RU" sz="3200" dirty="0"/>
              <a:t>проверяет </a:t>
            </a:r>
            <a:r>
              <a:rPr lang="en-US" altLang="ru-RU" sz="3200" dirty="0" err="1"/>
              <a:t>s</a:t>
            </a:r>
            <a:r>
              <a:rPr lang="en-US" altLang="ru-RU" sz="3200" baseline="-25000" dirty="0" err="1"/>
              <a:t>i</a:t>
            </a:r>
            <a:r>
              <a:rPr lang="ru-RU" altLang="ru-RU" sz="3200" dirty="0"/>
              <a:t> и </a:t>
            </a:r>
            <a:r>
              <a:rPr lang="en-US" altLang="ru-RU" sz="3200" dirty="0" err="1"/>
              <a:t>n</a:t>
            </a:r>
            <a:r>
              <a:rPr lang="en-US" altLang="ru-RU" sz="3200" baseline="-25000" dirty="0" err="1"/>
              <a:t>i</a:t>
            </a:r>
            <a:r>
              <a:rPr lang="ru-RU" altLang="ru-RU" sz="3200" dirty="0"/>
              <a:t>, если монета предъявляется повторно, то расшифровывает </a:t>
            </a:r>
            <a:r>
              <a:rPr lang="en-US" altLang="ru-RU" sz="3200" dirty="0"/>
              <a:t>I=D</a:t>
            </a:r>
            <a:r>
              <a:rPr lang="en-US" altLang="ru-RU" sz="3200" baseline="-25000" dirty="0"/>
              <a:t>PKA</a:t>
            </a:r>
            <a:r>
              <a:rPr lang="en-US" altLang="ru-RU" sz="3200" dirty="0"/>
              <a:t>(E</a:t>
            </a:r>
            <a:r>
              <a:rPr lang="en-US" altLang="ru-RU" sz="3200" baseline="-25000" dirty="0"/>
              <a:t>SKA</a:t>
            </a:r>
            <a:r>
              <a:rPr lang="en-US" altLang="ru-RU" sz="3200" dirty="0"/>
              <a:t>(I)) </a:t>
            </a:r>
            <a:r>
              <a:rPr lang="ru-RU" altLang="ru-RU" sz="3200" dirty="0"/>
              <a:t>и проверяет</a:t>
            </a:r>
            <a:r>
              <a:rPr lang="en-US" altLang="ru-RU" sz="3200" dirty="0"/>
              <a:t> I </a:t>
            </a:r>
            <a:r>
              <a:rPr lang="ru-RU" altLang="ru-RU" sz="3200" dirty="0"/>
              <a:t>по архиву идентификационных строк оплаченных монет (если эта строка в архиве есть, то банк считает, что монета повторно предъявляется продавцом, иначе – покупателем).</a:t>
            </a:r>
          </a:p>
          <a:p>
            <a:pPr marL="609600" indent="-609600"/>
            <a:r>
              <a:rPr lang="en-US" altLang="ru-RU" sz="3200" dirty="0"/>
              <a:t>C </a:t>
            </a:r>
            <a:r>
              <a:rPr lang="ru-RU" altLang="ru-RU" sz="3200" dirty="0"/>
              <a:t>не может изменить </a:t>
            </a:r>
            <a:r>
              <a:rPr lang="en-US" altLang="ru-RU" sz="3200" dirty="0"/>
              <a:t>I, </a:t>
            </a:r>
            <a:r>
              <a:rPr lang="ru-RU" altLang="ru-RU" sz="3200" dirty="0"/>
              <a:t>т.к. не знает </a:t>
            </a:r>
            <a:r>
              <a:rPr lang="en-US" altLang="ru-RU" sz="3200" dirty="0"/>
              <a:t>SK</a:t>
            </a:r>
            <a:r>
              <a:rPr lang="en-US" altLang="ru-RU" sz="3200" baseline="-25000" dirty="0"/>
              <a:t>A</a:t>
            </a:r>
            <a:r>
              <a:rPr lang="en-US" altLang="ru-RU" sz="3200" dirty="0"/>
              <a:t>.</a:t>
            </a:r>
          </a:p>
          <a:p>
            <a:pPr marL="609600" indent="-609600"/>
            <a:r>
              <a:rPr lang="en-US" altLang="ru-RU" sz="3200" dirty="0"/>
              <a:t>A </a:t>
            </a:r>
            <a:r>
              <a:rPr lang="ru-RU" altLang="ru-RU" sz="3200" dirty="0"/>
              <a:t>может использовать повторно ту же самую </a:t>
            </a:r>
            <a:r>
              <a:rPr lang="en-US" altLang="ru-RU" sz="3200" dirty="0"/>
              <a:t>I </a:t>
            </a:r>
            <a:r>
              <a:rPr lang="ru-RU" altLang="ru-RU" sz="3200" dirty="0"/>
              <a:t>для скрытия своего обмана.</a:t>
            </a:r>
          </a:p>
        </p:txBody>
      </p:sp>
    </p:spTree>
    <p:extLst>
      <p:ext uri="{BB962C8B-B14F-4D97-AF65-F5344CB8AC3E}">
        <p14:creationId xmlns:p14="http://schemas.microsoft.com/office/powerpoint/2010/main" val="2757207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086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16632"/>
            <a:ext cx="9144000" cy="1052736"/>
          </a:xfrm>
        </p:spPr>
        <p:txBody>
          <a:bodyPr>
            <a:normAutofit fontScale="90000"/>
          </a:bodyPr>
          <a:lstStyle/>
          <a:p>
            <a:r>
              <a:rPr lang="ru-RU" altLang="ru-RU" sz="4000" dirty="0"/>
              <a:t>Электронные деньги с обнаружением мошенника</a:t>
            </a:r>
          </a:p>
        </p:txBody>
      </p:sp>
      <p:sp>
        <p:nvSpPr>
          <p:cNvPr id="4208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412776"/>
            <a:ext cx="9144000" cy="5445224"/>
          </a:xfrm>
        </p:spPr>
        <p:txBody>
          <a:bodyPr>
            <a:noAutofit/>
          </a:bodyPr>
          <a:lstStyle/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US" altLang="ru-RU" sz="3200" dirty="0"/>
              <a:t>A: </a:t>
            </a:r>
            <a:r>
              <a:rPr lang="ru-RU" altLang="ru-RU" sz="3200" dirty="0"/>
              <a:t>генерирует </a:t>
            </a:r>
            <a:r>
              <a:rPr lang="en-US" altLang="ru-RU" sz="3200" dirty="0"/>
              <a:t>N </a:t>
            </a:r>
            <a:r>
              <a:rPr lang="ru-RU" altLang="ru-RU" sz="3200" dirty="0"/>
              <a:t>случайных значений </a:t>
            </a:r>
            <a:r>
              <a:rPr lang="en-US" altLang="ru-RU" sz="3200" dirty="0" err="1"/>
              <a:t>n</a:t>
            </a:r>
            <a:r>
              <a:rPr lang="en-US" altLang="ru-RU" sz="3200" baseline="-25000" dirty="0" err="1"/>
              <a:t>i</a:t>
            </a:r>
            <a:r>
              <a:rPr lang="en-US" altLang="ru-RU" sz="3200" dirty="0"/>
              <a:t> (</a:t>
            </a:r>
            <a:r>
              <a:rPr lang="ru-RU" altLang="ru-RU" sz="3200" dirty="0"/>
              <a:t>номеров электронных монет) и </a:t>
            </a:r>
            <a:r>
              <a:rPr lang="en-US" altLang="ru-RU" sz="3200" dirty="0" err="1"/>
              <a:t>k</a:t>
            </a:r>
            <a:r>
              <a:rPr lang="en-US" altLang="ru-RU" sz="3200" baseline="-25000" dirty="0" err="1"/>
              <a:t>i</a:t>
            </a:r>
            <a:r>
              <a:rPr lang="en-US" altLang="ru-RU" sz="3200" dirty="0"/>
              <a:t> (</a:t>
            </a:r>
            <a:r>
              <a:rPr lang="ru-RU" altLang="ru-RU" sz="3200" dirty="0"/>
              <a:t>слепых множителей), </a:t>
            </a:r>
            <a:r>
              <a:rPr lang="en-US" altLang="ru-RU" sz="3200" dirty="0"/>
              <a:t>N</a:t>
            </a:r>
            <a:r>
              <a:rPr lang="ru-RU" altLang="ru-RU" sz="3200" dirty="0"/>
              <a:t> пар идентификационных строк </a:t>
            </a:r>
            <a:r>
              <a:rPr lang="en-US" altLang="ru-RU" sz="3200" dirty="0"/>
              <a:t>&lt;</a:t>
            </a:r>
            <a:r>
              <a:rPr lang="en-US" altLang="ru-RU" sz="3200" dirty="0" err="1"/>
              <a:t>I</a:t>
            </a:r>
            <a:r>
              <a:rPr lang="en-US" altLang="ru-RU" sz="3200" baseline="-25000" dirty="0" err="1"/>
              <a:t>i</a:t>
            </a:r>
            <a:r>
              <a:rPr lang="en-US" altLang="ru-RU" sz="3200" baseline="30000" dirty="0" err="1"/>
              <a:t>L</a:t>
            </a:r>
            <a:r>
              <a:rPr lang="en-US" altLang="ru-RU" sz="3200" dirty="0" smtClean="0"/>
              <a:t>,</a:t>
            </a:r>
            <a:r>
              <a:rPr lang="ru-RU" altLang="ru-RU" sz="3200" dirty="0" smtClean="0"/>
              <a:t> </a:t>
            </a:r>
            <a:r>
              <a:rPr lang="en-US" altLang="ru-RU" sz="3200" dirty="0" err="1" smtClean="0"/>
              <a:t>I</a:t>
            </a:r>
            <a:r>
              <a:rPr lang="en-US" altLang="ru-RU" sz="3200" baseline="-25000" dirty="0" err="1" smtClean="0"/>
              <a:t>i</a:t>
            </a:r>
            <a:r>
              <a:rPr lang="en-US" altLang="ru-RU" sz="3200" baseline="30000" dirty="0" err="1" smtClean="0"/>
              <a:t>R</a:t>
            </a:r>
            <a:r>
              <a:rPr lang="en-US" altLang="ru-RU" sz="3200" dirty="0"/>
              <a:t>&gt; </a:t>
            </a:r>
            <a:r>
              <a:rPr lang="ru-RU" altLang="ru-RU" sz="3200" dirty="0"/>
              <a:t>(любая пара раскрывает личность </a:t>
            </a:r>
            <a:r>
              <a:rPr lang="en-US" altLang="ru-RU" sz="3200" dirty="0"/>
              <a:t>A), </a:t>
            </a:r>
            <a:r>
              <a:rPr lang="ru-RU" altLang="ru-RU" sz="3200" dirty="0"/>
              <a:t>вычисляет </a:t>
            </a:r>
            <a:r>
              <a:rPr lang="en-US" altLang="ru-RU" sz="3200" dirty="0"/>
              <a:t>H(n</a:t>
            </a:r>
            <a:r>
              <a:rPr lang="en-US" altLang="ru-RU" sz="3200" baseline="-25000" dirty="0"/>
              <a:t>i</a:t>
            </a:r>
            <a:r>
              <a:rPr lang="en-US" altLang="ru-RU" sz="3200" dirty="0"/>
              <a:t>,m,I</a:t>
            </a:r>
            <a:r>
              <a:rPr lang="en-US" altLang="ru-RU" sz="3200" baseline="-25000" dirty="0"/>
              <a:t>1</a:t>
            </a:r>
            <a:r>
              <a:rPr lang="en-US" altLang="ru-RU" sz="3200" dirty="0"/>
              <a:t>,I</a:t>
            </a:r>
            <a:r>
              <a:rPr lang="en-US" altLang="ru-RU" sz="3200" baseline="-25000" dirty="0"/>
              <a:t>2</a:t>
            </a:r>
            <a:r>
              <a:rPr lang="en-US" altLang="ru-RU" sz="3200" dirty="0"/>
              <a:t>, …,I</a:t>
            </a:r>
            <a:r>
              <a:rPr lang="en-US" altLang="ru-RU" sz="3200" baseline="-25000" dirty="0"/>
              <a:t>N</a:t>
            </a:r>
            <a:r>
              <a:rPr lang="en-US" altLang="ru-RU" sz="3200" dirty="0"/>
              <a:t>) (m – </a:t>
            </a:r>
            <a:r>
              <a:rPr lang="ru-RU" altLang="ru-RU" sz="3200" dirty="0"/>
              <a:t>номинал монеты) и </a:t>
            </a:r>
            <a:r>
              <a:rPr lang="en-US" altLang="ru-RU" sz="3200" dirty="0" err="1"/>
              <a:t>r</a:t>
            </a:r>
            <a:r>
              <a:rPr lang="en-US" altLang="ru-RU" sz="3200" baseline="-25000" dirty="0" err="1"/>
              <a:t>i</a:t>
            </a:r>
            <a:r>
              <a:rPr lang="en-US" altLang="ru-RU" sz="3200" dirty="0"/>
              <a:t>=H(n</a:t>
            </a:r>
            <a:r>
              <a:rPr lang="en-US" altLang="ru-RU" sz="3200" baseline="-25000" dirty="0"/>
              <a:t>i</a:t>
            </a:r>
            <a:r>
              <a:rPr lang="en-US" altLang="ru-RU" sz="3200" dirty="0"/>
              <a:t>,m,I</a:t>
            </a:r>
            <a:r>
              <a:rPr lang="en-US" altLang="ru-RU" sz="3200" baseline="-25000" dirty="0"/>
              <a:t>1</a:t>
            </a:r>
            <a:r>
              <a:rPr lang="en-US" altLang="ru-RU" sz="3200" dirty="0"/>
              <a:t>,I</a:t>
            </a:r>
            <a:r>
              <a:rPr lang="en-US" altLang="ru-RU" sz="3200" baseline="-25000" dirty="0"/>
              <a:t>2</a:t>
            </a:r>
            <a:r>
              <a:rPr lang="en-US" altLang="ru-RU" sz="3200" dirty="0"/>
              <a:t>, …,I</a:t>
            </a:r>
            <a:r>
              <a:rPr lang="en-US" altLang="ru-RU" sz="3200" baseline="-25000" dirty="0"/>
              <a:t>N</a:t>
            </a:r>
            <a:r>
              <a:rPr lang="en-US" altLang="ru-RU" sz="3200" dirty="0"/>
              <a:t>)</a:t>
            </a:r>
            <a:r>
              <a:rPr lang="en-US" altLang="ru-RU" sz="3200" dirty="0">
                <a:cs typeface="Arial" charset="0"/>
              </a:rPr>
              <a:t>∙E</a:t>
            </a:r>
            <a:r>
              <a:rPr lang="en-US" altLang="ru-RU" sz="3200" baseline="-25000" dirty="0">
                <a:cs typeface="Arial" charset="0"/>
              </a:rPr>
              <a:t>PKB</a:t>
            </a:r>
            <a:r>
              <a:rPr lang="en-US" altLang="ru-RU" sz="3200" dirty="0">
                <a:cs typeface="Arial" charset="0"/>
              </a:rPr>
              <a:t>(</a:t>
            </a:r>
            <a:r>
              <a:rPr lang="en-US" altLang="ru-RU" sz="3200" dirty="0" err="1"/>
              <a:t>k</a:t>
            </a:r>
            <a:r>
              <a:rPr lang="en-US" altLang="ru-RU" sz="3200" baseline="-25000" dirty="0" err="1"/>
              <a:t>i</a:t>
            </a:r>
            <a:r>
              <a:rPr lang="en-US" altLang="ru-RU" sz="3200" dirty="0"/>
              <a:t>).</a:t>
            </a:r>
            <a:endParaRPr lang="ru-RU" altLang="ru-RU" sz="3200" dirty="0"/>
          </a:p>
          <a:p>
            <a:pPr marL="609600" indent="-609600">
              <a:lnSpc>
                <a:spcPct val="90000"/>
              </a:lnSpc>
            </a:pPr>
            <a:r>
              <a:rPr lang="en-US" altLang="ru-RU" sz="3200" dirty="0"/>
              <a:t>A </a:t>
            </a:r>
            <a:r>
              <a:rPr lang="ru-RU" altLang="ru-RU" sz="3200" dirty="0"/>
              <a:t>создает строку </a:t>
            </a:r>
            <a:r>
              <a:rPr lang="en-US" altLang="ru-RU" sz="3200" dirty="0"/>
              <a:t>I</a:t>
            </a:r>
            <a:r>
              <a:rPr lang="en-US" altLang="ru-RU" sz="3200" baseline="-25000" dirty="0"/>
              <a:t>i</a:t>
            </a:r>
            <a:r>
              <a:rPr lang="ru-RU" altLang="ru-RU" sz="3200" dirty="0"/>
              <a:t> со своими </a:t>
            </a:r>
            <a:r>
              <a:rPr lang="ru-RU" altLang="ru-RU" sz="3200" dirty="0" smtClean="0"/>
              <a:t>данными</a:t>
            </a:r>
            <a:r>
              <a:rPr lang="ru-RU" altLang="ru-RU" sz="3200" dirty="0"/>
              <a:t>, затем делит ее на две </a:t>
            </a:r>
            <a:r>
              <a:rPr lang="ru-RU" altLang="ru-RU" sz="3200" dirty="0" smtClean="0"/>
              <a:t>части </a:t>
            </a:r>
            <a:r>
              <a:rPr lang="ru-RU" altLang="ru-RU" sz="3200" dirty="0"/>
              <a:t>с помощью протокола разделения секрета </a:t>
            </a:r>
            <a:r>
              <a:rPr lang="ru-RU" altLang="ru-RU" sz="3200" dirty="0" smtClean="0"/>
              <a:t>и </a:t>
            </a:r>
            <a:r>
              <a:rPr lang="ru-RU" altLang="ru-RU" sz="3200" dirty="0"/>
              <a:t>сообщает каждую </a:t>
            </a:r>
            <a:r>
              <a:rPr lang="ru-RU" altLang="ru-RU" sz="3200" dirty="0" smtClean="0"/>
              <a:t>часть </a:t>
            </a:r>
            <a:r>
              <a:rPr lang="ru-RU" altLang="ru-RU" sz="3200" dirty="0"/>
              <a:t>с помощью протокола предсказания </a:t>
            </a:r>
            <a:r>
              <a:rPr lang="ru-RU" altLang="ru-RU" sz="3200" dirty="0" smtClean="0"/>
              <a:t>бита. </a:t>
            </a:r>
            <a:r>
              <a:rPr lang="ru-RU" altLang="ru-RU" sz="3200" dirty="0"/>
              <a:t>Каждая часть </a:t>
            </a:r>
            <a:r>
              <a:rPr lang="ru-RU" altLang="ru-RU" sz="3200" dirty="0" smtClean="0"/>
              <a:t>строки </a:t>
            </a:r>
            <a:r>
              <a:rPr lang="en-US" altLang="ru-RU" sz="3200" dirty="0"/>
              <a:t>I</a:t>
            </a:r>
            <a:r>
              <a:rPr lang="en-US" altLang="ru-RU" sz="3200" baseline="-25000" dirty="0"/>
              <a:t>i </a:t>
            </a:r>
            <a:r>
              <a:rPr lang="ru-RU" altLang="ru-RU" sz="3200" dirty="0" smtClean="0"/>
              <a:t>может </a:t>
            </a:r>
            <a:r>
              <a:rPr lang="ru-RU" altLang="ru-RU" sz="3200" dirty="0"/>
              <a:t>быть открыта </a:t>
            </a:r>
            <a:r>
              <a:rPr lang="en-US" altLang="ru-RU" sz="3200" dirty="0"/>
              <a:t>A </a:t>
            </a:r>
            <a:r>
              <a:rPr lang="ru-RU" altLang="ru-RU" sz="3200" dirty="0"/>
              <a:t>и мгновенно проверена </a:t>
            </a:r>
            <a:r>
              <a:rPr lang="en-US" altLang="ru-RU" sz="3200" dirty="0"/>
              <a:t>B.</a:t>
            </a:r>
          </a:p>
        </p:txBody>
      </p:sp>
    </p:spTree>
    <p:extLst>
      <p:ext uri="{BB962C8B-B14F-4D97-AF65-F5344CB8AC3E}">
        <p14:creationId xmlns:p14="http://schemas.microsoft.com/office/powerpoint/2010/main" val="2104065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0386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116632"/>
            <a:ext cx="8229600" cy="1023193"/>
          </a:xfrm>
        </p:spPr>
        <p:txBody>
          <a:bodyPr/>
          <a:lstStyle/>
          <a:p>
            <a:r>
              <a:rPr lang="ru-RU" altLang="ru-RU" dirty="0"/>
              <a:t>Задача «миллионеров»</a:t>
            </a:r>
          </a:p>
        </p:txBody>
      </p:sp>
      <p:sp>
        <p:nvSpPr>
          <p:cNvPr id="400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484784"/>
            <a:ext cx="9144000" cy="5373216"/>
          </a:xfrm>
        </p:spPr>
        <p:txBody>
          <a:bodyPr>
            <a:normAutofit/>
          </a:bodyPr>
          <a:lstStyle/>
          <a:p>
            <a:r>
              <a:rPr lang="en-US" altLang="ru-RU" sz="3200" dirty="0"/>
              <a:t>A </a:t>
            </a:r>
            <a:r>
              <a:rPr lang="ru-RU" altLang="ru-RU" sz="3200" dirty="0"/>
              <a:t>знает целое число </a:t>
            </a:r>
            <a:r>
              <a:rPr lang="en-US" altLang="ru-RU" sz="3200" dirty="0" err="1"/>
              <a:t>i</a:t>
            </a:r>
            <a:r>
              <a:rPr lang="en-US" altLang="ru-RU" sz="3200" dirty="0"/>
              <a:t>, </a:t>
            </a:r>
            <a:r>
              <a:rPr lang="ru-RU" altLang="ru-RU" sz="3200" dirty="0"/>
              <a:t>а </a:t>
            </a:r>
            <a:r>
              <a:rPr lang="en-US" altLang="ru-RU" sz="3200" dirty="0"/>
              <a:t>B </a:t>
            </a:r>
            <a:r>
              <a:rPr lang="ru-RU" altLang="ru-RU" sz="3200" dirty="0"/>
              <a:t>знает целое число </a:t>
            </a:r>
            <a:r>
              <a:rPr lang="en-US" altLang="ru-RU" sz="3200" dirty="0"/>
              <a:t>j. </a:t>
            </a:r>
            <a:r>
              <a:rPr lang="ru-RU" altLang="ru-RU" sz="3200" dirty="0"/>
              <a:t>Они совместно хотят узнать что верно - </a:t>
            </a:r>
            <a:r>
              <a:rPr lang="en-US" altLang="ru-RU" sz="3200" dirty="0" err="1"/>
              <a:t>i</a:t>
            </a:r>
            <a:r>
              <a:rPr lang="en-US" altLang="ru-RU" sz="3200" dirty="0" err="1">
                <a:cs typeface="Arial" charset="0"/>
              </a:rPr>
              <a:t>≤j</a:t>
            </a:r>
            <a:r>
              <a:rPr lang="en-US" altLang="ru-RU" sz="3200" dirty="0">
                <a:cs typeface="Arial" charset="0"/>
              </a:rPr>
              <a:t> </a:t>
            </a:r>
            <a:r>
              <a:rPr lang="ru-RU" altLang="ru-RU" sz="3200" dirty="0">
                <a:cs typeface="Arial" charset="0"/>
              </a:rPr>
              <a:t>или </a:t>
            </a:r>
            <a:r>
              <a:rPr lang="en-US" altLang="ru-RU" sz="3200" dirty="0" err="1">
                <a:cs typeface="Arial" charset="0"/>
              </a:rPr>
              <a:t>i</a:t>
            </a:r>
            <a:r>
              <a:rPr lang="en-US" altLang="ru-RU" sz="3200" dirty="0">
                <a:cs typeface="Arial" charset="0"/>
              </a:rPr>
              <a:t>&gt;j, </a:t>
            </a:r>
            <a:r>
              <a:rPr lang="ru-RU" altLang="ru-RU" sz="3200" dirty="0">
                <a:cs typeface="Arial" charset="0"/>
              </a:rPr>
              <a:t>не раскрывая своих чисел другому участнику.</a:t>
            </a:r>
          </a:p>
          <a:p>
            <a:r>
              <a:rPr lang="ru-RU" altLang="ru-RU" sz="3200" dirty="0">
                <a:cs typeface="Arial" charset="0"/>
              </a:rPr>
              <a:t>В следующем примере протокола предполагается, что 1≤</a:t>
            </a:r>
            <a:r>
              <a:rPr lang="en-US" altLang="ru-RU" sz="3200" dirty="0">
                <a:cs typeface="Arial" charset="0"/>
              </a:rPr>
              <a:t>i≤100 </a:t>
            </a:r>
            <a:r>
              <a:rPr lang="ru-RU" altLang="ru-RU" sz="3200" dirty="0">
                <a:cs typeface="Arial" charset="0"/>
              </a:rPr>
              <a:t>и 1≤</a:t>
            </a:r>
            <a:r>
              <a:rPr lang="en-US" altLang="ru-RU" sz="3200" dirty="0">
                <a:cs typeface="Arial" charset="0"/>
              </a:rPr>
              <a:t>j≤100</a:t>
            </a:r>
            <a:r>
              <a:rPr lang="ru-RU" altLang="ru-RU" sz="3200" dirty="0">
                <a:cs typeface="Arial" charset="0"/>
              </a:rPr>
              <a:t>.</a:t>
            </a:r>
            <a:endParaRPr lang="en-US" altLang="ru-RU" sz="3200" dirty="0">
              <a:cs typeface="Arial" charset="0"/>
            </a:endParaRPr>
          </a:p>
          <a:p>
            <a:r>
              <a:rPr lang="ru-RU" altLang="ru-RU" sz="3200" dirty="0">
                <a:cs typeface="Arial" charset="0"/>
              </a:rPr>
              <a:t>Участник </a:t>
            </a:r>
            <a:r>
              <a:rPr lang="en-US" altLang="ru-RU" sz="3200" dirty="0">
                <a:cs typeface="Arial" charset="0"/>
              </a:rPr>
              <a:t>B </a:t>
            </a:r>
            <a:r>
              <a:rPr lang="ru-RU" altLang="ru-RU" sz="3200" dirty="0">
                <a:cs typeface="Arial" charset="0"/>
              </a:rPr>
              <a:t>имеет пару асимметричных ключей </a:t>
            </a:r>
            <a:r>
              <a:rPr lang="en-US" altLang="ru-RU" sz="3200" dirty="0">
                <a:cs typeface="Arial" charset="0"/>
              </a:rPr>
              <a:t>PK</a:t>
            </a:r>
            <a:r>
              <a:rPr lang="en-US" altLang="ru-RU" sz="3200" baseline="-25000" dirty="0">
                <a:cs typeface="Arial" charset="0"/>
              </a:rPr>
              <a:t>B</a:t>
            </a:r>
            <a:r>
              <a:rPr lang="en-US" altLang="ru-RU" sz="3200" dirty="0">
                <a:cs typeface="Arial" charset="0"/>
              </a:rPr>
              <a:t> </a:t>
            </a:r>
            <a:r>
              <a:rPr lang="ru-RU" altLang="ru-RU" sz="3200" dirty="0">
                <a:cs typeface="Arial" charset="0"/>
              </a:rPr>
              <a:t>и </a:t>
            </a:r>
            <a:r>
              <a:rPr lang="en-US" altLang="ru-RU" sz="3200" dirty="0">
                <a:cs typeface="Arial" charset="0"/>
              </a:rPr>
              <a:t>SK</a:t>
            </a:r>
            <a:r>
              <a:rPr lang="en-US" altLang="ru-RU" sz="3200" baseline="-25000" dirty="0">
                <a:cs typeface="Arial" charset="0"/>
              </a:rPr>
              <a:t>B</a:t>
            </a:r>
            <a:r>
              <a:rPr lang="en-US" altLang="ru-RU" sz="3200" dirty="0">
                <a:cs typeface="Arial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155184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598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16632"/>
            <a:ext cx="9144000" cy="1080343"/>
          </a:xfrm>
        </p:spPr>
        <p:txBody>
          <a:bodyPr>
            <a:normAutofit fontScale="90000"/>
          </a:bodyPr>
          <a:lstStyle/>
          <a:p>
            <a:r>
              <a:rPr lang="ru-RU" altLang="ru-RU" sz="4000" dirty="0"/>
              <a:t>Электронные деньги с обнаружением мошенника</a:t>
            </a:r>
          </a:p>
        </p:txBody>
      </p:sp>
      <p:sp>
        <p:nvSpPr>
          <p:cNvPr id="4259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484784"/>
            <a:ext cx="9144000" cy="5373216"/>
          </a:xfrm>
        </p:spPr>
        <p:txBody>
          <a:bodyPr>
            <a:normAutofit/>
          </a:bodyPr>
          <a:lstStyle/>
          <a:p>
            <a:pPr marL="609600" indent="-609600">
              <a:lnSpc>
                <a:spcPct val="90000"/>
              </a:lnSpc>
              <a:buFont typeface="Wingdings" pitchFamily="2" charset="2"/>
              <a:buAutoNum type="arabicPeriod" startAt="2"/>
            </a:pPr>
            <a:r>
              <a:rPr lang="en-US" altLang="ru-RU" sz="3200" dirty="0"/>
              <a:t>A-&gt;B: r</a:t>
            </a:r>
            <a:r>
              <a:rPr lang="en-US" altLang="ru-RU" sz="3200" baseline="-25000" dirty="0"/>
              <a:t>1</a:t>
            </a:r>
            <a:r>
              <a:rPr lang="en-US" altLang="ru-RU" sz="3200" dirty="0"/>
              <a:t>, r</a:t>
            </a:r>
            <a:r>
              <a:rPr lang="en-US" altLang="ru-RU" sz="3200" baseline="-25000" dirty="0"/>
              <a:t>2</a:t>
            </a:r>
            <a:r>
              <a:rPr lang="en-US" altLang="ru-RU" sz="3200" dirty="0"/>
              <a:t>, …, </a:t>
            </a:r>
            <a:r>
              <a:rPr lang="en-US" altLang="ru-RU" sz="3200" dirty="0" err="1"/>
              <a:t>r</a:t>
            </a:r>
            <a:r>
              <a:rPr lang="en-US" altLang="ru-RU" sz="3200" baseline="-25000" dirty="0" err="1"/>
              <a:t>N</a:t>
            </a:r>
            <a:r>
              <a:rPr lang="en-US" altLang="ru-RU" sz="3200" dirty="0"/>
              <a:t>, m.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 startAt="2"/>
            </a:pPr>
            <a:r>
              <a:rPr lang="en-US" altLang="ru-RU" sz="3200" dirty="0"/>
              <a:t>B-&gt;A: </a:t>
            </a:r>
            <a:r>
              <a:rPr lang="ru-RU" altLang="ru-RU" sz="3200" dirty="0"/>
              <a:t>запрос </a:t>
            </a:r>
            <a:r>
              <a:rPr lang="en-US" altLang="ru-RU" sz="3200" dirty="0"/>
              <a:t>N-1 </a:t>
            </a:r>
            <a:r>
              <a:rPr lang="ru-RU" altLang="ru-RU" sz="3200" dirty="0"/>
              <a:t>случайно выбранных</a:t>
            </a:r>
            <a:r>
              <a:rPr lang="en-US" altLang="ru-RU" sz="3200" dirty="0"/>
              <a:t> </a:t>
            </a:r>
            <a:r>
              <a:rPr lang="ru-RU" altLang="ru-RU" sz="3200" dirty="0"/>
              <a:t>значений </a:t>
            </a:r>
            <a:r>
              <a:rPr lang="en-US" altLang="ru-RU" sz="3200" dirty="0" err="1"/>
              <a:t>n</a:t>
            </a:r>
            <a:r>
              <a:rPr lang="en-US" altLang="ru-RU" sz="3200" baseline="-25000" dirty="0" err="1"/>
              <a:t>i</a:t>
            </a:r>
            <a:r>
              <a:rPr lang="ru-RU" altLang="ru-RU" sz="3200" dirty="0"/>
              <a:t> и </a:t>
            </a:r>
            <a:r>
              <a:rPr lang="en-US" altLang="ru-RU" sz="3200" dirty="0" err="1"/>
              <a:t>k</a:t>
            </a:r>
            <a:r>
              <a:rPr lang="en-US" altLang="ru-RU" sz="3200" baseline="-25000" dirty="0" err="1"/>
              <a:t>i</a:t>
            </a:r>
            <a:r>
              <a:rPr lang="en-US" altLang="ru-RU" sz="3200" dirty="0"/>
              <a:t> </a:t>
            </a:r>
            <a:r>
              <a:rPr lang="ru-RU" altLang="ru-RU" sz="3200" dirty="0"/>
              <a:t>вместе со всеми </a:t>
            </a:r>
            <a:r>
              <a:rPr lang="en-US" altLang="ru-RU" sz="3200" dirty="0"/>
              <a:t>&lt;I</a:t>
            </a:r>
            <a:r>
              <a:rPr lang="en-US" altLang="ru-RU" sz="3200" baseline="-25000" dirty="0"/>
              <a:t>i</a:t>
            </a:r>
            <a:r>
              <a:rPr lang="en-US" altLang="ru-RU" sz="3200" dirty="0"/>
              <a:t>&gt;.</a:t>
            </a:r>
            <a:endParaRPr lang="ru-RU" altLang="ru-RU" sz="3200" dirty="0"/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 startAt="2"/>
            </a:pPr>
            <a:r>
              <a:rPr lang="en-US" altLang="ru-RU" sz="3200" dirty="0"/>
              <a:t>A-&gt;B: </a:t>
            </a:r>
            <a:r>
              <a:rPr lang="en-US" altLang="ru-RU" sz="3200" dirty="0" smtClean="0"/>
              <a:t>N-1</a:t>
            </a:r>
            <a:r>
              <a:rPr lang="ru-RU" altLang="ru-RU" sz="3200" dirty="0" smtClean="0"/>
              <a:t>пара </a:t>
            </a:r>
            <a:r>
              <a:rPr lang="ru-RU" altLang="ru-RU" sz="3200" dirty="0"/>
              <a:t>значений </a:t>
            </a:r>
            <a:r>
              <a:rPr lang="en-US" altLang="ru-RU" sz="3200" dirty="0" err="1"/>
              <a:t>n</a:t>
            </a:r>
            <a:r>
              <a:rPr lang="en-US" altLang="ru-RU" sz="3200" baseline="-25000" dirty="0" err="1"/>
              <a:t>i</a:t>
            </a:r>
            <a:r>
              <a:rPr lang="ru-RU" altLang="ru-RU" sz="3200" dirty="0"/>
              <a:t> и </a:t>
            </a:r>
            <a:r>
              <a:rPr lang="en-US" altLang="ru-RU" sz="3200" dirty="0" err="1"/>
              <a:t>k</a:t>
            </a:r>
            <a:r>
              <a:rPr lang="en-US" altLang="ru-RU" sz="3200" baseline="-25000" dirty="0" err="1"/>
              <a:t>i</a:t>
            </a:r>
            <a:r>
              <a:rPr lang="ru-RU" altLang="ru-RU" sz="3200" baseline="-25000" dirty="0"/>
              <a:t> </a:t>
            </a:r>
            <a:r>
              <a:rPr lang="ru-RU" altLang="ru-RU" sz="3200" dirty="0"/>
              <a:t>вместе со всеми </a:t>
            </a:r>
            <a:r>
              <a:rPr lang="en-US" altLang="ru-RU" sz="3200" dirty="0"/>
              <a:t>&lt;I</a:t>
            </a:r>
            <a:r>
              <a:rPr lang="en-US" altLang="ru-RU" sz="3200" baseline="-25000" dirty="0"/>
              <a:t>i</a:t>
            </a:r>
            <a:r>
              <a:rPr lang="en-US" altLang="ru-RU" sz="3200" dirty="0"/>
              <a:t>&gt;.</a:t>
            </a:r>
            <a:endParaRPr lang="ru-RU" altLang="ru-RU" sz="3200" dirty="0"/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 startAt="2"/>
            </a:pPr>
            <a:r>
              <a:rPr lang="en-US" altLang="ru-RU" sz="3200" dirty="0"/>
              <a:t>B: </a:t>
            </a:r>
            <a:r>
              <a:rPr lang="en-US" altLang="ru-RU" sz="3200" dirty="0" smtClean="0"/>
              <a:t>N-1</a:t>
            </a:r>
            <a:r>
              <a:rPr lang="ru-RU" altLang="ru-RU" sz="3200" dirty="0" smtClean="0"/>
              <a:t>проверка </a:t>
            </a:r>
            <a:r>
              <a:rPr lang="en-US" altLang="ru-RU" sz="3200" dirty="0" err="1"/>
              <a:t>r</a:t>
            </a:r>
            <a:r>
              <a:rPr lang="en-US" altLang="ru-RU" sz="3200" baseline="-25000" dirty="0" err="1"/>
              <a:t>i</a:t>
            </a:r>
            <a:r>
              <a:rPr lang="en-US" altLang="ru-RU" sz="3200" dirty="0"/>
              <a:t>=H(n</a:t>
            </a:r>
            <a:r>
              <a:rPr lang="en-US" altLang="ru-RU" sz="3200" baseline="-25000" dirty="0"/>
              <a:t>i</a:t>
            </a:r>
            <a:r>
              <a:rPr lang="en-US" altLang="ru-RU" sz="3200" dirty="0"/>
              <a:t>,m,I</a:t>
            </a:r>
            <a:r>
              <a:rPr lang="en-US" altLang="ru-RU" sz="3200" baseline="-25000" dirty="0"/>
              <a:t>1</a:t>
            </a:r>
            <a:r>
              <a:rPr lang="en-US" altLang="ru-RU" sz="3200" dirty="0"/>
              <a:t>,I</a:t>
            </a:r>
            <a:r>
              <a:rPr lang="en-US" altLang="ru-RU" sz="3200" baseline="-25000" dirty="0"/>
              <a:t>2</a:t>
            </a:r>
            <a:r>
              <a:rPr lang="en-US" altLang="ru-RU" sz="3200" dirty="0"/>
              <a:t>,…,I</a:t>
            </a:r>
            <a:r>
              <a:rPr lang="en-US" altLang="ru-RU" sz="3200" baseline="-25000" dirty="0"/>
              <a:t>N</a:t>
            </a:r>
            <a:r>
              <a:rPr lang="en-US" altLang="ru-RU" sz="3200" dirty="0"/>
              <a:t>)</a:t>
            </a:r>
            <a:r>
              <a:rPr lang="en-US" altLang="ru-RU" sz="3200" dirty="0">
                <a:cs typeface="Arial" charset="0"/>
              </a:rPr>
              <a:t>∙E</a:t>
            </a:r>
            <a:r>
              <a:rPr lang="en-US" altLang="ru-RU" sz="3200" baseline="-25000" dirty="0">
                <a:cs typeface="Arial" charset="0"/>
              </a:rPr>
              <a:t>PKB</a:t>
            </a:r>
            <a:r>
              <a:rPr lang="en-US" altLang="ru-RU" sz="3200" dirty="0">
                <a:cs typeface="Arial" charset="0"/>
              </a:rPr>
              <a:t>(</a:t>
            </a:r>
            <a:r>
              <a:rPr lang="en-US" altLang="ru-RU" sz="3200" dirty="0" err="1"/>
              <a:t>k</a:t>
            </a:r>
            <a:r>
              <a:rPr lang="en-US" altLang="ru-RU" sz="3200" baseline="-25000" dirty="0" err="1"/>
              <a:t>i</a:t>
            </a:r>
            <a:r>
              <a:rPr lang="en-US" altLang="ru-RU" sz="3200" dirty="0"/>
              <a:t>)</a:t>
            </a:r>
            <a:r>
              <a:rPr lang="ru-RU" altLang="ru-RU" sz="3200" dirty="0"/>
              <a:t>, уникальных </a:t>
            </a:r>
            <a:r>
              <a:rPr lang="en-US" altLang="ru-RU" sz="3200" dirty="0" err="1"/>
              <a:t>n</a:t>
            </a:r>
            <a:r>
              <a:rPr lang="en-US" altLang="ru-RU" sz="3200" baseline="-25000" dirty="0" err="1"/>
              <a:t>i</a:t>
            </a:r>
            <a:r>
              <a:rPr lang="en-US" altLang="ru-RU" sz="3200" dirty="0"/>
              <a:t> </a:t>
            </a:r>
            <a:r>
              <a:rPr lang="ru-RU" altLang="ru-RU" sz="3200" dirty="0"/>
              <a:t>и идентификационных строк </a:t>
            </a:r>
            <a:r>
              <a:rPr lang="en-US" altLang="ru-RU" sz="3200" dirty="0"/>
              <a:t>I</a:t>
            </a:r>
            <a:r>
              <a:rPr lang="en-US" altLang="ru-RU" sz="3200" baseline="-25000" dirty="0"/>
              <a:t>i</a:t>
            </a:r>
            <a:r>
              <a:rPr lang="ru-RU" altLang="ru-RU" sz="3200" dirty="0"/>
              <a:t> (с раскрытием их частей)</a:t>
            </a:r>
            <a:r>
              <a:rPr lang="en-US" altLang="ru-RU" sz="3200" dirty="0"/>
              <a:t>, </a:t>
            </a:r>
            <a:r>
              <a:rPr lang="ru-RU" altLang="ru-RU" sz="3200" dirty="0" smtClean="0"/>
              <a:t>вычисление ЭП </a:t>
            </a:r>
            <a:r>
              <a:rPr lang="ru-RU" altLang="ru-RU" sz="3200" dirty="0"/>
              <a:t>для последнего (непроверенного) </a:t>
            </a:r>
            <a:r>
              <a:rPr lang="en-US" altLang="ru-RU" sz="3200" dirty="0" err="1"/>
              <a:t>s</a:t>
            </a:r>
            <a:r>
              <a:rPr lang="en-US" altLang="ru-RU" sz="3200" baseline="-25000" dirty="0" err="1"/>
              <a:t>i</a:t>
            </a:r>
            <a:r>
              <a:rPr lang="en-US" altLang="ru-RU" sz="3200" dirty="0">
                <a:cs typeface="Arial" charset="0"/>
              </a:rPr>
              <a:t>′</a:t>
            </a:r>
            <a:r>
              <a:rPr lang="en-US" altLang="ru-RU" sz="3200" dirty="0"/>
              <a:t>=E</a:t>
            </a:r>
            <a:r>
              <a:rPr lang="en-US" altLang="ru-RU" sz="3200" baseline="-25000" dirty="0"/>
              <a:t>SKB</a:t>
            </a:r>
            <a:r>
              <a:rPr lang="en-US" altLang="ru-RU" sz="3200" dirty="0"/>
              <a:t>(</a:t>
            </a:r>
            <a:r>
              <a:rPr lang="en-US" altLang="ru-RU" sz="3200" dirty="0" err="1"/>
              <a:t>r</a:t>
            </a:r>
            <a:r>
              <a:rPr lang="en-US" altLang="ru-RU" sz="3200" baseline="-25000" dirty="0" err="1"/>
              <a:t>i</a:t>
            </a:r>
            <a:r>
              <a:rPr lang="en-US" altLang="ru-RU" sz="3200" dirty="0"/>
              <a:t>).</a:t>
            </a:r>
            <a:endParaRPr lang="ru-RU" altLang="ru-RU" sz="3200" dirty="0"/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 startAt="2"/>
            </a:pPr>
            <a:r>
              <a:rPr lang="en-US" altLang="ru-RU" sz="3200" dirty="0"/>
              <a:t>B=&gt;A: </a:t>
            </a:r>
            <a:r>
              <a:rPr lang="ru-RU" altLang="ru-RU" sz="3200" dirty="0"/>
              <a:t> </a:t>
            </a:r>
            <a:r>
              <a:rPr lang="en-US" altLang="ru-RU" sz="3200" dirty="0" err="1"/>
              <a:t>s</a:t>
            </a:r>
            <a:r>
              <a:rPr lang="en-US" altLang="ru-RU" sz="3200" baseline="-25000" dirty="0" err="1"/>
              <a:t>i</a:t>
            </a:r>
            <a:r>
              <a:rPr lang="en-US" altLang="ru-RU" sz="3200" dirty="0">
                <a:cs typeface="Arial" charset="0"/>
              </a:rPr>
              <a:t>′</a:t>
            </a:r>
            <a:r>
              <a:rPr lang="en-US" altLang="ru-RU" sz="3200" dirty="0"/>
              <a:t>.</a:t>
            </a:r>
            <a:endParaRPr lang="ru-RU" altLang="ru-RU" sz="3200" dirty="0"/>
          </a:p>
        </p:txBody>
      </p:sp>
    </p:spTree>
    <p:extLst>
      <p:ext uri="{BB962C8B-B14F-4D97-AF65-F5344CB8AC3E}">
        <p14:creationId xmlns:p14="http://schemas.microsoft.com/office/powerpoint/2010/main" val="3053755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189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052736"/>
          </a:xfrm>
        </p:spPr>
        <p:txBody>
          <a:bodyPr>
            <a:normAutofit fontScale="90000"/>
          </a:bodyPr>
          <a:lstStyle/>
          <a:p>
            <a:r>
              <a:rPr lang="ru-RU" altLang="ru-RU" sz="4000" dirty="0"/>
              <a:t>Электронные деньги с обнаружением мошенника</a:t>
            </a:r>
          </a:p>
        </p:txBody>
      </p:sp>
      <p:sp>
        <p:nvSpPr>
          <p:cNvPr id="4218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412776"/>
            <a:ext cx="9144000" cy="5445224"/>
          </a:xfrm>
        </p:spPr>
        <p:txBody>
          <a:bodyPr>
            <a:normAutofit/>
          </a:bodyPr>
          <a:lstStyle/>
          <a:p>
            <a:pPr marL="609600" indent="-609600">
              <a:buFont typeface="Wingdings" pitchFamily="2" charset="2"/>
              <a:buAutoNum type="arabicPeriod" startAt="7"/>
            </a:pPr>
            <a:r>
              <a:rPr lang="en-US" altLang="ru-RU" sz="3200" dirty="0"/>
              <a:t>A: </a:t>
            </a:r>
            <a:r>
              <a:rPr lang="ru-RU" altLang="ru-RU" sz="3200" dirty="0"/>
              <a:t>снимает слепой множитель и получает </a:t>
            </a:r>
            <a:r>
              <a:rPr lang="ru-RU" altLang="ru-RU" sz="3200" dirty="0" smtClean="0"/>
              <a:t>ЭП </a:t>
            </a:r>
            <a:r>
              <a:rPr lang="en-US" altLang="ru-RU" sz="3200" dirty="0"/>
              <a:t>B </a:t>
            </a:r>
            <a:r>
              <a:rPr lang="ru-RU" altLang="ru-RU" sz="3200" dirty="0"/>
              <a:t>под монетой с неизвестным </a:t>
            </a:r>
            <a:r>
              <a:rPr lang="en-US" altLang="ru-RU" sz="3200" dirty="0"/>
              <a:t>B </a:t>
            </a:r>
            <a:r>
              <a:rPr lang="ru-RU" altLang="ru-RU" sz="3200" dirty="0"/>
              <a:t>номером </a:t>
            </a:r>
            <a:r>
              <a:rPr lang="en-US" altLang="ru-RU" sz="3200" dirty="0" err="1"/>
              <a:t>s</a:t>
            </a:r>
            <a:r>
              <a:rPr lang="en-US" altLang="ru-RU" sz="3200" baseline="-25000" dirty="0" err="1"/>
              <a:t>i</a:t>
            </a:r>
            <a:r>
              <a:rPr lang="en-US" altLang="ru-RU" sz="3200" dirty="0"/>
              <a:t>=</a:t>
            </a:r>
            <a:r>
              <a:rPr lang="en-US" altLang="ru-RU" sz="3200" dirty="0" err="1"/>
              <a:t>s</a:t>
            </a:r>
            <a:r>
              <a:rPr lang="en-US" altLang="ru-RU" sz="3200" baseline="-25000" dirty="0" err="1"/>
              <a:t>i</a:t>
            </a:r>
            <a:r>
              <a:rPr lang="en-US" altLang="ru-RU" sz="3200" dirty="0">
                <a:cs typeface="Arial" charset="0"/>
              </a:rPr>
              <a:t>′/</a:t>
            </a:r>
            <a:r>
              <a:rPr lang="en-US" altLang="ru-RU" sz="3200" dirty="0" err="1">
                <a:cs typeface="Arial" charset="0"/>
              </a:rPr>
              <a:t>k</a:t>
            </a:r>
            <a:r>
              <a:rPr lang="en-US" altLang="ru-RU" sz="3200" baseline="-25000" dirty="0" err="1">
                <a:cs typeface="Arial" charset="0"/>
              </a:rPr>
              <a:t>i</a:t>
            </a:r>
            <a:r>
              <a:rPr lang="en-US" altLang="ru-RU" sz="3200" dirty="0">
                <a:cs typeface="Arial" charset="0"/>
              </a:rPr>
              <a:t>.</a:t>
            </a:r>
            <a:endParaRPr lang="ru-RU" altLang="ru-RU" sz="3200" dirty="0">
              <a:cs typeface="Arial" charset="0"/>
            </a:endParaRPr>
          </a:p>
          <a:p>
            <a:pPr marL="609600" indent="-609600">
              <a:buFont typeface="Wingdings" pitchFamily="2" charset="2"/>
              <a:buAutoNum type="arabicPeriod" startAt="7"/>
            </a:pPr>
            <a:r>
              <a:rPr lang="en-US" altLang="ru-RU" sz="3200" dirty="0"/>
              <a:t>A</a:t>
            </a:r>
            <a:r>
              <a:rPr lang="ru-RU" altLang="ru-RU" sz="3200" dirty="0"/>
              <a:t>-</a:t>
            </a:r>
            <a:r>
              <a:rPr lang="en-US" altLang="ru-RU" sz="3200" dirty="0"/>
              <a:t>&gt;C </a:t>
            </a:r>
            <a:r>
              <a:rPr lang="ru-RU" altLang="ru-RU" sz="3200" dirty="0"/>
              <a:t>: электронная монета </a:t>
            </a:r>
            <a:r>
              <a:rPr lang="en-US" altLang="ru-RU" sz="3200" dirty="0"/>
              <a:t>&lt;n</a:t>
            </a:r>
            <a:r>
              <a:rPr lang="en-US" altLang="ru-RU" sz="3200" baseline="-25000" dirty="0"/>
              <a:t>i</a:t>
            </a:r>
            <a:r>
              <a:rPr lang="en-US" altLang="ru-RU" sz="3200" dirty="0"/>
              <a:t>,m,I</a:t>
            </a:r>
            <a:r>
              <a:rPr lang="en-US" altLang="ru-RU" sz="3200" baseline="-25000" dirty="0"/>
              <a:t>1</a:t>
            </a:r>
            <a:r>
              <a:rPr lang="en-US" altLang="ru-RU" sz="3200" dirty="0"/>
              <a:t>,I</a:t>
            </a:r>
            <a:r>
              <a:rPr lang="en-US" altLang="ru-RU" sz="3200" baseline="-25000" dirty="0"/>
              <a:t>2</a:t>
            </a:r>
            <a:r>
              <a:rPr lang="en-US" altLang="ru-RU" sz="3200" dirty="0"/>
              <a:t>,</a:t>
            </a:r>
            <a:r>
              <a:rPr lang="ru-RU" altLang="ru-RU" sz="3200" dirty="0"/>
              <a:t> </a:t>
            </a:r>
            <a:r>
              <a:rPr lang="en-US" altLang="ru-RU" sz="3200" dirty="0"/>
              <a:t>…,I</a:t>
            </a:r>
            <a:r>
              <a:rPr lang="en-US" altLang="ru-RU" sz="3200" baseline="-25000" dirty="0"/>
              <a:t>N</a:t>
            </a:r>
            <a:r>
              <a:rPr lang="ru-RU" altLang="ru-RU" sz="3200" dirty="0"/>
              <a:t>,</a:t>
            </a:r>
            <a:r>
              <a:rPr lang="en-US" altLang="ru-RU" sz="3200" dirty="0" err="1"/>
              <a:t>s</a:t>
            </a:r>
            <a:r>
              <a:rPr lang="en-US" altLang="ru-RU" sz="3200" baseline="-25000" dirty="0" err="1"/>
              <a:t>i</a:t>
            </a:r>
            <a:r>
              <a:rPr lang="en-US" altLang="ru-RU" sz="3200" dirty="0"/>
              <a:t>&gt;</a:t>
            </a:r>
            <a:r>
              <a:rPr lang="ru-RU" altLang="ru-RU" sz="3200" dirty="0"/>
              <a:t>.</a:t>
            </a:r>
          </a:p>
          <a:p>
            <a:pPr marL="609600" indent="-609600">
              <a:buFont typeface="Wingdings" pitchFamily="2" charset="2"/>
              <a:buAutoNum type="arabicPeriod" startAt="7"/>
            </a:pPr>
            <a:r>
              <a:rPr lang="en-US" altLang="ru-RU" sz="3200" dirty="0"/>
              <a:t>C: </a:t>
            </a:r>
            <a:r>
              <a:rPr lang="ru-RU" altLang="ru-RU" sz="3200" dirty="0"/>
              <a:t>проверяет </a:t>
            </a:r>
            <a:r>
              <a:rPr lang="en-US" altLang="ru-RU" sz="3200" dirty="0" err="1"/>
              <a:t>s</a:t>
            </a:r>
            <a:r>
              <a:rPr lang="en-US" altLang="ru-RU" sz="3200" baseline="-25000" dirty="0" err="1"/>
              <a:t>i</a:t>
            </a:r>
            <a:r>
              <a:rPr lang="ru-RU" altLang="ru-RU" sz="3200" dirty="0"/>
              <a:t>.</a:t>
            </a:r>
          </a:p>
          <a:p>
            <a:pPr marL="609600" indent="-609600">
              <a:buFont typeface="Wingdings" pitchFamily="2" charset="2"/>
              <a:buAutoNum type="arabicPeriod" startAt="7"/>
            </a:pPr>
            <a:r>
              <a:rPr lang="en-US" altLang="ru-RU" sz="3200" dirty="0"/>
              <a:t>C-&gt;A: </a:t>
            </a:r>
            <a:r>
              <a:rPr lang="ru-RU" altLang="ru-RU" sz="3200" dirty="0"/>
              <a:t>запрос </a:t>
            </a:r>
            <a:r>
              <a:rPr lang="en-US" altLang="ru-RU" sz="3200" dirty="0"/>
              <a:t>b</a:t>
            </a:r>
            <a:r>
              <a:rPr lang="en-US" altLang="ru-RU" sz="3200" baseline="-25000" dirty="0"/>
              <a:t>i</a:t>
            </a:r>
            <a:r>
              <a:rPr lang="ru-RU" altLang="ru-RU" sz="3200" dirty="0"/>
              <a:t> </a:t>
            </a:r>
            <a:r>
              <a:rPr lang="ru-RU" altLang="ru-RU" sz="3200" dirty="0" smtClean="0"/>
              <a:t>(</a:t>
            </a:r>
            <a:r>
              <a:rPr lang="en-US" altLang="ru-RU" sz="3200" dirty="0" smtClean="0"/>
              <a:t>N </a:t>
            </a:r>
            <a:r>
              <a:rPr lang="ru-RU" altLang="ru-RU" sz="3200" dirty="0" smtClean="0"/>
              <a:t>бит) раскрытия</a:t>
            </a:r>
            <a:r>
              <a:rPr lang="en-US" altLang="ru-RU" sz="3200" dirty="0" smtClean="0"/>
              <a:t> </a:t>
            </a:r>
            <a:r>
              <a:rPr lang="ru-RU" altLang="ru-RU" sz="3200" dirty="0"/>
              <a:t>левой (</a:t>
            </a:r>
            <a:r>
              <a:rPr lang="en-US" altLang="ru-RU" sz="3200" dirty="0"/>
              <a:t>b</a:t>
            </a:r>
            <a:r>
              <a:rPr lang="en-US" altLang="ru-RU" sz="3200" baseline="-25000" dirty="0"/>
              <a:t>i</a:t>
            </a:r>
            <a:r>
              <a:rPr lang="ru-RU" altLang="ru-RU" sz="3200" dirty="0"/>
              <a:t>=0) или правой (</a:t>
            </a:r>
            <a:r>
              <a:rPr lang="en-US" altLang="ru-RU" sz="3200" dirty="0"/>
              <a:t>b</a:t>
            </a:r>
            <a:r>
              <a:rPr lang="en-US" altLang="ru-RU" sz="3200" baseline="-25000" dirty="0"/>
              <a:t>i</a:t>
            </a:r>
            <a:r>
              <a:rPr lang="ru-RU" altLang="ru-RU" sz="3200" dirty="0"/>
              <a:t>=1) части идентификационных строк.</a:t>
            </a:r>
          </a:p>
          <a:p>
            <a:pPr marL="609600" indent="-609600">
              <a:buFont typeface="Wingdings" pitchFamily="2" charset="2"/>
              <a:buAutoNum type="arabicPeriod" startAt="7"/>
            </a:pPr>
            <a:r>
              <a:rPr lang="en-US" altLang="ru-RU" sz="3200" dirty="0"/>
              <a:t>A-&gt;C: N </a:t>
            </a:r>
            <a:r>
              <a:rPr lang="ru-RU" altLang="ru-RU" sz="3200" dirty="0"/>
              <a:t>значений </a:t>
            </a:r>
            <a:r>
              <a:rPr lang="en-US" altLang="ru-RU" sz="3200" dirty="0"/>
              <a:t>I</a:t>
            </a:r>
            <a:r>
              <a:rPr lang="en-US" altLang="ru-RU" sz="3200" baseline="-25000" dirty="0"/>
              <a:t>i</a:t>
            </a:r>
            <a:r>
              <a:rPr lang="en-US" altLang="ru-RU" sz="3200" baseline="30000" dirty="0"/>
              <a:t>*</a:t>
            </a:r>
            <a:r>
              <a:rPr lang="en-US" altLang="ru-RU" sz="3200" dirty="0"/>
              <a:t>.</a:t>
            </a:r>
            <a:endParaRPr lang="ru-RU" altLang="ru-RU" sz="3200" dirty="0"/>
          </a:p>
        </p:txBody>
      </p:sp>
    </p:spTree>
    <p:extLst>
      <p:ext uri="{BB962C8B-B14F-4D97-AF65-F5344CB8AC3E}">
        <p14:creationId xmlns:p14="http://schemas.microsoft.com/office/powerpoint/2010/main" val="1843376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291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44624"/>
            <a:ext cx="9144000" cy="1223789"/>
          </a:xfrm>
        </p:spPr>
        <p:txBody>
          <a:bodyPr>
            <a:normAutofit fontScale="90000"/>
          </a:bodyPr>
          <a:lstStyle/>
          <a:p>
            <a:r>
              <a:rPr lang="ru-RU" altLang="ru-RU" sz="4000" dirty="0"/>
              <a:t>Электронные деньги с обнаружением мошенника</a:t>
            </a:r>
          </a:p>
        </p:txBody>
      </p:sp>
      <p:sp>
        <p:nvSpPr>
          <p:cNvPr id="4229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484784"/>
            <a:ext cx="9144000" cy="5373216"/>
          </a:xfrm>
        </p:spPr>
        <p:txBody>
          <a:bodyPr>
            <a:normAutofit/>
          </a:bodyPr>
          <a:lstStyle/>
          <a:p>
            <a:pPr marL="609600" indent="-609600">
              <a:buFont typeface="Wingdings" pitchFamily="2" charset="2"/>
              <a:buAutoNum type="arabicPeriod" startAt="12"/>
            </a:pPr>
            <a:r>
              <a:rPr lang="en-US" altLang="ru-RU" sz="3200" dirty="0"/>
              <a:t>C-&gt;B: &lt;n</a:t>
            </a:r>
            <a:r>
              <a:rPr lang="en-US" altLang="ru-RU" sz="3200" baseline="-25000" dirty="0"/>
              <a:t>i</a:t>
            </a:r>
            <a:r>
              <a:rPr lang="en-US" altLang="ru-RU" sz="3200" dirty="0"/>
              <a:t>,m,I</a:t>
            </a:r>
            <a:r>
              <a:rPr lang="en-US" altLang="ru-RU" sz="3200" baseline="-25000" dirty="0"/>
              <a:t>1</a:t>
            </a:r>
            <a:r>
              <a:rPr lang="en-US" altLang="ru-RU" sz="3200" dirty="0"/>
              <a:t>,I</a:t>
            </a:r>
            <a:r>
              <a:rPr lang="en-US" altLang="ru-RU" sz="3200" baseline="-25000" dirty="0"/>
              <a:t>2</a:t>
            </a:r>
            <a:r>
              <a:rPr lang="en-US" altLang="ru-RU" sz="3200" dirty="0"/>
              <a:t>, …,I</a:t>
            </a:r>
            <a:r>
              <a:rPr lang="en-US" altLang="ru-RU" sz="3200" baseline="-25000" dirty="0"/>
              <a:t>N</a:t>
            </a:r>
            <a:r>
              <a:rPr lang="ru-RU" altLang="ru-RU" sz="3200" dirty="0"/>
              <a:t>,</a:t>
            </a:r>
            <a:r>
              <a:rPr lang="en-US" altLang="ru-RU" sz="3200" dirty="0" err="1"/>
              <a:t>s</a:t>
            </a:r>
            <a:r>
              <a:rPr lang="en-US" altLang="ru-RU" sz="3200" baseline="-25000" dirty="0" err="1"/>
              <a:t>i</a:t>
            </a:r>
            <a:r>
              <a:rPr lang="en-US" altLang="ru-RU" sz="3200" dirty="0"/>
              <a:t>&gt;, N </a:t>
            </a:r>
            <a:r>
              <a:rPr lang="ru-RU" altLang="ru-RU" sz="3200" dirty="0"/>
              <a:t>значений </a:t>
            </a:r>
            <a:r>
              <a:rPr lang="en-US" altLang="ru-RU" sz="3200" dirty="0"/>
              <a:t>I</a:t>
            </a:r>
            <a:r>
              <a:rPr lang="en-US" altLang="ru-RU" sz="3200" baseline="-25000" dirty="0"/>
              <a:t>i</a:t>
            </a:r>
            <a:r>
              <a:rPr lang="en-US" altLang="ru-RU" sz="3200" baseline="30000" dirty="0"/>
              <a:t>*</a:t>
            </a:r>
            <a:r>
              <a:rPr lang="en-US" altLang="ru-RU" sz="3200" dirty="0"/>
              <a:t>.</a:t>
            </a:r>
          </a:p>
          <a:p>
            <a:pPr marL="609600" indent="-609600">
              <a:buFont typeface="Wingdings" pitchFamily="2" charset="2"/>
              <a:buAutoNum type="arabicPeriod" startAt="12"/>
            </a:pPr>
            <a:r>
              <a:rPr lang="en-US" altLang="ru-RU" sz="3200" dirty="0"/>
              <a:t>B: </a:t>
            </a:r>
            <a:r>
              <a:rPr lang="ru-RU" altLang="ru-RU" sz="3200" dirty="0"/>
              <a:t>проверяет </a:t>
            </a:r>
            <a:r>
              <a:rPr lang="en-US" altLang="ru-RU" sz="3200" dirty="0" err="1"/>
              <a:t>s</a:t>
            </a:r>
            <a:r>
              <a:rPr lang="en-US" altLang="ru-RU" sz="3200" baseline="-25000" dirty="0" err="1"/>
              <a:t>i</a:t>
            </a:r>
            <a:r>
              <a:rPr lang="ru-RU" altLang="ru-RU" sz="3200" dirty="0"/>
              <a:t> и </a:t>
            </a:r>
            <a:r>
              <a:rPr lang="en-US" altLang="ru-RU" sz="3200" dirty="0" err="1"/>
              <a:t>n</a:t>
            </a:r>
            <a:r>
              <a:rPr lang="en-US" altLang="ru-RU" sz="3200" baseline="-25000" dirty="0" err="1"/>
              <a:t>i</a:t>
            </a:r>
            <a:r>
              <a:rPr lang="ru-RU" altLang="ru-RU" sz="3200" dirty="0"/>
              <a:t>, если монета предъявляется повторно, то проверяет</a:t>
            </a:r>
            <a:r>
              <a:rPr lang="en-US" altLang="ru-RU" sz="3200" dirty="0"/>
              <a:t> I</a:t>
            </a:r>
            <a:r>
              <a:rPr lang="en-US" altLang="ru-RU" sz="3200" baseline="-25000" dirty="0"/>
              <a:t>i</a:t>
            </a:r>
            <a:r>
              <a:rPr lang="en-US" altLang="ru-RU" sz="3200" baseline="30000" dirty="0"/>
              <a:t>*</a:t>
            </a:r>
            <a:r>
              <a:rPr lang="en-US" altLang="ru-RU" sz="3200" dirty="0"/>
              <a:t> </a:t>
            </a:r>
            <a:r>
              <a:rPr lang="ru-RU" altLang="ru-RU" sz="3200" dirty="0"/>
              <a:t>по архиву идентификационных строк оплаченных монет (если эти строки в архиве есть, то банк считает, что монета повторно предъявляется продавцом, иначе – покупателем).</a:t>
            </a:r>
          </a:p>
        </p:txBody>
      </p:sp>
    </p:spTree>
    <p:extLst>
      <p:ext uri="{BB962C8B-B14F-4D97-AF65-F5344CB8AC3E}">
        <p14:creationId xmlns:p14="http://schemas.microsoft.com/office/powerpoint/2010/main" val="3942219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393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16632"/>
            <a:ext cx="9144000" cy="1124744"/>
          </a:xfrm>
        </p:spPr>
        <p:txBody>
          <a:bodyPr>
            <a:normAutofit fontScale="90000"/>
          </a:bodyPr>
          <a:lstStyle/>
          <a:p>
            <a:r>
              <a:rPr lang="ru-RU" altLang="ru-RU" sz="4000" dirty="0"/>
              <a:t>Электронные деньги с обнаружением мошенника</a:t>
            </a:r>
          </a:p>
        </p:txBody>
      </p:sp>
      <p:sp>
        <p:nvSpPr>
          <p:cNvPr id="4239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341438"/>
            <a:ext cx="9144000" cy="5516562"/>
          </a:xfrm>
        </p:spPr>
        <p:txBody>
          <a:bodyPr>
            <a:normAutofit/>
          </a:bodyPr>
          <a:lstStyle/>
          <a:p>
            <a:pPr marL="609600" indent="-609600">
              <a:buFont typeface="Wingdings" pitchFamily="2" charset="2"/>
              <a:buAutoNum type="arabicPeriod" startAt="14"/>
            </a:pPr>
            <a:r>
              <a:rPr lang="en-US" altLang="ru-RU" sz="3200" dirty="0"/>
              <a:t>B: </a:t>
            </a:r>
            <a:r>
              <a:rPr lang="ru-RU" altLang="ru-RU" sz="3200" dirty="0"/>
              <a:t>т.к. второй продавец, предъявляющий </a:t>
            </a:r>
            <a:r>
              <a:rPr lang="ru-RU" altLang="ru-RU" sz="3200" dirty="0" smtClean="0"/>
              <a:t>полученную от покупателя копию </a:t>
            </a:r>
            <a:r>
              <a:rPr lang="ru-RU" altLang="ru-RU" sz="3200" dirty="0"/>
              <a:t>монеты, выдал </a:t>
            </a:r>
            <a:r>
              <a:rPr lang="en-US" altLang="ru-RU" sz="3200" dirty="0"/>
              <a:t>A </a:t>
            </a:r>
            <a:r>
              <a:rPr lang="ru-RU" altLang="ru-RU" sz="3200" dirty="0"/>
              <a:t>на шаге 10 другой запрос </a:t>
            </a:r>
            <a:r>
              <a:rPr lang="en-US" altLang="ru-RU" sz="3200" dirty="0"/>
              <a:t>b</a:t>
            </a:r>
            <a:r>
              <a:rPr lang="en-US" altLang="ru-RU" sz="3200" baseline="-25000" dirty="0"/>
              <a:t>1</a:t>
            </a:r>
            <a:r>
              <a:rPr lang="en-US" altLang="ru-RU" sz="3200" dirty="0"/>
              <a:t>, b</a:t>
            </a:r>
            <a:r>
              <a:rPr lang="en-US" altLang="ru-RU" sz="3200" baseline="-25000" dirty="0"/>
              <a:t>2</a:t>
            </a:r>
            <a:r>
              <a:rPr lang="en-US" altLang="ru-RU" sz="3200" dirty="0"/>
              <a:t>, …, </a:t>
            </a:r>
            <a:r>
              <a:rPr lang="en-US" altLang="ru-RU" sz="3200" dirty="0" err="1"/>
              <a:t>b</a:t>
            </a:r>
            <a:r>
              <a:rPr lang="en-US" altLang="ru-RU" sz="3200" baseline="-25000" dirty="0" err="1"/>
              <a:t>N</a:t>
            </a:r>
            <a:r>
              <a:rPr lang="en-US" altLang="ru-RU" sz="3200" dirty="0"/>
              <a:t>, </a:t>
            </a:r>
            <a:r>
              <a:rPr lang="ru-RU" altLang="ru-RU" sz="3200" dirty="0"/>
              <a:t>то банк может объединить левую и правую половины одной из идентификационных строк </a:t>
            </a:r>
            <a:r>
              <a:rPr lang="en-US" altLang="ru-RU" sz="3200" dirty="0" smtClean="0"/>
              <a:t>I</a:t>
            </a:r>
            <a:r>
              <a:rPr lang="en-US" altLang="ru-RU" sz="3200" baseline="-25000" dirty="0" smtClean="0"/>
              <a:t>i</a:t>
            </a:r>
            <a:r>
              <a:rPr lang="ru-RU" altLang="ru-RU" sz="3200" dirty="0" smtClean="0"/>
              <a:t>, для которой в двух запросах </a:t>
            </a:r>
            <a:r>
              <a:rPr lang="en-US" altLang="ru-RU" sz="3200" dirty="0"/>
              <a:t>b</a:t>
            </a:r>
            <a:r>
              <a:rPr lang="en-US" altLang="ru-RU" sz="3200" baseline="-25000" dirty="0"/>
              <a:t>i</a:t>
            </a:r>
            <a:r>
              <a:rPr lang="ru-RU" altLang="ru-RU" sz="3200" dirty="0"/>
              <a:t>=0 </a:t>
            </a:r>
            <a:r>
              <a:rPr lang="ru-RU" altLang="ru-RU" sz="3200" dirty="0" smtClean="0"/>
              <a:t>и </a:t>
            </a:r>
            <a:r>
              <a:rPr lang="en-US" altLang="ru-RU" sz="3200" dirty="0"/>
              <a:t>b</a:t>
            </a:r>
            <a:r>
              <a:rPr lang="en-US" altLang="ru-RU" sz="3200" baseline="-25000" dirty="0"/>
              <a:t>i</a:t>
            </a:r>
            <a:r>
              <a:rPr lang="ru-RU" altLang="ru-RU" sz="3200" dirty="0" smtClean="0"/>
              <a:t>=1, и </a:t>
            </a:r>
            <a:r>
              <a:rPr lang="ru-RU" altLang="ru-RU" sz="3200" dirty="0"/>
              <a:t>установить личность </a:t>
            </a:r>
            <a:r>
              <a:rPr lang="en-US" altLang="ru-RU" sz="3200" dirty="0"/>
              <a:t>A.</a:t>
            </a:r>
            <a:endParaRPr lang="ru-RU" altLang="ru-RU" sz="3200" dirty="0"/>
          </a:p>
        </p:txBody>
      </p:sp>
    </p:spTree>
    <p:extLst>
      <p:ext uri="{BB962C8B-B14F-4D97-AF65-F5344CB8AC3E}">
        <p14:creationId xmlns:p14="http://schemas.microsoft.com/office/powerpoint/2010/main" val="3434368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496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052736"/>
          </a:xfrm>
        </p:spPr>
        <p:txBody>
          <a:bodyPr>
            <a:normAutofit fontScale="90000"/>
          </a:bodyPr>
          <a:lstStyle/>
          <a:p>
            <a:r>
              <a:rPr lang="ru-RU" altLang="ru-RU" sz="4000" dirty="0"/>
              <a:t>Электронные деньги с обнаружением мошенника</a:t>
            </a:r>
          </a:p>
        </p:txBody>
      </p:sp>
      <p:sp>
        <p:nvSpPr>
          <p:cNvPr id="4249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484784"/>
            <a:ext cx="9144000" cy="5373216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ru-RU" altLang="ru-RU" sz="3200" dirty="0"/>
              <a:t>Отказ </a:t>
            </a:r>
            <a:r>
              <a:rPr lang="en-US" altLang="ru-RU" sz="3200" dirty="0"/>
              <a:t>A </a:t>
            </a:r>
            <a:r>
              <a:rPr lang="ru-RU" altLang="ru-RU" sz="3200" dirty="0"/>
              <a:t>от выполнения шага 11 встревожит </a:t>
            </a:r>
            <a:r>
              <a:rPr lang="en-US" altLang="ru-RU" sz="3200" dirty="0"/>
              <a:t>C.</a:t>
            </a:r>
          </a:p>
          <a:p>
            <a:pPr>
              <a:lnSpc>
                <a:spcPct val="90000"/>
              </a:lnSpc>
            </a:pPr>
            <a:r>
              <a:rPr lang="ru-RU" altLang="ru-RU" sz="3200" dirty="0"/>
              <a:t>Вероятность совпадения двух случайных запросов идентификационных строк 2</a:t>
            </a:r>
            <a:r>
              <a:rPr lang="ru-RU" altLang="ru-RU" sz="3200" baseline="30000" dirty="0"/>
              <a:t>-</a:t>
            </a:r>
            <a:r>
              <a:rPr lang="en-US" altLang="ru-RU" sz="3200" baseline="30000" dirty="0"/>
              <a:t>N</a:t>
            </a:r>
            <a:r>
              <a:rPr lang="en-US" altLang="ru-RU" sz="3200" dirty="0"/>
              <a:t>.</a:t>
            </a:r>
          </a:p>
          <a:p>
            <a:pPr>
              <a:lnSpc>
                <a:spcPct val="90000"/>
              </a:lnSpc>
            </a:pPr>
            <a:r>
              <a:rPr lang="ru-RU" altLang="ru-RU" sz="3200" dirty="0"/>
              <a:t>Мошенничество </a:t>
            </a:r>
            <a:r>
              <a:rPr lang="en-US" altLang="ru-RU" sz="3200" dirty="0"/>
              <a:t>A </a:t>
            </a:r>
            <a:r>
              <a:rPr lang="ru-RU" altLang="ru-RU" sz="3200" dirty="0"/>
              <a:t>не позволит ему скрыть свою личность. Изменение идентификационной строки на шаге </a:t>
            </a:r>
            <a:r>
              <a:rPr lang="ru-RU" altLang="ru-RU" sz="3200" dirty="0" smtClean="0"/>
              <a:t>8 </a:t>
            </a:r>
            <a:r>
              <a:rPr lang="ru-RU" altLang="ru-RU" sz="3200" dirty="0"/>
              <a:t>нарушит </a:t>
            </a:r>
            <a:r>
              <a:rPr lang="ru-RU" altLang="ru-RU" sz="3200" dirty="0" smtClean="0"/>
              <a:t>ЭП </a:t>
            </a:r>
            <a:r>
              <a:rPr lang="en-US" altLang="ru-RU" sz="3200" dirty="0"/>
              <a:t>B</a:t>
            </a:r>
            <a:r>
              <a:rPr lang="ru-RU" altLang="ru-RU" sz="3200" dirty="0"/>
              <a:t> под монетой.</a:t>
            </a:r>
          </a:p>
          <a:p>
            <a:pPr>
              <a:lnSpc>
                <a:spcPct val="90000"/>
              </a:lnSpc>
            </a:pPr>
            <a:r>
              <a:rPr lang="en-US" altLang="ru-RU" sz="3200" dirty="0"/>
              <a:t>A </a:t>
            </a:r>
            <a:r>
              <a:rPr lang="ru-RU" altLang="ru-RU" sz="3200" dirty="0"/>
              <a:t>может предъявить монету с недостоверной идентификационной строкой (вероятность обмана банка на шаге 4 2</a:t>
            </a:r>
            <a:r>
              <a:rPr lang="ru-RU" altLang="ru-RU" sz="3200" baseline="30000" dirty="0"/>
              <a:t>-</a:t>
            </a:r>
            <a:r>
              <a:rPr lang="en-US" altLang="ru-RU" sz="3200" baseline="30000" dirty="0"/>
              <a:t>N</a:t>
            </a:r>
            <a:r>
              <a:rPr lang="en-US" altLang="ru-RU" sz="3200" dirty="0"/>
              <a:t>, </a:t>
            </a:r>
            <a:r>
              <a:rPr lang="ru-RU" altLang="ru-RU" sz="3200" dirty="0"/>
              <a:t>но угроза крупного штрафа остановит </a:t>
            </a:r>
            <a:r>
              <a:rPr lang="en-US" altLang="ru-RU" sz="3200" dirty="0"/>
              <a:t>A).</a:t>
            </a:r>
            <a:endParaRPr lang="ru-RU" altLang="ru-RU" sz="3200" dirty="0"/>
          </a:p>
        </p:txBody>
      </p:sp>
    </p:spTree>
    <p:extLst>
      <p:ext uri="{BB962C8B-B14F-4D97-AF65-F5344CB8AC3E}">
        <p14:creationId xmlns:p14="http://schemas.microsoft.com/office/powerpoint/2010/main" val="2527894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7010" name="Rectangle 2"/>
          <p:cNvSpPr>
            <a:spLocks noGrp="1" noChangeArrowheads="1"/>
          </p:cNvSpPr>
          <p:nvPr>
            <p:ph type="title"/>
          </p:nvPr>
        </p:nvSpPr>
        <p:spPr>
          <a:xfrm>
            <a:off x="-30857" y="47625"/>
            <a:ext cx="9144000" cy="1052736"/>
          </a:xfrm>
        </p:spPr>
        <p:txBody>
          <a:bodyPr>
            <a:normAutofit fontScale="90000"/>
          </a:bodyPr>
          <a:lstStyle/>
          <a:p>
            <a:r>
              <a:rPr lang="ru-RU" altLang="ru-RU" sz="4000" dirty="0"/>
              <a:t>Электронные деньги с обнаружением мошенника</a:t>
            </a:r>
          </a:p>
        </p:txBody>
      </p:sp>
      <p:sp>
        <p:nvSpPr>
          <p:cNvPr id="4270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484784"/>
            <a:ext cx="9144000" cy="5373216"/>
          </a:xfrm>
        </p:spPr>
        <p:txBody>
          <a:bodyPr>
            <a:noAutofit/>
          </a:bodyPr>
          <a:lstStyle/>
          <a:p>
            <a:pPr>
              <a:lnSpc>
                <a:spcPct val="90000"/>
              </a:lnSpc>
            </a:pPr>
            <a:r>
              <a:rPr lang="en-US" altLang="ru-RU" sz="3200" dirty="0"/>
              <a:t>C </a:t>
            </a:r>
            <a:r>
              <a:rPr lang="ru-RU" altLang="ru-RU" sz="3200" dirty="0"/>
              <a:t>не может обвинить в обмане </a:t>
            </a:r>
            <a:r>
              <a:rPr lang="en-US" altLang="ru-RU" sz="3200" dirty="0"/>
              <a:t>A, </a:t>
            </a:r>
            <a:r>
              <a:rPr lang="ru-RU" altLang="ru-RU" sz="3200" dirty="0"/>
              <a:t>т.к. только </a:t>
            </a:r>
            <a:r>
              <a:rPr lang="en-US" altLang="ru-RU" sz="3200" dirty="0"/>
              <a:t>A </a:t>
            </a:r>
            <a:r>
              <a:rPr lang="ru-RU" altLang="ru-RU" sz="3200" dirty="0"/>
              <a:t>может на шаге 11 правильно раскрыть части своей идентификационной строки.</a:t>
            </a:r>
          </a:p>
          <a:p>
            <a:pPr>
              <a:lnSpc>
                <a:spcPct val="90000"/>
              </a:lnSpc>
            </a:pPr>
            <a:r>
              <a:rPr lang="ru-RU" altLang="ru-RU" sz="3200" dirty="0"/>
              <a:t>Сговор </a:t>
            </a:r>
            <a:r>
              <a:rPr lang="en-US" altLang="ru-RU" sz="3200" dirty="0"/>
              <a:t>A </a:t>
            </a:r>
            <a:r>
              <a:rPr lang="ru-RU" altLang="ru-RU" sz="3200" dirty="0"/>
              <a:t>и </a:t>
            </a:r>
            <a:r>
              <a:rPr lang="en-US" altLang="ru-RU" sz="3200" dirty="0"/>
              <a:t>C </a:t>
            </a:r>
            <a:r>
              <a:rPr lang="ru-RU" altLang="ru-RU" sz="3200" dirty="0"/>
              <a:t>не может заставить </a:t>
            </a:r>
            <a:r>
              <a:rPr lang="en-US" altLang="ru-RU" sz="3200" dirty="0"/>
              <a:t>B </a:t>
            </a:r>
            <a:r>
              <a:rPr lang="ru-RU" altLang="ru-RU" sz="3200" dirty="0"/>
              <a:t>повторно принять одну и ту же монету.</a:t>
            </a:r>
          </a:p>
          <a:p>
            <a:pPr>
              <a:lnSpc>
                <a:spcPct val="90000"/>
              </a:lnSpc>
            </a:pPr>
            <a:r>
              <a:rPr lang="en-US" altLang="ru-RU" sz="3200" dirty="0"/>
              <a:t>B </a:t>
            </a:r>
            <a:r>
              <a:rPr lang="ru-RU" altLang="ru-RU" sz="3200" dirty="0"/>
              <a:t>не может связать </a:t>
            </a:r>
            <a:r>
              <a:rPr lang="en-US" altLang="ru-RU" sz="3200" dirty="0"/>
              <a:t>A </a:t>
            </a:r>
            <a:r>
              <a:rPr lang="ru-RU" altLang="ru-RU" sz="3200" dirty="0"/>
              <a:t>и монету, даже если сохранит идентификационные строки всех принятых монет</a:t>
            </a:r>
            <a:r>
              <a:rPr lang="ru-RU" altLang="ru-RU" sz="3200" dirty="0" smtClean="0"/>
              <a:t>.</a:t>
            </a:r>
            <a:endParaRPr lang="ru-RU" altLang="ru-RU" sz="3200" dirty="0"/>
          </a:p>
        </p:txBody>
      </p:sp>
    </p:spTree>
    <p:extLst>
      <p:ext uri="{BB962C8B-B14F-4D97-AF65-F5344CB8AC3E}">
        <p14:creationId xmlns:p14="http://schemas.microsoft.com/office/powerpoint/2010/main" val="2291618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Электронные деньги с обнаружением мошенника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altLang="ru-RU" sz="3200" dirty="0"/>
              <a:t>Нарушитель </a:t>
            </a:r>
            <a:r>
              <a:rPr lang="en-US" altLang="ru-RU" sz="3200" dirty="0"/>
              <a:t>D, </a:t>
            </a:r>
            <a:r>
              <a:rPr lang="ru-RU" altLang="ru-RU" sz="3200" dirty="0"/>
              <a:t>перехватив монету на шагах 8 и 11, может раньше </a:t>
            </a:r>
            <a:r>
              <a:rPr lang="en-US" altLang="ru-RU" sz="3200" dirty="0"/>
              <a:t>C </a:t>
            </a:r>
            <a:r>
              <a:rPr lang="ru-RU" altLang="ru-RU" sz="3200" dirty="0"/>
              <a:t>обратиться к </a:t>
            </a:r>
            <a:r>
              <a:rPr lang="en-US" altLang="ru-RU" sz="3200" dirty="0"/>
              <a:t>B.</a:t>
            </a:r>
            <a:r>
              <a:rPr lang="ru-RU" altLang="ru-RU" sz="3200" dirty="0"/>
              <a:t> Он также может потратить монеты раньше </a:t>
            </a:r>
            <a:r>
              <a:rPr lang="en-US" altLang="ru-RU" sz="3200" dirty="0"/>
              <a:t>A</a:t>
            </a:r>
            <a:r>
              <a:rPr lang="ru-RU" altLang="ru-RU" sz="3200" dirty="0"/>
              <a:t>, перехватывая сообщения на шагах 1-6. Защиты от </a:t>
            </a:r>
            <a:r>
              <a:rPr lang="ru-RU" altLang="ru-RU" sz="3200" dirty="0" smtClean="0"/>
              <a:t>этих </a:t>
            </a:r>
            <a:r>
              <a:rPr lang="ru-RU" altLang="ru-RU" sz="3200" dirty="0"/>
              <a:t>угроз нет, т.к. они связаны с природой наличных денег</a:t>
            </a:r>
            <a:r>
              <a:rPr lang="ru-RU" altLang="ru-RU" sz="3200" dirty="0" smtClean="0"/>
              <a:t>.</a:t>
            </a:r>
            <a:endParaRPr lang="ru-RU" altLang="ru-RU" sz="3200" dirty="0"/>
          </a:p>
        </p:txBody>
      </p:sp>
    </p:spTree>
    <p:extLst>
      <p:ext uri="{BB962C8B-B14F-4D97-AF65-F5344CB8AC3E}">
        <p14:creationId xmlns:p14="http://schemas.microsoft.com/office/powerpoint/2010/main" val="525492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803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268760"/>
          </a:xfrm>
        </p:spPr>
        <p:txBody>
          <a:bodyPr>
            <a:normAutofit fontScale="90000"/>
          </a:bodyPr>
          <a:lstStyle/>
          <a:p>
            <a:r>
              <a:rPr lang="ru-RU" altLang="ru-RU" sz="4000" dirty="0"/>
              <a:t>Электронные деньги с обнаружением мошенника</a:t>
            </a:r>
          </a:p>
        </p:txBody>
      </p:sp>
      <p:sp>
        <p:nvSpPr>
          <p:cNvPr id="4280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412777"/>
            <a:ext cx="9144000" cy="5445224"/>
          </a:xfrm>
        </p:spPr>
        <p:txBody>
          <a:bodyPr>
            <a:normAutofit/>
          </a:bodyPr>
          <a:lstStyle/>
          <a:p>
            <a:r>
              <a:rPr lang="ru-RU" altLang="ru-RU" sz="3200" dirty="0"/>
              <a:t>Этот протокол занимает промежуточное место между протоколами с посредником и самодостаточными протоколами.</a:t>
            </a:r>
          </a:p>
          <a:p>
            <a:r>
              <a:rPr lang="en-US" altLang="ru-RU" sz="3200" dirty="0"/>
              <a:t>A </a:t>
            </a:r>
            <a:r>
              <a:rPr lang="ru-RU" altLang="ru-RU" sz="3200" dirty="0"/>
              <a:t>и </a:t>
            </a:r>
            <a:r>
              <a:rPr lang="en-US" altLang="ru-RU" sz="3200" dirty="0"/>
              <a:t>C </a:t>
            </a:r>
            <a:r>
              <a:rPr lang="ru-RU" altLang="ru-RU" sz="3200" dirty="0"/>
              <a:t>должны доверять </a:t>
            </a:r>
            <a:r>
              <a:rPr lang="en-US" altLang="ru-RU" sz="3200" dirty="0"/>
              <a:t>B </a:t>
            </a:r>
            <a:r>
              <a:rPr lang="ru-RU" altLang="ru-RU" sz="3200" dirty="0"/>
              <a:t>во всем, что касается денежных расчетов, но </a:t>
            </a:r>
            <a:r>
              <a:rPr lang="en-US" altLang="ru-RU" sz="3200" dirty="0"/>
              <a:t>A </a:t>
            </a:r>
            <a:r>
              <a:rPr lang="ru-RU" altLang="ru-RU" sz="3200" dirty="0"/>
              <a:t>не должен доверять </a:t>
            </a:r>
            <a:r>
              <a:rPr lang="en-US" altLang="ru-RU" sz="3200" dirty="0"/>
              <a:t>B </a:t>
            </a:r>
            <a:r>
              <a:rPr lang="ru-RU" altLang="ru-RU" sz="3200" dirty="0"/>
              <a:t>данные о своих покупках. </a:t>
            </a:r>
          </a:p>
        </p:txBody>
      </p:sp>
    </p:spTree>
    <p:extLst>
      <p:ext uri="{BB962C8B-B14F-4D97-AF65-F5344CB8AC3E}">
        <p14:creationId xmlns:p14="http://schemas.microsoft.com/office/powerpoint/2010/main" val="767799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9058" name="Rectangle 2"/>
          <p:cNvSpPr>
            <a:spLocks noGrp="1" noChangeArrowheads="1"/>
          </p:cNvSpPr>
          <p:nvPr>
            <p:ph type="title"/>
          </p:nvPr>
        </p:nvSpPr>
        <p:spPr>
          <a:xfrm>
            <a:off x="323528" y="116632"/>
            <a:ext cx="8229600" cy="1023193"/>
          </a:xfrm>
        </p:spPr>
        <p:txBody>
          <a:bodyPr/>
          <a:lstStyle/>
          <a:p>
            <a:r>
              <a:rPr lang="ru-RU" altLang="ru-RU" sz="4000" dirty="0"/>
              <a:t>Протоколы электронных наличных</a:t>
            </a:r>
          </a:p>
        </p:txBody>
      </p:sp>
      <p:sp>
        <p:nvSpPr>
          <p:cNvPr id="4290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412776"/>
            <a:ext cx="9144000" cy="5445224"/>
          </a:xfrm>
        </p:spPr>
        <p:txBody>
          <a:bodyPr>
            <a:normAutofit/>
          </a:bodyPr>
          <a:lstStyle/>
          <a:p>
            <a:r>
              <a:rPr lang="ru-RU" altLang="ru-RU" sz="3200" dirty="0"/>
              <a:t>Диалоговые – продавец должен связываться с банком при каждой продаже (при любой проблеме банк отказывается принимать монеты).</a:t>
            </a:r>
          </a:p>
          <a:p>
            <a:r>
              <a:rPr lang="ru-RU" altLang="ru-RU" sz="3200" dirty="0"/>
              <a:t>Автономные – не требуют соединения продавца с банком до окончания взаимодействия между продавцом и покупателем (аналогично последнему рассмотренному протоколу).</a:t>
            </a:r>
          </a:p>
        </p:txBody>
      </p:sp>
    </p:spTree>
    <p:extLst>
      <p:ext uri="{BB962C8B-B14F-4D97-AF65-F5344CB8AC3E}">
        <p14:creationId xmlns:p14="http://schemas.microsoft.com/office/powerpoint/2010/main" val="2646657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8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88640"/>
            <a:ext cx="9144000" cy="863873"/>
          </a:xfrm>
        </p:spPr>
        <p:txBody>
          <a:bodyPr/>
          <a:lstStyle/>
          <a:p>
            <a:r>
              <a:rPr lang="ru-RU" altLang="ru-RU" sz="4000" dirty="0"/>
              <a:t>Другие виды электронных наличных</a:t>
            </a:r>
          </a:p>
        </p:txBody>
      </p:sp>
      <p:sp>
        <p:nvSpPr>
          <p:cNvPr id="4300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412776"/>
            <a:ext cx="9144000" cy="5445224"/>
          </a:xfrm>
        </p:spPr>
        <p:txBody>
          <a:bodyPr>
            <a:normAutofit/>
          </a:bodyPr>
          <a:lstStyle/>
          <a:p>
            <a:r>
              <a:rPr lang="ru-RU" altLang="ru-RU" sz="3200" dirty="0"/>
              <a:t>Использование смарт-карт с защищенной микросхемой-наблюдателем, которая хранит базу данных со всеми частями электронных монет, потраченных с этой карты. Если владелец карты захочет дважды потратить монеты, предварительно скопировав их, то микросхема-наблюдатель обнаружит и заблокирует эту попытку. Владелец не сможет уничтожить базу данных на защищенной микросхеме без разрушения самой карты.</a:t>
            </a:r>
          </a:p>
        </p:txBody>
      </p:sp>
    </p:spTree>
    <p:extLst>
      <p:ext uri="{BB962C8B-B14F-4D97-AF65-F5344CB8AC3E}">
        <p14:creationId xmlns:p14="http://schemas.microsoft.com/office/powerpoint/2010/main" val="402825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1410" name="Rectangle 2"/>
          <p:cNvSpPr>
            <a:spLocks noGrp="1" noChangeArrowheads="1"/>
          </p:cNvSpPr>
          <p:nvPr>
            <p:ph type="title"/>
          </p:nvPr>
        </p:nvSpPr>
        <p:spPr>
          <a:xfrm>
            <a:off x="323528" y="116632"/>
            <a:ext cx="8229600" cy="908050"/>
          </a:xfrm>
        </p:spPr>
        <p:txBody>
          <a:bodyPr/>
          <a:lstStyle/>
          <a:p>
            <a:r>
              <a:rPr lang="ru-RU" altLang="ru-RU" dirty="0"/>
              <a:t>Задача «миллионеров»</a:t>
            </a:r>
          </a:p>
        </p:txBody>
      </p:sp>
      <p:sp>
        <p:nvSpPr>
          <p:cNvPr id="401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412776"/>
            <a:ext cx="9144000" cy="5445224"/>
          </a:xfrm>
        </p:spPr>
        <p:txBody>
          <a:bodyPr>
            <a:normAutofit/>
          </a:bodyPr>
          <a:lstStyle/>
          <a:p>
            <a:pPr marL="609600" indent="-609600">
              <a:buFont typeface="Wingdings" pitchFamily="2" charset="2"/>
              <a:buAutoNum type="arabicPeriod"/>
            </a:pPr>
            <a:r>
              <a:rPr lang="en-US" altLang="ru-RU" sz="3200" dirty="0"/>
              <a:t>A: </a:t>
            </a:r>
            <a:r>
              <a:rPr lang="ru-RU" altLang="ru-RU" sz="3200" dirty="0"/>
              <a:t>генерирует случайное число </a:t>
            </a:r>
            <a:r>
              <a:rPr lang="en-US" altLang="ru-RU" sz="3200" dirty="0"/>
              <a:t>x, </a:t>
            </a:r>
            <a:r>
              <a:rPr lang="ru-RU" altLang="ru-RU" sz="3200" dirty="0"/>
              <a:t>вычисляет </a:t>
            </a:r>
            <a:r>
              <a:rPr lang="en-US" altLang="ru-RU" sz="3200" dirty="0"/>
              <a:t>c=E</a:t>
            </a:r>
            <a:r>
              <a:rPr lang="en-US" altLang="ru-RU" sz="3200" baseline="-25000" dirty="0"/>
              <a:t>PKB</a:t>
            </a:r>
            <a:r>
              <a:rPr lang="en-US" altLang="ru-RU" sz="3200" dirty="0"/>
              <a:t>(x) </a:t>
            </a:r>
            <a:r>
              <a:rPr lang="ru-RU" altLang="ru-RU" sz="3200" dirty="0"/>
              <a:t>и </a:t>
            </a:r>
            <a:r>
              <a:rPr lang="en-US" altLang="ru-RU" sz="3200" dirty="0"/>
              <a:t>d=c-</a:t>
            </a:r>
            <a:r>
              <a:rPr lang="en-US" altLang="ru-RU" sz="3200" dirty="0" err="1"/>
              <a:t>i</a:t>
            </a:r>
            <a:r>
              <a:rPr lang="en-US" altLang="ru-RU" sz="3200" dirty="0"/>
              <a:t>.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en-US" altLang="ru-RU" sz="3200" dirty="0"/>
              <a:t>A-&gt;B: d.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en-US" altLang="ru-RU" sz="3200" dirty="0"/>
              <a:t>B: </a:t>
            </a:r>
            <a:r>
              <a:rPr lang="ru-RU" altLang="ru-RU" sz="3200" dirty="0"/>
              <a:t>вычисляет 100 чисел </a:t>
            </a:r>
            <a:r>
              <a:rPr lang="en-US" altLang="ru-RU" sz="3200" dirty="0" err="1"/>
              <a:t>y</a:t>
            </a:r>
            <a:r>
              <a:rPr lang="en-US" altLang="ru-RU" sz="3200" baseline="-25000" dirty="0" err="1"/>
              <a:t>u</a:t>
            </a:r>
            <a:r>
              <a:rPr lang="en-US" altLang="ru-RU" sz="3200" dirty="0"/>
              <a:t>=D</a:t>
            </a:r>
            <a:r>
              <a:rPr lang="en-US" altLang="ru-RU" sz="3200" baseline="-25000" dirty="0"/>
              <a:t>SKB</a:t>
            </a:r>
            <a:r>
              <a:rPr lang="en-US" altLang="ru-RU" sz="3200" dirty="0"/>
              <a:t>(</a:t>
            </a:r>
            <a:r>
              <a:rPr lang="en-US" altLang="ru-RU" sz="3200" dirty="0" err="1"/>
              <a:t>d+u</a:t>
            </a:r>
            <a:r>
              <a:rPr lang="en-US" altLang="ru-RU" sz="3200" dirty="0"/>
              <a:t>) (</a:t>
            </a:r>
            <a:r>
              <a:rPr lang="ru-RU" altLang="ru-RU" sz="3200" dirty="0">
                <a:cs typeface="Arial" charset="0"/>
              </a:rPr>
              <a:t>1≤</a:t>
            </a:r>
            <a:r>
              <a:rPr lang="en-US" altLang="ru-RU" sz="3200" dirty="0">
                <a:cs typeface="Arial" charset="0"/>
              </a:rPr>
              <a:t>u≤100), </a:t>
            </a:r>
            <a:r>
              <a:rPr lang="ru-RU" altLang="ru-RU" sz="3200" dirty="0">
                <a:cs typeface="Arial" charset="0"/>
              </a:rPr>
              <a:t>генерирует случайное простое число </a:t>
            </a:r>
            <a:r>
              <a:rPr lang="en-US" altLang="ru-RU" sz="3200" dirty="0">
                <a:cs typeface="Arial" charset="0"/>
              </a:rPr>
              <a:t>p (</a:t>
            </a:r>
            <a:r>
              <a:rPr lang="ru-RU" altLang="ru-RU" sz="3200" dirty="0">
                <a:cs typeface="Arial" charset="0"/>
              </a:rPr>
              <a:t>длина </a:t>
            </a:r>
            <a:r>
              <a:rPr lang="en-US" altLang="ru-RU" sz="3200" dirty="0">
                <a:cs typeface="Arial" charset="0"/>
              </a:rPr>
              <a:t>p </a:t>
            </a:r>
            <a:r>
              <a:rPr lang="ru-RU" altLang="ru-RU" sz="3200" dirty="0">
                <a:cs typeface="Arial" charset="0"/>
              </a:rPr>
              <a:t>меньше длины </a:t>
            </a:r>
            <a:r>
              <a:rPr lang="en-US" altLang="ru-RU" sz="3200" dirty="0">
                <a:cs typeface="Arial" charset="0"/>
              </a:rPr>
              <a:t>x, </a:t>
            </a:r>
            <a:r>
              <a:rPr lang="ru-RU" altLang="ru-RU" sz="3200" dirty="0">
                <a:cs typeface="Arial" charset="0"/>
              </a:rPr>
              <a:t>о которой </a:t>
            </a:r>
            <a:r>
              <a:rPr lang="en-US" altLang="ru-RU" sz="3200" dirty="0">
                <a:cs typeface="Arial" charset="0"/>
              </a:rPr>
              <a:t>B </a:t>
            </a:r>
            <a:r>
              <a:rPr lang="ru-RU" altLang="ru-RU" sz="3200" dirty="0">
                <a:cs typeface="Arial" charset="0"/>
              </a:rPr>
              <a:t>узнал от </a:t>
            </a:r>
            <a:r>
              <a:rPr lang="en-US" altLang="ru-RU" sz="3200" dirty="0">
                <a:cs typeface="Arial" charset="0"/>
              </a:rPr>
              <a:t>A), </a:t>
            </a:r>
            <a:r>
              <a:rPr lang="ru-RU" altLang="ru-RU" sz="3200" dirty="0">
                <a:cs typeface="Arial" charset="0"/>
              </a:rPr>
              <a:t>вычисляет следующие 100 чисел </a:t>
            </a:r>
            <a:r>
              <a:rPr lang="en-US" altLang="ru-RU" sz="3200" dirty="0" err="1">
                <a:cs typeface="Arial" charset="0"/>
              </a:rPr>
              <a:t>z</a:t>
            </a:r>
            <a:r>
              <a:rPr lang="en-US" altLang="ru-RU" sz="3200" baseline="-25000" dirty="0" err="1">
                <a:cs typeface="Arial" charset="0"/>
              </a:rPr>
              <a:t>u</a:t>
            </a:r>
            <a:r>
              <a:rPr lang="en-US" altLang="ru-RU" sz="3200" dirty="0">
                <a:cs typeface="Arial" charset="0"/>
              </a:rPr>
              <a:t>=</a:t>
            </a:r>
            <a:r>
              <a:rPr lang="en-US" altLang="ru-RU" sz="3200" dirty="0" err="1"/>
              <a:t>y</a:t>
            </a:r>
            <a:r>
              <a:rPr lang="en-US" altLang="ru-RU" sz="3200" baseline="-25000" dirty="0" err="1"/>
              <a:t>u</a:t>
            </a:r>
            <a:r>
              <a:rPr lang="en-US" altLang="ru-RU" sz="3200" dirty="0"/>
              <a:t> {mod p} (</a:t>
            </a:r>
            <a:r>
              <a:rPr lang="ru-RU" altLang="ru-RU" sz="3200" dirty="0">
                <a:cs typeface="Arial" charset="0"/>
              </a:rPr>
              <a:t>1≤</a:t>
            </a:r>
            <a:r>
              <a:rPr lang="en-US" altLang="ru-RU" sz="3200" dirty="0">
                <a:cs typeface="Arial" charset="0"/>
              </a:rPr>
              <a:t>u≤100), </a:t>
            </a:r>
            <a:r>
              <a:rPr lang="ru-RU" altLang="ru-RU" sz="3200" dirty="0">
                <a:cs typeface="Arial" charset="0"/>
              </a:rPr>
              <a:t>проверяет, чтобы для всех </a:t>
            </a:r>
            <a:r>
              <a:rPr lang="en-US" altLang="ru-RU" sz="3200" dirty="0" err="1">
                <a:cs typeface="Arial" charset="0"/>
              </a:rPr>
              <a:t>u≠v</a:t>
            </a:r>
            <a:r>
              <a:rPr lang="en-US" altLang="ru-RU" sz="3200" dirty="0">
                <a:cs typeface="Arial" charset="0"/>
              </a:rPr>
              <a:t> </a:t>
            </a:r>
            <a:r>
              <a:rPr lang="ru-RU" altLang="ru-RU" sz="3200" dirty="0" smtClean="0">
                <a:cs typeface="Arial" charset="0"/>
              </a:rPr>
              <a:t/>
            </a:r>
            <a:br>
              <a:rPr lang="ru-RU" altLang="ru-RU" sz="3200" dirty="0" smtClean="0">
                <a:cs typeface="Arial" charset="0"/>
              </a:rPr>
            </a:br>
            <a:r>
              <a:rPr lang="en-US" altLang="ru-RU" sz="3200" dirty="0" smtClean="0">
                <a:cs typeface="Arial" charset="0"/>
              </a:rPr>
              <a:t>|</a:t>
            </a:r>
            <a:r>
              <a:rPr lang="en-US" altLang="ru-RU" sz="3200" dirty="0" err="1">
                <a:cs typeface="Arial" charset="0"/>
              </a:rPr>
              <a:t>z</a:t>
            </a:r>
            <a:r>
              <a:rPr lang="en-US" altLang="ru-RU" sz="3200" baseline="-25000" dirty="0" err="1">
                <a:cs typeface="Arial" charset="0"/>
              </a:rPr>
              <a:t>u</a:t>
            </a:r>
            <a:r>
              <a:rPr lang="en-US" altLang="ru-RU" sz="3200" dirty="0" err="1">
                <a:cs typeface="Arial" charset="0"/>
              </a:rPr>
              <a:t>-z</a:t>
            </a:r>
            <a:r>
              <a:rPr lang="en-US" altLang="ru-RU" sz="3200" baseline="-25000" dirty="0" err="1">
                <a:cs typeface="Arial" charset="0"/>
              </a:rPr>
              <a:t>v</a:t>
            </a:r>
            <a:r>
              <a:rPr lang="en-US" altLang="ru-RU" sz="3200" dirty="0">
                <a:cs typeface="Arial" charset="0"/>
              </a:rPr>
              <a:t>|≥2 </a:t>
            </a:r>
            <a:r>
              <a:rPr lang="ru-RU" altLang="ru-RU" sz="3200" dirty="0">
                <a:cs typeface="Arial" charset="0"/>
              </a:rPr>
              <a:t>и для всех </a:t>
            </a:r>
            <a:r>
              <a:rPr lang="en-US" altLang="ru-RU" sz="3200" dirty="0">
                <a:cs typeface="Arial" charset="0"/>
              </a:rPr>
              <a:t>u 0&lt;</a:t>
            </a:r>
            <a:r>
              <a:rPr lang="en-US" altLang="ru-RU" sz="3200" dirty="0" err="1">
                <a:cs typeface="Arial" charset="0"/>
              </a:rPr>
              <a:t>z</a:t>
            </a:r>
            <a:r>
              <a:rPr lang="en-US" altLang="ru-RU" sz="3200" baseline="-25000" dirty="0" err="1">
                <a:cs typeface="Arial" charset="0"/>
              </a:rPr>
              <a:t>u</a:t>
            </a:r>
            <a:r>
              <a:rPr lang="en-US" altLang="ru-RU" sz="3200" dirty="0">
                <a:cs typeface="Arial" charset="0"/>
              </a:rPr>
              <a:t>&lt;p-1</a:t>
            </a:r>
            <a:r>
              <a:rPr lang="ru-RU" altLang="ru-RU" sz="3200" dirty="0">
                <a:cs typeface="Arial" charset="0"/>
              </a:rPr>
              <a:t> (если это не так, то генерируется другое </a:t>
            </a:r>
            <a:r>
              <a:rPr lang="en-US" altLang="ru-RU" sz="3200" dirty="0">
                <a:cs typeface="Arial" charset="0"/>
              </a:rPr>
              <a:t>p).</a:t>
            </a:r>
            <a:endParaRPr lang="en-US" altLang="ru-RU" sz="3200" baseline="-25000" dirty="0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82338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110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16632"/>
            <a:ext cx="9144000" cy="1030288"/>
          </a:xfrm>
        </p:spPr>
        <p:txBody>
          <a:bodyPr/>
          <a:lstStyle/>
          <a:p>
            <a:r>
              <a:rPr lang="ru-RU" altLang="ru-RU" sz="4000" dirty="0"/>
              <a:t>Свойства систем электронных денег</a:t>
            </a:r>
          </a:p>
        </p:txBody>
      </p:sp>
      <p:sp>
        <p:nvSpPr>
          <p:cNvPr id="4311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412776"/>
            <a:ext cx="9144000" cy="5445224"/>
          </a:xfrm>
        </p:spPr>
        <p:txBody>
          <a:bodyPr>
            <a:normAutofit/>
          </a:bodyPr>
          <a:lstStyle/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ru-RU" altLang="ru-RU" sz="3200" dirty="0"/>
              <a:t>Независимость от местонахождения покупателя и продавца.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ru-RU" altLang="ru-RU" sz="3200" dirty="0"/>
              <a:t>Безопасность (невозможность сохранения и повторного использования).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ru-RU" altLang="ru-RU" sz="3200" dirty="0"/>
              <a:t>Неотслеживаемость (конфиденциальность субъекта покупки).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ru-RU" altLang="ru-RU" sz="3200" dirty="0"/>
              <a:t>Автономность платежа (отсутствие необходимости соединения продавца с банком в процессе платежа).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ru-RU" altLang="ru-RU" sz="3200" dirty="0"/>
              <a:t>Перемещаемость (возможность передачи монет между пользователями).</a:t>
            </a:r>
          </a:p>
        </p:txBody>
      </p:sp>
    </p:spTree>
    <p:extLst>
      <p:ext uri="{BB962C8B-B14F-4D97-AF65-F5344CB8AC3E}">
        <p14:creationId xmlns:p14="http://schemas.microsoft.com/office/powerpoint/2010/main" val="625000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213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44624"/>
            <a:ext cx="9144000" cy="981075"/>
          </a:xfrm>
        </p:spPr>
        <p:txBody>
          <a:bodyPr/>
          <a:lstStyle/>
          <a:p>
            <a:r>
              <a:rPr lang="ru-RU" altLang="ru-RU" sz="4000" dirty="0"/>
              <a:t>Свойства систем электронных денег</a:t>
            </a:r>
          </a:p>
        </p:txBody>
      </p:sp>
      <p:sp>
        <p:nvSpPr>
          <p:cNvPr id="4321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340768"/>
            <a:ext cx="9144000" cy="5517232"/>
          </a:xfrm>
        </p:spPr>
        <p:txBody>
          <a:bodyPr>
            <a:normAutofit/>
          </a:bodyPr>
          <a:lstStyle/>
          <a:p>
            <a:pPr marL="609600" indent="-609600">
              <a:buFont typeface="Wingdings" pitchFamily="2" charset="2"/>
              <a:buAutoNum type="arabicPeriod" startAt="6"/>
            </a:pPr>
            <a:r>
              <a:rPr lang="ru-RU" altLang="ru-RU" sz="3200" dirty="0"/>
              <a:t>Делимость (монета может быть разделена между несколькими платежами в </a:t>
            </a:r>
            <a:r>
              <a:rPr lang="ru-RU" altLang="ru-RU" sz="3200" dirty="0" smtClean="0"/>
              <a:t>пределах </a:t>
            </a:r>
            <a:r>
              <a:rPr lang="ru-RU" altLang="ru-RU" sz="3200" dirty="0"/>
              <a:t>ее номинала).</a:t>
            </a:r>
          </a:p>
          <a:p>
            <a:pPr marL="609600" indent="-609600"/>
            <a:r>
              <a:rPr lang="ru-RU" altLang="ru-RU" sz="3200" dirty="0"/>
              <a:t>Рассмотренные протоколы не обладают свойствами 5 и 6.</a:t>
            </a:r>
          </a:p>
          <a:p>
            <a:pPr marL="609600" indent="-609600"/>
            <a:r>
              <a:rPr lang="ru-RU" altLang="ru-RU" sz="3200" dirty="0"/>
              <a:t>Диалоговые системы не обладают свойством 4.</a:t>
            </a:r>
          </a:p>
        </p:txBody>
      </p:sp>
    </p:spTree>
    <p:extLst>
      <p:ext uri="{BB962C8B-B14F-4D97-AF65-F5344CB8AC3E}">
        <p14:creationId xmlns:p14="http://schemas.microsoft.com/office/powerpoint/2010/main" val="3267961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315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44624"/>
            <a:ext cx="9144000" cy="981075"/>
          </a:xfrm>
        </p:spPr>
        <p:txBody>
          <a:bodyPr/>
          <a:lstStyle/>
          <a:p>
            <a:r>
              <a:rPr lang="ru-RU" altLang="ru-RU" dirty="0"/>
              <a:t>Анонимные кредитные карты</a:t>
            </a:r>
          </a:p>
        </p:txBody>
      </p:sp>
      <p:sp>
        <p:nvSpPr>
          <p:cNvPr id="4331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412776"/>
            <a:ext cx="9144000" cy="5445224"/>
          </a:xfrm>
        </p:spPr>
        <p:txBody>
          <a:bodyPr>
            <a:normAutofit/>
          </a:bodyPr>
          <a:lstStyle/>
          <a:p>
            <a:r>
              <a:rPr lang="ru-RU" altLang="ru-RU" sz="3200" dirty="0"/>
              <a:t>Протоколы, поддерживающие анонимные кредитные карты, предполагают использование их владельцами счетов в двух </a:t>
            </a:r>
            <a:r>
              <a:rPr lang="ru-RU" altLang="ru-RU" sz="3200" dirty="0" smtClean="0"/>
              <a:t>банках </a:t>
            </a:r>
            <a:r>
              <a:rPr lang="ru-RU" altLang="ru-RU" sz="3200" dirty="0"/>
              <a:t>– первый знает личность человека и может зачислять деньги на его счет, а второй знает клиента только под псевдонимом.</a:t>
            </a:r>
          </a:p>
          <a:p>
            <a:r>
              <a:rPr lang="ru-RU" altLang="ru-RU" sz="3200" dirty="0"/>
              <a:t>Клиент берет деньги во втором банке, доказывая, что он является владельцем счета, но этот банк не может зачислять деньги на счет клиента.</a:t>
            </a:r>
          </a:p>
        </p:txBody>
      </p:sp>
    </p:spTree>
    <p:extLst>
      <p:ext uri="{BB962C8B-B14F-4D97-AF65-F5344CB8AC3E}">
        <p14:creationId xmlns:p14="http://schemas.microsoft.com/office/powerpoint/2010/main" val="3196236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4178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116632"/>
            <a:ext cx="8229600" cy="908893"/>
          </a:xfrm>
        </p:spPr>
        <p:txBody>
          <a:bodyPr/>
          <a:lstStyle/>
          <a:p>
            <a:r>
              <a:rPr lang="ru-RU" altLang="ru-RU" dirty="0"/>
              <a:t>Анонимные кредитные карты</a:t>
            </a:r>
          </a:p>
        </p:txBody>
      </p:sp>
      <p:sp>
        <p:nvSpPr>
          <p:cNvPr id="4341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412776"/>
            <a:ext cx="9144000" cy="5445224"/>
          </a:xfrm>
        </p:spPr>
        <p:txBody>
          <a:bodyPr>
            <a:noAutofit/>
          </a:bodyPr>
          <a:lstStyle/>
          <a:p>
            <a:r>
              <a:rPr lang="ru-RU" altLang="ru-RU" sz="3200" dirty="0"/>
              <a:t>Первый банк перечисляет деньги во второй банк, не зная псевдонима клиента. Затем клиент анонимно тратит эти деньги.</a:t>
            </a:r>
          </a:p>
          <a:p>
            <a:r>
              <a:rPr lang="ru-RU" altLang="ru-RU" sz="3200" dirty="0"/>
              <a:t>В конце расчетного периода второй банк выставляет счет первому банку в уверенности его оплаты.</a:t>
            </a:r>
          </a:p>
          <a:p>
            <a:r>
              <a:rPr lang="ru-RU" altLang="ru-RU" sz="3200" dirty="0"/>
              <a:t>Первый банк передает счет клиенту в уверенности его оплаты.</a:t>
            </a:r>
          </a:p>
          <a:p>
            <a:r>
              <a:rPr lang="ru-RU" altLang="ru-RU" sz="3200" dirty="0"/>
              <a:t>После оплаты счета клиентом первый банк перечисляет дополнительные деньги второму</a:t>
            </a:r>
            <a:r>
              <a:rPr lang="ru-RU" altLang="ru-RU" sz="3200" dirty="0" smtClean="0"/>
              <a:t>.</a:t>
            </a:r>
            <a:endParaRPr lang="ru-RU" altLang="ru-RU" sz="3200" dirty="0"/>
          </a:p>
        </p:txBody>
      </p:sp>
    </p:spTree>
    <p:extLst>
      <p:ext uri="{BB962C8B-B14F-4D97-AF65-F5344CB8AC3E}">
        <p14:creationId xmlns:p14="http://schemas.microsoft.com/office/powerpoint/2010/main" val="1815183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Анонимные кредитные карты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sz="3200" dirty="0"/>
              <a:t>Все транзакции выполняются через доверенного посредника</a:t>
            </a:r>
            <a:r>
              <a:rPr lang="ru-RU" sz="3200" dirty="0" smtClean="0"/>
              <a:t>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4083736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5202" name="Rectangle 2"/>
          <p:cNvSpPr>
            <a:spLocks noGrp="1" noChangeArrowheads="1"/>
          </p:cNvSpPr>
          <p:nvPr>
            <p:ph type="title"/>
          </p:nvPr>
        </p:nvSpPr>
        <p:spPr>
          <a:xfrm>
            <a:off x="539750" y="44624"/>
            <a:ext cx="8229600" cy="1095201"/>
          </a:xfrm>
        </p:spPr>
        <p:txBody>
          <a:bodyPr/>
          <a:lstStyle/>
          <a:p>
            <a:r>
              <a:rPr lang="ru-RU" altLang="ru-RU" dirty="0"/>
              <a:t>Анонимные кредитные карты</a:t>
            </a:r>
          </a:p>
        </p:txBody>
      </p:sp>
      <p:sp>
        <p:nvSpPr>
          <p:cNvPr id="4352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484784"/>
            <a:ext cx="9144000" cy="5373216"/>
          </a:xfrm>
        </p:spPr>
        <p:txBody>
          <a:bodyPr>
            <a:normAutofit/>
          </a:bodyPr>
          <a:lstStyle/>
          <a:p>
            <a:r>
              <a:rPr lang="ru-RU" altLang="ru-RU" sz="3200" dirty="0"/>
              <a:t>В отсутствие сговора между банками анонимность платежей клиента гарантирована.</a:t>
            </a:r>
          </a:p>
          <a:p>
            <a:r>
              <a:rPr lang="ru-RU" altLang="ru-RU" sz="3200" dirty="0"/>
              <a:t>Эта система не является аналогом электронных наличных (клиент не защищен от мошенничества банка), но обеспечивает анонимность платежей клиентов.</a:t>
            </a:r>
          </a:p>
        </p:txBody>
      </p:sp>
    </p:spTree>
    <p:extLst>
      <p:ext uri="{BB962C8B-B14F-4D97-AF65-F5344CB8AC3E}">
        <p14:creationId xmlns:p14="http://schemas.microsoft.com/office/powerpoint/2010/main" val="2505905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2434" name="Rectangle 2"/>
          <p:cNvSpPr>
            <a:spLocks noGrp="1" noChangeArrowheads="1"/>
          </p:cNvSpPr>
          <p:nvPr>
            <p:ph type="title"/>
          </p:nvPr>
        </p:nvSpPr>
        <p:spPr>
          <a:xfrm>
            <a:off x="395536" y="116632"/>
            <a:ext cx="8229600" cy="908050"/>
          </a:xfrm>
        </p:spPr>
        <p:txBody>
          <a:bodyPr/>
          <a:lstStyle/>
          <a:p>
            <a:r>
              <a:rPr lang="ru-RU" altLang="ru-RU" dirty="0"/>
              <a:t>Задача «миллионеров»</a:t>
            </a:r>
          </a:p>
        </p:txBody>
      </p:sp>
      <p:sp>
        <p:nvSpPr>
          <p:cNvPr id="402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412776"/>
            <a:ext cx="9144000" cy="5445224"/>
          </a:xfrm>
        </p:spPr>
        <p:txBody>
          <a:bodyPr>
            <a:normAutofit/>
          </a:bodyPr>
          <a:lstStyle/>
          <a:p>
            <a:pPr marL="609600" indent="-609600">
              <a:buFont typeface="Wingdings" pitchFamily="2" charset="2"/>
              <a:buAutoNum type="arabicPeriod" startAt="4"/>
            </a:pPr>
            <a:r>
              <a:rPr lang="en-US" altLang="ru-RU" sz="3200" dirty="0"/>
              <a:t>B-&gt;A: z</a:t>
            </a:r>
            <a:r>
              <a:rPr lang="en-US" altLang="ru-RU" sz="3200" baseline="-25000" dirty="0"/>
              <a:t>1</a:t>
            </a:r>
            <a:r>
              <a:rPr lang="en-US" altLang="ru-RU" sz="3200" dirty="0"/>
              <a:t>, z</a:t>
            </a:r>
            <a:r>
              <a:rPr lang="en-US" altLang="ru-RU" sz="3200" baseline="-25000" dirty="0"/>
              <a:t>2</a:t>
            </a:r>
            <a:r>
              <a:rPr lang="en-US" altLang="ru-RU" sz="3200" dirty="0"/>
              <a:t>, …, </a:t>
            </a:r>
            <a:r>
              <a:rPr lang="en-US" altLang="ru-RU" sz="3200" dirty="0" err="1"/>
              <a:t>z</a:t>
            </a:r>
            <a:r>
              <a:rPr lang="en-US" altLang="ru-RU" sz="3200" baseline="-25000" dirty="0" err="1"/>
              <a:t>j</a:t>
            </a:r>
            <a:r>
              <a:rPr lang="en-US" altLang="ru-RU" sz="3200" dirty="0"/>
              <a:t>, z</a:t>
            </a:r>
            <a:r>
              <a:rPr lang="en-US" altLang="ru-RU" sz="3200" baseline="-25000" dirty="0"/>
              <a:t>j+1</a:t>
            </a:r>
            <a:r>
              <a:rPr lang="en-US" altLang="ru-RU" sz="3200" dirty="0"/>
              <a:t>+1, z</a:t>
            </a:r>
            <a:r>
              <a:rPr lang="en-US" altLang="ru-RU" sz="3200" baseline="-25000" dirty="0"/>
              <a:t>j+2</a:t>
            </a:r>
            <a:r>
              <a:rPr lang="en-US" altLang="ru-RU" sz="3200" dirty="0"/>
              <a:t>+1, </a:t>
            </a:r>
            <a:r>
              <a:rPr lang="en-US" altLang="ru-RU" sz="3200" dirty="0" smtClean="0"/>
              <a:t>z</a:t>
            </a:r>
            <a:r>
              <a:rPr lang="en-US" altLang="ru-RU" sz="3200" baseline="-25000" dirty="0" smtClean="0"/>
              <a:t>100</a:t>
            </a:r>
            <a:r>
              <a:rPr lang="en-US" altLang="ru-RU" sz="3200" dirty="0" smtClean="0"/>
              <a:t>+1</a:t>
            </a:r>
            <a:r>
              <a:rPr lang="ru-RU" altLang="ru-RU" sz="3200" dirty="0" smtClean="0"/>
              <a:t> (последовательность </a:t>
            </a:r>
            <a:r>
              <a:rPr lang="en-US" altLang="ru-RU" sz="3200" dirty="0" smtClean="0"/>
              <a:t>z’), </a:t>
            </a:r>
            <a:r>
              <a:rPr lang="en-US" altLang="ru-RU" sz="3200" dirty="0"/>
              <a:t>p.</a:t>
            </a:r>
          </a:p>
          <a:p>
            <a:pPr marL="609600" indent="-609600">
              <a:buFont typeface="Wingdings" pitchFamily="2" charset="2"/>
              <a:buAutoNum type="arabicPeriod" startAt="4"/>
            </a:pPr>
            <a:r>
              <a:rPr lang="en-US" altLang="ru-RU" sz="3200" dirty="0"/>
              <a:t>A: </a:t>
            </a:r>
            <a:r>
              <a:rPr lang="ru-RU" altLang="ru-RU" sz="3200" dirty="0"/>
              <a:t>проверяет </a:t>
            </a:r>
            <a:r>
              <a:rPr lang="en-US" altLang="ru-RU" sz="3200" dirty="0" err="1"/>
              <a:t>z</a:t>
            </a:r>
            <a:r>
              <a:rPr lang="en-US" altLang="ru-RU" sz="3200" baseline="-25000" dirty="0" err="1"/>
              <a:t>i</a:t>
            </a:r>
            <a:r>
              <a:rPr lang="en-US" altLang="ru-RU" sz="3200" dirty="0">
                <a:cs typeface="Arial" charset="0"/>
              </a:rPr>
              <a:t>′</a:t>
            </a:r>
            <a:r>
              <a:rPr lang="en-US" altLang="ru-RU" sz="3200" dirty="0"/>
              <a:t>=x {mod p</a:t>
            </a:r>
            <a:r>
              <a:rPr lang="en-US" altLang="ru-RU" sz="3200" dirty="0" smtClean="0"/>
              <a:t>} </a:t>
            </a:r>
            <a:r>
              <a:rPr lang="ru-RU" altLang="ru-RU" sz="3200" dirty="0"/>
              <a:t>и, если это так, то считает, что </a:t>
            </a:r>
            <a:r>
              <a:rPr lang="en-US" altLang="ru-RU" sz="3200" dirty="0" err="1"/>
              <a:t>i</a:t>
            </a:r>
            <a:r>
              <a:rPr lang="en-US" altLang="ru-RU" sz="3200" dirty="0" err="1">
                <a:cs typeface="Arial" charset="0"/>
              </a:rPr>
              <a:t>≤j</a:t>
            </a:r>
            <a:r>
              <a:rPr lang="ru-RU" altLang="ru-RU" sz="3200" dirty="0">
                <a:cs typeface="Arial" charset="0"/>
              </a:rPr>
              <a:t>, иначе – что </a:t>
            </a:r>
            <a:r>
              <a:rPr lang="en-US" altLang="ru-RU" sz="3200" dirty="0" err="1">
                <a:cs typeface="Arial" charset="0"/>
              </a:rPr>
              <a:t>i</a:t>
            </a:r>
            <a:r>
              <a:rPr lang="en-US" altLang="ru-RU" sz="3200" dirty="0">
                <a:cs typeface="Arial" charset="0"/>
              </a:rPr>
              <a:t>&gt;j </a:t>
            </a:r>
            <a:r>
              <a:rPr lang="ru-RU" altLang="ru-RU" sz="3200" dirty="0">
                <a:cs typeface="Arial" charset="0"/>
              </a:rPr>
              <a:t>(т.к. при </a:t>
            </a:r>
            <a:r>
              <a:rPr lang="en-US" altLang="ru-RU" sz="3200" dirty="0">
                <a:cs typeface="Arial" charset="0"/>
              </a:rPr>
              <a:t>u=</a:t>
            </a:r>
            <a:r>
              <a:rPr lang="en-US" altLang="ru-RU" sz="3200" dirty="0" err="1">
                <a:cs typeface="Arial" charset="0"/>
              </a:rPr>
              <a:t>i</a:t>
            </a:r>
            <a:r>
              <a:rPr lang="en-US" altLang="ru-RU" sz="3200" dirty="0">
                <a:cs typeface="Arial" charset="0"/>
              </a:rPr>
              <a:t> </a:t>
            </a:r>
            <a:r>
              <a:rPr lang="ru-RU" altLang="ru-RU" sz="3200" dirty="0">
                <a:cs typeface="Arial" charset="0"/>
              </a:rPr>
              <a:t>имеем </a:t>
            </a:r>
            <a:r>
              <a:rPr lang="en-US" altLang="ru-RU" sz="3200" dirty="0" err="1" smtClean="0"/>
              <a:t>y</a:t>
            </a:r>
            <a:r>
              <a:rPr lang="en-US" altLang="ru-RU" sz="3200" baseline="-25000" dirty="0" err="1" smtClean="0"/>
              <a:t>u</a:t>
            </a:r>
            <a:r>
              <a:rPr lang="en-US" altLang="ru-RU" sz="3200" dirty="0" smtClean="0"/>
              <a:t>=</a:t>
            </a:r>
            <a:r>
              <a:rPr lang="en-US" altLang="ru-RU" sz="3200" dirty="0"/>
              <a:t>D</a:t>
            </a:r>
            <a:r>
              <a:rPr lang="en-US" altLang="ru-RU" sz="3200" baseline="-25000" dirty="0"/>
              <a:t>SKB</a:t>
            </a:r>
            <a:r>
              <a:rPr lang="en-US" altLang="ru-RU" sz="3200" dirty="0"/>
              <a:t>(</a:t>
            </a:r>
            <a:r>
              <a:rPr lang="en-US" altLang="ru-RU" sz="3200" dirty="0" err="1"/>
              <a:t>d+u</a:t>
            </a:r>
            <a:r>
              <a:rPr lang="en-US" altLang="ru-RU" sz="3200" dirty="0" smtClean="0"/>
              <a:t>)</a:t>
            </a:r>
            <a:r>
              <a:rPr lang="ru-RU" altLang="ru-RU" sz="3200" dirty="0" smtClean="0"/>
              <a:t>=</a:t>
            </a:r>
            <a:r>
              <a:rPr lang="en-US" altLang="ru-RU" sz="3200" dirty="0" smtClean="0"/>
              <a:t>D</a:t>
            </a:r>
            <a:r>
              <a:rPr lang="en-US" altLang="ru-RU" sz="3200" baseline="-25000" dirty="0" smtClean="0"/>
              <a:t>SKB</a:t>
            </a:r>
            <a:r>
              <a:rPr lang="en-US" altLang="ru-RU" sz="3200" dirty="0" smtClean="0"/>
              <a:t>(</a:t>
            </a:r>
            <a:r>
              <a:rPr lang="en-US" altLang="ru-RU" sz="3200" dirty="0" err="1" smtClean="0"/>
              <a:t>c-u+u</a:t>
            </a:r>
            <a:r>
              <a:rPr lang="en-US" altLang="ru-RU" sz="3200" dirty="0" smtClean="0"/>
              <a:t>)=</a:t>
            </a:r>
            <a:r>
              <a:rPr lang="en-US" altLang="ru-RU" sz="3200" dirty="0"/>
              <a:t>D</a:t>
            </a:r>
            <a:r>
              <a:rPr lang="en-US" altLang="ru-RU" sz="3200" baseline="-25000" dirty="0"/>
              <a:t>SKB</a:t>
            </a:r>
            <a:r>
              <a:rPr lang="en-US" altLang="ru-RU" sz="3200" dirty="0"/>
              <a:t>(</a:t>
            </a:r>
            <a:r>
              <a:rPr lang="en-US" altLang="ru-RU" sz="3200" dirty="0" smtClean="0"/>
              <a:t>E</a:t>
            </a:r>
            <a:r>
              <a:rPr lang="en-US" altLang="ru-RU" sz="3200" baseline="-25000" dirty="0" smtClean="0"/>
              <a:t>PKB</a:t>
            </a:r>
            <a:r>
              <a:rPr lang="en-US" altLang="ru-RU" sz="3200" dirty="0" smtClean="0"/>
              <a:t>(x))=x </a:t>
            </a:r>
            <a:r>
              <a:rPr lang="ru-RU" altLang="ru-RU" sz="3200" dirty="0"/>
              <a:t>и </a:t>
            </a:r>
            <a:r>
              <a:rPr lang="en-US" altLang="ru-RU" sz="3200" dirty="0" err="1"/>
              <a:t>z</a:t>
            </a:r>
            <a:r>
              <a:rPr lang="en-US" altLang="ru-RU" sz="3200" baseline="-25000" dirty="0" err="1"/>
              <a:t>u</a:t>
            </a:r>
            <a:r>
              <a:rPr lang="en-US" altLang="ru-RU" sz="3200" dirty="0"/>
              <a:t>=x {mod p</a:t>
            </a:r>
            <a:r>
              <a:rPr lang="en-US" altLang="ru-RU" sz="3200" dirty="0" smtClean="0"/>
              <a:t>}, </a:t>
            </a:r>
            <a:r>
              <a:rPr lang="ru-RU" altLang="ru-RU" sz="3200" dirty="0"/>
              <a:t>для </a:t>
            </a:r>
            <a:r>
              <a:rPr lang="en-US" altLang="ru-RU" sz="3200" dirty="0" err="1"/>
              <a:t>u</a:t>
            </a:r>
            <a:r>
              <a:rPr lang="en-US" altLang="ru-RU" sz="3200" dirty="0" err="1">
                <a:cs typeface="Arial" charset="0"/>
              </a:rPr>
              <a:t>≤</a:t>
            </a:r>
            <a:r>
              <a:rPr lang="en-US" altLang="ru-RU" sz="3200" dirty="0" err="1"/>
              <a:t>j</a:t>
            </a:r>
            <a:r>
              <a:rPr lang="ru-RU" altLang="ru-RU" sz="3200" dirty="0"/>
              <a:t> </a:t>
            </a:r>
            <a:r>
              <a:rPr lang="en-US" altLang="ru-RU" sz="3200" dirty="0" err="1"/>
              <a:t>z</a:t>
            </a:r>
            <a:r>
              <a:rPr lang="en-US" altLang="ru-RU" sz="3200" baseline="-25000" dirty="0" err="1"/>
              <a:t>u</a:t>
            </a:r>
            <a:r>
              <a:rPr lang="en-US" altLang="ru-RU" sz="3200" dirty="0">
                <a:cs typeface="Arial" charset="0"/>
              </a:rPr>
              <a:t>′=</a:t>
            </a:r>
            <a:r>
              <a:rPr lang="en-US" altLang="ru-RU" sz="3200" dirty="0" err="1"/>
              <a:t>z</a:t>
            </a:r>
            <a:r>
              <a:rPr lang="en-US" altLang="ru-RU" sz="3200" baseline="-25000" dirty="0" err="1"/>
              <a:t>u</a:t>
            </a:r>
            <a:r>
              <a:rPr lang="en-US" altLang="ru-RU" sz="3200" baseline="-25000" dirty="0"/>
              <a:t> </a:t>
            </a:r>
            <a:r>
              <a:rPr lang="ru-RU" altLang="ru-RU" sz="3200" dirty="0"/>
              <a:t>и для </a:t>
            </a:r>
            <a:r>
              <a:rPr lang="en-US" altLang="ru-RU" sz="3200" dirty="0" smtClean="0"/>
              <a:t>u=</a:t>
            </a:r>
            <a:r>
              <a:rPr lang="en-US" altLang="ru-RU" sz="3200" dirty="0" err="1" smtClean="0"/>
              <a:t>i</a:t>
            </a:r>
            <a:r>
              <a:rPr lang="en-US" altLang="ru-RU" sz="3200" dirty="0" smtClean="0"/>
              <a:t> </a:t>
            </a:r>
            <a:r>
              <a:rPr lang="en-US" altLang="ru-RU" sz="3200" dirty="0" err="1"/>
              <a:t>z</a:t>
            </a:r>
            <a:r>
              <a:rPr lang="en-US" altLang="ru-RU" sz="3200" baseline="-25000" dirty="0" err="1"/>
              <a:t>i</a:t>
            </a:r>
            <a:r>
              <a:rPr lang="en-US" altLang="ru-RU" sz="3200" dirty="0">
                <a:cs typeface="Arial" charset="0"/>
              </a:rPr>
              <a:t>′</a:t>
            </a:r>
            <a:r>
              <a:rPr lang="en-US" altLang="ru-RU" sz="3200" dirty="0"/>
              <a:t>=x {mod p}).</a:t>
            </a:r>
            <a:endParaRPr lang="en-US" altLang="ru-RU" sz="3200" dirty="0">
              <a:cs typeface="Arial" charset="0"/>
            </a:endParaRPr>
          </a:p>
          <a:p>
            <a:pPr marL="609600" indent="-609600">
              <a:buFont typeface="Wingdings" pitchFamily="2" charset="2"/>
              <a:buAutoNum type="arabicPeriod" startAt="4"/>
            </a:pPr>
            <a:r>
              <a:rPr lang="en-US" altLang="ru-RU" sz="3200" dirty="0">
                <a:cs typeface="Arial" charset="0"/>
              </a:rPr>
              <a:t>A-&gt;B: </a:t>
            </a:r>
            <a:r>
              <a:rPr lang="ru-RU" altLang="ru-RU" sz="3200" dirty="0">
                <a:cs typeface="Arial" charset="0"/>
              </a:rPr>
              <a:t>полученный результат сравнения.</a:t>
            </a:r>
          </a:p>
        </p:txBody>
      </p:sp>
    </p:spTree>
    <p:extLst>
      <p:ext uri="{BB962C8B-B14F-4D97-AF65-F5344CB8AC3E}">
        <p14:creationId xmlns:p14="http://schemas.microsoft.com/office/powerpoint/2010/main" val="1900140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3458" name="Rectangle 2"/>
          <p:cNvSpPr>
            <a:spLocks noGrp="1" noChangeArrowheads="1"/>
          </p:cNvSpPr>
          <p:nvPr>
            <p:ph type="title"/>
          </p:nvPr>
        </p:nvSpPr>
        <p:spPr>
          <a:xfrm>
            <a:off x="395536" y="116632"/>
            <a:ext cx="8229600" cy="908050"/>
          </a:xfrm>
        </p:spPr>
        <p:txBody>
          <a:bodyPr/>
          <a:lstStyle/>
          <a:p>
            <a:r>
              <a:rPr lang="ru-RU" altLang="ru-RU" dirty="0"/>
              <a:t>Задача «миллионеров»</a:t>
            </a:r>
          </a:p>
        </p:txBody>
      </p:sp>
      <p:sp>
        <p:nvSpPr>
          <p:cNvPr id="403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340768"/>
            <a:ext cx="9144000" cy="5517232"/>
          </a:xfrm>
        </p:spPr>
        <p:txBody>
          <a:bodyPr>
            <a:noAutofit/>
          </a:bodyPr>
          <a:lstStyle/>
          <a:p>
            <a:r>
              <a:rPr lang="ru-RU" altLang="ru-RU" sz="3200" dirty="0"/>
              <a:t>Проверка на шаге 3 гарантирует </a:t>
            </a:r>
            <a:r>
              <a:rPr lang="en-US" altLang="ru-RU" sz="3200" dirty="0"/>
              <a:t>B, </a:t>
            </a:r>
            <a:r>
              <a:rPr lang="ru-RU" altLang="ru-RU" sz="3200" dirty="0"/>
              <a:t>что в последовательности на шаге 4 ни одно число не появится дважды</a:t>
            </a:r>
            <a:r>
              <a:rPr lang="en-US" altLang="ru-RU" sz="3200" dirty="0"/>
              <a:t> (</a:t>
            </a:r>
            <a:r>
              <a:rPr lang="ru-RU" altLang="ru-RU" sz="3200" dirty="0"/>
              <a:t>если </a:t>
            </a:r>
            <a:r>
              <a:rPr lang="en-US" altLang="ru-RU" sz="3200" dirty="0" err="1"/>
              <a:t>z</a:t>
            </a:r>
            <a:r>
              <a:rPr lang="en-US" altLang="ru-RU" sz="3200" baseline="-25000" dirty="0" err="1"/>
              <a:t>a</a:t>
            </a:r>
            <a:r>
              <a:rPr lang="en-US" altLang="ru-RU" sz="3200" dirty="0"/>
              <a:t>=</a:t>
            </a:r>
            <a:r>
              <a:rPr lang="en-US" altLang="ru-RU" sz="3200" dirty="0" err="1"/>
              <a:t>z</a:t>
            </a:r>
            <a:r>
              <a:rPr lang="en-US" altLang="ru-RU" sz="3200" baseline="-25000" dirty="0" err="1"/>
              <a:t>b</a:t>
            </a:r>
            <a:r>
              <a:rPr lang="en-US" altLang="ru-RU" sz="3200" dirty="0"/>
              <a:t>, </a:t>
            </a:r>
            <a:r>
              <a:rPr lang="ru-RU" altLang="ru-RU" sz="3200" dirty="0"/>
              <a:t>то </a:t>
            </a:r>
            <a:r>
              <a:rPr lang="en-US" altLang="ru-RU" sz="3200" dirty="0"/>
              <a:t>A </a:t>
            </a:r>
            <a:r>
              <a:rPr lang="ru-RU" altLang="ru-RU" sz="3200" dirty="0"/>
              <a:t>сможет узнать, что </a:t>
            </a:r>
            <a:r>
              <a:rPr lang="en-US" altLang="ru-RU" sz="3200" dirty="0" err="1"/>
              <a:t>a</a:t>
            </a:r>
            <a:r>
              <a:rPr lang="en-US" altLang="ru-RU" sz="3200" dirty="0" err="1">
                <a:cs typeface="Arial" charset="0"/>
              </a:rPr>
              <a:t>≤j≤b</a:t>
            </a:r>
            <a:r>
              <a:rPr lang="en-US" altLang="ru-RU" sz="3200" dirty="0">
                <a:cs typeface="Arial" charset="0"/>
              </a:rPr>
              <a:t>).</a:t>
            </a:r>
          </a:p>
          <a:p>
            <a:r>
              <a:rPr lang="ru-RU" altLang="ru-RU" sz="3200" dirty="0">
                <a:cs typeface="Arial" charset="0"/>
              </a:rPr>
              <a:t>Недостаток протокола – </a:t>
            </a:r>
            <a:r>
              <a:rPr lang="en-US" altLang="ru-RU" sz="3200" dirty="0">
                <a:cs typeface="Arial" charset="0"/>
              </a:rPr>
              <a:t>A </a:t>
            </a:r>
            <a:r>
              <a:rPr lang="ru-RU" altLang="ru-RU" sz="3200" dirty="0">
                <a:cs typeface="Arial" charset="0"/>
              </a:rPr>
              <a:t>узнает результаты раньше </a:t>
            </a:r>
            <a:r>
              <a:rPr lang="en-US" altLang="ru-RU" sz="3200" dirty="0">
                <a:cs typeface="Arial" charset="0"/>
              </a:rPr>
              <a:t>B, </a:t>
            </a:r>
            <a:r>
              <a:rPr lang="ru-RU" altLang="ru-RU" sz="3200" dirty="0">
                <a:cs typeface="Arial" charset="0"/>
              </a:rPr>
              <a:t>поэтому может отказаться от выполнения шага 6 или</a:t>
            </a:r>
            <a:r>
              <a:rPr lang="en-US" altLang="ru-RU" sz="3200" dirty="0">
                <a:cs typeface="Arial" charset="0"/>
              </a:rPr>
              <a:t> </a:t>
            </a:r>
            <a:r>
              <a:rPr lang="ru-RU" altLang="ru-RU" sz="3200" dirty="0">
                <a:cs typeface="Arial" charset="0"/>
              </a:rPr>
              <a:t>может сообщить неправильный результат.</a:t>
            </a:r>
          </a:p>
          <a:p>
            <a:r>
              <a:rPr lang="en-US" altLang="ru-RU" sz="3200" dirty="0">
                <a:cs typeface="Arial" charset="0"/>
              </a:rPr>
              <a:t>A </a:t>
            </a:r>
            <a:r>
              <a:rPr lang="ru-RU" altLang="ru-RU" sz="3200" dirty="0">
                <a:cs typeface="Arial" charset="0"/>
              </a:rPr>
              <a:t>может несколько раз выполнить протокол для разных </a:t>
            </a:r>
            <a:r>
              <a:rPr lang="en-US" altLang="ru-RU" sz="3200" dirty="0" smtClean="0">
                <a:cs typeface="Arial" charset="0"/>
              </a:rPr>
              <a:t>i, </a:t>
            </a:r>
            <a:r>
              <a:rPr lang="ru-RU" altLang="ru-RU" sz="3200" dirty="0">
                <a:cs typeface="Arial" charset="0"/>
              </a:rPr>
              <a:t>чтобы узнать значение </a:t>
            </a:r>
            <a:r>
              <a:rPr lang="en-US" altLang="ru-RU" sz="3200" dirty="0">
                <a:cs typeface="Arial" charset="0"/>
              </a:rPr>
              <a:t>j </a:t>
            </a:r>
            <a:r>
              <a:rPr lang="ru-RU" altLang="ru-RU" sz="3200" dirty="0">
                <a:cs typeface="Arial" charset="0"/>
              </a:rPr>
              <a:t>с нужной точностью.</a:t>
            </a:r>
            <a:endParaRPr lang="en-US" altLang="ru-RU" sz="3200" dirty="0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63793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4482" name="Rectangle 2"/>
          <p:cNvSpPr>
            <a:spLocks noGrp="1" noChangeArrowheads="1"/>
          </p:cNvSpPr>
          <p:nvPr>
            <p:ph type="title"/>
          </p:nvPr>
        </p:nvSpPr>
        <p:spPr>
          <a:xfrm>
            <a:off x="395536" y="116632"/>
            <a:ext cx="8229600" cy="908050"/>
          </a:xfrm>
        </p:spPr>
        <p:txBody>
          <a:bodyPr/>
          <a:lstStyle/>
          <a:p>
            <a:r>
              <a:rPr lang="ru-RU" altLang="ru-RU" sz="4000" dirty="0"/>
              <a:t>Пример реализации протокола</a:t>
            </a:r>
          </a:p>
        </p:txBody>
      </p:sp>
      <p:sp>
        <p:nvSpPr>
          <p:cNvPr id="404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340768"/>
            <a:ext cx="9144000" cy="5517232"/>
          </a:xfrm>
        </p:spPr>
        <p:txBody>
          <a:bodyPr>
            <a:normAutofit/>
          </a:bodyPr>
          <a:lstStyle/>
          <a:p>
            <a:pPr marL="609600" indent="-609600"/>
            <a:r>
              <a:rPr lang="ru-RU" altLang="ru-RU" sz="3200" dirty="0"/>
              <a:t>Используется криптосистема </a:t>
            </a:r>
            <a:r>
              <a:rPr lang="en-US" altLang="ru-RU" sz="3200" dirty="0"/>
              <a:t>RSA </a:t>
            </a:r>
            <a:r>
              <a:rPr lang="ru-RU" altLang="ru-RU" sz="3200" dirty="0"/>
              <a:t>(</a:t>
            </a:r>
            <a:r>
              <a:rPr lang="en-US" altLang="ru-RU" sz="3200" dirty="0"/>
              <a:t>PK</a:t>
            </a:r>
            <a:r>
              <a:rPr lang="en-US" altLang="ru-RU" sz="3200" baseline="-25000" dirty="0"/>
              <a:t>B</a:t>
            </a:r>
            <a:r>
              <a:rPr lang="en-US" altLang="ru-RU" sz="3200" dirty="0"/>
              <a:t>=7, SK</a:t>
            </a:r>
            <a:r>
              <a:rPr lang="en-US" altLang="ru-RU" sz="3200" baseline="-25000" dirty="0"/>
              <a:t>B</a:t>
            </a:r>
            <a:r>
              <a:rPr lang="en-US" altLang="ru-RU" sz="3200" dirty="0"/>
              <a:t>=23, </a:t>
            </a:r>
            <a:r>
              <a:rPr lang="en-US" altLang="ru-RU" sz="3200" dirty="0" smtClean="0"/>
              <a:t>n=55</a:t>
            </a:r>
            <a:r>
              <a:rPr lang="ru-RU" altLang="ru-RU" sz="3200" dirty="0" smtClean="0"/>
              <a:t>=5∙11, </a:t>
            </a:r>
            <a:r>
              <a:rPr lang="el-GR" altLang="ru-RU" sz="3200" dirty="0" smtClean="0"/>
              <a:t>ϕ</a:t>
            </a:r>
            <a:r>
              <a:rPr lang="ru-RU" altLang="ru-RU" sz="3200" dirty="0" smtClean="0"/>
              <a:t>(</a:t>
            </a:r>
            <a:r>
              <a:rPr lang="en-US" altLang="ru-RU" sz="3200" dirty="0" smtClean="0"/>
              <a:t>n)=40).</a:t>
            </a:r>
            <a:endParaRPr lang="en-US" altLang="ru-RU" sz="3200" dirty="0"/>
          </a:p>
          <a:p>
            <a:pPr marL="609600" indent="-609600"/>
            <a:r>
              <a:rPr lang="en-US" altLang="ru-RU" sz="3200" dirty="0" err="1"/>
              <a:t>i</a:t>
            </a:r>
            <a:r>
              <a:rPr lang="en-US" altLang="ru-RU" sz="3200" dirty="0"/>
              <a:t>=4, j=2 (</a:t>
            </a:r>
            <a:r>
              <a:rPr lang="ru-RU" altLang="ru-RU" sz="3200" dirty="0"/>
              <a:t>предполагаем, что 1</a:t>
            </a:r>
            <a:r>
              <a:rPr lang="ru-RU" altLang="ru-RU" sz="3200" dirty="0">
                <a:cs typeface="Arial" charset="0"/>
              </a:rPr>
              <a:t>≤</a:t>
            </a:r>
            <a:r>
              <a:rPr lang="en-US" altLang="ru-RU" sz="3200" dirty="0">
                <a:cs typeface="Arial" charset="0"/>
              </a:rPr>
              <a:t>i≤4, </a:t>
            </a:r>
            <a:r>
              <a:rPr lang="ru-RU" altLang="ru-RU" sz="3200" dirty="0"/>
              <a:t>1</a:t>
            </a:r>
            <a:r>
              <a:rPr lang="ru-RU" altLang="ru-RU" sz="3200" dirty="0">
                <a:cs typeface="Arial" charset="0"/>
              </a:rPr>
              <a:t>≤</a:t>
            </a:r>
            <a:r>
              <a:rPr lang="en-US" altLang="ru-RU" sz="3200" dirty="0">
                <a:cs typeface="Arial" charset="0"/>
              </a:rPr>
              <a:t>j≤4).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en-US" altLang="ru-RU" sz="3200" dirty="0">
                <a:cs typeface="Arial" charset="0"/>
              </a:rPr>
              <a:t>A: x=39, c=39</a:t>
            </a:r>
            <a:r>
              <a:rPr lang="en-US" altLang="ru-RU" sz="3200" baseline="30000" dirty="0">
                <a:cs typeface="Arial" charset="0"/>
              </a:rPr>
              <a:t>7</a:t>
            </a:r>
            <a:r>
              <a:rPr lang="en-US" altLang="ru-RU" sz="3200" dirty="0">
                <a:cs typeface="Arial" charset="0"/>
              </a:rPr>
              <a:t> {mod 55}=19, d=15.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en-US" altLang="ru-RU" sz="3200" dirty="0">
                <a:cs typeface="Arial" charset="0"/>
              </a:rPr>
              <a:t>A-&gt;B: 15.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en-US" altLang="ru-RU" sz="3200" dirty="0">
                <a:cs typeface="Arial" charset="0"/>
              </a:rPr>
              <a:t>B: y</a:t>
            </a:r>
            <a:r>
              <a:rPr lang="en-US" altLang="ru-RU" sz="3200" baseline="-25000" dirty="0">
                <a:cs typeface="Arial" charset="0"/>
              </a:rPr>
              <a:t>1</a:t>
            </a:r>
            <a:r>
              <a:rPr lang="en-US" altLang="ru-RU" sz="3200" dirty="0">
                <a:cs typeface="Arial" charset="0"/>
              </a:rPr>
              <a:t>=16</a:t>
            </a:r>
            <a:r>
              <a:rPr lang="en-US" altLang="ru-RU" sz="3200" baseline="30000" dirty="0">
                <a:cs typeface="Arial" charset="0"/>
              </a:rPr>
              <a:t>23</a:t>
            </a:r>
            <a:r>
              <a:rPr lang="en-US" altLang="ru-RU" sz="3200" dirty="0">
                <a:cs typeface="Arial" charset="0"/>
              </a:rPr>
              <a:t> {mod 55}=26, y</a:t>
            </a:r>
            <a:r>
              <a:rPr lang="en-US" altLang="ru-RU" sz="3200" baseline="-25000" dirty="0">
                <a:cs typeface="Arial" charset="0"/>
              </a:rPr>
              <a:t>2</a:t>
            </a:r>
            <a:r>
              <a:rPr lang="en-US" altLang="ru-RU" sz="3200" dirty="0">
                <a:cs typeface="Arial" charset="0"/>
              </a:rPr>
              <a:t>=17</a:t>
            </a:r>
            <a:r>
              <a:rPr lang="en-US" altLang="ru-RU" sz="3200" baseline="30000" dirty="0">
                <a:cs typeface="Arial" charset="0"/>
              </a:rPr>
              <a:t>23</a:t>
            </a:r>
            <a:r>
              <a:rPr lang="en-US" altLang="ru-RU" sz="3200" dirty="0">
                <a:cs typeface="Arial" charset="0"/>
              </a:rPr>
              <a:t> {mod 55}=18, y</a:t>
            </a:r>
            <a:r>
              <a:rPr lang="en-US" altLang="ru-RU" sz="3200" baseline="-25000" dirty="0">
                <a:cs typeface="Arial" charset="0"/>
              </a:rPr>
              <a:t>3</a:t>
            </a:r>
            <a:r>
              <a:rPr lang="en-US" altLang="ru-RU" sz="3200" dirty="0">
                <a:cs typeface="Arial" charset="0"/>
              </a:rPr>
              <a:t>=18</a:t>
            </a:r>
            <a:r>
              <a:rPr lang="en-US" altLang="ru-RU" sz="3200" baseline="30000" dirty="0">
                <a:cs typeface="Arial" charset="0"/>
              </a:rPr>
              <a:t>23</a:t>
            </a:r>
            <a:r>
              <a:rPr lang="en-US" altLang="ru-RU" sz="3200" dirty="0">
                <a:cs typeface="Arial" charset="0"/>
              </a:rPr>
              <a:t> {mod 55}=2, y</a:t>
            </a:r>
            <a:r>
              <a:rPr lang="en-US" altLang="ru-RU" sz="3200" baseline="-25000" dirty="0">
                <a:cs typeface="Arial" charset="0"/>
              </a:rPr>
              <a:t>4</a:t>
            </a:r>
            <a:r>
              <a:rPr lang="en-US" altLang="ru-RU" sz="3200" dirty="0">
                <a:cs typeface="Arial" charset="0"/>
              </a:rPr>
              <a:t>=19</a:t>
            </a:r>
            <a:r>
              <a:rPr lang="en-US" altLang="ru-RU" sz="3200" baseline="30000" dirty="0">
                <a:cs typeface="Arial" charset="0"/>
              </a:rPr>
              <a:t>23</a:t>
            </a:r>
            <a:r>
              <a:rPr lang="en-US" altLang="ru-RU" sz="3200" dirty="0">
                <a:cs typeface="Arial" charset="0"/>
              </a:rPr>
              <a:t> {mod 55}=39, p=31, z</a:t>
            </a:r>
            <a:r>
              <a:rPr lang="en-US" altLang="ru-RU" sz="3200" baseline="-25000" dirty="0">
                <a:cs typeface="Arial" charset="0"/>
              </a:rPr>
              <a:t>1</a:t>
            </a:r>
            <a:r>
              <a:rPr lang="en-US" altLang="ru-RU" sz="3200" dirty="0">
                <a:cs typeface="Arial" charset="0"/>
              </a:rPr>
              <a:t>=26, z</a:t>
            </a:r>
            <a:r>
              <a:rPr lang="en-US" altLang="ru-RU" sz="3200" baseline="-25000" dirty="0">
                <a:cs typeface="Arial" charset="0"/>
              </a:rPr>
              <a:t>2</a:t>
            </a:r>
            <a:r>
              <a:rPr lang="en-US" altLang="ru-RU" sz="3200" dirty="0">
                <a:cs typeface="Arial" charset="0"/>
              </a:rPr>
              <a:t>=18, z</a:t>
            </a:r>
            <a:r>
              <a:rPr lang="en-US" altLang="ru-RU" sz="3200" baseline="-25000" dirty="0">
                <a:cs typeface="Arial" charset="0"/>
              </a:rPr>
              <a:t>3</a:t>
            </a:r>
            <a:r>
              <a:rPr lang="en-US" altLang="ru-RU" sz="3200" dirty="0">
                <a:cs typeface="Arial" charset="0"/>
              </a:rPr>
              <a:t>=2, z</a:t>
            </a:r>
            <a:r>
              <a:rPr lang="en-US" altLang="ru-RU" sz="3200" baseline="-25000" dirty="0">
                <a:cs typeface="Arial" charset="0"/>
              </a:rPr>
              <a:t>4</a:t>
            </a:r>
            <a:r>
              <a:rPr lang="en-US" altLang="ru-RU" sz="3200" dirty="0">
                <a:cs typeface="Arial" charset="0"/>
              </a:rPr>
              <a:t>=8, </a:t>
            </a:r>
            <a:r>
              <a:rPr lang="ru-RU" altLang="ru-RU" sz="3200" dirty="0">
                <a:cs typeface="Arial" charset="0"/>
              </a:rPr>
              <a:t>проверки подтверждают правильность выбора </a:t>
            </a:r>
            <a:r>
              <a:rPr lang="en-US" altLang="ru-RU" sz="3200" dirty="0">
                <a:cs typeface="Arial" charset="0"/>
              </a:rPr>
              <a:t>p.</a:t>
            </a:r>
            <a:endParaRPr lang="en-US" altLang="ru-RU" sz="3200" dirty="0"/>
          </a:p>
        </p:txBody>
      </p:sp>
    </p:spTree>
    <p:extLst>
      <p:ext uri="{BB962C8B-B14F-4D97-AF65-F5344CB8AC3E}">
        <p14:creationId xmlns:p14="http://schemas.microsoft.com/office/powerpoint/2010/main" val="2878660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5506" name="Rectangle 2"/>
          <p:cNvSpPr>
            <a:spLocks noGrp="1" noChangeArrowheads="1"/>
          </p:cNvSpPr>
          <p:nvPr>
            <p:ph type="title"/>
          </p:nvPr>
        </p:nvSpPr>
        <p:spPr>
          <a:xfrm>
            <a:off x="251520" y="38100"/>
            <a:ext cx="8229600" cy="908050"/>
          </a:xfrm>
        </p:spPr>
        <p:txBody>
          <a:bodyPr/>
          <a:lstStyle/>
          <a:p>
            <a:r>
              <a:rPr lang="ru-RU" altLang="ru-RU" sz="4000" dirty="0"/>
              <a:t>Пример реализации протокола</a:t>
            </a:r>
          </a:p>
        </p:txBody>
      </p:sp>
      <p:sp>
        <p:nvSpPr>
          <p:cNvPr id="405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484784"/>
            <a:ext cx="9144000" cy="5373216"/>
          </a:xfrm>
        </p:spPr>
        <p:txBody>
          <a:bodyPr>
            <a:normAutofit/>
          </a:bodyPr>
          <a:lstStyle/>
          <a:p>
            <a:pPr marL="609600" indent="-609600">
              <a:buFont typeface="Wingdings" pitchFamily="2" charset="2"/>
              <a:buAutoNum type="arabicPeriod" startAt="4"/>
            </a:pPr>
            <a:r>
              <a:rPr lang="en-US" altLang="ru-RU" sz="3200" dirty="0"/>
              <a:t>B-&gt;A: 26, 18, 2+1=3, 8+1=9, 31.</a:t>
            </a:r>
          </a:p>
          <a:p>
            <a:pPr marL="609600" indent="-609600">
              <a:buFont typeface="Wingdings" pitchFamily="2" charset="2"/>
              <a:buAutoNum type="arabicPeriod" startAt="4"/>
            </a:pPr>
            <a:r>
              <a:rPr lang="en-US" altLang="ru-RU" sz="3200" dirty="0"/>
              <a:t>A: </a:t>
            </a:r>
            <a:r>
              <a:rPr lang="ru-RU" altLang="ru-RU" sz="3200" dirty="0"/>
              <a:t>проверяет </a:t>
            </a:r>
            <a:r>
              <a:rPr lang="en-US" altLang="ru-RU" sz="3200" dirty="0"/>
              <a:t>9=39 {mod 31} </a:t>
            </a:r>
            <a:r>
              <a:rPr lang="ru-RU" altLang="ru-RU" sz="3200" dirty="0"/>
              <a:t>и, т.к. это неправильно, то </a:t>
            </a:r>
            <a:r>
              <a:rPr lang="en-US" altLang="ru-RU" sz="3200" dirty="0" err="1"/>
              <a:t>i</a:t>
            </a:r>
            <a:r>
              <a:rPr lang="en-US" altLang="ru-RU" sz="3200" dirty="0"/>
              <a:t>&gt;j.</a:t>
            </a:r>
          </a:p>
          <a:p>
            <a:pPr marL="609600" indent="-609600">
              <a:buFont typeface="Wingdings" pitchFamily="2" charset="2"/>
              <a:buAutoNum type="arabicPeriod" startAt="4"/>
            </a:pPr>
            <a:r>
              <a:rPr lang="en-US" altLang="ru-RU" sz="3200" dirty="0"/>
              <a:t>A-&gt;B: </a:t>
            </a:r>
            <a:r>
              <a:rPr lang="ru-RU" altLang="ru-RU" sz="3200" dirty="0"/>
              <a:t>результат решения задачи.</a:t>
            </a:r>
          </a:p>
        </p:txBody>
      </p:sp>
    </p:spTree>
    <p:extLst>
      <p:ext uri="{BB962C8B-B14F-4D97-AF65-F5344CB8AC3E}">
        <p14:creationId xmlns:p14="http://schemas.microsoft.com/office/powerpoint/2010/main" val="2579196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653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332"/>
            <a:ext cx="9144000" cy="1151781"/>
          </a:xfrm>
        </p:spPr>
        <p:txBody>
          <a:bodyPr>
            <a:normAutofit fontScale="90000"/>
          </a:bodyPr>
          <a:lstStyle/>
          <a:p>
            <a:r>
              <a:rPr lang="ru-RU" altLang="ru-RU" sz="4000" dirty="0"/>
              <a:t>Протокол решения задачи «миллионеров»</a:t>
            </a:r>
          </a:p>
        </p:txBody>
      </p:sp>
      <p:sp>
        <p:nvSpPr>
          <p:cNvPr id="406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340768"/>
            <a:ext cx="9144000" cy="5517232"/>
          </a:xfrm>
        </p:spPr>
        <p:txBody>
          <a:bodyPr>
            <a:normAutofit/>
          </a:bodyPr>
          <a:lstStyle/>
          <a:p>
            <a:r>
              <a:rPr lang="ru-RU" altLang="ru-RU" sz="3200" dirty="0"/>
              <a:t>Может использоваться для проведения конфиденциального аукциона в компьютерной сети (участники аукциона упорядочивают себя и с помощью попарных сравнений выясняют, кто предложил наибольшую цену). Для невозможности изменения своего предложения по ходу аукциона может использоваться один из протоколов предсказания бита. Возможно проведение и второго круга попарных сравнений.</a:t>
            </a:r>
          </a:p>
        </p:txBody>
      </p:sp>
    </p:spTree>
    <p:extLst>
      <p:ext uri="{BB962C8B-B14F-4D97-AF65-F5344CB8AC3E}">
        <p14:creationId xmlns:p14="http://schemas.microsoft.com/office/powerpoint/2010/main" val="1995845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7554" name="Rectangle 2"/>
          <p:cNvSpPr>
            <a:spLocks noGrp="1" noChangeArrowheads="1"/>
          </p:cNvSpPr>
          <p:nvPr>
            <p:ph type="title"/>
          </p:nvPr>
        </p:nvSpPr>
        <p:spPr>
          <a:xfrm>
            <a:off x="179512" y="57150"/>
            <a:ext cx="8229600" cy="1139825"/>
          </a:xfrm>
        </p:spPr>
        <p:txBody>
          <a:bodyPr>
            <a:normAutofit fontScale="90000"/>
          </a:bodyPr>
          <a:lstStyle/>
          <a:p>
            <a:r>
              <a:rPr lang="ru-RU" altLang="ru-RU" sz="4000" dirty="0"/>
              <a:t>Протокол решения задачи «миллионеров»</a:t>
            </a:r>
          </a:p>
        </p:txBody>
      </p:sp>
      <p:sp>
        <p:nvSpPr>
          <p:cNvPr id="407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484784"/>
            <a:ext cx="9144000" cy="5373216"/>
          </a:xfrm>
        </p:spPr>
        <p:txBody>
          <a:bodyPr>
            <a:normAutofit/>
          </a:bodyPr>
          <a:lstStyle/>
          <a:p>
            <a:r>
              <a:rPr lang="ru-RU" altLang="ru-RU" sz="3200" dirty="0"/>
              <a:t>Другие применения протокола – заключение сделки, коммерческие переговоры, арбитраж.</a:t>
            </a:r>
          </a:p>
        </p:txBody>
      </p:sp>
    </p:spTree>
    <p:extLst>
      <p:ext uri="{BB962C8B-B14F-4D97-AF65-F5344CB8AC3E}">
        <p14:creationId xmlns:p14="http://schemas.microsoft.com/office/powerpoint/2010/main" val="1398117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cademicPresentation1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55000"/>
              </a:schemeClr>
            </a:gs>
            <a:gs pos="65000">
              <a:schemeClr val="phClr">
                <a:shade val="85000"/>
                <a:satMod val="155000"/>
              </a:schemeClr>
            </a:gs>
            <a:gs pos="100000">
              <a:schemeClr val="phClr">
                <a:shade val="95000"/>
                <a:satMod val="155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prstMaterial="matte">
            <a:bevelT h="2222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9E4FFEA1-43A1-40BE-8523-D90AC15F4ED3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AcademicPresentation1</Template>
  <TotalTime>0</TotalTime>
  <Words>2135</Words>
  <Application>Microsoft Office PowerPoint</Application>
  <PresentationFormat>Экран (4:3)</PresentationFormat>
  <Paragraphs>133</Paragraphs>
  <Slides>35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35</vt:i4>
      </vt:variant>
    </vt:vector>
  </HeadingPairs>
  <TitlesOfParts>
    <vt:vector size="36" baseType="lpstr">
      <vt:lpstr>AcademicPresentation1</vt:lpstr>
      <vt:lpstr>Лекция 10. Анонимные вычисления и электронная коммерция</vt:lpstr>
      <vt:lpstr>Задача «миллионеров»</vt:lpstr>
      <vt:lpstr>Задача «миллионеров»</vt:lpstr>
      <vt:lpstr>Задача «миллионеров»</vt:lpstr>
      <vt:lpstr>Задача «миллионеров»</vt:lpstr>
      <vt:lpstr>Пример реализации протокола</vt:lpstr>
      <vt:lpstr>Пример реализации протокола</vt:lpstr>
      <vt:lpstr>Протокол решения задачи «миллионеров»</vt:lpstr>
      <vt:lpstr>Протокол решения задачи «миллионеров»</vt:lpstr>
      <vt:lpstr>Голосование с блокирующими участниками</vt:lpstr>
      <vt:lpstr>Голосование с блокирующими участниками</vt:lpstr>
      <vt:lpstr>Примеры голосования с блокирующими участниками</vt:lpstr>
      <vt:lpstr>Голосование с блокирующими участниками</vt:lpstr>
      <vt:lpstr>Безопасные вычисления с несколькими участниками</vt:lpstr>
      <vt:lpstr>Протокол безопасной оценки схемы</vt:lpstr>
      <vt:lpstr>Электронные деньги</vt:lpstr>
      <vt:lpstr>Электронные деньги с обнаружением мошенника</vt:lpstr>
      <vt:lpstr>Электронные деньги с обнаружением мошенника</vt:lpstr>
      <vt:lpstr>Электронные деньги с обнаружением мошенника</vt:lpstr>
      <vt:lpstr>Электронные деньги с обнаружением мошенника</vt:lpstr>
      <vt:lpstr>Электронные деньги с обнаружением мошенника</vt:lpstr>
      <vt:lpstr>Электронные деньги с обнаружением мошенника</vt:lpstr>
      <vt:lpstr>Электронные деньги с обнаружением мошенника</vt:lpstr>
      <vt:lpstr>Электронные деньги с обнаружением мошенника</vt:lpstr>
      <vt:lpstr>Электронные деньги с обнаружением мошенника</vt:lpstr>
      <vt:lpstr>Электронные деньги с обнаружением мошенника</vt:lpstr>
      <vt:lpstr>Электронные деньги с обнаружением мошенника</vt:lpstr>
      <vt:lpstr>Протоколы электронных наличных</vt:lpstr>
      <vt:lpstr>Другие виды электронных наличных</vt:lpstr>
      <vt:lpstr>Свойства систем электронных денег</vt:lpstr>
      <vt:lpstr>Свойства систем электронных денег</vt:lpstr>
      <vt:lpstr>Анонимные кредитные карты</vt:lpstr>
      <vt:lpstr>Анонимные кредитные карты</vt:lpstr>
      <vt:lpstr>Анонимные кредитные карты</vt:lpstr>
      <vt:lpstr>Анонимные кредитные карты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2015-02-13T09:10:42Z</dcterms:created>
  <dcterms:modified xsi:type="dcterms:W3CDTF">2016-06-08T11:38:22Z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TC101671251049</vt:lpwstr>
  </property>
</Properties>
</file>