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4" r:id="rId2"/>
  </p:sldMasterIdLst>
  <p:notesMasterIdLst>
    <p:notesMasterId r:id="rId34"/>
  </p:notesMasterIdLst>
  <p:sldIdLst>
    <p:sldId id="267" r:id="rId3"/>
    <p:sldId id="268" r:id="rId4"/>
    <p:sldId id="269" r:id="rId5"/>
    <p:sldId id="270" r:id="rId6"/>
    <p:sldId id="271" r:id="rId7"/>
    <p:sldId id="290" r:id="rId8"/>
    <p:sldId id="291" r:id="rId9"/>
    <p:sldId id="292" r:id="rId10"/>
    <p:sldId id="293" r:id="rId11"/>
    <p:sldId id="297" r:id="rId12"/>
    <p:sldId id="272" r:id="rId13"/>
    <p:sldId id="273" r:id="rId14"/>
    <p:sldId id="274" r:id="rId15"/>
    <p:sldId id="275" r:id="rId16"/>
    <p:sldId id="276" r:id="rId17"/>
    <p:sldId id="277" r:id="rId18"/>
    <p:sldId id="295" r:id="rId19"/>
    <p:sldId id="294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96" r:id="rId28"/>
    <p:sldId id="285" r:id="rId29"/>
    <p:sldId id="286" r:id="rId30"/>
    <p:sldId id="287" r:id="rId31"/>
    <p:sldId id="288" r:id="rId32"/>
    <p:sldId id="289" r:id="rId33"/>
  </p:sldIdLst>
  <p:sldSz cx="9144000" cy="6858000" type="screen4x3"/>
  <p:notesSz cx="6858000" cy="9144000"/>
  <p:defaultTextStyle>
    <a:defPPr>
      <a:defRPr lang="ru-RU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>
        <p:scale>
          <a:sx n="100" d="100"/>
          <a:sy n="100" d="100"/>
        </p:scale>
        <p:origin x="-52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2447E72A-D913-4DC2-9E0A-E520CE8FCC86}" type="datetimeFigureOut">
              <a:rPr lang="ru-RU" smtClean="0"/>
              <a:pPr/>
              <a:t>08.06.2016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A5D78FC6-CE17-4259-A63C-DDFC12E048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218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aseline="0" dirty="0" smtClean="0"/>
              <a:t>Введение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>
            <a:lum bright="42000" contrast="-68000"/>
          </a:blip>
          <a:srcRect/>
          <a:stretch>
            <a:fillRect l="-30000" t="-20000" r="-2000" b="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/>
            <a:fld id="{743653DA-8BF4-4869-96FE-9BCF43372D46}" type="datetime8">
              <a:rPr lang="ru-RU" smtClean="0"/>
              <a:pPr algn="ctr"/>
              <a:t>08.06.2016 13:38</a:t>
            </a:fld>
            <a:endParaRPr lang="ru-RU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/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AC53DF-4216-466D-99A7-94400E6C2A25}" type="slidenum">
              <a:rPr lang="ru-RU" smtClean="0"/>
              <a:pPr/>
              <a:t>‹#›</a:t>
            </a:fld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816DF-213E-421B-92D3-C068DBB023D6}" type="datetime8">
              <a:rPr lang="ru-RU" smtClean="0">
                <a:solidFill>
                  <a:schemeClr val="tx2"/>
                </a:solidFill>
              </a:rPr>
              <a:pPr/>
              <a:t>08.06.2016 13:38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C53DF-4216-466D-99A7-94400E6C2A25}" type="slidenum">
              <a:rPr lang="ru-RU" sz="1200" smtClean="0">
                <a:solidFill>
                  <a:schemeClr val="tx2"/>
                </a:solidFill>
              </a:rPr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D3816DF-213E-421B-92D3-C068DBB023D6}" type="datetime8">
              <a:rPr lang="ru-RU" smtClean="0">
                <a:solidFill>
                  <a:schemeClr val="tx2"/>
                </a:solidFill>
              </a:rPr>
              <a:pPr/>
              <a:t>08.06.2016 13:38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AC53DF-4216-466D-99A7-94400E6C2A25}" type="slidenum">
              <a:rPr lang="ru-RU" sz="1200" smtClean="0">
                <a:solidFill>
                  <a:schemeClr val="tx2"/>
                </a:solidFill>
              </a:rPr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29108-AC8D-4212-9283-60D9E99BF07A}" type="datetime8">
              <a:rPr lang="ru-RU" smtClean="0"/>
              <a:pPr/>
              <a:t>08.06.2016 13:38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ru-RU" smtClean="0"/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ED3D3-6235-4F4C-B439-DF277FB555A7}" type="datetime8">
              <a:rPr lang="ru-RU" smtClean="0"/>
              <a:pPr/>
              <a:t>08.06.2016 13:38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/>
            <a:fld id="{1AD93096-5B34-4342-9326-69289CEAE4C2}" type="slidenum">
              <a:rPr lang="ru-RU" smtClean="0"/>
              <a:pPr algn="ctr"/>
              <a:t>‹#›</a:t>
            </a:fld>
            <a:endParaRPr lang="ru-RU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B5F1E3E-4B2F-4895-B65E-28B2E64F39F6}" type="datetime8">
              <a:rPr lang="ru-RU" smtClean="0"/>
              <a:pPr/>
              <a:t>08.06.2016 13:38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/>
            <a:fld id="{1AD93096-5B34-4342-9326-69289CEAE4C2}" type="slidenum">
              <a:rPr lang="ru-RU" smtClean="0"/>
              <a:pPr algn="ctr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3085435-8225-4333-BFFA-0096413F0D76}" type="datetime8">
              <a:rPr lang="ru-RU" smtClean="0"/>
              <a:pPr/>
              <a:t>08.06.2016 13:38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/>
            <a:fld id="{1AD93096-5B34-4342-9326-69289CEAE4C2}" type="slidenum">
              <a:rPr lang="ru-RU" smtClean="0"/>
              <a:pPr algn="ctr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3C494-2A87-468C-A21B-CB14FB9ABB00}" type="datetime8">
              <a:rPr lang="ru-RU" smtClean="0"/>
              <a:pPr/>
              <a:t>08.06.2016 13:38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ru-RU" smtClean="0"/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0FA0-5B31-4864-A2BB-719EA5A679C6}" type="datetime8">
              <a:rPr lang="ru-RU" smtClean="0"/>
              <a:pPr/>
              <a:t>08.06.2016 13:38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D93096-5B34-4342-9326-69289CEAE4C2}" type="slidenum">
              <a:rPr lang="ru-RU" smtClean="0"/>
              <a:pPr/>
              <a:t>‹#›</a:t>
            </a:fld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CC0C8-36B8-442A-833D-B6AACE86BB77}" type="datetime8">
              <a:rPr lang="ru-RU" smtClean="0"/>
              <a:pPr/>
              <a:t>08.06.2016 13:38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ru-RU" smtClean="0"/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pic>
        <p:nvPicPr>
          <p:cNvPr id="8" name="Picture 7" descr="sm_pencil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12648" y="1755648"/>
            <a:ext cx="1615307" cy="2145615"/>
          </a:xfrm>
          <a:prstGeom prst="rect">
            <a:avLst/>
          </a:prstGeom>
          <a:ln w="50800" cap="sq" cmpd="dbl">
            <a:solidFill>
              <a:schemeClr val="accent2"/>
            </a:solidFill>
            <a:miter lim="800000"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1E20EC5-AC53-4169-941E-EDF10CD23748}" type="datetime8">
              <a:rPr lang="ru-RU" smtClean="0"/>
              <a:pPr/>
              <a:t>08.06.2016 13:38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/>
            <a:fld id="{1AD93096-5B34-4342-9326-69289CEAE4C2}" type="slidenum">
              <a:rPr lang="ru-RU" smtClean="0"/>
              <a:pPr algn="ctr"/>
              <a:t>‹#›</a:t>
            </a:fld>
            <a:endParaRPr lang="ru-RU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fld id="{8D3816DF-213E-421B-92D3-C068DBB023D6}" type="datetime8">
              <a:rPr lang="ru-RU" smtClean="0">
                <a:solidFill>
                  <a:schemeClr val="tx2"/>
                </a:solidFill>
              </a:rPr>
              <a:pPr/>
              <a:t>08.06.2016 13:38</a:t>
            </a:fld>
            <a:endParaRPr lang="ru-RU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 algn="r"/>
            <a:endParaRPr lang="ru-RU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pPr algn="ctr"/>
            <a:fld id="{72AC53DF-4216-466D-99A7-94400E6C2A25}" type="slidenum">
              <a:rPr lang="ru-RU" sz="1200" smtClean="0">
                <a:solidFill>
                  <a:schemeClr val="tx2"/>
                </a:solidFill>
              </a:rPr>
              <a:pPr algn="ctr"/>
              <a:t>‹#›</a:t>
            </a:fld>
            <a:endParaRPr lang="ru-RU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147248" cy="1026368"/>
          </a:xfrm>
        </p:spPr>
        <p:txBody>
          <a:bodyPr>
            <a:normAutofit fontScale="90000"/>
          </a:bodyPr>
          <a:lstStyle/>
          <a:p>
            <a:r>
              <a:rPr lang="ru-RU"/>
              <a:t>Лекция </a:t>
            </a:r>
            <a:r>
              <a:rPr lang="ru-RU" dirty="0"/>
              <a:t>5</a:t>
            </a:r>
            <a:r>
              <a:rPr lang="ru-RU" smtClean="0"/>
              <a:t>. </a:t>
            </a:r>
            <a:r>
              <a:rPr lang="ru-RU" dirty="0"/>
              <a:t>Протоколы с нулевой передачей знаний</a:t>
            </a: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880110" lvl="1" indent="-514350">
              <a:buFont typeface="+mj-lt"/>
              <a:buAutoNum type="arabicPeriod"/>
            </a:pPr>
            <a:r>
              <a:rPr lang="ru-RU" sz="3200" dirty="0"/>
              <a:t>Протокол Шнорра.</a:t>
            </a:r>
          </a:p>
          <a:p>
            <a:pPr marL="880110" lvl="1" indent="-514350">
              <a:buFont typeface="+mj-lt"/>
              <a:buAutoNum type="arabicPeriod"/>
            </a:pPr>
            <a:r>
              <a:rPr lang="ru-RU" sz="3200" dirty="0"/>
              <a:t>Протокол Фиата-Шамира.</a:t>
            </a:r>
          </a:p>
          <a:p>
            <a:pPr marL="880110" lvl="1" indent="-514350">
              <a:buFont typeface="+mj-lt"/>
              <a:buAutoNum type="arabicPeriod"/>
            </a:pPr>
            <a:r>
              <a:rPr lang="ru-RU" sz="3200" dirty="0"/>
              <a:t>Протокол </a:t>
            </a:r>
            <a:r>
              <a:rPr lang="ru-RU" sz="3200" dirty="0" err="1"/>
              <a:t>Фейге</a:t>
            </a:r>
            <a:r>
              <a:rPr lang="ru-RU" sz="3200" dirty="0"/>
              <a:t>-Фиата-Шамира.</a:t>
            </a:r>
          </a:p>
          <a:p>
            <a:pPr marL="880110" lvl="1" indent="-514350">
              <a:buFont typeface="+mj-lt"/>
              <a:buAutoNum type="arabicPeriod"/>
            </a:pPr>
            <a:r>
              <a:rPr lang="ru-RU" sz="3200" dirty="0"/>
              <a:t>Протокол Гиллоу-Куискуотера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08504" cy="1219200"/>
          </a:xfrm>
        </p:spPr>
        <p:txBody>
          <a:bodyPr>
            <a:normAutofit fontScale="90000"/>
          </a:bodyPr>
          <a:lstStyle/>
          <a:p>
            <a:r>
              <a:rPr lang="ru-RU" dirty="0"/>
              <a:t>Анализ защищенности протокола Шнорра от активного нарушителя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1412776"/>
            <a:ext cx="9144000" cy="5445224"/>
          </a:xfrm>
        </p:spPr>
        <p:txBody>
          <a:bodyPr>
            <a:normAutofit lnSpcReduction="10000"/>
          </a:bodyPr>
          <a:lstStyle/>
          <a:p>
            <a:r>
              <a:rPr lang="ru-RU" sz="3200" dirty="0" smtClean="0"/>
              <a:t>Для </a:t>
            </a:r>
            <a:r>
              <a:rPr lang="ru-RU" sz="3200" dirty="0"/>
              <a:t>схемы Шнорра </a:t>
            </a:r>
            <a:r>
              <a:rPr lang="ru-RU" sz="3200" dirty="0" smtClean="0"/>
              <a:t>из этого следует</a:t>
            </a:r>
            <a:r>
              <a:rPr lang="ru-RU" sz="3200" dirty="0"/>
              <a:t>, что либо существует эффективный алгоритм дискретного логарифмирования, либо свойство нулевого разглашения этого протокола не может быть доказано методом </a:t>
            </a:r>
            <a:r>
              <a:rPr lang="ru-RU" sz="3200" dirty="0" smtClean="0"/>
              <a:t>«черного ящика».</a:t>
            </a:r>
          </a:p>
          <a:p>
            <a:r>
              <a:rPr lang="ru-RU" sz="3200" dirty="0"/>
              <a:t>Для протокола Шнорра доказано более слабое утверждение – нулевое разглашение относительно честного проверяющего. Этого достаточно, например, для контроля доступа на объект, когда требуется защита от прослушивающего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91924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4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908050"/>
          </a:xfrm>
        </p:spPr>
        <p:txBody>
          <a:bodyPr/>
          <a:lstStyle/>
          <a:p>
            <a:r>
              <a:rPr lang="ru-RU" altLang="ru-RU" dirty="0"/>
              <a:t>Протокол </a:t>
            </a:r>
            <a:r>
              <a:rPr lang="ru-RU" altLang="ru-RU" dirty="0" smtClean="0"/>
              <a:t>ЭП </a:t>
            </a:r>
            <a:r>
              <a:rPr lang="ru-RU" altLang="ru-RU" dirty="0"/>
              <a:t>Шнорра</a:t>
            </a:r>
          </a:p>
        </p:txBody>
      </p:sp>
      <p:sp>
        <p:nvSpPr>
          <p:cNvPr id="404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 lnSpcReduction="10000"/>
          </a:bodyPr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sz="3200" dirty="0" smtClean="0"/>
              <a:t>Отправитель </a:t>
            </a:r>
            <a:r>
              <a:rPr lang="en-US" altLang="ru-RU" sz="3200" dirty="0" smtClean="0"/>
              <a:t>A</a:t>
            </a:r>
            <a:r>
              <a:rPr lang="en-US" altLang="ru-RU" sz="3200" dirty="0"/>
              <a:t>: </a:t>
            </a:r>
            <a:r>
              <a:rPr lang="ru-RU" altLang="ru-RU" sz="3200" dirty="0"/>
              <a:t>генерирует случайное </a:t>
            </a:r>
            <a:r>
              <a:rPr lang="en-US" altLang="ru-RU" sz="3200" dirty="0"/>
              <a:t>r&lt;q, </a:t>
            </a:r>
            <a:r>
              <a:rPr lang="ru-RU" altLang="ru-RU" sz="3200" dirty="0"/>
              <a:t>вычисляет </a:t>
            </a:r>
            <a:r>
              <a:rPr lang="en-US" altLang="ru-RU" sz="3200" dirty="0"/>
              <a:t>x=</a:t>
            </a:r>
            <a:r>
              <a:rPr lang="en-US" altLang="ru-RU" sz="3200" dirty="0" err="1"/>
              <a:t>a</a:t>
            </a:r>
            <a:r>
              <a:rPr lang="en-US" altLang="ru-RU" sz="3200" baseline="30000" dirty="0" err="1"/>
              <a:t>r</a:t>
            </a:r>
            <a:r>
              <a:rPr lang="en-US" altLang="ru-RU" sz="3200" dirty="0"/>
              <a:t>{mod p}</a:t>
            </a:r>
            <a:r>
              <a:rPr lang="ru-RU" altLang="ru-RU" sz="3200" dirty="0"/>
              <a:t>, вычисляет </a:t>
            </a:r>
            <a:r>
              <a:rPr lang="en-US" altLang="ru-RU" sz="3200" dirty="0"/>
              <a:t>e=H(M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dirty="0" smtClean="0"/>
              <a:t>x</a:t>
            </a:r>
            <a:r>
              <a:rPr lang="en-US" altLang="ru-RU" sz="3200" dirty="0"/>
              <a:t>) (M – </a:t>
            </a:r>
            <a:r>
              <a:rPr lang="ru-RU" altLang="ru-RU" sz="3200" dirty="0"/>
              <a:t>подписываемое сообщение), вычисляет</a:t>
            </a:r>
            <a:r>
              <a:rPr lang="en-US" altLang="ru-RU" sz="3200" dirty="0"/>
              <a:t> y=(</a:t>
            </a:r>
            <a:r>
              <a:rPr lang="en-US" altLang="ru-RU" sz="3200" dirty="0" err="1"/>
              <a:t>r+s</a:t>
            </a:r>
            <a:r>
              <a:rPr lang="en-US" altLang="ru-RU" sz="3200" dirty="0" err="1">
                <a:cs typeface="Arial" charset="0"/>
              </a:rPr>
              <a:t>∙e</a:t>
            </a:r>
            <a:r>
              <a:rPr lang="en-US" altLang="ru-RU" sz="3200" dirty="0">
                <a:cs typeface="Arial" charset="0"/>
              </a:rPr>
              <a:t>) {mod q).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>
                <a:cs typeface="Arial" charset="0"/>
              </a:rPr>
              <a:t>A-</a:t>
            </a:r>
            <a:r>
              <a:rPr lang="en-US" altLang="ru-RU" sz="3200" dirty="0" smtClean="0">
                <a:cs typeface="Arial" charset="0"/>
              </a:rPr>
              <a:t>&gt;</a:t>
            </a:r>
            <a:r>
              <a:rPr lang="ru-RU" altLang="ru-RU" sz="3200" dirty="0" smtClean="0">
                <a:cs typeface="Arial" charset="0"/>
              </a:rPr>
              <a:t>Получатель </a:t>
            </a:r>
            <a:r>
              <a:rPr lang="en-US" altLang="ru-RU" sz="3200" dirty="0" smtClean="0">
                <a:cs typeface="Arial" charset="0"/>
              </a:rPr>
              <a:t>B</a:t>
            </a:r>
            <a:r>
              <a:rPr lang="en-US" altLang="ru-RU" sz="3200" dirty="0">
                <a:cs typeface="Arial" charset="0"/>
              </a:rPr>
              <a:t>: M, e </a:t>
            </a:r>
            <a:r>
              <a:rPr lang="ru-RU" altLang="ru-RU" sz="3200" dirty="0">
                <a:cs typeface="Arial" charset="0"/>
              </a:rPr>
              <a:t>и </a:t>
            </a:r>
            <a:r>
              <a:rPr lang="en-US" altLang="ru-RU" sz="3200" dirty="0">
                <a:cs typeface="Arial" charset="0"/>
              </a:rPr>
              <a:t>y (</a:t>
            </a:r>
            <a:r>
              <a:rPr lang="ru-RU" altLang="ru-RU" sz="3200" dirty="0" smtClean="0">
                <a:cs typeface="Arial" charset="0"/>
              </a:rPr>
              <a:t>ЭП </a:t>
            </a:r>
            <a:r>
              <a:rPr lang="ru-RU" altLang="ru-RU" sz="3200" dirty="0">
                <a:cs typeface="Arial" charset="0"/>
              </a:rPr>
              <a:t>под </a:t>
            </a:r>
            <a:r>
              <a:rPr lang="en-US" altLang="ru-RU" sz="3200" dirty="0">
                <a:cs typeface="Arial" charset="0"/>
              </a:rPr>
              <a:t>M).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>
                <a:cs typeface="Arial" charset="0"/>
              </a:rPr>
              <a:t>B: </a:t>
            </a:r>
            <a:r>
              <a:rPr lang="ru-RU" altLang="ru-RU" sz="3200" dirty="0">
                <a:cs typeface="Arial" charset="0"/>
              </a:rPr>
              <a:t>вычисляет </a:t>
            </a:r>
            <a:r>
              <a:rPr lang="en-US" altLang="ru-RU" sz="3200" dirty="0">
                <a:cs typeface="Arial" charset="0"/>
              </a:rPr>
              <a:t>x′=</a:t>
            </a:r>
            <a:r>
              <a:rPr lang="en-US" altLang="ru-RU" sz="3200" dirty="0" err="1">
                <a:cs typeface="Arial" charset="0"/>
              </a:rPr>
              <a:t>a</a:t>
            </a:r>
            <a:r>
              <a:rPr lang="en-US" altLang="ru-RU" sz="3200" baseline="30000" dirty="0" err="1">
                <a:cs typeface="Arial" charset="0"/>
              </a:rPr>
              <a:t>y</a:t>
            </a:r>
            <a:r>
              <a:rPr lang="en-US" altLang="ru-RU" sz="3200" dirty="0" err="1">
                <a:cs typeface="Arial" charset="0"/>
              </a:rPr>
              <a:t>∙v</a:t>
            </a:r>
            <a:r>
              <a:rPr lang="en-US" altLang="ru-RU" sz="3200" baseline="30000" dirty="0" err="1">
                <a:cs typeface="Arial" charset="0"/>
              </a:rPr>
              <a:t>e</a:t>
            </a:r>
            <a:r>
              <a:rPr lang="en-US" altLang="ru-RU" sz="3200" dirty="0">
                <a:cs typeface="Arial" charset="0"/>
              </a:rPr>
              <a:t> {mod p} </a:t>
            </a:r>
            <a:r>
              <a:rPr lang="ru-RU" altLang="ru-RU" sz="3200" dirty="0">
                <a:cs typeface="Arial" charset="0"/>
              </a:rPr>
              <a:t>(если закрытый ключ верен, то </a:t>
            </a:r>
            <a:r>
              <a:rPr lang="en-US" altLang="ru-RU" sz="3200" dirty="0">
                <a:cs typeface="Arial" charset="0"/>
              </a:rPr>
              <a:t>x′=</a:t>
            </a:r>
            <a:r>
              <a:rPr lang="en-US" altLang="ru-RU" sz="3200" dirty="0"/>
              <a:t>x</a:t>
            </a:r>
            <a:r>
              <a:rPr lang="ru-RU" altLang="ru-RU" sz="3200" dirty="0"/>
              <a:t>) и проверяет </a:t>
            </a:r>
            <a:r>
              <a:rPr lang="en-US" altLang="ru-RU" sz="3200" dirty="0"/>
              <a:t>e=H(M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dirty="0" smtClean="0"/>
              <a:t>x</a:t>
            </a:r>
            <a:r>
              <a:rPr lang="en-US" altLang="ru-RU" sz="3200" dirty="0">
                <a:cs typeface="Arial" charset="0"/>
              </a:rPr>
              <a:t>′</a:t>
            </a:r>
            <a:r>
              <a:rPr lang="en-US" altLang="ru-RU" sz="3200" dirty="0"/>
              <a:t>) </a:t>
            </a:r>
            <a:r>
              <a:rPr lang="ru-RU" altLang="ru-RU" sz="3200" dirty="0"/>
              <a:t>(если </a:t>
            </a:r>
            <a:r>
              <a:rPr lang="en-US" altLang="ru-RU" sz="3200" dirty="0"/>
              <a:t>M </a:t>
            </a:r>
            <a:r>
              <a:rPr lang="ru-RU" altLang="ru-RU" sz="3200" dirty="0"/>
              <a:t>не изменено, то равенство выполняется).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altLang="ru-RU" sz="3200" dirty="0"/>
              <a:t>При одинаковом уровне безопасности длина </a:t>
            </a:r>
            <a:r>
              <a:rPr lang="ru-RU" altLang="ru-RU" sz="3200" dirty="0" smtClean="0"/>
              <a:t>ЭП </a:t>
            </a:r>
            <a:r>
              <a:rPr lang="ru-RU" altLang="ru-RU" sz="3200" dirty="0"/>
              <a:t>Шнорра короче, чем в </a:t>
            </a:r>
            <a:r>
              <a:rPr lang="en-US" altLang="ru-RU" sz="3200" dirty="0"/>
              <a:t>RSA </a:t>
            </a:r>
            <a:r>
              <a:rPr lang="ru-RU" altLang="ru-RU" sz="3200" dirty="0"/>
              <a:t>и </a:t>
            </a:r>
            <a:r>
              <a:rPr lang="en-US" altLang="ru-RU" sz="3200" dirty="0" err="1"/>
              <a:t>EGamal</a:t>
            </a:r>
            <a:r>
              <a:rPr lang="en-US" altLang="ru-RU" sz="3200" dirty="0"/>
              <a:t>.</a:t>
            </a:r>
            <a:endParaRPr lang="ru-RU" altLang="ru-RU" sz="3200" dirty="0"/>
          </a:p>
          <a:p>
            <a:pPr marL="609600" indent="-609600">
              <a:buFont typeface="Wingdings" pitchFamily="2" charset="2"/>
              <a:buAutoNum type="arabicPeriod"/>
            </a:pPr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193159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8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640"/>
            <a:ext cx="9144000" cy="951185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Протокол аутентификации Фиата-Шамира</a:t>
            </a:r>
          </a:p>
        </p:txBody>
      </p:sp>
      <p:sp>
        <p:nvSpPr>
          <p:cNvPr id="421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sz="3600" dirty="0"/>
              <a:t>Сервер аутентификации </a:t>
            </a:r>
            <a:r>
              <a:rPr lang="en-US" altLang="ru-RU" sz="3600" dirty="0"/>
              <a:t>AS </a:t>
            </a:r>
            <a:r>
              <a:rPr lang="ru-RU" altLang="ru-RU" sz="3600" dirty="0"/>
              <a:t>выбирает и публикует модуль n (512-1024 бита), являющийся произведением двух больших простых чисел (n=p*q, p и q сохраняются в секрете).</a:t>
            </a:r>
            <a:endParaRPr lang="en-US" altLang="ru-RU" sz="3600" dirty="0"/>
          </a:p>
          <a:p>
            <a:pPr>
              <a:lnSpc>
                <a:spcPct val="90000"/>
              </a:lnSpc>
            </a:pPr>
            <a:r>
              <a:rPr lang="ru-RU" altLang="ru-RU" sz="3600" dirty="0"/>
              <a:t>Каждый пользователь выбирает свой закрытый ключ s взаимно простой с n  (1&lt;s&lt;n-1), вычисляет v=s</a:t>
            </a:r>
            <a:r>
              <a:rPr lang="ru-RU" altLang="ru-RU" sz="3600" baseline="30000" dirty="0"/>
              <a:t>2</a:t>
            </a:r>
            <a:r>
              <a:rPr lang="ru-RU" altLang="ru-RU" sz="3600" dirty="0"/>
              <a:t> </a:t>
            </a:r>
            <a:r>
              <a:rPr lang="en-US" altLang="ru-RU" sz="3600" dirty="0"/>
              <a:t>{</a:t>
            </a:r>
            <a:r>
              <a:rPr lang="ru-RU" altLang="ru-RU" sz="3600" dirty="0"/>
              <a:t>mod n</a:t>
            </a:r>
            <a:r>
              <a:rPr lang="en-US" altLang="ru-RU" sz="3600" dirty="0"/>
              <a:t>}</a:t>
            </a:r>
            <a:r>
              <a:rPr lang="ru-RU" altLang="ru-RU" sz="3600" dirty="0"/>
              <a:t> и регистрирует v в </a:t>
            </a:r>
            <a:r>
              <a:rPr lang="en-US" altLang="ru-RU" sz="3600" dirty="0"/>
              <a:t>AS </a:t>
            </a:r>
            <a:r>
              <a:rPr lang="ru-RU" altLang="ru-RU" sz="3600" dirty="0"/>
              <a:t>в качестве своего открытого ключа.</a:t>
            </a:r>
          </a:p>
        </p:txBody>
      </p:sp>
    </p:spTree>
    <p:extLst>
      <p:ext uri="{BB962C8B-B14F-4D97-AF65-F5344CB8AC3E}">
        <p14:creationId xmlns:p14="http://schemas.microsoft.com/office/powerpoint/2010/main" val="1378711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640"/>
            <a:ext cx="9144000" cy="951185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Протокол аутентификации Фиата-Шамира</a:t>
            </a:r>
          </a:p>
        </p:txBody>
      </p:sp>
      <p:sp>
        <p:nvSpPr>
          <p:cNvPr id="42291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/>
          <a:lstStyle/>
          <a:p>
            <a:r>
              <a:rPr lang="ru-RU" altLang="ru-RU" sz="3600" dirty="0"/>
              <a:t>Протокол состоит из </a:t>
            </a:r>
            <a:r>
              <a:rPr lang="en-US" altLang="ru-RU" sz="3600" dirty="0"/>
              <a:t>t </a:t>
            </a:r>
            <a:r>
              <a:rPr lang="ru-RU" altLang="ru-RU" sz="3600" dirty="0"/>
              <a:t>раундов (от 20 до 40), на каждом из которых выполняются одни и те же действия, но с разными случайно выбираемыми значениями</a:t>
            </a:r>
            <a:r>
              <a:rPr lang="en-US" altLang="ru-RU" sz="3600" dirty="0"/>
              <a:t>.</a:t>
            </a:r>
            <a:endParaRPr lang="ru-RU" altLang="ru-RU" sz="3600" dirty="0"/>
          </a:p>
        </p:txBody>
      </p:sp>
    </p:spTree>
    <p:extLst>
      <p:ext uri="{BB962C8B-B14F-4D97-AF65-F5344CB8AC3E}">
        <p14:creationId xmlns:p14="http://schemas.microsoft.com/office/powerpoint/2010/main" val="977309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1080120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Протокол аутентификации Фиата-Шамира</a:t>
            </a:r>
          </a:p>
        </p:txBody>
      </p:sp>
      <p:sp>
        <p:nvSpPr>
          <p:cNvPr id="406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 lnSpcReduction="10000"/>
          </a:bodyPr>
          <a:lstStyle/>
          <a:p>
            <a:pPr marL="701040" indent="-381000">
              <a:buClr>
                <a:schemeClr val="hlink"/>
              </a:buClr>
              <a:buSzPct val="80000"/>
              <a:buFont typeface="Wingdings" pitchFamily="2" charset="2"/>
              <a:buAutoNum type="arabicPeriod"/>
            </a:pPr>
            <a:r>
              <a:rPr lang="en-US" altLang="ru-RU" sz="3600" dirty="0"/>
              <a:t>A: </a:t>
            </a:r>
            <a:r>
              <a:rPr lang="ru-RU" altLang="ru-RU" sz="3600" dirty="0"/>
              <a:t>выбирает случайное r</a:t>
            </a:r>
            <a:r>
              <a:rPr lang="en-US" altLang="ru-RU" sz="3600" dirty="0"/>
              <a:t> (</a:t>
            </a:r>
            <a:r>
              <a:rPr lang="ru-RU" altLang="ru-RU" sz="3600" dirty="0"/>
              <a:t>1</a:t>
            </a:r>
            <a:r>
              <a:rPr lang="ru-RU" altLang="ru-RU" sz="3600" dirty="0">
                <a:cs typeface="Arial" charset="0"/>
              </a:rPr>
              <a:t>≤</a:t>
            </a:r>
            <a:r>
              <a:rPr lang="ru-RU" altLang="ru-RU" sz="3600" dirty="0"/>
              <a:t>r</a:t>
            </a:r>
            <a:r>
              <a:rPr lang="ru-RU" altLang="ru-RU" sz="3600" dirty="0">
                <a:cs typeface="Arial" charset="0"/>
              </a:rPr>
              <a:t>≤</a:t>
            </a:r>
            <a:r>
              <a:rPr lang="ru-RU" altLang="ru-RU" sz="3600" dirty="0"/>
              <a:t>n-1</a:t>
            </a:r>
            <a:r>
              <a:rPr lang="en-US" altLang="ru-RU" sz="3600" dirty="0"/>
              <a:t>).</a:t>
            </a:r>
          </a:p>
          <a:p>
            <a:pPr marL="701040" indent="-381000">
              <a:buClr>
                <a:schemeClr val="hlink"/>
              </a:buClr>
              <a:buSzPct val="80000"/>
              <a:buFont typeface="Wingdings" pitchFamily="2" charset="2"/>
              <a:buAutoNum type="arabicPeriod"/>
            </a:pPr>
            <a:r>
              <a:rPr lang="en-US" altLang="ru-RU" sz="3600" dirty="0"/>
              <a:t>A-&gt;AS: </a:t>
            </a:r>
            <a:r>
              <a:rPr lang="ru-RU" altLang="ru-RU" sz="3600" dirty="0"/>
              <a:t>x=r</a:t>
            </a:r>
            <a:r>
              <a:rPr lang="ru-RU" altLang="ru-RU" sz="3600" baseline="30000" dirty="0"/>
              <a:t>2</a:t>
            </a:r>
            <a:r>
              <a:rPr lang="ru-RU" altLang="ru-RU" sz="3600" dirty="0"/>
              <a:t> </a:t>
            </a:r>
            <a:r>
              <a:rPr lang="en-US" altLang="ru-RU" sz="3600" dirty="0"/>
              <a:t>{</a:t>
            </a:r>
            <a:r>
              <a:rPr lang="ru-RU" altLang="ru-RU" sz="3600" dirty="0"/>
              <a:t>mod n</a:t>
            </a:r>
            <a:r>
              <a:rPr lang="en-US" altLang="ru-RU" sz="3600" dirty="0"/>
              <a:t>}</a:t>
            </a:r>
            <a:r>
              <a:rPr lang="ru-RU" altLang="ru-RU" sz="3600" dirty="0"/>
              <a:t>.</a:t>
            </a:r>
            <a:endParaRPr lang="en-US" altLang="ru-RU" sz="3600" dirty="0"/>
          </a:p>
          <a:p>
            <a:pPr marL="701040" indent="-381000">
              <a:buClr>
                <a:schemeClr val="hlink"/>
              </a:buClr>
              <a:buSzPct val="80000"/>
              <a:buFont typeface="Wingdings" pitchFamily="2" charset="2"/>
              <a:buAutoNum type="arabicPeriod"/>
            </a:pPr>
            <a:r>
              <a:rPr lang="en-US" altLang="ru-RU" sz="3600" dirty="0"/>
              <a:t>AS-&gt;A: </a:t>
            </a:r>
            <a:r>
              <a:rPr lang="ru-RU" altLang="ru-RU" sz="3600" dirty="0"/>
              <a:t>случайное е (0 или 1).</a:t>
            </a:r>
          </a:p>
          <a:p>
            <a:pPr marL="701040" indent="-381000">
              <a:buClr>
                <a:schemeClr val="hlink"/>
              </a:buClr>
              <a:buSzPct val="80000"/>
              <a:buFont typeface="Wingdings" pitchFamily="2" charset="2"/>
              <a:buAutoNum type="arabicPeriod"/>
            </a:pPr>
            <a:r>
              <a:rPr lang="en-US" altLang="ru-RU" sz="3600" dirty="0"/>
              <a:t>A-&gt;AS: </a:t>
            </a:r>
            <a:r>
              <a:rPr lang="ru-RU" altLang="ru-RU" sz="3600" dirty="0"/>
              <a:t>y=</a:t>
            </a:r>
            <a:r>
              <a:rPr lang="ru-RU" altLang="ru-RU" sz="3600" dirty="0" err="1"/>
              <a:t>r</a:t>
            </a:r>
            <a:r>
              <a:rPr lang="ru-RU" altLang="ru-RU" sz="3600" dirty="0" err="1">
                <a:cs typeface="Arial" charset="0"/>
              </a:rPr>
              <a:t>∙</a:t>
            </a:r>
            <a:r>
              <a:rPr lang="ru-RU" altLang="ru-RU" sz="3600" dirty="0" err="1"/>
              <a:t>s</a:t>
            </a:r>
            <a:r>
              <a:rPr lang="ru-RU" altLang="ru-RU" sz="3600" baseline="30000" dirty="0" err="1"/>
              <a:t>e</a:t>
            </a:r>
            <a:r>
              <a:rPr lang="ru-RU" altLang="ru-RU" sz="3600" dirty="0"/>
              <a:t> </a:t>
            </a:r>
            <a:r>
              <a:rPr lang="en-US" altLang="ru-RU" sz="3600" dirty="0"/>
              <a:t>{</a:t>
            </a:r>
            <a:r>
              <a:rPr lang="ru-RU" altLang="ru-RU" sz="3600" dirty="0"/>
              <a:t>mod n</a:t>
            </a:r>
            <a:r>
              <a:rPr lang="en-US" altLang="ru-RU" sz="3600" dirty="0"/>
              <a:t>}</a:t>
            </a:r>
            <a:r>
              <a:rPr lang="ru-RU" altLang="ru-RU" sz="3600" dirty="0"/>
              <a:t> </a:t>
            </a:r>
            <a:r>
              <a:rPr lang="en-US" altLang="ru-RU" sz="3600" dirty="0"/>
              <a:t>(</a:t>
            </a:r>
            <a:r>
              <a:rPr lang="ru-RU" altLang="ru-RU" sz="3600" dirty="0"/>
              <a:t>у=r</a:t>
            </a:r>
            <a:r>
              <a:rPr lang="en-US" altLang="ru-RU" sz="3600" dirty="0"/>
              <a:t> </a:t>
            </a:r>
            <a:r>
              <a:rPr lang="ru-RU" altLang="ru-RU" sz="3600" dirty="0"/>
              <a:t>при e=0 или y=</a:t>
            </a:r>
            <a:r>
              <a:rPr lang="ru-RU" altLang="ru-RU" sz="3600" dirty="0" err="1"/>
              <a:t>r</a:t>
            </a:r>
            <a:r>
              <a:rPr lang="ru-RU" altLang="ru-RU" sz="3600" dirty="0" err="1">
                <a:cs typeface="Arial" charset="0"/>
              </a:rPr>
              <a:t>∙</a:t>
            </a:r>
            <a:r>
              <a:rPr lang="ru-RU" altLang="ru-RU" sz="3600" dirty="0" err="1"/>
              <a:t>s</a:t>
            </a:r>
            <a:r>
              <a:rPr lang="ru-RU" altLang="ru-RU" sz="3600" dirty="0"/>
              <a:t> </a:t>
            </a:r>
            <a:r>
              <a:rPr lang="en-US" altLang="ru-RU" sz="3600" dirty="0"/>
              <a:t>{</a:t>
            </a:r>
            <a:r>
              <a:rPr lang="ru-RU" altLang="ru-RU" sz="3600" dirty="0"/>
              <a:t>mod n</a:t>
            </a:r>
            <a:r>
              <a:rPr lang="en-US" altLang="ru-RU" sz="3600" dirty="0"/>
              <a:t>}</a:t>
            </a:r>
            <a:r>
              <a:rPr lang="ru-RU" altLang="ru-RU" sz="3600" dirty="0"/>
              <a:t> при e=1).</a:t>
            </a:r>
          </a:p>
          <a:p>
            <a:pPr marL="701040" indent="-381000">
              <a:buClr>
                <a:schemeClr val="hlink"/>
              </a:buClr>
              <a:buSzPct val="80000"/>
              <a:buFont typeface="Wingdings" pitchFamily="2" charset="2"/>
              <a:buAutoNum type="arabicPeriod"/>
            </a:pPr>
            <a:r>
              <a:rPr lang="en-US" altLang="ru-RU" sz="3600" dirty="0"/>
              <a:t>AS: </a:t>
            </a:r>
            <a:r>
              <a:rPr lang="ru-RU" altLang="ru-RU" sz="3600" dirty="0"/>
              <a:t>проверяет</a:t>
            </a:r>
            <a:r>
              <a:rPr lang="en-US" altLang="ru-RU" sz="3600" dirty="0"/>
              <a:t> y</a:t>
            </a:r>
            <a:r>
              <a:rPr lang="en-US" altLang="ru-RU" sz="3600" baseline="30000" dirty="0"/>
              <a:t>2</a:t>
            </a:r>
            <a:r>
              <a:rPr lang="en-US" altLang="ru-RU" sz="3600" dirty="0"/>
              <a:t>=</a:t>
            </a:r>
            <a:r>
              <a:rPr lang="en-US" altLang="ru-RU" sz="3600" dirty="0" err="1"/>
              <a:t>x</a:t>
            </a:r>
            <a:r>
              <a:rPr lang="en-US" altLang="ru-RU" sz="3600" dirty="0" err="1">
                <a:cs typeface="Arial" charset="0"/>
              </a:rPr>
              <a:t>∙v</a:t>
            </a:r>
            <a:r>
              <a:rPr lang="en-US" altLang="ru-RU" sz="3600" baseline="30000" dirty="0" err="1">
                <a:cs typeface="Arial" charset="0"/>
              </a:rPr>
              <a:t>e</a:t>
            </a:r>
            <a:r>
              <a:rPr lang="en-US" altLang="ru-RU" sz="3600" baseline="30000" dirty="0">
                <a:cs typeface="Arial" charset="0"/>
              </a:rPr>
              <a:t> </a:t>
            </a:r>
            <a:r>
              <a:rPr lang="en-US" altLang="ru-RU" sz="3600" dirty="0"/>
              <a:t>{</a:t>
            </a:r>
            <a:r>
              <a:rPr lang="ru-RU" altLang="ru-RU" sz="3600" dirty="0"/>
              <a:t>mod n</a:t>
            </a:r>
            <a:r>
              <a:rPr lang="en-US" altLang="ru-RU" sz="3600" dirty="0"/>
              <a:t>} (</a:t>
            </a:r>
            <a:r>
              <a:rPr lang="ru-RU" altLang="ru-RU" sz="3600" dirty="0"/>
              <a:t>если закрытый ключ </a:t>
            </a:r>
            <a:r>
              <a:rPr lang="en-US" altLang="ru-RU" sz="3600" dirty="0"/>
              <a:t>s </a:t>
            </a:r>
            <a:r>
              <a:rPr lang="ru-RU" altLang="ru-RU" sz="3600" dirty="0"/>
              <a:t>верен, то </a:t>
            </a:r>
            <a:r>
              <a:rPr lang="en-US" altLang="ru-RU" sz="3600" dirty="0"/>
              <a:t>y</a:t>
            </a:r>
            <a:r>
              <a:rPr lang="en-US" altLang="ru-RU" sz="3600" baseline="30000" dirty="0"/>
              <a:t>2</a:t>
            </a:r>
            <a:r>
              <a:rPr lang="en-US" altLang="ru-RU" sz="3600" dirty="0"/>
              <a:t>{</a:t>
            </a:r>
            <a:r>
              <a:rPr lang="ru-RU" altLang="ru-RU" sz="3600" dirty="0"/>
              <a:t>mod n</a:t>
            </a:r>
            <a:r>
              <a:rPr lang="en-US" altLang="ru-RU" sz="3600" dirty="0"/>
              <a:t>}=</a:t>
            </a:r>
            <a:r>
              <a:rPr lang="ru-RU" altLang="ru-RU" sz="3600" dirty="0"/>
              <a:t> r</a:t>
            </a:r>
            <a:r>
              <a:rPr lang="ru-RU" altLang="ru-RU" sz="3600" baseline="30000" dirty="0"/>
              <a:t>2</a:t>
            </a:r>
            <a:r>
              <a:rPr lang="ru-RU" altLang="ru-RU" sz="3600" dirty="0">
                <a:cs typeface="Arial" charset="0"/>
              </a:rPr>
              <a:t>∙</a:t>
            </a:r>
            <a:r>
              <a:rPr lang="ru-RU" altLang="ru-RU" sz="3600" dirty="0"/>
              <a:t>s</a:t>
            </a:r>
            <a:r>
              <a:rPr lang="ru-RU" altLang="ru-RU" sz="3600" baseline="30000" dirty="0"/>
              <a:t>2</a:t>
            </a:r>
            <a:r>
              <a:rPr lang="ru-RU" altLang="ru-RU" sz="3600" baseline="30000" dirty="0">
                <a:cs typeface="Arial" charset="0"/>
              </a:rPr>
              <a:t>∙</a:t>
            </a:r>
            <a:r>
              <a:rPr lang="ru-RU" altLang="ru-RU" sz="3600" baseline="30000" dirty="0"/>
              <a:t>e</a:t>
            </a:r>
            <a:r>
              <a:rPr lang="en-US" altLang="ru-RU" sz="3600" dirty="0"/>
              <a:t>{</a:t>
            </a:r>
            <a:r>
              <a:rPr lang="ru-RU" altLang="ru-RU" sz="3600" dirty="0"/>
              <a:t>mod n</a:t>
            </a:r>
            <a:r>
              <a:rPr lang="en-US" altLang="ru-RU" sz="3600" dirty="0"/>
              <a:t>}</a:t>
            </a:r>
            <a:r>
              <a:rPr lang="ru-RU" altLang="ru-RU" sz="3600" dirty="0"/>
              <a:t>=x</a:t>
            </a:r>
            <a:r>
              <a:rPr lang="en-US" altLang="ru-RU" sz="3600" dirty="0"/>
              <a:t>{</a:t>
            </a:r>
            <a:r>
              <a:rPr lang="ru-RU" altLang="ru-RU" sz="3600" dirty="0"/>
              <a:t>mod n</a:t>
            </a:r>
            <a:r>
              <a:rPr lang="en-US" altLang="ru-RU" sz="3600" dirty="0"/>
              <a:t>}</a:t>
            </a:r>
            <a:r>
              <a:rPr lang="ru-RU" altLang="ru-RU" sz="3600" dirty="0">
                <a:cs typeface="Arial" charset="0"/>
              </a:rPr>
              <a:t>∙(</a:t>
            </a:r>
            <a:r>
              <a:rPr lang="ru-RU" altLang="ru-RU" sz="3600" dirty="0"/>
              <a:t>s</a:t>
            </a:r>
            <a:r>
              <a:rPr lang="ru-RU" altLang="ru-RU" sz="3600" baseline="30000" dirty="0"/>
              <a:t>2</a:t>
            </a:r>
            <a:r>
              <a:rPr lang="en-US" altLang="ru-RU" sz="3600" dirty="0"/>
              <a:t>{</a:t>
            </a:r>
            <a:r>
              <a:rPr lang="ru-RU" altLang="ru-RU" sz="3600" dirty="0"/>
              <a:t>mod n</a:t>
            </a:r>
            <a:r>
              <a:rPr lang="en-US" altLang="ru-RU" sz="3600" dirty="0"/>
              <a:t>}</a:t>
            </a:r>
            <a:r>
              <a:rPr lang="ru-RU" altLang="ru-RU" sz="3600" dirty="0"/>
              <a:t>)</a:t>
            </a:r>
            <a:r>
              <a:rPr lang="en-US" altLang="ru-RU" sz="3600" baseline="30000" dirty="0"/>
              <a:t>e</a:t>
            </a:r>
            <a:r>
              <a:rPr lang="en-US" altLang="ru-RU" sz="3600" dirty="0"/>
              <a:t>{</a:t>
            </a:r>
            <a:r>
              <a:rPr lang="ru-RU" altLang="ru-RU" sz="3600" dirty="0"/>
              <a:t>mod n</a:t>
            </a:r>
            <a:r>
              <a:rPr lang="en-US" altLang="ru-RU" sz="3600" dirty="0"/>
              <a:t>}</a:t>
            </a:r>
            <a:r>
              <a:rPr lang="ru-RU" altLang="ru-RU" sz="3600" dirty="0"/>
              <a:t>= x</a:t>
            </a:r>
            <a:r>
              <a:rPr lang="ru-RU" altLang="ru-RU" sz="3600" dirty="0">
                <a:cs typeface="Arial" charset="0"/>
              </a:rPr>
              <a:t>∙</a:t>
            </a:r>
            <a:r>
              <a:rPr lang="en-US" altLang="ru-RU" sz="3600" dirty="0" err="1">
                <a:cs typeface="Arial" charset="0"/>
              </a:rPr>
              <a:t>v</a:t>
            </a:r>
            <a:r>
              <a:rPr lang="en-US" altLang="ru-RU" sz="3600" baseline="30000" dirty="0" err="1">
                <a:cs typeface="Arial" charset="0"/>
              </a:rPr>
              <a:t>e</a:t>
            </a:r>
            <a:r>
              <a:rPr lang="en-US" altLang="ru-RU" sz="3600" baseline="30000" dirty="0">
                <a:cs typeface="Arial" charset="0"/>
              </a:rPr>
              <a:t> </a:t>
            </a:r>
            <a:r>
              <a:rPr lang="en-US" altLang="ru-RU" sz="3600" dirty="0"/>
              <a:t>{</a:t>
            </a:r>
            <a:r>
              <a:rPr lang="ru-RU" altLang="ru-RU" sz="3600" dirty="0"/>
              <a:t>mod n</a:t>
            </a:r>
            <a:r>
              <a:rPr lang="en-US" altLang="ru-RU" sz="3600" dirty="0"/>
              <a:t>}).</a:t>
            </a:r>
            <a:endParaRPr lang="ru-RU" altLang="ru-RU" sz="3600" dirty="0"/>
          </a:p>
        </p:txBody>
      </p:sp>
    </p:spTree>
    <p:extLst>
      <p:ext uri="{BB962C8B-B14F-4D97-AF65-F5344CB8AC3E}">
        <p14:creationId xmlns:p14="http://schemas.microsoft.com/office/powerpoint/2010/main" val="1841920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16632"/>
            <a:ext cx="8229600" cy="1023193"/>
          </a:xfrm>
        </p:spPr>
        <p:txBody>
          <a:bodyPr>
            <a:normAutofit fontScale="90000"/>
          </a:bodyPr>
          <a:lstStyle/>
          <a:p>
            <a:r>
              <a:rPr lang="ru-RU" altLang="ru-RU" sz="4000" dirty="0" smtClean="0"/>
              <a:t>Анализ протокола </a:t>
            </a:r>
            <a:r>
              <a:rPr lang="ru-RU" altLang="ru-RU" sz="4000" dirty="0"/>
              <a:t>аутентификации Фиата-Шамира</a:t>
            </a:r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Autofit/>
          </a:bodyPr>
          <a:lstStyle/>
          <a:p>
            <a:r>
              <a:rPr lang="ru-RU" altLang="ru-RU" sz="3200" dirty="0"/>
              <a:t>Вероятность того, что нарушитель, пытающийся выдать себя за </a:t>
            </a:r>
            <a:r>
              <a:rPr lang="en-US" altLang="ru-RU" sz="3200" dirty="0"/>
              <a:t>A, </a:t>
            </a:r>
            <a:r>
              <a:rPr lang="ru-RU" altLang="ru-RU" sz="3200" dirty="0"/>
              <a:t>правильно ответит на вопросы всех </a:t>
            </a:r>
            <a:r>
              <a:rPr lang="en-US" altLang="ru-RU" sz="3200" dirty="0"/>
              <a:t>t </a:t>
            </a:r>
            <a:r>
              <a:rPr lang="ru-RU" altLang="ru-RU" sz="3200" dirty="0"/>
              <a:t>раундов, не превышает 2</a:t>
            </a:r>
            <a:r>
              <a:rPr lang="en-US" altLang="ru-RU" sz="3200" baseline="30000" dirty="0" err="1"/>
              <a:t>-t</a:t>
            </a:r>
            <a:r>
              <a:rPr lang="ru-RU" altLang="ru-RU" sz="3200" baseline="30000" dirty="0"/>
              <a:t> </a:t>
            </a:r>
            <a:r>
              <a:rPr lang="ru-RU" altLang="ru-RU" sz="3200" dirty="0"/>
              <a:t>(поскольку все раунды независимы друг от друга, а вероятность правильного ответа в одном раунде равна 0,5</a:t>
            </a:r>
            <a:r>
              <a:rPr lang="ru-RU" altLang="ru-RU" sz="3200" dirty="0" smtClean="0"/>
              <a:t>).</a:t>
            </a:r>
          </a:p>
          <a:p>
            <a:r>
              <a:rPr lang="ru-RU" altLang="ru-RU" sz="3200" dirty="0">
                <a:cs typeface="Arial" charset="0"/>
              </a:rPr>
              <a:t>Для </a:t>
            </a:r>
            <a:r>
              <a:rPr lang="ru-RU" altLang="ru-RU" sz="3200" dirty="0" smtClean="0">
                <a:cs typeface="Arial" charset="0"/>
              </a:rPr>
              <a:t>корректности протокола А </a:t>
            </a:r>
            <a:r>
              <a:rPr lang="ru-RU" altLang="ru-RU" sz="3200" dirty="0">
                <a:cs typeface="Arial" charset="0"/>
              </a:rPr>
              <a:t>никогда не </a:t>
            </a:r>
            <a:r>
              <a:rPr lang="ru-RU" altLang="ru-RU" sz="3200" dirty="0" smtClean="0">
                <a:cs typeface="Arial" charset="0"/>
              </a:rPr>
              <a:t>должен </a:t>
            </a:r>
            <a:r>
              <a:rPr lang="ru-RU" altLang="ru-RU" sz="3200" dirty="0">
                <a:cs typeface="Arial" charset="0"/>
              </a:rPr>
              <a:t>повторно использовать значение x. </a:t>
            </a:r>
            <a:r>
              <a:rPr lang="ru-RU" altLang="ru-RU" sz="3200" dirty="0" smtClean="0">
                <a:cs typeface="Arial" charset="0"/>
              </a:rPr>
              <a:t>Иначе, если </a:t>
            </a:r>
            <a:r>
              <a:rPr lang="en-US" altLang="ru-RU" sz="3200" dirty="0" smtClean="0">
                <a:cs typeface="Arial" charset="0"/>
              </a:rPr>
              <a:t>AS</a:t>
            </a:r>
            <a:r>
              <a:rPr lang="ru-RU" altLang="ru-RU" sz="3200" dirty="0" smtClean="0">
                <a:cs typeface="Arial" charset="0"/>
              </a:rPr>
              <a:t> </a:t>
            </a:r>
            <a:r>
              <a:rPr lang="ru-RU" altLang="ru-RU" sz="3200" dirty="0">
                <a:cs typeface="Arial" charset="0"/>
              </a:rPr>
              <a:t>во время другого цикла </a:t>
            </a:r>
            <a:r>
              <a:rPr lang="ru-RU" altLang="ru-RU" sz="3200" dirty="0" smtClean="0">
                <a:cs typeface="Arial" charset="0"/>
              </a:rPr>
              <a:t>отправит на </a:t>
            </a:r>
            <a:r>
              <a:rPr lang="ru-RU" altLang="ru-RU" sz="3200" dirty="0">
                <a:cs typeface="Arial" charset="0"/>
              </a:rPr>
              <a:t>шаге </a:t>
            </a:r>
            <a:r>
              <a:rPr lang="en-US" altLang="ru-RU" sz="3200" dirty="0" smtClean="0">
                <a:cs typeface="Arial" charset="0"/>
              </a:rPr>
              <a:t>3</a:t>
            </a:r>
            <a:r>
              <a:rPr lang="ru-RU" altLang="ru-RU" sz="3200" dirty="0" smtClean="0">
                <a:cs typeface="Arial" charset="0"/>
              </a:rPr>
              <a:t> </a:t>
            </a:r>
            <a:r>
              <a:rPr lang="ru-RU" altLang="ru-RU" sz="3200" dirty="0">
                <a:cs typeface="Arial" charset="0"/>
              </a:rPr>
              <a:t>другой </a:t>
            </a:r>
            <a:r>
              <a:rPr lang="ru-RU" altLang="ru-RU" sz="3200" dirty="0" smtClean="0">
                <a:cs typeface="Arial" charset="0"/>
              </a:rPr>
              <a:t>бит </a:t>
            </a:r>
            <a:r>
              <a:rPr lang="en-US" altLang="ru-RU" sz="3200" dirty="0">
                <a:cs typeface="Arial" charset="0"/>
              </a:rPr>
              <a:t>e</a:t>
            </a:r>
            <a:r>
              <a:rPr lang="ru-RU" altLang="ru-RU" sz="3200" dirty="0" smtClean="0">
                <a:cs typeface="Arial" charset="0"/>
              </a:rPr>
              <a:t>, </a:t>
            </a:r>
            <a:r>
              <a:rPr lang="ru-RU" altLang="ru-RU" sz="3200" dirty="0">
                <a:cs typeface="Arial" charset="0"/>
              </a:rPr>
              <a:t>то </a:t>
            </a:r>
            <a:r>
              <a:rPr lang="ru-RU" altLang="ru-RU" sz="3200" dirty="0" smtClean="0">
                <a:cs typeface="Arial" charset="0"/>
              </a:rPr>
              <a:t>нарушитель получит оба </a:t>
            </a:r>
            <a:r>
              <a:rPr lang="ru-RU" altLang="ru-RU" sz="3200" dirty="0">
                <a:cs typeface="Arial" charset="0"/>
              </a:rPr>
              <a:t>ответа А. </a:t>
            </a:r>
            <a:r>
              <a:rPr lang="ru-RU" altLang="ru-RU" sz="3200" dirty="0" smtClean="0">
                <a:cs typeface="Arial" charset="0"/>
              </a:rPr>
              <a:t>Тогда он </a:t>
            </a:r>
            <a:r>
              <a:rPr lang="ru-RU" altLang="ru-RU" sz="3200" dirty="0">
                <a:cs typeface="Arial" charset="0"/>
              </a:rPr>
              <a:t>может вычислить значение s, и ему будет известен </a:t>
            </a:r>
            <a:r>
              <a:rPr lang="ru-RU" altLang="ru-RU" sz="3200" dirty="0" smtClean="0">
                <a:cs typeface="Arial" charset="0"/>
              </a:rPr>
              <a:t>закрытый </a:t>
            </a:r>
            <a:r>
              <a:rPr lang="ru-RU" altLang="ru-RU" sz="3200" dirty="0">
                <a:cs typeface="Arial" charset="0"/>
              </a:rPr>
              <a:t>ключ А. </a:t>
            </a:r>
          </a:p>
        </p:txBody>
      </p:sp>
    </p:spTree>
    <p:extLst>
      <p:ext uri="{BB962C8B-B14F-4D97-AF65-F5344CB8AC3E}">
        <p14:creationId xmlns:p14="http://schemas.microsoft.com/office/powerpoint/2010/main" val="629912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 dirty="0" smtClean="0"/>
              <a:t>Анализ протокола </a:t>
            </a:r>
            <a:r>
              <a:rPr lang="ru-RU" altLang="ru-RU" sz="4000" dirty="0"/>
              <a:t>аутентификации Фиата-Шамира</a:t>
            </a:r>
          </a:p>
        </p:txBody>
      </p:sp>
      <p:sp>
        <p:nvSpPr>
          <p:cNvPr id="409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 </a:t>
            </a:r>
            <a:r>
              <a:rPr lang="ru-RU" altLang="ru-RU" sz="3200" dirty="0" smtClean="0"/>
              <a:t>Ответы </a:t>
            </a:r>
            <a:r>
              <a:rPr lang="en-US" altLang="ru-RU" sz="3200" dirty="0" smtClean="0"/>
              <a:t>A </a:t>
            </a:r>
            <a:r>
              <a:rPr lang="ru-RU" altLang="ru-RU" sz="3200" dirty="0" smtClean="0"/>
              <a:t>на шаге 4: </a:t>
            </a:r>
            <a:r>
              <a:rPr lang="ru-RU" altLang="ru-RU" sz="3200" dirty="0"/>
              <a:t>один </a:t>
            </a:r>
            <a:r>
              <a:rPr lang="ru-RU" altLang="ru-RU" sz="3200" dirty="0" smtClean="0"/>
              <a:t>подтверждает </a:t>
            </a:r>
            <a:r>
              <a:rPr lang="ru-RU" altLang="ru-RU" sz="3200" dirty="0"/>
              <a:t>знание s, другой </a:t>
            </a:r>
            <a:r>
              <a:rPr lang="ru-RU" altLang="ru-RU" sz="3200" dirty="0" smtClean="0"/>
              <a:t>предотвращает </a:t>
            </a:r>
            <a:r>
              <a:rPr lang="ru-RU" altLang="ru-RU" sz="3200" dirty="0"/>
              <a:t>обман честного претендента </a:t>
            </a:r>
            <a:r>
              <a:rPr lang="ru-RU" altLang="ru-RU" sz="3200" dirty="0" smtClean="0"/>
              <a:t>нечестным </a:t>
            </a:r>
            <a:r>
              <a:rPr lang="ru-RU" altLang="ru-RU" sz="3200" dirty="0"/>
              <a:t>проверяющим</a:t>
            </a:r>
            <a:r>
              <a:rPr lang="ru-RU" altLang="ru-RU" sz="3200" dirty="0" smtClean="0"/>
              <a:t>.</a:t>
            </a:r>
          </a:p>
          <a:p>
            <a:r>
              <a:rPr lang="ru-RU" altLang="ru-RU" sz="3200" dirty="0"/>
              <a:t>Ни тот ни другой ответ не несет никакой информации об s: в первом случае он от s вообще не зависит, во втором - замаскирован случайной величиной г, которая известна только </a:t>
            </a:r>
            <a:r>
              <a:rPr lang="en-US" altLang="ru-RU" sz="3200" dirty="0" smtClean="0"/>
              <a:t>A</a:t>
            </a:r>
            <a:r>
              <a:rPr lang="ru-RU" altLang="ru-RU" sz="3200" dirty="0" smtClean="0"/>
              <a:t>, </a:t>
            </a:r>
            <a:r>
              <a:rPr lang="ru-RU" altLang="ru-RU" sz="3200" dirty="0"/>
              <a:t>так как на шаге </a:t>
            </a:r>
            <a:r>
              <a:rPr lang="en-US" altLang="ru-RU" sz="3200" dirty="0"/>
              <a:t>2</a:t>
            </a:r>
            <a:r>
              <a:rPr lang="ru-RU" altLang="ru-RU" sz="3200" dirty="0" smtClean="0"/>
              <a:t> </a:t>
            </a:r>
            <a:r>
              <a:rPr lang="ru-RU" altLang="ru-RU" sz="3200" dirty="0"/>
              <a:t>тоже была замаскирована при помощи однонаправленной функции</a:t>
            </a:r>
            <a:r>
              <a:rPr lang="ru-RU" altLang="ru-RU" sz="3200" dirty="0" smtClean="0"/>
              <a:t>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3715549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Анализ протокола аутентификации Фиата-Шамира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1484784"/>
            <a:ext cx="9144000" cy="525658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Нарушитель, </a:t>
            </a:r>
            <a:r>
              <a:rPr lang="ru-RU" sz="3200" dirty="0"/>
              <a:t>пытающийся </a:t>
            </a:r>
            <a:r>
              <a:rPr lang="ru-RU" sz="3200" dirty="0" smtClean="0"/>
              <a:t>выдать себя за </a:t>
            </a:r>
            <a:r>
              <a:rPr lang="en-US" sz="3200" dirty="0" smtClean="0"/>
              <a:t>A</a:t>
            </a:r>
            <a:r>
              <a:rPr lang="ru-RU" sz="3200" dirty="0" smtClean="0"/>
              <a:t>, </a:t>
            </a:r>
            <a:r>
              <a:rPr lang="ru-RU" sz="3200" dirty="0"/>
              <a:t>может </a:t>
            </a:r>
            <a:r>
              <a:rPr lang="ru-RU" sz="3200" dirty="0" smtClean="0"/>
              <a:t>использовать перехваченное</a:t>
            </a:r>
            <a:r>
              <a:rPr lang="en-US" sz="3200" dirty="0"/>
              <a:t> </a:t>
            </a:r>
            <a:r>
              <a:rPr lang="ru-RU" altLang="ru-RU" sz="3200" dirty="0">
                <a:solidFill>
                  <a:prstClr val="black"/>
                </a:solidFill>
              </a:rPr>
              <a:t>x</a:t>
            </a:r>
            <a:r>
              <a:rPr lang="ru-RU" sz="3200" dirty="0" smtClean="0"/>
              <a:t>, </a:t>
            </a:r>
            <a:r>
              <a:rPr lang="ru-RU" sz="3200" dirty="0" smtClean="0"/>
              <a:t>вычислить </a:t>
            </a:r>
            <a:r>
              <a:rPr lang="ru-RU" sz="3200" dirty="0" smtClean="0"/>
              <a:t>новое </a:t>
            </a:r>
            <a:r>
              <a:rPr lang="ru-RU" altLang="ru-RU" sz="3200" dirty="0" smtClean="0"/>
              <a:t>x=r</a:t>
            </a:r>
            <a:r>
              <a:rPr lang="ru-RU" altLang="ru-RU" sz="3200" baseline="30000" dirty="0" smtClean="0"/>
              <a:t>2</a:t>
            </a:r>
            <a:r>
              <a:rPr lang="en-US" altLang="ru-RU" sz="3200" dirty="0" smtClean="0"/>
              <a:t>∙v {</a:t>
            </a:r>
            <a:r>
              <a:rPr lang="ru-RU" altLang="ru-RU" sz="3200" dirty="0"/>
              <a:t>mod n</a:t>
            </a:r>
            <a:r>
              <a:rPr lang="en-US" altLang="ru-RU" sz="3200" dirty="0"/>
              <a:t>}</a:t>
            </a:r>
            <a:r>
              <a:rPr lang="ru-RU" sz="3200" dirty="0" smtClean="0"/>
              <a:t> </a:t>
            </a:r>
            <a:r>
              <a:rPr lang="ru-RU" sz="3200" dirty="0"/>
              <a:t>и </a:t>
            </a:r>
            <a:r>
              <a:rPr lang="ru-RU" sz="3200" dirty="0" smtClean="0"/>
              <a:t>ответить </a:t>
            </a:r>
            <a:r>
              <a:rPr lang="ru-RU" sz="3200" dirty="0" smtClean="0"/>
              <a:t>ранее перехваченным </a:t>
            </a:r>
            <a:r>
              <a:rPr lang="ru-RU" sz="3200" dirty="0" smtClean="0"/>
              <a:t>у </a:t>
            </a:r>
            <a:r>
              <a:rPr lang="ru-RU" sz="3200" dirty="0"/>
              <a:t>= </a:t>
            </a:r>
            <a:r>
              <a:rPr lang="ru-RU" sz="3200" dirty="0" err="1" smtClean="0"/>
              <a:t>г</a:t>
            </a:r>
            <a:r>
              <a:rPr lang="ru-RU" altLang="ru-RU" sz="3600" dirty="0" err="1" smtClean="0">
                <a:solidFill>
                  <a:prstClr val="black"/>
                </a:solidFill>
                <a:cs typeface="Arial" charset="0"/>
              </a:rPr>
              <a:t>∙</a:t>
            </a:r>
            <a:r>
              <a:rPr lang="ru-RU" altLang="ru-RU" sz="3600" dirty="0" err="1" smtClean="0">
                <a:solidFill>
                  <a:prstClr val="black"/>
                </a:solidFill>
              </a:rPr>
              <a:t>s</a:t>
            </a:r>
            <a:r>
              <a:rPr lang="ru-RU" sz="3200" dirty="0" smtClean="0"/>
              <a:t> </a:t>
            </a:r>
            <a:r>
              <a:rPr lang="ru-RU" sz="3200" dirty="0"/>
              <a:t>при е = 1, но не сможет ответить </a:t>
            </a:r>
            <a:r>
              <a:rPr lang="ru-RU" sz="3200" dirty="0" smtClean="0"/>
              <a:t>при е </a:t>
            </a:r>
            <a:r>
              <a:rPr lang="ru-RU" sz="3200" dirty="0"/>
              <a:t>= </a:t>
            </a:r>
            <a:r>
              <a:rPr lang="ru-RU" sz="3200" dirty="0" smtClean="0"/>
              <a:t>0, </a:t>
            </a:r>
            <a:r>
              <a:rPr lang="ru-RU" sz="3200" dirty="0"/>
              <a:t>так как это требует знания √x {mod n</a:t>
            </a:r>
            <a:r>
              <a:rPr lang="ru-RU" sz="3200" dirty="0" smtClean="0"/>
              <a:t>}.</a:t>
            </a:r>
          </a:p>
          <a:p>
            <a:r>
              <a:rPr lang="ru-RU" sz="3200" dirty="0" smtClean="0"/>
              <a:t>Если нарушитель честно выполняет шаги 1-2, то он сможет ответить </a:t>
            </a:r>
            <a:r>
              <a:rPr lang="ru-RU" sz="3200" dirty="0">
                <a:solidFill>
                  <a:prstClr val="black"/>
                </a:solidFill>
              </a:rPr>
              <a:t>у = </a:t>
            </a:r>
            <a:r>
              <a:rPr lang="ru-RU" sz="3200" dirty="0" smtClean="0">
                <a:solidFill>
                  <a:prstClr val="black"/>
                </a:solidFill>
              </a:rPr>
              <a:t>г </a:t>
            </a:r>
            <a:r>
              <a:rPr lang="ru-RU" sz="3200" dirty="0">
                <a:solidFill>
                  <a:prstClr val="black"/>
                </a:solidFill>
              </a:rPr>
              <a:t>при е = </a:t>
            </a:r>
            <a:r>
              <a:rPr lang="ru-RU" sz="3200" dirty="0" smtClean="0">
                <a:solidFill>
                  <a:prstClr val="black"/>
                </a:solidFill>
              </a:rPr>
              <a:t>0, </a:t>
            </a:r>
            <a:r>
              <a:rPr lang="ru-RU" sz="3200" dirty="0">
                <a:solidFill>
                  <a:prstClr val="black"/>
                </a:solidFill>
              </a:rPr>
              <a:t>но не сможет ответить при е = </a:t>
            </a:r>
            <a:r>
              <a:rPr lang="ru-RU" sz="3200" dirty="0" smtClean="0">
                <a:solidFill>
                  <a:prstClr val="black"/>
                </a:solidFill>
              </a:rPr>
              <a:t>1, </a:t>
            </a:r>
            <a:r>
              <a:rPr lang="ru-RU" sz="3200" dirty="0">
                <a:solidFill>
                  <a:prstClr val="black"/>
                </a:solidFill>
              </a:rPr>
              <a:t>так как это требует знания </a:t>
            </a:r>
            <a:r>
              <a:rPr lang="en-US" sz="3200" dirty="0" smtClean="0">
                <a:solidFill>
                  <a:prstClr val="black"/>
                </a:solidFill>
              </a:rPr>
              <a:t>S </a:t>
            </a:r>
            <a:r>
              <a:rPr lang="ru-RU" sz="3200" dirty="0" smtClean="0">
                <a:solidFill>
                  <a:prstClr val="black"/>
                </a:solidFill>
              </a:rPr>
              <a:t>(закрытого ключа </a:t>
            </a:r>
            <a:r>
              <a:rPr lang="en-US" sz="3200" dirty="0" smtClean="0">
                <a:solidFill>
                  <a:prstClr val="black"/>
                </a:solidFill>
              </a:rPr>
              <a:t>A).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289963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Анализ протокола аутентификации Фиата-Шамира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1556792"/>
            <a:ext cx="9144000" cy="5301208"/>
          </a:xfrm>
        </p:spPr>
        <p:txBody>
          <a:bodyPr>
            <a:normAutofit/>
          </a:bodyPr>
          <a:lstStyle/>
          <a:p>
            <a:r>
              <a:rPr lang="ru-RU" sz="3200" dirty="0"/>
              <a:t>Перехват сообщений не позволит нарушителю делать предположения о возможном значении s из-за сложности задачи нахождения √x {mod n}, если n является произведением двух неизвестных простых чисел p и q.</a:t>
            </a:r>
          </a:p>
          <a:p>
            <a:r>
              <a:rPr lang="ru-RU" sz="3200" dirty="0"/>
              <a:t>Это пример многораундового протокола аутентификации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52049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640"/>
            <a:ext cx="8229600" cy="951185"/>
          </a:xfrm>
        </p:spPr>
        <p:txBody>
          <a:bodyPr/>
          <a:lstStyle/>
          <a:p>
            <a:r>
              <a:rPr lang="ru-RU" altLang="ru-RU" dirty="0"/>
              <a:t>Протокол </a:t>
            </a:r>
            <a:r>
              <a:rPr lang="ru-RU" altLang="ru-RU" dirty="0" smtClean="0"/>
              <a:t>ЭП </a:t>
            </a:r>
            <a:r>
              <a:rPr lang="ru-RU" altLang="ru-RU" dirty="0"/>
              <a:t>Фиата-Шамира</a:t>
            </a:r>
          </a:p>
        </p:txBody>
      </p:sp>
      <p:sp>
        <p:nvSpPr>
          <p:cNvPr id="407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3200" dirty="0"/>
              <a:t>Открытый ключ </a:t>
            </a:r>
            <a:r>
              <a:rPr lang="en-US" altLang="ru-RU" sz="3200" dirty="0"/>
              <a:t>v</a:t>
            </a:r>
            <a:r>
              <a:rPr lang="en-US" altLang="ru-RU" sz="3200" baseline="-25000" dirty="0"/>
              <a:t>1</a:t>
            </a:r>
            <a:r>
              <a:rPr lang="en-US" altLang="ru-RU" sz="3200" dirty="0"/>
              <a:t>, v</a:t>
            </a:r>
            <a:r>
              <a:rPr lang="en-US" altLang="ru-RU" sz="3200" baseline="-25000" dirty="0"/>
              <a:t>2</a:t>
            </a:r>
            <a:r>
              <a:rPr lang="en-US" altLang="ru-RU" sz="3200" dirty="0"/>
              <a:t>, …, </a:t>
            </a:r>
            <a:r>
              <a:rPr lang="en-US" altLang="ru-RU" sz="3200" dirty="0" err="1"/>
              <a:t>v</a:t>
            </a:r>
            <a:r>
              <a:rPr lang="en-US" altLang="ru-RU" sz="3200" baseline="-25000" dirty="0" err="1"/>
              <a:t>t</a:t>
            </a:r>
            <a:r>
              <a:rPr lang="en-US" altLang="ru-RU" sz="3200" dirty="0"/>
              <a:t> </a:t>
            </a:r>
            <a:r>
              <a:rPr lang="ru-RU" altLang="ru-RU" sz="3200" dirty="0"/>
              <a:t>и закрытый ключ </a:t>
            </a:r>
            <a:r>
              <a:rPr lang="en-US" altLang="ru-RU" sz="3200" dirty="0"/>
              <a:t>s</a:t>
            </a:r>
            <a:r>
              <a:rPr lang="en-US" altLang="ru-RU" sz="3200" baseline="-25000" dirty="0"/>
              <a:t>1</a:t>
            </a:r>
            <a:r>
              <a:rPr lang="en-US" altLang="ru-RU" sz="3200" dirty="0"/>
              <a:t>, s</a:t>
            </a:r>
            <a:r>
              <a:rPr lang="en-US" altLang="ru-RU" sz="3200" baseline="-25000" dirty="0"/>
              <a:t>2</a:t>
            </a:r>
            <a:r>
              <a:rPr lang="en-US" altLang="ru-RU" sz="3200" dirty="0"/>
              <a:t>,…, </a:t>
            </a:r>
            <a:r>
              <a:rPr lang="en-US" altLang="ru-RU" sz="3200" dirty="0" err="1"/>
              <a:t>s</a:t>
            </a:r>
            <a:r>
              <a:rPr lang="en-US" altLang="ru-RU" sz="3200" baseline="-25000" dirty="0" err="1"/>
              <a:t>n</a:t>
            </a:r>
            <a:r>
              <a:rPr lang="en-US" altLang="ru-RU" sz="3200" dirty="0"/>
              <a:t> (</a:t>
            </a:r>
            <a:r>
              <a:rPr lang="en-US" altLang="ru-RU" sz="3200" dirty="0" err="1"/>
              <a:t>s</a:t>
            </a:r>
            <a:r>
              <a:rPr lang="en-US" altLang="ru-RU" sz="3200" baseline="-25000" dirty="0" err="1"/>
              <a:t>i</a:t>
            </a:r>
            <a:r>
              <a:rPr lang="en-US" altLang="ru-RU" sz="3200" dirty="0"/>
              <a:t>=</a:t>
            </a:r>
            <a:r>
              <a:rPr lang="en-US" altLang="ru-RU" sz="3200" dirty="0">
                <a:cs typeface="Arial" charset="0"/>
              </a:rPr>
              <a:t>√</a:t>
            </a:r>
            <a:r>
              <a:rPr lang="ru-RU" altLang="ru-RU" sz="3200" dirty="0">
                <a:cs typeface="Arial" charset="0"/>
              </a:rPr>
              <a:t>(</a:t>
            </a:r>
            <a:r>
              <a:rPr lang="en-US" altLang="ru-RU" sz="3200" dirty="0">
                <a:cs typeface="Arial" charset="0"/>
              </a:rPr>
              <a:t>v</a:t>
            </a:r>
            <a:r>
              <a:rPr lang="en-US" altLang="ru-RU" sz="3200" baseline="-25000" dirty="0">
                <a:cs typeface="Arial" charset="0"/>
              </a:rPr>
              <a:t>i</a:t>
            </a:r>
            <a:r>
              <a:rPr lang="ru-RU" altLang="ru-RU" sz="3200" baseline="30000" dirty="0">
                <a:cs typeface="Arial" charset="0"/>
              </a:rPr>
              <a:t>-1</a:t>
            </a:r>
            <a:r>
              <a:rPr lang="ru-RU" altLang="ru-RU" sz="3200" dirty="0">
                <a:cs typeface="Arial" charset="0"/>
              </a:rPr>
              <a:t>)</a:t>
            </a:r>
            <a:r>
              <a:rPr lang="en-US" altLang="ru-RU" sz="3200" dirty="0">
                <a:cs typeface="Arial" charset="0"/>
              </a:rPr>
              <a:t>{mod n</a:t>
            </a:r>
            <a:r>
              <a:rPr lang="en-US" altLang="ru-RU" sz="3200" dirty="0" smtClean="0">
                <a:cs typeface="Arial" charset="0"/>
              </a:rPr>
              <a:t>}</a:t>
            </a:r>
            <a:r>
              <a:rPr lang="ru-RU" altLang="ru-RU" sz="3200" dirty="0" smtClean="0">
                <a:cs typeface="Arial" charset="0"/>
              </a:rPr>
              <a:t>)</a:t>
            </a:r>
            <a:r>
              <a:rPr lang="en-US" altLang="ru-RU" sz="3200" dirty="0" smtClean="0">
                <a:cs typeface="Arial" charset="0"/>
              </a:rPr>
              <a:t>.</a:t>
            </a:r>
            <a:endParaRPr lang="en-US" altLang="ru-RU" sz="3200" dirty="0">
              <a:cs typeface="Arial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>
                <a:cs typeface="Arial" charset="0"/>
              </a:rPr>
              <a:t>A: </a:t>
            </a:r>
            <a:r>
              <a:rPr lang="ru-RU" altLang="ru-RU" sz="3200" dirty="0">
                <a:cs typeface="Arial" charset="0"/>
              </a:rPr>
              <a:t>выбирает </a:t>
            </a:r>
            <a:r>
              <a:rPr lang="en-US" altLang="ru-RU" sz="3200" dirty="0">
                <a:cs typeface="Arial" charset="0"/>
              </a:rPr>
              <a:t>t </a:t>
            </a:r>
            <a:r>
              <a:rPr lang="ru-RU" altLang="ru-RU" sz="3200" dirty="0">
                <a:cs typeface="Arial" charset="0"/>
              </a:rPr>
              <a:t>случайных целых чисел от 1 до </a:t>
            </a:r>
            <a:r>
              <a:rPr lang="en-US" altLang="ru-RU" sz="3200" dirty="0">
                <a:cs typeface="Arial" charset="0"/>
              </a:rPr>
              <a:t>n (</a:t>
            </a:r>
            <a:r>
              <a:rPr lang="en-US" altLang="ru-RU" sz="3200" dirty="0"/>
              <a:t>r</a:t>
            </a:r>
            <a:r>
              <a:rPr lang="en-US" altLang="ru-RU" sz="3200" baseline="-25000" dirty="0"/>
              <a:t>1</a:t>
            </a:r>
            <a:r>
              <a:rPr lang="en-US" altLang="ru-RU" sz="3200" dirty="0"/>
              <a:t>, r</a:t>
            </a:r>
            <a:r>
              <a:rPr lang="en-US" altLang="ru-RU" sz="3200" baseline="-25000" dirty="0"/>
              <a:t>2</a:t>
            </a:r>
            <a:r>
              <a:rPr lang="en-US" altLang="ru-RU" sz="3200" dirty="0"/>
              <a:t>, …, </a:t>
            </a:r>
            <a:r>
              <a:rPr lang="en-US" altLang="ru-RU" sz="3200" dirty="0" err="1"/>
              <a:t>r</a:t>
            </a:r>
            <a:r>
              <a:rPr lang="en-US" altLang="ru-RU" sz="3200" baseline="-25000" dirty="0" err="1"/>
              <a:t>t</a:t>
            </a:r>
            <a:r>
              <a:rPr lang="en-US" altLang="ru-RU" sz="3200" dirty="0"/>
              <a:t>)</a:t>
            </a:r>
            <a:r>
              <a:rPr lang="ru-RU" altLang="ru-RU" sz="3200" dirty="0"/>
              <a:t>, вычисляет </a:t>
            </a:r>
            <a:r>
              <a:rPr lang="en-US" altLang="ru-RU" sz="3200" dirty="0"/>
              <a:t>x</a:t>
            </a:r>
            <a:r>
              <a:rPr lang="en-US" altLang="ru-RU" sz="3200" baseline="-25000" dirty="0"/>
              <a:t>1</a:t>
            </a:r>
            <a:r>
              <a:rPr lang="en-US" altLang="ru-RU" sz="3200" dirty="0"/>
              <a:t>, x</a:t>
            </a:r>
            <a:r>
              <a:rPr lang="en-US" altLang="ru-RU" sz="3200" baseline="-25000" dirty="0"/>
              <a:t>2</a:t>
            </a:r>
            <a:r>
              <a:rPr lang="en-US" altLang="ru-RU" sz="3200" dirty="0"/>
              <a:t>, …, </a:t>
            </a:r>
            <a:r>
              <a:rPr lang="en-US" altLang="ru-RU" sz="3200" dirty="0" err="1"/>
              <a:t>x</a:t>
            </a:r>
            <a:r>
              <a:rPr lang="en-US" altLang="ru-RU" sz="3200" baseline="-25000" dirty="0" err="1"/>
              <a:t>t</a:t>
            </a:r>
            <a:r>
              <a:rPr lang="en-US" altLang="ru-RU" sz="3200" dirty="0"/>
              <a:t> (x</a:t>
            </a:r>
            <a:r>
              <a:rPr lang="en-US" altLang="ru-RU" sz="3200" baseline="-25000" dirty="0"/>
              <a:t>i</a:t>
            </a:r>
            <a:r>
              <a:rPr lang="en-US" altLang="ru-RU" sz="3200" dirty="0"/>
              <a:t>=r</a:t>
            </a:r>
            <a:r>
              <a:rPr lang="en-US" altLang="ru-RU" sz="3200" baseline="-25000" dirty="0"/>
              <a:t>i</a:t>
            </a:r>
            <a:r>
              <a:rPr lang="en-US" altLang="ru-RU" sz="3200" baseline="30000" dirty="0"/>
              <a:t>2</a:t>
            </a:r>
            <a:r>
              <a:rPr lang="en-US" altLang="ru-RU" sz="3200" dirty="0"/>
              <a:t>{mod n})</a:t>
            </a:r>
            <a:r>
              <a:rPr lang="ru-RU" altLang="ru-RU" sz="3200" dirty="0"/>
              <a:t>, вычисляет хеш-значение </a:t>
            </a:r>
            <a:r>
              <a:rPr lang="en-US" altLang="ru-RU" sz="3200" dirty="0"/>
              <a:t>H(M,x</a:t>
            </a:r>
            <a:r>
              <a:rPr lang="en-US" altLang="ru-RU" sz="3200" baseline="-25000" dirty="0"/>
              <a:t>1</a:t>
            </a:r>
            <a:r>
              <a:rPr lang="en-US" altLang="ru-RU" sz="3200" dirty="0"/>
              <a:t>,x</a:t>
            </a:r>
            <a:r>
              <a:rPr lang="en-US" altLang="ru-RU" sz="3200" baseline="-25000" dirty="0"/>
              <a:t>2</a:t>
            </a:r>
            <a:r>
              <a:rPr lang="en-US" altLang="ru-RU" sz="3200" dirty="0"/>
              <a:t>,…,</a:t>
            </a:r>
            <a:r>
              <a:rPr lang="en-US" altLang="ru-RU" sz="3200" dirty="0" err="1"/>
              <a:t>x</a:t>
            </a:r>
            <a:r>
              <a:rPr lang="en-US" altLang="ru-RU" sz="3200" baseline="-25000" dirty="0" err="1"/>
              <a:t>t</a:t>
            </a:r>
            <a:r>
              <a:rPr lang="en-US" altLang="ru-RU" sz="3200" dirty="0"/>
              <a:t>), </a:t>
            </a:r>
            <a:r>
              <a:rPr lang="ru-RU" altLang="ru-RU" sz="3200" dirty="0"/>
              <a:t>выбирает в качестве последовательности </a:t>
            </a:r>
            <a:r>
              <a:rPr lang="en-US" altLang="ru-RU" sz="3200" dirty="0" err="1"/>
              <a:t>b</a:t>
            </a:r>
            <a:r>
              <a:rPr lang="en-US" altLang="ru-RU" sz="3200" baseline="-25000" dirty="0" err="1"/>
              <a:t>ij</a:t>
            </a:r>
            <a:r>
              <a:rPr lang="ru-RU" altLang="ru-RU" sz="3200" dirty="0"/>
              <a:t> (0 или 1) первые </a:t>
            </a:r>
            <a:r>
              <a:rPr lang="en-US" altLang="ru-RU" sz="3200" dirty="0" err="1"/>
              <a:t>k</a:t>
            </a:r>
            <a:r>
              <a:rPr lang="en-US" altLang="ru-RU" sz="3200" dirty="0" err="1">
                <a:cs typeface="Arial" charset="0"/>
              </a:rPr>
              <a:t>∙t</a:t>
            </a:r>
            <a:r>
              <a:rPr lang="en-US" altLang="ru-RU" sz="3200" dirty="0">
                <a:cs typeface="Arial" charset="0"/>
              </a:rPr>
              <a:t> </a:t>
            </a:r>
            <a:r>
              <a:rPr lang="ru-RU" altLang="ru-RU" sz="3200" dirty="0">
                <a:cs typeface="Arial" charset="0"/>
              </a:rPr>
              <a:t>битов хеш-значения (</a:t>
            </a:r>
            <a:r>
              <a:rPr lang="en-US" altLang="ru-RU" sz="3200" dirty="0" err="1">
                <a:cs typeface="Arial" charset="0"/>
              </a:rPr>
              <a:t>i</a:t>
            </a:r>
            <a:r>
              <a:rPr lang="en-US" altLang="ru-RU" sz="3200" dirty="0">
                <a:cs typeface="Arial" charset="0"/>
              </a:rPr>
              <a:t> </a:t>
            </a:r>
            <a:r>
              <a:rPr lang="ru-RU" altLang="ru-RU" sz="3200" dirty="0">
                <a:cs typeface="Arial" charset="0"/>
              </a:rPr>
              <a:t>меняется от 1 до </a:t>
            </a:r>
            <a:r>
              <a:rPr lang="en-US" altLang="ru-RU" sz="3200" dirty="0">
                <a:cs typeface="Arial" charset="0"/>
              </a:rPr>
              <a:t>t, </a:t>
            </a:r>
            <a:r>
              <a:rPr lang="ru-RU" altLang="ru-RU" sz="3200" dirty="0">
                <a:cs typeface="Arial" charset="0"/>
              </a:rPr>
              <a:t>а </a:t>
            </a:r>
            <a:r>
              <a:rPr lang="en-US" altLang="ru-RU" sz="3200" dirty="0">
                <a:cs typeface="Arial" charset="0"/>
              </a:rPr>
              <a:t>j – </a:t>
            </a:r>
            <a:r>
              <a:rPr lang="ru-RU" altLang="ru-RU" sz="3200" dirty="0">
                <a:cs typeface="Arial" charset="0"/>
              </a:rPr>
              <a:t>от 1 до </a:t>
            </a:r>
            <a:r>
              <a:rPr lang="en-US" altLang="ru-RU" sz="3200" dirty="0">
                <a:cs typeface="Arial" charset="0"/>
              </a:rPr>
              <a:t>k)</a:t>
            </a:r>
            <a:r>
              <a:rPr lang="ru-RU" altLang="ru-RU" sz="3200" dirty="0">
                <a:cs typeface="Arial" charset="0"/>
              </a:rPr>
              <a:t>, вычисляет </a:t>
            </a:r>
            <a:r>
              <a:rPr lang="en-US" altLang="ru-RU" sz="3200" dirty="0">
                <a:cs typeface="Arial" charset="0"/>
              </a:rPr>
              <a:t>y</a:t>
            </a:r>
            <a:r>
              <a:rPr lang="en-US" altLang="ru-RU" sz="3200" baseline="-25000" dirty="0"/>
              <a:t>1</a:t>
            </a:r>
            <a:r>
              <a:rPr lang="en-US" altLang="ru-RU" sz="3200" dirty="0"/>
              <a:t>, y</a:t>
            </a:r>
            <a:r>
              <a:rPr lang="en-US" altLang="ru-RU" sz="3200" baseline="-25000" dirty="0"/>
              <a:t>2</a:t>
            </a:r>
            <a:r>
              <a:rPr lang="en-US" altLang="ru-RU" sz="3200" dirty="0"/>
              <a:t>, …, </a:t>
            </a:r>
            <a:r>
              <a:rPr lang="en-US" altLang="ru-RU" sz="3200" dirty="0" err="1"/>
              <a:t>y</a:t>
            </a:r>
            <a:r>
              <a:rPr lang="en-US" altLang="ru-RU" sz="3200" baseline="-25000" dirty="0" err="1"/>
              <a:t>t</a:t>
            </a:r>
            <a:r>
              <a:rPr lang="en-US" altLang="ru-RU" sz="3200" dirty="0"/>
              <a:t> (</a:t>
            </a:r>
            <a:r>
              <a:rPr lang="en-US" altLang="ru-RU" sz="3200" dirty="0" err="1"/>
              <a:t>y</a:t>
            </a:r>
            <a:r>
              <a:rPr lang="en-US" altLang="ru-RU" sz="3200" baseline="-25000" dirty="0" err="1"/>
              <a:t>i</a:t>
            </a:r>
            <a:r>
              <a:rPr lang="en-US" altLang="ru-RU" sz="3200" dirty="0"/>
              <a:t>=r</a:t>
            </a:r>
            <a:r>
              <a:rPr lang="en-US" altLang="ru-RU" sz="3200" baseline="-25000" dirty="0"/>
              <a:t>i</a:t>
            </a:r>
            <a:r>
              <a:rPr lang="en-US" altLang="ru-RU" sz="3200" dirty="0">
                <a:cs typeface="Arial" charset="0"/>
              </a:rPr>
              <a:t>∙</a:t>
            </a:r>
            <a:r>
              <a:rPr lang="en-US" altLang="ru-RU" sz="3200" dirty="0"/>
              <a:t>s</a:t>
            </a:r>
            <a:r>
              <a:rPr lang="en-US" altLang="ru-RU" sz="3200" baseline="-25000" dirty="0"/>
              <a:t>1</a:t>
            </a:r>
            <a:r>
              <a:rPr lang="en-US" altLang="ru-RU" sz="3200" baseline="30000" dirty="0"/>
              <a:t>bi1</a:t>
            </a:r>
            <a:r>
              <a:rPr lang="en-US" altLang="ru-RU" sz="3200" dirty="0">
                <a:cs typeface="Arial" charset="0"/>
              </a:rPr>
              <a:t>∙</a:t>
            </a:r>
            <a:r>
              <a:rPr lang="en-US" altLang="ru-RU" sz="3200" dirty="0"/>
              <a:t>s</a:t>
            </a:r>
            <a:r>
              <a:rPr lang="en-US" altLang="ru-RU" sz="3200" baseline="-25000" dirty="0"/>
              <a:t>2</a:t>
            </a:r>
            <a:r>
              <a:rPr lang="en-US" altLang="ru-RU" sz="3200" baseline="30000" dirty="0"/>
              <a:t>bi2</a:t>
            </a:r>
            <a:r>
              <a:rPr lang="en-US" altLang="ru-RU" sz="3200" dirty="0">
                <a:cs typeface="Arial" charset="0"/>
              </a:rPr>
              <a:t>∙…∙</a:t>
            </a:r>
            <a:r>
              <a:rPr lang="ru-RU" altLang="ru-RU" sz="3200" dirty="0">
                <a:cs typeface="Arial" charset="0"/>
              </a:rPr>
              <a:t> </a:t>
            </a:r>
            <a:r>
              <a:rPr lang="en-US" altLang="ru-RU" sz="3200" dirty="0" err="1"/>
              <a:t>s</a:t>
            </a:r>
            <a:r>
              <a:rPr lang="en-US" altLang="ru-RU" sz="3200" baseline="-25000" dirty="0" err="1"/>
              <a:t>k</a:t>
            </a:r>
            <a:r>
              <a:rPr lang="en-US" altLang="ru-RU" sz="3200" baseline="30000" dirty="0" err="1"/>
              <a:t>bik</a:t>
            </a:r>
            <a:r>
              <a:rPr lang="en-US" altLang="ru-RU" sz="3200" dirty="0"/>
              <a:t>{mod n}) –</a:t>
            </a:r>
            <a:r>
              <a:rPr lang="ru-RU" altLang="ru-RU" sz="3200" dirty="0"/>
              <a:t> в зависимости от </a:t>
            </a:r>
            <a:r>
              <a:rPr lang="en-US" altLang="ru-RU" sz="3200" dirty="0" err="1"/>
              <a:t>b</a:t>
            </a:r>
            <a:r>
              <a:rPr lang="en-US" altLang="ru-RU" sz="3200" baseline="-25000" dirty="0" err="1"/>
              <a:t>ij</a:t>
            </a:r>
            <a:r>
              <a:rPr lang="ru-RU" altLang="ru-RU" sz="3200" dirty="0"/>
              <a:t> </a:t>
            </a:r>
            <a:r>
              <a:rPr lang="en-US" altLang="ru-RU" sz="3200" dirty="0" err="1"/>
              <a:t>s</a:t>
            </a:r>
            <a:r>
              <a:rPr lang="en-US" altLang="ru-RU" sz="3200" baseline="-25000" dirty="0" err="1"/>
              <a:t>i</a:t>
            </a:r>
            <a:r>
              <a:rPr lang="ru-RU" altLang="ru-RU" sz="3200" dirty="0"/>
              <a:t> участвуют в вычислениях или нет.</a:t>
            </a:r>
            <a:endParaRPr lang="en-US" altLang="ru-RU" sz="3200" baseline="-25000" dirty="0"/>
          </a:p>
        </p:txBody>
      </p:sp>
    </p:spTree>
    <p:extLst>
      <p:ext uri="{BB962C8B-B14F-4D97-AF65-F5344CB8AC3E}">
        <p14:creationId xmlns:p14="http://schemas.microsoft.com/office/powerpoint/2010/main" val="2593808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3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altLang="ru-RU" sz="4000"/>
              <a:t>Пример использования протоколов</a:t>
            </a:r>
            <a:r>
              <a:rPr lang="en-US" altLang="ru-RU" sz="4000"/>
              <a:t> </a:t>
            </a:r>
            <a:r>
              <a:rPr lang="ru-RU" altLang="ru-RU" sz="4000"/>
              <a:t>с нулевой передачей знаний</a:t>
            </a:r>
          </a:p>
        </p:txBody>
      </p:sp>
      <p:sp>
        <p:nvSpPr>
          <p:cNvPr id="400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Проблема обеспечения достоверной аутентификации смарт-карт и их законных владельцев.</a:t>
            </a:r>
          </a:p>
          <a:p>
            <a:r>
              <a:rPr lang="ru-RU" altLang="ru-RU" sz="3200" dirty="0" smtClean="0"/>
              <a:t>Закрытый </a:t>
            </a:r>
            <a:r>
              <a:rPr lang="ru-RU" altLang="ru-RU" sz="3200" dirty="0"/>
              <a:t>ключ владельца карты используется в качестве его неотъемлемой характеристики.</a:t>
            </a:r>
          </a:p>
          <a:p>
            <a:r>
              <a:rPr lang="ru-RU" altLang="ru-RU" sz="3200" dirty="0"/>
              <a:t>Аутентификация владельца карты заключается в доказательстве знания </a:t>
            </a:r>
            <a:r>
              <a:rPr lang="ru-RU" altLang="ru-RU" sz="3200" dirty="0" smtClean="0"/>
              <a:t>им этого </a:t>
            </a:r>
            <a:r>
              <a:rPr lang="ru-RU" altLang="ru-RU" sz="3200" dirty="0"/>
              <a:t>секретного ключа.</a:t>
            </a:r>
          </a:p>
        </p:txBody>
      </p:sp>
    </p:spTree>
    <p:extLst>
      <p:ext uri="{BB962C8B-B14F-4D97-AF65-F5344CB8AC3E}">
        <p14:creationId xmlns:p14="http://schemas.microsoft.com/office/powerpoint/2010/main" val="20885967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2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8229600" cy="836613"/>
          </a:xfrm>
        </p:spPr>
        <p:txBody>
          <a:bodyPr/>
          <a:lstStyle/>
          <a:p>
            <a:r>
              <a:rPr lang="ru-RU" altLang="ru-RU" dirty="0"/>
              <a:t>Протокол </a:t>
            </a:r>
            <a:r>
              <a:rPr lang="ru-RU" altLang="ru-RU" dirty="0" smtClean="0"/>
              <a:t>ЭП </a:t>
            </a:r>
            <a:r>
              <a:rPr lang="ru-RU" altLang="ru-RU" dirty="0"/>
              <a:t>Фиата-Шамира</a:t>
            </a:r>
          </a:p>
        </p:txBody>
      </p:sp>
      <p:sp>
        <p:nvSpPr>
          <p:cNvPr id="410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AutoNum type="arabicPeriod" startAt="2"/>
            </a:pPr>
            <a:r>
              <a:rPr lang="en-US" altLang="ru-RU" sz="3200" dirty="0"/>
              <a:t>A-&gt;B: M, </a:t>
            </a:r>
            <a:r>
              <a:rPr lang="ru-RU" altLang="ru-RU" sz="3200" dirty="0"/>
              <a:t>последовательность </a:t>
            </a:r>
            <a:r>
              <a:rPr lang="en-US" altLang="ru-RU" sz="3200" dirty="0" err="1"/>
              <a:t>b</a:t>
            </a:r>
            <a:r>
              <a:rPr lang="en-US" altLang="ru-RU" sz="3200" baseline="-25000" dirty="0" err="1"/>
              <a:t>ij</a:t>
            </a:r>
            <a:r>
              <a:rPr lang="ru-RU" altLang="ru-RU" sz="3200" dirty="0"/>
              <a:t>, последовательность </a:t>
            </a:r>
            <a:r>
              <a:rPr lang="en-US" altLang="ru-RU" sz="3200" dirty="0" err="1"/>
              <a:t>y</a:t>
            </a:r>
            <a:r>
              <a:rPr lang="en-US" altLang="ru-RU" sz="3200" baseline="-25000" dirty="0" err="1"/>
              <a:t>i</a:t>
            </a:r>
            <a:r>
              <a:rPr lang="ru-RU" altLang="ru-RU" sz="3200" dirty="0"/>
              <a:t>.</a:t>
            </a:r>
          </a:p>
          <a:p>
            <a:pPr marL="609600" indent="-609600">
              <a:buFont typeface="Wingdings" pitchFamily="2" charset="2"/>
              <a:buAutoNum type="arabicPeriod" startAt="2"/>
            </a:pPr>
            <a:r>
              <a:rPr lang="en-US" altLang="ru-RU" sz="3200" dirty="0"/>
              <a:t>B: </a:t>
            </a:r>
            <a:r>
              <a:rPr lang="ru-RU" altLang="ru-RU" sz="3200" dirty="0"/>
              <a:t>вычисляет </a:t>
            </a:r>
            <a:r>
              <a:rPr lang="en-US" altLang="ru-RU" sz="3200" dirty="0"/>
              <a:t>z</a:t>
            </a:r>
            <a:r>
              <a:rPr lang="en-US" altLang="ru-RU" sz="3200" baseline="-25000" dirty="0"/>
              <a:t>1</a:t>
            </a:r>
            <a:r>
              <a:rPr lang="en-US" altLang="ru-RU" sz="3200" dirty="0"/>
              <a:t>, z</a:t>
            </a:r>
            <a:r>
              <a:rPr lang="en-US" altLang="ru-RU" sz="3200" baseline="-25000" dirty="0"/>
              <a:t>2</a:t>
            </a:r>
            <a:r>
              <a:rPr lang="en-US" altLang="ru-RU" sz="3200" dirty="0"/>
              <a:t>, …, </a:t>
            </a:r>
            <a:r>
              <a:rPr lang="en-US" altLang="ru-RU" sz="3200" dirty="0" err="1"/>
              <a:t>z</a:t>
            </a:r>
            <a:r>
              <a:rPr lang="en-US" altLang="ru-RU" sz="3200" baseline="-25000" dirty="0" err="1"/>
              <a:t>t</a:t>
            </a:r>
            <a:r>
              <a:rPr lang="en-US" altLang="ru-RU" sz="3200" dirty="0"/>
              <a:t> (</a:t>
            </a:r>
            <a:r>
              <a:rPr lang="en-US" altLang="ru-RU" sz="3200" dirty="0" err="1"/>
              <a:t>z</a:t>
            </a:r>
            <a:r>
              <a:rPr lang="en-US" altLang="ru-RU" sz="3200" baseline="-25000" dirty="0" err="1"/>
              <a:t>i</a:t>
            </a:r>
            <a:r>
              <a:rPr lang="en-US" altLang="ru-RU" sz="3200" dirty="0"/>
              <a:t>=y</a:t>
            </a:r>
            <a:r>
              <a:rPr lang="en-US" altLang="ru-RU" sz="3200" baseline="-25000" dirty="0"/>
              <a:t>i</a:t>
            </a:r>
            <a:r>
              <a:rPr lang="en-US" altLang="ru-RU" sz="3200" baseline="30000" dirty="0"/>
              <a:t>2</a:t>
            </a:r>
            <a:r>
              <a:rPr lang="en-US" altLang="ru-RU" sz="3200" dirty="0">
                <a:cs typeface="Arial" charset="0"/>
              </a:rPr>
              <a:t>∙</a:t>
            </a:r>
            <a:r>
              <a:rPr lang="en-US" altLang="ru-RU" sz="3200" dirty="0"/>
              <a:t>v</a:t>
            </a:r>
            <a:r>
              <a:rPr lang="en-US" altLang="ru-RU" sz="3200" baseline="-25000" dirty="0"/>
              <a:t>1</a:t>
            </a:r>
            <a:r>
              <a:rPr lang="en-US" altLang="ru-RU" sz="3200" baseline="30000" dirty="0"/>
              <a:t>bi1</a:t>
            </a:r>
            <a:r>
              <a:rPr lang="en-US" altLang="ru-RU" sz="3200" dirty="0">
                <a:cs typeface="Arial" charset="0"/>
              </a:rPr>
              <a:t>∙</a:t>
            </a:r>
            <a:r>
              <a:rPr lang="en-US" altLang="ru-RU" sz="3200" dirty="0"/>
              <a:t>v</a:t>
            </a:r>
            <a:r>
              <a:rPr lang="en-US" altLang="ru-RU" sz="3200" baseline="-25000" dirty="0"/>
              <a:t>2</a:t>
            </a:r>
            <a:r>
              <a:rPr lang="en-US" altLang="ru-RU" sz="3200" baseline="30000" dirty="0"/>
              <a:t>bi2</a:t>
            </a:r>
            <a:r>
              <a:rPr lang="en-US" altLang="ru-RU" sz="3200" dirty="0">
                <a:cs typeface="Arial" charset="0"/>
              </a:rPr>
              <a:t>∙…∙</a:t>
            </a:r>
            <a:r>
              <a:rPr lang="ru-RU" altLang="ru-RU" sz="3200" dirty="0">
                <a:cs typeface="Arial" charset="0"/>
              </a:rPr>
              <a:t> </a:t>
            </a:r>
            <a:r>
              <a:rPr lang="en-US" altLang="ru-RU" sz="3200" dirty="0" err="1"/>
              <a:t>v</a:t>
            </a:r>
            <a:r>
              <a:rPr lang="en-US" altLang="ru-RU" sz="3200" baseline="-25000" dirty="0" err="1"/>
              <a:t>k</a:t>
            </a:r>
            <a:r>
              <a:rPr lang="en-US" altLang="ru-RU" sz="3200" baseline="30000" dirty="0" err="1"/>
              <a:t>bik</a:t>
            </a:r>
            <a:r>
              <a:rPr lang="en-US" altLang="ru-RU" sz="3200" dirty="0"/>
              <a:t>{mod n} (</a:t>
            </a:r>
            <a:r>
              <a:rPr lang="ru-RU" altLang="ru-RU" sz="3200" dirty="0"/>
              <a:t>при правильном закрытом ключе </a:t>
            </a:r>
            <a:r>
              <a:rPr lang="en-US" altLang="ru-RU" sz="3200" dirty="0" err="1"/>
              <a:t>z</a:t>
            </a:r>
            <a:r>
              <a:rPr lang="en-US" altLang="ru-RU" sz="3200" baseline="-25000" dirty="0" err="1"/>
              <a:t>i</a:t>
            </a:r>
            <a:r>
              <a:rPr lang="en-US" altLang="ru-RU" sz="3200" dirty="0"/>
              <a:t>=</a:t>
            </a:r>
            <a:r>
              <a:rPr lang="en-US" altLang="ru-RU" sz="3200" dirty="0" err="1"/>
              <a:t>r</a:t>
            </a:r>
            <a:r>
              <a:rPr lang="en-US" altLang="ru-RU" sz="3200" baseline="-25000" dirty="0" err="1"/>
              <a:t>i</a:t>
            </a:r>
            <a:r>
              <a:rPr lang="ru-RU" altLang="ru-RU" sz="3200" baseline="30000" dirty="0"/>
              <a:t>2</a:t>
            </a:r>
            <a:r>
              <a:rPr lang="ru-RU" altLang="ru-RU" sz="3200" dirty="0">
                <a:cs typeface="Arial" charset="0"/>
              </a:rPr>
              <a:t>∙</a:t>
            </a:r>
            <a:r>
              <a:rPr lang="en-US" altLang="ru-RU" sz="3200" dirty="0">
                <a:cs typeface="Arial" charset="0"/>
              </a:rPr>
              <a:t>(v</a:t>
            </a:r>
            <a:r>
              <a:rPr lang="en-US" altLang="ru-RU" sz="3200" baseline="-25000" dirty="0"/>
              <a:t>1</a:t>
            </a:r>
            <a:r>
              <a:rPr lang="en-US" altLang="ru-RU" sz="3200" baseline="30000" dirty="0"/>
              <a:t>-1</a:t>
            </a:r>
            <a:r>
              <a:rPr lang="en-US" altLang="ru-RU" sz="3200" dirty="0"/>
              <a:t>)</a:t>
            </a:r>
            <a:r>
              <a:rPr lang="en-US" altLang="ru-RU" sz="3200" baseline="30000" dirty="0"/>
              <a:t>bi1</a:t>
            </a:r>
            <a:r>
              <a:rPr lang="en-US" altLang="ru-RU" sz="3200" dirty="0">
                <a:cs typeface="Arial" charset="0"/>
              </a:rPr>
              <a:t>∙(v</a:t>
            </a:r>
            <a:r>
              <a:rPr lang="en-US" altLang="ru-RU" sz="3200" baseline="-25000" dirty="0"/>
              <a:t>2</a:t>
            </a:r>
            <a:r>
              <a:rPr lang="en-US" altLang="ru-RU" sz="3200" baseline="30000" dirty="0"/>
              <a:t>-1</a:t>
            </a:r>
            <a:r>
              <a:rPr lang="en-US" altLang="ru-RU" sz="3200" dirty="0"/>
              <a:t>)</a:t>
            </a:r>
            <a:r>
              <a:rPr lang="en-US" altLang="ru-RU" sz="3200" baseline="30000" dirty="0"/>
              <a:t>bi2</a:t>
            </a:r>
            <a:r>
              <a:rPr lang="en-US" altLang="ru-RU" sz="3200" dirty="0">
                <a:cs typeface="Arial" charset="0"/>
              </a:rPr>
              <a:t>∙…∙</a:t>
            </a:r>
            <a:r>
              <a:rPr lang="ru-RU" altLang="ru-RU" sz="3200" dirty="0">
                <a:cs typeface="Arial" charset="0"/>
              </a:rPr>
              <a:t> </a:t>
            </a:r>
            <a:r>
              <a:rPr lang="en-US" altLang="ru-RU" sz="3200" dirty="0">
                <a:cs typeface="Arial" charset="0"/>
              </a:rPr>
              <a:t>(v</a:t>
            </a:r>
            <a:r>
              <a:rPr lang="en-US" altLang="ru-RU" sz="3200" baseline="-25000" dirty="0"/>
              <a:t>k</a:t>
            </a:r>
            <a:r>
              <a:rPr lang="en-US" altLang="ru-RU" sz="3200" baseline="30000" dirty="0"/>
              <a:t>-1</a:t>
            </a:r>
            <a:r>
              <a:rPr lang="en-US" altLang="ru-RU" sz="3200" dirty="0"/>
              <a:t>)</a:t>
            </a:r>
            <a:r>
              <a:rPr lang="en-US" altLang="ru-RU" sz="3200" baseline="30000" dirty="0" err="1"/>
              <a:t>bik</a:t>
            </a:r>
            <a:r>
              <a:rPr lang="en-US" altLang="ru-RU" sz="3200" baseline="30000" dirty="0"/>
              <a:t> </a:t>
            </a:r>
            <a:r>
              <a:rPr lang="en-US" altLang="ru-RU" sz="3200" dirty="0">
                <a:cs typeface="Arial" charset="0"/>
              </a:rPr>
              <a:t>∙ </a:t>
            </a:r>
            <a:r>
              <a:rPr lang="en-US" altLang="ru-RU" sz="3200" dirty="0"/>
              <a:t>v</a:t>
            </a:r>
            <a:r>
              <a:rPr lang="en-US" altLang="ru-RU" sz="3200" baseline="-25000" dirty="0"/>
              <a:t>1</a:t>
            </a:r>
            <a:r>
              <a:rPr lang="en-US" altLang="ru-RU" sz="3200" baseline="30000" dirty="0"/>
              <a:t>bi1</a:t>
            </a:r>
            <a:r>
              <a:rPr lang="en-US" altLang="ru-RU" sz="3200" dirty="0">
                <a:cs typeface="Arial" charset="0"/>
              </a:rPr>
              <a:t>∙</a:t>
            </a:r>
            <a:r>
              <a:rPr lang="en-US" altLang="ru-RU" sz="3200" dirty="0"/>
              <a:t>v</a:t>
            </a:r>
            <a:r>
              <a:rPr lang="en-US" altLang="ru-RU" sz="3200" baseline="-25000" dirty="0"/>
              <a:t>2</a:t>
            </a:r>
            <a:r>
              <a:rPr lang="en-US" altLang="ru-RU" sz="3200" baseline="30000" dirty="0"/>
              <a:t>bi2</a:t>
            </a:r>
            <a:r>
              <a:rPr lang="en-US" altLang="ru-RU" sz="3200" dirty="0">
                <a:cs typeface="Arial" charset="0"/>
              </a:rPr>
              <a:t>∙…∙</a:t>
            </a:r>
            <a:r>
              <a:rPr lang="ru-RU" altLang="ru-RU" sz="3200" dirty="0">
                <a:cs typeface="Arial" charset="0"/>
              </a:rPr>
              <a:t> </a:t>
            </a:r>
            <a:r>
              <a:rPr lang="en-US" altLang="ru-RU" sz="3200" dirty="0" err="1"/>
              <a:t>v</a:t>
            </a:r>
            <a:r>
              <a:rPr lang="en-US" altLang="ru-RU" sz="3200" baseline="-25000" dirty="0" err="1"/>
              <a:t>k</a:t>
            </a:r>
            <a:r>
              <a:rPr lang="en-US" altLang="ru-RU" sz="3200" baseline="30000" dirty="0" err="1"/>
              <a:t>bik</a:t>
            </a:r>
            <a:r>
              <a:rPr lang="en-US" altLang="ru-RU" sz="3200" baseline="30000" dirty="0"/>
              <a:t> </a:t>
            </a:r>
            <a:r>
              <a:rPr lang="en-US" altLang="ru-RU" sz="3200" dirty="0"/>
              <a:t>{mod n}</a:t>
            </a:r>
            <a:r>
              <a:rPr lang="ru-RU" altLang="ru-RU" sz="3200" dirty="0"/>
              <a:t>=</a:t>
            </a:r>
            <a:r>
              <a:rPr lang="en-US" altLang="ru-RU" sz="3200" dirty="0" err="1"/>
              <a:t>r</a:t>
            </a:r>
            <a:r>
              <a:rPr lang="en-US" altLang="ru-RU" sz="3200" baseline="-25000" dirty="0" err="1"/>
              <a:t>i</a:t>
            </a:r>
            <a:r>
              <a:rPr lang="ru-RU" altLang="ru-RU" sz="3200" baseline="30000" dirty="0"/>
              <a:t>2 </a:t>
            </a:r>
            <a:r>
              <a:rPr lang="en-US" altLang="ru-RU" sz="3200" dirty="0"/>
              <a:t>{mod n}=x</a:t>
            </a:r>
            <a:r>
              <a:rPr lang="en-US" altLang="ru-RU" sz="3200" baseline="-25000" dirty="0"/>
              <a:t>i</a:t>
            </a:r>
            <a:r>
              <a:rPr lang="en-US" altLang="ru-RU" sz="3200" dirty="0"/>
              <a:t>).</a:t>
            </a:r>
          </a:p>
          <a:p>
            <a:pPr marL="609600" indent="-609600">
              <a:buFont typeface="Wingdings" pitchFamily="2" charset="2"/>
              <a:buAutoNum type="arabicPeriod" startAt="2"/>
            </a:pPr>
            <a:r>
              <a:rPr lang="en-US" altLang="ru-RU" sz="3200" dirty="0"/>
              <a:t>B: </a:t>
            </a:r>
            <a:r>
              <a:rPr lang="ru-RU" altLang="ru-RU" sz="3200" dirty="0"/>
              <a:t>проверяет, что первые </a:t>
            </a:r>
            <a:r>
              <a:rPr lang="en-US" altLang="ru-RU" sz="3200" dirty="0" err="1"/>
              <a:t>k</a:t>
            </a:r>
            <a:r>
              <a:rPr lang="en-US" altLang="ru-RU" sz="3200" dirty="0" err="1">
                <a:cs typeface="Arial" charset="0"/>
              </a:rPr>
              <a:t>∙t</a:t>
            </a:r>
            <a:r>
              <a:rPr lang="en-US" altLang="ru-RU" sz="3200" dirty="0">
                <a:cs typeface="Arial" charset="0"/>
              </a:rPr>
              <a:t> </a:t>
            </a:r>
            <a:r>
              <a:rPr lang="ru-RU" altLang="ru-RU" sz="3200" dirty="0">
                <a:cs typeface="Arial" charset="0"/>
              </a:rPr>
              <a:t>битов </a:t>
            </a:r>
            <a:r>
              <a:rPr lang="en-US" altLang="ru-RU" sz="3200" dirty="0"/>
              <a:t>H(M,z</a:t>
            </a:r>
            <a:r>
              <a:rPr lang="en-US" altLang="ru-RU" sz="3200" baseline="-25000" dirty="0"/>
              <a:t>1</a:t>
            </a:r>
            <a:r>
              <a:rPr lang="en-US" altLang="ru-RU" sz="3200" dirty="0"/>
              <a:t>,z</a:t>
            </a:r>
            <a:r>
              <a:rPr lang="en-US" altLang="ru-RU" sz="3200" baseline="-25000" dirty="0"/>
              <a:t>2</a:t>
            </a:r>
            <a:r>
              <a:rPr lang="en-US" altLang="ru-RU" sz="3200" dirty="0"/>
              <a:t>,…,</a:t>
            </a:r>
            <a:r>
              <a:rPr lang="en-US" altLang="ru-RU" sz="3200" dirty="0" err="1"/>
              <a:t>z</a:t>
            </a:r>
            <a:r>
              <a:rPr lang="en-US" altLang="ru-RU" sz="3200" baseline="-25000" dirty="0" err="1"/>
              <a:t>t</a:t>
            </a:r>
            <a:r>
              <a:rPr lang="en-US" altLang="ru-RU" sz="3200" dirty="0"/>
              <a:t>) </a:t>
            </a:r>
            <a:r>
              <a:rPr lang="ru-RU" altLang="ru-RU" sz="3200" dirty="0"/>
              <a:t>образуют последовательность </a:t>
            </a:r>
            <a:r>
              <a:rPr lang="en-US" altLang="ru-RU" sz="3200" dirty="0" err="1"/>
              <a:t>b</a:t>
            </a:r>
            <a:r>
              <a:rPr lang="en-US" altLang="ru-RU" sz="3200" baseline="-25000" dirty="0" err="1"/>
              <a:t>ij</a:t>
            </a:r>
            <a:r>
              <a:rPr lang="ru-RU" altLang="ru-RU" sz="3200" dirty="0"/>
              <a:t>.</a:t>
            </a:r>
            <a:endParaRPr lang="en-US" altLang="ru-RU" sz="3200" baseline="-25000" dirty="0"/>
          </a:p>
        </p:txBody>
      </p:sp>
    </p:spTree>
    <p:extLst>
      <p:ext uri="{BB962C8B-B14F-4D97-AF65-F5344CB8AC3E}">
        <p14:creationId xmlns:p14="http://schemas.microsoft.com/office/powerpoint/2010/main" val="2361818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6632"/>
            <a:ext cx="8229600" cy="1023193"/>
          </a:xfrm>
        </p:spPr>
        <p:txBody>
          <a:bodyPr/>
          <a:lstStyle/>
          <a:p>
            <a:r>
              <a:rPr lang="ru-RU" altLang="ru-RU" dirty="0"/>
              <a:t>Протокол </a:t>
            </a:r>
            <a:r>
              <a:rPr lang="ru-RU" altLang="ru-RU" dirty="0" smtClean="0"/>
              <a:t>ЭП </a:t>
            </a:r>
            <a:r>
              <a:rPr lang="ru-RU" altLang="ru-RU" dirty="0"/>
              <a:t>Фиата-Шамира</a:t>
            </a:r>
          </a:p>
        </p:txBody>
      </p:sp>
      <p:sp>
        <p:nvSpPr>
          <p:cNvPr id="411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Безопасность схемы </a:t>
            </a:r>
            <a:r>
              <a:rPr lang="ru-RU" altLang="ru-RU" sz="3200" dirty="0" smtClean="0"/>
              <a:t>ЭП </a:t>
            </a:r>
            <a:r>
              <a:rPr lang="ru-RU" altLang="ru-RU" sz="3200" dirty="0"/>
              <a:t>Фиата-Шамира определяется значением 2</a:t>
            </a:r>
            <a:r>
              <a:rPr lang="ru-RU" altLang="ru-RU" sz="3200" baseline="30000" dirty="0"/>
              <a:t>-</a:t>
            </a:r>
            <a:r>
              <a:rPr lang="en-US" altLang="ru-RU" sz="3200" baseline="30000" dirty="0" err="1"/>
              <a:t>k</a:t>
            </a:r>
            <a:r>
              <a:rPr lang="en-US" altLang="ru-RU" sz="3200" baseline="30000" dirty="0" err="1">
                <a:cs typeface="Arial" charset="0"/>
              </a:rPr>
              <a:t>∙t</a:t>
            </a:r>
            <a:r>
              <a:rPr lang="ru-RU" altLang="ru-RU" sz="3200" dirty="0">
                <a:cs typeface="Arial" charset="0"/>
              </a:rPr>
              <a:t> и зависит от сложности факторизации </a:t>
            </a:r>
            <a:r>
              <a:rPr lang="en-US" altLang="ru-RU" sz="3200" dirty="0" smtClean="0">
                <a:cs typeface="Arial" charset="0"/>
              </a:rPr>
              <a:t>n</a:t>
            </a:r>
            <a:r>
              <a:rPr lang="ru-RU" altLang="ru-RU" sz="3200" dirty="0" smtClean="0">
                <a:cs typeface="Arial" charset="0"/>
              </a:rPr>
              <a:t>.</a:t>
            </a:r>
            <a:endParaRPr lang="en-US" altLang="ru-RU" sz="3200" dirty="0">
              <a:cs typeface="Arial" charset="0"/>
            </a:endParaRPr>
          </a:p>
          <a:p>
            <a:r>
              <a:rPr lang="ru-RU" altLang="ru-RU" sz="3200" dirty="0">
                <a:cs typeface="Arial" charset="0"/>
              </a:rPr>
              <a:t>Рекомендуется выбор </a:t>
            </a:r>
            <a:r>
              <a:rPr lang="en-US" altLang="ru-RU" sz="3200" dirty="0">
                <a:cs typeface="Arial" charset="0"/>
              </a:rPr>
              <a:t>k=9 </a:t>
            </a:r>
            <a:r>
              <a:rPr lang="ru-RU" altLang="ru-RU" sz="3200" dirty="0">
                <a:cs typeface="Arial" charset="0"/>
              </a:rPr>
              <a:t>и </a:t>
            </a:r>
            <a:r>
              <a:rPr lang="en-US" altLang="ru-RU" sz="3200" dirty="0">
                <a:cs typeface="Arial" charset="0"/>
              </a:rPr>
              <a:t>t=8</a:t>
            </a:r>
            <a:r>
              <a:rPr lang="ru-RU" altLang="ru-RU" sz="3200" dirty="0">
                <a:cs typeface="Arial" charset="0"/>
              </a:rPr>
              <a:t>.</a:t>
            </a:r>
            <a:endParaRPr lang="en-US" altLang="ru-RU" sz="3200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4785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6632"/>
            <a:ext cx="8229600" cy="1023193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Протокол аутентификации Фейге-Фиата-Шамира</a:t>
            </a:r>
          </a:p>
        </p:txBody>
      </p:sp>
      <p:sp>
        <p:nvSpPr>
          <p:cNvPr id="423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sz="3600" dirty="0"/>
              <a:t>Сервер аутентификации </a:t>
            </a:r>
            <a:r>
              <a:rPr lang="en-US" altLang="ru-RU" sz="3600" dirty="0"/>
              <a:t>AS </a:t>
            </a:r>
            <a:r>
              <a:rPr lang="ru-RU" altLang="ru-RU" sz="3600" dirty="0"/>
              <a:t>выбирает и публикует модуль n (512-1024 бита), являющийся произведением двух больших простых чисел (n=p*q, p и q сохраняются в секрете).</a:t>
            </a:r>
            <a:endParaRPr lang="en-US" altLang="ru-RU" sz="3600" dirty="0"/>
          </a:p>
          <a:p>
            <a:pPr>
              <a:lnSpc>
                <a:spcPct val="90000"/>
              </a:lnSpc>
            </a:pPr>
            <a:r>
              <a:rPr lang="ru-RU" altLang="ru-RU" sz="3600" dirty="0"/>
              <a:t>Открытый ключ </a:t>
            </a:r>
            <a:r>
              <a:rPr lang="en-US" altLang="ru-RU" sz="3600" dirty="0"/>
              <a:t>v </a:t>
            </a:r>
            <a:r>
              <a:rPr lang="ru-RU" altLang="ru-RU" sz="3600" dirty="0"/>
              <a:t>выбирается так, чтобы сравнение </a:t>
            </a:r>
            <a:r>
              <a:rPr lang="en-US" altLang="ru-RU" sz="3600" dirty="0"/>
              <a:t>x</a:t>
            </a:r>
            <a:r>
              <a:rPr lang="en-US" altLang="ru-RU" sz="3600" baseline="30000" dirty="0"/>
              <a:t>2</a:t>
            </a:r>
            <a:r>
              <a:rPr lang="ru-RU" altLang="ru-RU" sz="3600" dirty="0"/>
              <a:t>=</a:t>
            </a:r>
            <a:r>
              <a:rPr lang="en-US" altLang="ru-RU" sz="3600" dirty="0"/>
              <a:t>v{mod n} </a:t>
            </a:r>
            <a:r>
              <a:rPr lang="ru-RU" altLang="ru-RU" sz="3600" dirty="0"/>
              <a:t>имело решение и существовало </a:t>
            </a:r>
            <a:r>
              <a:rPr lang="en-US" altLang="ru-RU" sz="3600" dirty="0"/>
              <a:t>v</a:t>
            </a:r>
            <a:r>
              <a:rPr lang="en-US" altLang="ru-RU" sz="3600" baseline="30000" dirty="0"/>
              <a:t>-1 </a:t>
            </a:r>
            <a:r>
              <a:rPr lang="en-US" altLang="ru-RU" sz="3600" dirty="0"/>
              <a:t>{mod n}. </a:t>
            </a:r>
            <a:r>
              <a:rPr lang="ru-RU" altLang="ru-RU" sz="3600" dirty="0"/>
              <a:t>Вычисляется наименьшее значение </a:t>
            </a:r>
            <a:r>
              <a:rPr lang="en-US" altLang="ru-RU" sz="3600" dirty="0"/>
              <a:t>s, </a:t>
            </a:r>
            <a:r>
              <a:rPr lang="ru-RU" altLang="ru-RU" sz="3600" dirty="0"/>
              <a:t>для которого </a:t>
            </a:r>
            <a:r>
              <a:rPr lang="ru-RU" altLang="ru-RU" sz="3600" dirty="0" smtClean="0"/>
              <a:t/>
            </a:r>
            <a:br>
              <a:rPr lang="ru-RU" altLang="ru-RU" sz="3600" dirty="0" smtClean="0"/>
            </a:br>
            <a:r>
              <a:rPr lang="en-US" altLang="ru-RU" sz="3600" dirty="0" smtClean="0"/>
              <a:t>s</a:t>
            </a:r>
            <a:r>
              <a:rPr lang="ru-RU" altLang="ru-RU" sz="3600" dirty="0"/>
              <a:t>=</a:t>
            </a:r>
            <a:r>
              <a:rPr lang="en-US" altLang="ru-RU" dirty="0">
                <a:cs typeface="Arial" charset="0"/>
              </a:rPr>
              <a:t>√</a:t>
            </a:r>
            <a:r>
              <a:rPr lang="ru-RU" altLang="ru-RU" dirty="0">
                <a:cs typeface="Arial" charset="0"/>
              </a:rPr>
              <a:t>(</a:t>
            </a:r>
            <a:r>
              <a:rPr lang="en-US" altLang="ru-RU" dirty="0">
                <a:cs typeface="Arial" charset="0"/>
              </a:rPr>
              <a:t>v</a:t>
            </a:r>
            <a:r>
              <a:rPr lang="ru-RU" altLang="ru-RU" baseline="30000" dirty="0">
                <a:cs typeface="Arial" charset="0"/>
              </a:rPr>
              <a:t>-1</a:t>
            </a:r>
            <a:r>
              <a:rPr lang="ru-RU" altLang="ru-RU" dirty="0">
                <a:cs typeface="Arial" charset="0"/>
              </a:rPr>
              <a:t>)</a:t>
            </a:r>
            <a:r>
              <a:rPr lang="en-US" altLang="ru-RU" sz="3600" dirty="0"/>
              <a:t>{</a:t>
            </a:r>
            <a:r>
              <a:rPr lang="ru-RU" altLang="ru-RU" sz="3600" dirty="0"/>
              <a:t>mod n</a:t>
            </a:r>
            <a:r>
              <a:rPr lang="en-US" altLang="ru-RU" sz="3600" dirty="0"/>
              <a:t>} (</a:t>
            </a:r>
            <a:r>
              <a:rPr lang="ru-RU" altLang="ru-RU" sz="3600" dirty="0"/>
              <a:t>закрытый ключ).</a:t>
            </a:r>
          </a:p>
        </p:txBody>
      </p:sp>
    </p:spTree>
    <p:extLst>
      <p:ext uri="{BB962C8B-B14F-4D97-AF65-F5344CB8AC3E}">
        <p14:creationId xmlns:p14="http://schemas.microsoft.com/office/powerpoint/2010/main" val="1064988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9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 dirty="0"/>
              <a:t>Протокол аутентификации </a:t>
            </a:r>
            <a:r>
              <a:rPr lang="ru-RU" altLang="ru-RU" sz="4000" dirty="0" err="1"/>
              <a:t>Фейге</a:t>
            </a:r>
            <a:r>
              <a:rPr lang="ru-RU" altLang="ru-RU" sz="4000" dirty="0"/>
              <a:t>-Фиата-Шамира</a:t>
            </a:r>
          </a:p>
        </p:txBody>
      </p:sp>
      <p:sp>
        <p:nvSpPr>
          <p:cNvPr id="424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 sz="3600" dirty="0"/>
              <a:t>Протокол состоит из </a:t>
            </a:r>
            <a:r>
              <a:rPr lang="en-US" altLang="ru-RU" sz="3600" dirty="0"/>
              <a:t>t </a:t>
            </a:r>
            <a:r>
              <a:rPr lang="ru-RU" altLang="ru-RU" sz="3600" dirty="0"/>
              <a:t>раундов (от 20 до 40), на каждом из которых выполняются одни и те же действия, но с разными случайно выбираемыми значениями.</a:t>
            </a:r>
          </a:p>
        </p:txBody>
      </p:sp>
    </p:spTree>
    <p:extLst>
      <p:ext uri="{BB962C8B-B14F-4D97-AF65-F5344CB8AC3E}">
        <p14:creationId xmlns:p14="http://schemas.microsoft.com/office/powerpoint/2010/main" val="453584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39825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Протокол аутентификации Фейге-Фиата-Шамира</a:t>
            </a:r>
          </a:p>
        </p:txBody>
      </p:sp>
      <p:sp>
        <p:nvSpPr>
          <p:cNvPr id="413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 marL="1021080" lvl="1" indent="-381000">
              <a:lnSpc>
                <a:spcPct val="90000"/>
              </a:lnSpc>
              <a:buClr>
                <a:schemeClr val="hlink"/>
              </a:buClr>
              <a:buSzPct val="80000"/>
              <a:buFont typeface="Wingdings" pitchFamily="2" charset="2"/>
              <a:buAutoNum type="arabicPeriod"/>
            </a:pPr>
            <a:r>
              <a:rPr lang="en-US" altLang="ru-RU" sz="3200" dirty="0"/>
              <a:t>A: </a:t>
            </a:r>
            <a:r>
              <a:rPr lang="ru-RU" altLang="ru-RU" sz="3200" dirty="0"/>
              <a:t>выбирает случайное r</a:t>
            </a:r>
            <a:r>
              <a:rPr lang="en-US" altLang="ru-RU" sz="3200" dirty="0"/>
              <a:t> (</a:t>
            </a:r>
            <a:r>
              <a:rPr lang="ru-RU" altLang="ru-RU" sz="3200" dirty="0"/>
              <a:t>1</a:t>
            </a:r>
            <a:r>
              <a:rPr lang="ru-RU" altLang="ru-RU" sz="3200" dirty="0">
                <a:cs typeface="Arial" charset="0"/>
              </a:rPr>
              <a:t>≤</a:t>
            </a:r>
            <a:r>
              <a:rPr lang="ru-RU" altLang="ru-RU" sz="3200" dirty="0"/>
              <a:t>r</a:t>
            </a:r>
            <a:r>
              <a:rPr lang="ru-RU" altLang="ru-RU" sz="3200" dirty="0">
                <a:cs typeface="Arial" charset="0"/>
              </a:rPr>
              <a:t>≤</a:t>
            </a:r>
            <a:r>
              <a:rPr lang="ru-RU" altLang="ru-RU" sz="3200" dirty="0"/>
              <a:t>n-1</a:t>
            </a:r>
            <a:r>
              <a:rPr lang="en-US" altLang="ru-RU" sz="3200" dirty="0"/>
              <a:t>).</a:t>
            </a:r>
          </a:p>
          <a:p>
            <a:pPr marL="1021080" lvl="1" indent="-381000">
              <a:lnSpc>
                <a:spcPct val="90000"/>
              </a:lnSpc>
              <a:buClr>
                <a:schemeClr val="hlink"/>
              </a:buClr>
              <a:buSzPct val="80000"/>
              <a:buFont typeface="Wingdings" pitchFamily="2" charset="2"/>
              <a:buAutoNum type="arabicPeriod"/>
            </a:pPr>
            <a:r>
              <a:rPr lang="en-US" altLang="ru-RU" sz="3200" dirty="0"/>
              <a:t>A-&gt;AS: </a:t>
            </a:r>
            <a:r>
              <a:rPr lang="ru-RU" altLang="ru-RU" sz="3200" dirty="0"/>
              <a:t>x=r</a:t>
            </a:r>
            <a:r>
              <a:rPr lang="ru-RU" altLang="ru-RU" sz="3200" baseline="30000" dirty="0"/>
              <a:t>2</a:t>
            </a:r>
            <a:r>
              <a:rPr lang="ru-RU" altLang="ru-RU" sz="3200" dirty="0"/>
              <a:t> </a:t>
            </a:r>
            <a:r>
              <a:rPr lang="en-US" altLang="ru-RU" sz="3200" dirty="0"/>
              <a:t>{</a:t>
            </a:r>
            <a:r>
              <a:rPr lang="ru-RU" altLang="ru-RU" sz="3200" dirty="0"/>
              <a:t>mod n</a:t>
            </a:r>
            <a:r>
              <a:rPr lang="en-US" altLang="ru-RU" sz="3200" dirty="0"/>
              <a:t>}</a:t>
            </a:r>
            <a:r>
              <a:rPr lang="ru-RU" altLang="ru-RU" sz="3200" dirty="0"/>
              <a:t>.</a:t>
            </a:r>
            <a:endParaRPr lang="en-US" altLang="ru-RU" sz="3200" dirty="0"/>
          </a:p>
          <a:p>
            <a:pPr marL="1021080" lvl="1" indent="-381000">
              <a:lnSpc>
                <a:spcPct val="90000"/>
              </a:lnSpc>
              <a:buClr>
                <a:schemeClr val="hlink"/>
              </a:buClr>
              <a:buSzPct val="80000"/>
              <a:buFont typeface="Wingdings" pitchFamily="2" charset="2"/>
              <a:buAutoNum type="arabicPeriod"/>
            </a:pPr>
            <a:r>
              <a:rPr lang="en-US" altLang="ru-RU" sz="3200" dirty="0"/>
              <a:t>AS-&gt;A: </a:t>
            </a:r>
            <a:r>
              <a:rPr lang="ru-RU" altLang="ru-RU" sz="3200" dirty="0"/>
              <a:t>случайный бит </a:t>
            </a:r>
            <a:r>
              <a:rPr lang="en-US" altLang="ru-RU" sz="3200" dirty="0"/>
              <a:t>b</a:t>
            </a:r>
            <a:r>
              <a:rPr lang="ru-RU" altLang="ru-RU" sz="3200" dirty="0"/>
              <a:t> (0 или 1).</a:t>
            </a:r>
          </a:p>
          <a:p>
            <a:pPr marL="1021080" lvl="1" indent="-381000">
              <a:lnSpc>
                <a:spcPct val="90000"/>
              </a:lnSpc>
              <a:buClr>
                <a:schemeClr val="hlink"/>
              </a:buClr>
              <a:buSzPct val="80000"/>
              <a:buFont typeface="Wingdings" pitchFamily="2" charset="2"/>
              <a:buAutoNum type="arabicPeriod"/>
            </a:pPr>
            <a:r>
              <a:rPr lang="en-US" altLang="ru-RU" sz="3200" dirty="0"/>
              <a:t>A-&gt;AS: </a:t>
            </a:r>
            <a:r>
              <a:rPr lang="ru-RU" altLang="ru-RU" sz="3200" dirty="0"/>
              <a:t>у=r</a:t>
            </a:r>
            <a:r>
              <a:rPr lang="en-US" altLang="ru-RU" sz="3200" dirty="0"/>
              <a:t> </a:t>
            </a:r>
            <a:r>
              <a:rPr lang="ru-RU" altLang="ru-RU" sz="3200" dirty="0"/>
              <a:t>при </a:t>
            </a:r>
            <a:r>
              <a:rPr lang="en-US" altLang="ru-RU" sz="3200" dirty="0"/>
              <a:t>b</a:t>
            </a:r>
            <a:r>
              <a:rPr lang="ru-RU" altLang="ru-RU" sz="3200" dirty="0"/>
              <a:t>=0 или y=r</a:t>
            </a:r>
            <a:r>
              <a:rPr lang="ru-RU" altLang="ru-RU" sz="3200" dirty="0">
                <a:cs typeface="Arial" charset="0"/>
              </a:rPr>
              <a:t>∙</a:t>
            </a:r>
            <a:r>
              <a:rPr lang="en-US" altLang="ru-RU" sz="3200" dirty="0">
                <a:cs typeface="Arial" charset="0"/>
              </a:rPr>
              <a:t>s</a:t>
            </a:r>
            <a:r>
              <a:rPr lang="ru-RU" altLang="ru-RU" sz="3200" dirty="0"/>
              <a:t> </a:t>
            </a:r>
            <a:r>
              <a:rPr lang="en-US" altLang="ru-RU" sz="3200" dirty="0"/>
              <a:t>{</a:t>
            </a:r>
            <a:r>
              <a:rPr lang="ru-RU" altLang="ru-RU" sz="3200" dirty="0"/>
              <a:t>mod n</a:t>
            </a:r>
            <a:r>
              <a:rPr lang="en-US" altLang="ru-RU" sz="3200" dirty="0"/>
              <a:t>}</a:t>
            </a:r>
            <a:r>
              <a:rPr lang="ru-RU" altLang="ru-RU" sz="3200" dirty="0"/>
              <a:t> при </a:t>
            </a:r>
            <a:r>
              <a:rPr lang="en-US" altLang="ru-RU" sz="3200" dirty="0"/>
              <a:t>b</a:t>
            </a:r>
            <a:r>
              <a:rPr lang="ru-RU" altLang="ru-RU" sz="3200" dirty="0"/>
              <a:t>=1.</a:t>
            </a:r>
          </a:p>
          <a:p>
            <a:pPr marL="1021080" lvl="1" indent="-381000">
              <a:lnSpc>
                <a:spcPct val="90000"/>
              </a:lnSpc>
              <a:buClr>
                <a:schemeClr val="hlink"/>
              </a:buClr>
              <a:buSzPct val="80000"/>
              <a:buFont typeface="Wingdings" pitchFamily="2" charset="2"/>
              <a:buAutoNum type="arabicPeriod"/>
            </a:pPr>
            <a:r>
              <a:rPr lang="en-US" altLang="ru-RU" sz="3200" dirty="0"/>
              <a:t>AS: </a:t>
            </a:r>
            <a:r>
              <a:rPr lang="ru-RU" altLang="ru-RU" sz="3200" dirty="0"/>
              <a:t>если </a:t>
            </a:r>
            <a:r>
              <a:rPr lang="en-US" altLang="ru-RU" sz="3200" dirty="0"/>
              <a:t>b</a:t>
            </a:r>
            <a:r>
              <a:rPr lang="ru-RU" altLang="ru-RU" sz="3200" dirty="0"/>
              <a:t>=0, то проверяет x=r</a:t>
            </a:r>
            <a:r>
              <a:rPr lang="ru-RU" altLang="ru-RU" sz="3200" baseline="30000" dirty="0"/>
              <a:t>2</a:t>
            </a:r>
            <a:r>
              <a:rPr lang="ru-RU" altLang="ru-RU" sz="3200" dirty="0"/>
              <a:t> </a:t>
            </a:r>
            <a:r>
              <a:rPr lang="en-US" altLang="ru-RU" sz="3200" dirty="0"/>
              <a:t>{</a:t>
            </a:r>
            <a:r>
              <a:rPr lang="ru-RU" altLang="ru-RU" sz="3200" dirty="0"/>
              <a:t>mod n</a:t>
            </a:r>
            <a:r>
              <a:rPr lang="en-US" altLang="ru-RU" sz="3200" dirty="0"/>
              <a:t>}</a:t>
            </a:r>
            <a:r>
              <a:rPr lang="ru-RU" altLang="ru-RU" sz="3200" dirty="0"/>
              <a:t> (подтверждение, что </a:t>
            </a:r>
            <a:r>
              <a:rPr lang="en-US" altLang="ru-RU" sz="3200" dirty="0"/>
              <a:t>A </a:t>
            </a:r>
            <a:r>
              <a:rPr lang="ru-RU" altLang="ru-RU" sz="3200" dirty="0"/>
              <a:t>знает </a:t>
            </a:r>
            <a:r>
              <a:rPr lang="ru-RU" altLang="ru-RU" sz="3200" dirty="0">
                <a:cs typeface="Arial" charset="0"/>
              </a:rPr>
              <a:t>√</a:t>
            </a:r>
            <a:r>
              <a:rPr lang="en-US" altLang="ru-RU" sz="3200" dirty="0">
                <a:cs typeface="Arial" charset="0"/>
              </a:rPr>
              <a:t>x); </a:t>
            </a:r>
            <a:r>
              <a:rPr lang="ru-RU" altLang="ru-RU" sz="3200" dirty="0">
                <a:cs typeface="Arial" charset="0"/>
              </a:rPr>
              <a:t>если </a:t>
            </a:r>
            <a:r>
              <a:rPr lang="en-US" altLang="ru-RU" sz="3200" dirty="0"/>
              <a:t>b</a:t>
            </a:r>
            <a:r>
              <a:rPr lang="ru-RU" altLang="ru-RU" sz="3200" dirty="0"/>
              <a:t>=1, то</a:t>
            </a:r>
            <a:r>
              <a:rPr lang="ru-RU" altLang="ru-RU" sz="3200" dirty="0">
                <a:cs typeface="Arial" charset="0"/>
              </a:rPr>
              <a:t> </a:t>
            </a:r>
            <a:r>
              <a:rPr lang="ru-RU" altLang="ru-RU" sz="3200" dirty="0"/>
              <a:t>проверяет</a:t>
            </a:r>
            <a:r>
              <a:rPr lang="en-US" altLang="ru-RU" sz="3200" dirty="0"/>
              <a:t> x=y</a:t>
            </a:r>
            <a:r>
              <a:rPr lang="en-US" altLang="ru-RU" sz="3200" baseline="30000" dirty="0"/>
              <a:t>2</a:t>
            </a:r>
            <a:r>
              <a:rPr lang="en-US" altLang="ru-RU" sz="3200" dirty="0">
                <a:cs typeface="Arial" charset="0"/>
              </a:rPr>
              <a:t>∙v</a:t>
            </a:r>
            <a:r>
              <a:rPr lang="en-US" altLang="ru-RU" sz="3200" baseline="30000" dirty="0">
                <a:cs typeface="Arial" charset="0"/>
              </a:rPr>
              <a:t> </a:t>
            </a:r>
            <a:r>
              <a:rPr lang="en-US" altLang="ru-RU" sz="3200" dirty="0"/>
              <a:t>{</a:t>
            </a:r>
            <a:r>
              <a:rPr lang="ru-RU" altLang="ru-RU" sz="3200" dirty="0"/>
              <a:t>mod n</a:t>
            </a:r>
            <a:r>
              <a:rPr lang="en-US" altLang="ru-RU" sz="3200" dirty="0"/>
              <a:t>} (</a:t>
            </a:r>
            <a:r>
              <a:rPr lang="ru-RU" altLang="ru-RU" sz="3200" dirty="0"/>
              <a:t>подтверждение того, что </a:t>
            </a:r>
            <a:r>
              <a:rPr lang="en-US" altLang="ru-RU" sz="3200" dirty="0"/>
              <a:t>A </a:t>
            </a:r>
            <a:r>
              <a:rPr lang="ru-RU" altLang="ru-RU" sz="3200" dirty="0"/>
              <a:t>знает закрытый ключ </a:t>
            </a:r>
            <a:r>
              <a:rPr lang="en-US" altLang="ru-RU" sz="3200" dirty="0"/>
              <a:t>s</a:t>
            </a:r>
            <a:r>
              <a:rPr lang="ru-RU" altLang="ru-RU" sz="3200" dirty="0"/>
              <a:t>=</a:t>
            </a:r>
            <a:r>
              <a:rPr lang="en-US" altLang="ru-RU" sz="3200" dirty="0">
                <a:cs typeface="Arial" charset="0"/>
              </a:rPr>
              <a:t>√</a:t>
            </a:r>
            <a:r>
              <a:rPr lang="ru-RU" altLang="ru-RU" sz="3200" dirty="0">
                <a:cs typeface="Arial" charset="0"/>
              </a:rPr>
              <a:t>(</a:t>
            </a:r>
            <a:r>
              <a:rPr lang="en-US" altLang="ru-RU" sz="3200" dirty="0">
                <a:cs typeface="Arial" charset="0"/>
              </a:rPr>
              <a:t>v</a:t>
            </a:r>
            <a:r>
              <a:rPr lang="ru-RU" altLang="ru-RU" sz="3200" baseline="30000" dirty="0">
                <a:cs typeface="Arial" charset="0"/>
              </a:rPr>
              <a:t>-1</a:t>
            </a:r>
            <a:r>
              <a:rPr lang="ru-RU" altLang="ru-RU" sz="3200" dirty="0">
                <a:cs typeface="Arial" charset="0"/>
              </a:rPr>
              <a:t>)</a:t>
            </a:r>
            <a:r>
              <a:rPr lang="en-US" altLang="ru-RU" sz="3200" dirty="0"/>
              <a:t>{</a:t>
            </a:r>
            <a:r>
              <a:rPr lang="ru-RU" altLang="ru-RU" sz="3200" dirty="0"/>
              <a:t>mod n</a:t>
            </a:r>
            <a:r>
              <a:rPr lang="en-US" altLang="ru-RU" sz="3200" dirty="0"/>
              <a:t>}</a:t>
            </a:r>
            <a:r>
              <a:rPr lang="ru-RU" altLang="ru-RU" sz="3200" dirty="0"/>
              <a:t>, т.к. </a:t>
            </a:r>
            <a:r>
              <a:rPr lang="en-US" altLang="ru-RU" sz="3200" dirty="0"/>
              <a:t>y</a:t>
            </a:r>
            <a:r>
              <a:rPr lang="en-US" altLang="ru-RU" sz="3200" baseline="30000" dirty="0"/>
              <a:t>2 </a:t>
            </a:r>
            <a:r>
              <a:rPr lang="en-US" altLang="ru-RU" sz="3200" dirty="0">
                <a:cs typeface="Arial" charset="0"/>
              </a:rPr>
              <a:t>∙v</a:t>
            </a:r>
            <a:r>
              <a:rPr lang="en-US" altLang="ru-RU" sz="3200" dirty="0"/>
              <a:t>{</a:t>
            </a:r>
            <a:r>
              <a:rPr lang="ru-RU" altLang="ru-RU" sz="3200" dirty="0"/>
              <a:t>mod n</a:t>
            </a:r>
            <a:r>
              <a:rPr lang="en-US" altLang="ru-RU" sz="3200" dirty="0"/>
              <a:t>}=</a:t>
            </a:r>
            <a:r>
              <a:rPr lang="ru-RU" altLang="ru-RU" sz="3200" dirty="0"/>
              <a:t>r</a:t>
            </a:r>
            <a:r>
              <a:rPr lang="ru-RU" altLang="ru-RU" sz="3200" baseline="30000" dirty="0"/>
              <a:t>2</a:t>
            </a:r>
            <a:r>
              <a:rPr lang="ru-RU" altLang="ru-RU" sz="3200" dirty="0">
                <a:cs typeface="Arial" charset="0"/>
              </a:rPr>
              <a:t>∙</a:t>
            </a:r>
            <a:r>
              <a:rPr lang="ru-RU" altLang="ru-RU" sz="3200" dirty="0"/>
              <a:t>s</a:t>
            </a:r>
            <a:r>
              <a:rPr lang="ru-RU" altLang="ru-RU" sz="3200" baseline="30000" dirty="0"/>
              <a:t>2</a:t>
            </a:r>
            <a:r>
              <a:rPr lang="ru-RU" altLang="ru-RU" sz="3200" dirty="0">
                <a:cs typeface="Arial" charset="0"/>
              </a:rPr>
              <a:t>∙</a:t>
            </a:r>
            <a:r>
              <a:rPr lang="en-US" altLang="ru-RU" sz="3200" dirty="0">
                <a:cs typeface="Arial" charset="0"/>
              </a:rPr>
              <a:t>s</a:t>
            </a:r>
            <a:r>
              <a:rPr lang="en-US" altLang="ru-RU" sz="3200" baseline="30000" dirty="0">
                <a:cs typeface="Arial" charset="0"/>
              </a:rPr>
              <a:t>-2</a:t>
            </a:r>
            <a:r>
              <a:rPr lang="en-US" altLang="ru-RU" sz="3200" dirty="0"/>
              <a:t>{</a:t>
            </a:r>
            <a:r>
              <a:rPr lang="ru-RU" altLang="ru-RU" sz="3200" dirty="0"/>
              <a:t>mod n</a:t>
            </a:r>
            <a:r>
              <a:rPr lang="en-US" altLang="ru-RU" sz="3200" dirty="0"/>
              <a:t>}</a:t>
            </a:r>
            <a:r>
              <a:rPr lang="ru-RU" altLang="ru-RU" sz="3200" dirty="0"/>
              <a:t>= r</a:t>
            </a:r>
            <a:r>
              <a:rPr lang="ru-RU" altLang="ru-RU" sz="3200" baseline="30000" dirty="0"/>
              <a:t>2</a:t>
            </a:r>
            <a:r>
              <a:rPr lang="en-US" altLang="ru-RU" sz="3200" dirty="0"/>
              <a:t>{</a:t>
            </a:r>
            <a:r>
              <a:rPr lang="ru-RU" altLang="ru-RU" sz="3200" dirty="0"/>
              <a:t>mod n</a:t>
            </a:r>
            <a:r>
              <a:rPr lang="en-US" altLang="ru-RU" sz="3200" dirty="0"/>
              <a:t>}</a:t>
            </a:r>
            <a:r>
              <a:rPr lang="ru-RU" altLang="ru-RU" sz="3200" dirty="0"/>
              <a:t>=x</a:t>
            </a:r>
            <a:r>
              <a:rPr lang="en-US" altLang="ru-RU" sz="3200" dirty="0"/>
              <a:t>).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3124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4624"/>
            <a:ext cx="9144000" cy="1152128"/>
          </a:xfrm>
        </p:spPr>
        <p:txBody>
          <a:bodyPr>
            <a:normAutofit fontScale="90000"/>
          </a:bodyPr>
          <a:lstStyle/>
          <a:p>
            <a:r>
              <a:rPr lang="ru-RU" altLang="ru-RU" sz="4000" dirty="0" smtClean="0"/>
              <a:t>Анализ протокола </a:t>
            </a:r>
            <a:r>
              <a:rPr lang="ru-RU" altLang="ru-RU" sz="4000" dirty="0"/>
              <a:t>аутентификации Фейге-Фиата-Шамира</a:t>
            </a:r>
          </a:p>
        </p:txBody>
      </p:sp>
      <p:sp>
        <p:nvSpPr>
          <p:cNvPr id="414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Autofit/>
          </a:bodyPr>
          <a:lstStyle/>
          <a:p>
            <a:r>
              <a:rPr lang="ru-RU" altLang="ru-RU" sz="3200" dirty="0"/>
              <a:t>Считается наилучшим протоколом с нулевой передачей знаний.</a:t>
            </a:r>
          </a:p>
          <a:p>
            <a:r>
              <a:rPr lang="ru-RU" altLang="ru-RU" sz="3200" dirty="0"/>
              <a:t>Вероятность обмана </a:t>
            </a:r>
            <a:r>
              <a:rPr lang="en-US" altLang="ru-RU" sz="3200" dirty="0" smtClean="0"/>
              <a:t>AS </a:t>
            </a:r>
            <a:r>
              <a:rPr lang="ru-RU" altLang="ru-RU" sz="3200" dirty="0" smtClean="0"/>
              <a:t>нарушителем </a:t>
            </a:r>
            <a:r>
              <a:rPr lang="ru-RU" altLang="ru-RU" sz="3200" dirty="0"/>
              <a:t>равна 2</a:t>
            </a:r>
            <a:r>
              <a:rPr lang="ru-RU" altLang="ru-RU" sz="3200" baseline="30000" dirty="0"/>
              <a:t>-</a:t>
            </a:r>
            <a:r>
              <a:rPr lang="en-US" altLang="ru-RU" sz="3200" baseline="30000" dirty="0"/>
              <a:t>t</a:t>
            </a:r>
            <a:r>
              <a:rPr lang="ru-RU" altLang="ru-RU" sz="3200" dirty="0"/>
              <a:t> (на каждом раунде вероятность правильного ответа равна 0,5 как в случае незнания </a:t>
            </a:r>
            <a:r>
              <a:rPr lang="en-US" altLang="ru-RU" sz="3200" dirty="0"/>
              <a:t>s </a:t>
            </a:r>
            <a:r>
              <a:rPr lang="ru-RU" altLang="ru-RU" sz="3200" dirty="0"/>
              <a:t>для вычисления ответа для выбранного нарушителем </a:t>
            </a:r>
            <a:r>
              <a:rPr lang="en-US" altLang="ru-RU" sz="3200" dirty="0"/>
              <a:t>r, </a:t>
            </a:r>
            <a:r>
              <a:rPr lang="ru-RU" altLang="ru-RU" sz="3200" dirty="0"/>
              <a:t>так и в случае использования им ранее перехваченного </a:t>
            </a:r>
            <a:r>
              <a:rPr lang="en-US" altLang="ru-RU" sz="3200" dirty="0"/>
              <a:t>r</a:t>
            </a:r>
            <a:r>
              <a:rPr lang="ru-RU" altLang="ru-RU" sz="3200" dirty="0"/>
              <a:t> с непредсказуемым запросом </a:t>
            </a:r>
            <a:r>
              <a:rPr lang="en-US" altLang="ru-RU" sz="3200" dirty="0"/>
              <a:t>b</a:t>
            </a:r>
            <a:r>
              <a:rPr lang="ru-RU" altLang="ru-RU" sz="3200" dirty="0"/>
              <a:t>)</a:t>
            </a:r>
            <a:r>
              <a:rPr lang="en-US" altLang="ru-RU" sz="32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94356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Анализ протокола аутентификации Фейге-Фиата-Шамира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altLang="ru-RU" sz="3200" dirty="0"/>
              <a:t>Значение </a:t>
            </a:r>
            <a:r>
              <a:rPr lang="en-US" altLang="ru-RU" sz="3200" dirty="0"/>
              <a:t>r </a:t>
            </a:r>
            <a:r>
              <a:rPr lang="ru-RU" altLang="ru-RU" sz="3200" dirty="0"/>
              <a:t>должно быть уникальным (при повторении нарушитель </a:t>
            </a:r>
            <a:r>
              <a:rPr lang="ru-RU" altLang="ru-RU" sz="3200"/>
              <a:t>сможет </a:t>
            </a:r>
            <a:r>
              <a:rPr lang="ru-RU" altLang="ru-RU" sz="3200" smtClean="0"/>
              <a:t>получить </a:t>
            </a:r>
            <a:r>
              <a:rPr lang="ru-RU" altLang="ru-RU" sz="3200" dirty="0"/>
              <a:t>оба варианта ответа</a:t>
            </a:r>
            <a:r>
              <a:rPr lang="ru-RU" altLang="ru-RU" sz="3200" dirty="0" smtClean="0"/>
              <a:t>).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2077495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7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340768"/>
          </a:xfrm>
        </p:spPr>
        <p:txBody>
          <a:bodyPr/>
          <a:lstStyle/>
          <a:p>
            <a:r>
              <a:rPr lang="ru-RU" altLang="ru-RU" sz="4000" dirty="0"/>
              <a:t>Параллельная схема аутентификации по протоколу Фейге-Фиата-Шамира</a:t>
            </a:r>
          </a:p>
        </p:txBody>
      </p:sp>
      <p:sp>
        <p:nvSpPr>
          <p:cNvPr id="415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7"/>
            <a:ext cx="9144000" cy="5445224"/>
          </a:xfrm>
        </p:spPr>
        <p:txBody>
          <a:bodyPr>
            <a:normAutofit/>
          </a:bodyPr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3200" dirty="0"/>
              <a:t>Открытый ключ </a:t>
            </a:r>
            <a:r>
              <a:rPr lang="en-US" altLang="ru-RU" sz="3200" dirty="0"/>
              <a:t>v</a:t>
            </a:r>
            <a:r>
              <a:rPr lang="en-US" altLang="ru-RU" sz="3200" baseline="-25000" dirty="0"/>
              <a:t>1</a:t>
            </a:r>
            <a:r>
              <a:rPr lang="en-US" altLang="ru-RU" sz="3200" dirty="0"/>
              <a:t>, v</a:t>
            </a:r>
            <a:r>
              <a:rPr lang="en-US" altLang="ru-RU" sz="3200" baseline="-25000" dirty="0"/>
              <a:t>2</a:t>
            </a:r>
            <a:r>
              <a:rPr lang="en-US" altLang="ru-RU" sz="3200" dirty="0"/>
              <a:t>, …, </a:t>
            </a:r>
            <a:r>
              <a:rPr lang="en-US" altLang="ru-RU" sz="3200" dirty="0" err="1"/>
              <a:t>v</a:t>
            </a:r>
            <a:r>
              <a:rPr lang="en-US" altLang="ru-RU" sz="3200" baseline="-25000" dirty="0" err="1"/>
              <a:t>k</a:t>
            </a:r>
            <a:r>
              <a:rPr lang="en-US" altLang="ru-RU" sz="3200" dirty="0"/>
              <a:t> </a:t>
            </a:r>
            <a:r>
              <a:rPr lang="ru-RU" altLang="ru-RU" sz="3200" dirty="0"/>
              <a:t>и закрытый ключ </a:t>
            </a:r>
            <a:r>
              <a:rPr lang="en-US" altLang="ru-RU" sz="3200" dirty="0"/>
              <a:t>s</a:t>
            </a:r>
            <a:r>
              <a:rPr lang="en-US" altLang="ru-RU" sz="3200" baseline="-25000" dirty="0"/>
              <a:t>1</a:t>
            </a:r>
            <a:r>
              <a:rPr lang="en-US" altLang="ru-RU" sz="3200" dirty="0"/>
              <a:t>, s</a:t>
            </a:r>
            <a:r>
              <a:rPr lang="en-US" altLang="ru-RU" sz="3200" baseline="-25000" dirty="0"/>
              <a:t>2</a:t>
            </a:r>
            <a:r>
              <a:rPr lang="en-US" altLang="ru-RU" sz="3200" dirty="0"/>
              <a:t>,…, </a:t>
            </a:r>
            <a:r>
              <a:rPr lang="en-US" altLang="ru-RU" sz="3200" dirty="0" err="1"/>
              <a:t>s</a:t>
            </a:r>
            <a:r>
              <a:rPr lang="en-US" altLang="ru-RU" sz="3200" baseline="-25000" dirty="0" err="1"/>
              <a:t>k</a:t>
            </a:r>
            <a:r>
              <a:rPr lang="en-US" altLang="ru-RU" sz="3200" dirty="0"/>
              <a:t> (</a:t>
            </a:r>
            <a:r>
              <a:rPr lang="en-US" altLang="ru-RU" sz="3200" dirty="0" err="1"/>
              <a:t>s</a:t>
            </a:r>
            <a:r>
              <a:rPr lang="en-US" altLang="ru-RU" sz="3200" baseline="-25000" dirty="0" err="1"/>
              <a:t>i</a:t>
            </a:r>
            <a:r>
              <a:rPr lang="en-US" altLang="ru-RU" sz="3200" dirty="0"/>
              <a:t>=</a:t>
            </a:r>
            <a:r>
              <a:rPr lang="en-US" altLang="ru-RU" sz="3200" dirty="0">
                <a:cs typeface="Arial" charset="0"/>
              </a:rPr>
              <a:t>√</a:t>
            </a:r>
            <a:r>
              <a:rPr lang="ru-RU" altLang="ru-RU" sz="3200" dirty="0">
                <a:cs typeface="Arial" charset="0"/>
              </a:rPr>
              <a:t>(</a:t>
            </a:r>
            <a:r>
              <a:rPr lang="en-US" altLang="ru-RU" sz="3200" dirty="0">
                <a:cs typeface="Arial" charset="0"/>
              </a:rPr>
              <a:t>v</a:t>
            </a:r>
            <a:r>
              <a:rPr lang="en-US" altLang="ru-RU" sz="3200" baseline="-25000" dirty="0">
                <a:cs typeface="Arial" charset="0"/>
              </a:rPr>
              <a:t>i</a:t>
            </a:r>
            <a:r>
              <a:rPr lang="ru-RU" altLang="ru-RU" sz="3200" baseline="30000" dirty="0">
                <a:cs typeface="Arial" charset="0"/>
              </a:rPr>
              <a:t>-1</a:t>
            </a:r>
            <a:r>
              <a:rPr lang="ru-RU" altLang="ru-RU" sz="3200" dirty="0">
                <a:cs typeface="Arial" charset="0"/>
              </a:rPr>
              <a:t>)</a:t>
            </a:r>
            <a:r>
              <a:rPr lang="en-US" altLang="ru-RU" sz="3200" dirty="0">
                <a:cs typeface="Arial" charset="0"/>
              </a:rPr>
              <a:t>{mod n}.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>
                <a:cs typeface="Arial" charset="0"/>
              </a:rPr>
              <a:t>A: </a:t>
            </a:r>
            <a:r>
              <a:rPr lang="ru-RU" altLang="ru-RU" sz="3200" dirty="0">
                <a:cs typeface="Arial" charset="0"/>
              </a:rPr>
              <a:t>выбор случайного </a:t>
            </a:r>
            <a:r>
              <a:rPr lang="en-US" altLang="ru-RU" sz="3200" dirty="0">
                <a:cs typeface="Arial" charset="0"/>
              </a:rPr>
              <a:t>r&lt;n, </a:t>
            </a:r>
            <a:r>
              <a:rPr lang="ru-RU" altLang="ru-RU" sz="3200" dirty="0">
                <a:cs typeface="Arial" charset="0"/>
              </a:rPr>
              <a:t>вычисление </a:t>
            </a:r>
            <a:r>
              <a:rPr lang="ru-RU" altLang="ru-RU" sz="3200" dirty="0"/>
              <a:t>x=r</a:t>
            </a:r>
            <a:r>
              <a:rPr lang="ru-RU" altLang="ru-RU" sz="3200" baseline="30000" dirty="0"/>
              <a:t>2</a:t>
            </a:r>
            <a:r>
              <a:rPr lang="ru-RU" altLang="ru-RU" sz="3200" dirty="0"/>
              <a:t> </a:t>
            </a:r>
            <a:r>
              <a:rPr lang="en-US" altLang="ru-RU" sz="3200" dirty="0"/>
              <a:t>{</a:t>
            </a:r>
            <a:r>
              <a:rPr lang="ru-RU" altLang="ru-RU" sz="3200" dirty="0"/>
              <a:t>mod n</a:t>
            </a:r>
            <a:r>
              <a:rPr lang="en-US" altLang="ru-RU" sz="3200" dirty="0"/>
              <a:t>}</a:t>
            </a:r>
            <a:r>
              <a:rPr lang="ru-RU" altLang="ru-RU" sz="3200" dirty="0"/>
              <a:t>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/>
              <a:t>A-&gt;AS: x.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/>
              <a:t>AS-&gt;A: </a:t>
            </a:r>
            <a:r>
              <a:rPr lang="ru-RU" altLang="ru-RU" sz="3200" dirty="0"/>
              <a:t>случайная последовательность битов </a:t>
            </a:r>
            <a:r>
              <a:rPr lang="en-US" altLang="ru-RU" sz="3200" dirty="0"/>
              <a:t>b</a:t>
            </a:r>
            <a:r>
              <a:rPr lang="en-US" altLang="ru-RU" sz="3200" baseline="-25000" dirty="0"/>
              <a:t>1</a:t>
            </a:r>
            <a:r>
              <a:rPr lang="en-US" altLang="ru-RU" sz="3200" dirty="0"/>
              <a:t>, b</a:t>
            </a:r>
            <a:r>
              <a:rPr lang="en-US" altLang="ru-RU" sz="3200" baseline="-25000" dirty="0"/>
              <a:t>2</a:t>
            </a:r>
            <a:r>
              <a:rPr lang="en-US" altLang="ru-RU" sz="3200" dirty="0"/>
              <a:t>, …, b</a:t>
            </a:r>
            <a:r>
              <a:rPr lang="en-US" altLang="ru-RU" sz="3200" baseline="-25000" dirty="0"/>
              <a:t>k</a:t>
            </a:r>
            <a:r>
              <a:rPr lang="en-US" altLang="ru-RU" sz="3200" dirty="0"/>
              <a:t>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/>
              <a:t>A: </a:t>
            </a:r>
            <a:r>
              <a:rPr lang="ru-RU" altLang="ru-RU" sz="3200" dirty="0"/>
              <a:t>вычисление </a:t>
            </a:r>
            <a:r>
              <a:rPr lang="en-US" altLang="ru-RU" sz="3200" dirty="0"/>
              <a:t>y=r</a:t>
            </a:r>
            <a:r>
              <a:rPr lang="en-US" altLang="ru-RU" sz="3200" dirty="0">
                <a:cs typeface="Arial" charset="0"/>
              </a:rPr>
              <a:t>∙</a:t>
            </a:r>
            <a:r>
              <a:rPr lang="en-US" altLang="ru-RU" sz="3200" dirty="0"/>
              <a:t>s</a:t>
            </a:r>
            <a:r>
              <a:rPr lang="en-US" altLang="ru-RU" sz="3200" baseline="-25000" dirty="0"/>
              <a:t>1</a:t>
            </a:r>
            <a:r>
              <a:rPr lang="en-US" altLang="ru-RU" sz="3200" baseline="30000" dirty="0"/>
              <a:t>b1</a:t>
            </a:r>
            <a:r>
              <a:rPr lang="en-US" altLang="ru-RU" sz="3200" dirty="0">
                <a:cs typeface="Arial" charset="0"/>
              </a:rPr>
              <a:t>∙</a:t>
            </a:r>
            <a:r>
              <a:rPr lang="en-US" altLang="ru-RU" sz="3200" dirty="0"/>
              <a:t>s</a:t>
            </a:r>
            <a:r>
              <a:rPr lang="en-US" altLang="ru-RU" sz="3200" baseline="-25000" dirty="0"/>
              <a:t>2</a:t>
            </a:r>
            <a:r>
              <a:rPr lang="en-US" altLang="ru-RU" sz="3200" baseline="30000" dirty="0"/>
              <a:t>b2</a:t>
            </a:r>
            <a:r>
              <a:rPr lang="en-US" altLang="ru-RU" sz="3200" dirty="0">
                <a:cs typeface="Arial" charset="0"/>
              </a:rPr>
              <a:t>∙…∙</a:t>
            </a:r>
            <a:r>
              <a:rPr lang="ru-RU" altLang="ru-RU" sz="3200" dirty="0">
                <a:cs typeface="Arial" charset="0"/>
              </a:rPr>
              <a:t> </a:t>
            </a:r>
            <a:r>
              <a:rPr lang="en-US" altLang="ru-RU" sz="3200" dirty="0" err="1"/>
              <a:t>s</a:t>
            </a:r>
            <a:r>
              <a:rPr lang="en-US" altLang="ru-RU" sz="3200" baseline="-25000" dirty="0" err="1"/>
              <a:t>k</a:t>
            </a:r>
            <a:r>
              <a:rPr lang="en-US" altLang="ru-RU" sz="3200" baseline="30000" dirty="0" err="1"/>
              <a:t>bk</a:t>
            </a:r>
            <a:r>
              <a:rPr lang="en-US" altLang="ru-RU" sz="3200" dirty="0"/>
              <a:t>{mod n}</a:t>
            </a:r>
            <a:r>
              <a:rPr lang="ru-RU" altLang="ru-RU" sz="3200" dirty="0"/>
              <a:t>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/>
              <a:t>A-&gt;AS: y.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1096749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7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1412776"/>
          </a:xfrm>
        </p:spPr>
        <p:txBody>
          <a:bodyPr/>
          <a:lstStyle/>
          <a:p>
            <a:r>
              <a:rPr lang="ru-RU" altLang="ru-RU" sz="4000" dirty="0"/>
              <a:t>Параллельная схема аутентификации по протоколу Фейге-Фиата-Шамира</a:t>
            </a:r>
          </a:p>
        </p:txBody>
      </p:sp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3"/>
            <a:ext cx="9144000" cy="5373217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AutoNum type="arabicPeriod" startAt="6"/>
            </a:pPr>
            <a:r>
              <a:rPr lang="en-US" altLang="ru-RU" sz="3200" dirty="0"/>
              <a:t>AS: </a:t>
            </a:r>
            <a:r>
              <a:rPr lang="ru-RU" altLang="ru-RU" sz="3200" dirty="0"/>
              <a:t>проверяет </a:t>
            </a:r>
            <a:r>
              <a:rPr lang="en-US" altLang="ru-RU" sz="3200" dirty="0"/>
              <a:t>x=y</a:t>
            </a:r>
            <a:r>
              <a:rPr lang="en-US" altLang="ru-RU" sz="3200" baseline="30000" dirty="0"/>
              <a:t>2</a:t>
            </a:r>
            <a:r>
              <a:rPr lang="en-US" altLang="ru-RU" sz="3200" dirty="0">
                <a:cs typeface="Arial" charset="0"/>
              </a:rPr>
              <a:t>∙</a:t>
            </a:r>
            <a:r>
              <a:rPr lang="en-US" altLang="ru-RU" sz="3200" dirty="0"/>
              <a:t>v</a:t>
            </a:r>
            <a:r>
              <a:rPr lang="en-US" altLang="ru-RU" sz="3200" baseline="-25000" dirty="0"/>
              <a:t>1</a:t>
            </a:r>
            <a:r>
              <a:rPr lang="en-US" altLang="ru-RU" sz="3200" baseline="30000" dirty="0"/>
              <a:t>b1</a:t>
            </a:r>
            <a:r>
              <a:rPr lang="en-US" altLang="ru-RU" sz="3200" dirty="0">
                <a:cs typeface="Arial" charset="0"/>
              </a:rPr>
              <a:t>∙</a:t>
            </a:r>
            <a:r>
              <a:rPr lang="en-US" altLang="ru-RU" sz="3200" dirty="0"/>
              <a:t>v</a:t>
            </a:r>
            <a:r>
              <a:rPr lang="en-US" altLang="ru-RU" sz="3200" baseline="-25000" dirty="0"/>
              <a:t>2</a:t>
            </a:r>
            <a:r>
              <a:rPr lang="en-US" altLang="ru-RU" sz="3200" baseline="30000" dirty="0"/>
              <a:t>b2</a:t>
            </a:r>
            <a:r>
              <a:rPr lang="en-US" altLang="ru-RU" sz="3200" dirty="0">
                <a:cs typeface="Arial" charset="0"/>
              </a:rPr>
              <a:t>∙…∙</a:t>
            </a:r>
            <a:r>
              <a:rPr lang="ru-RU" altLang="ru-RU" sz="3200" dirty="0">
                <a:cs typeface="Arial" charset="0"/>
              </a:rPr>
              <a:t> </a:t>
            </a:r>
            <a:r>
              <a:rPr lang="en-US" altLang="ru-RU" sz="3200" dirty="0" err="1"/>
              <a:t>v</a:t>
            </a:r>
            <a:r>
              <a:rPr lang="en-US" altLang="ru-RU" sz="3200" baseline="-25000" dirty="0" err="1"/>
              <a:t>k</a:t>
            </a:r>
            <a:r>
              <a:rPr lang="en-US" altLang="ru-RU" sz="3200" baseline="30000" dirty="0" err="1"/>
              <a:t>bk</a:t>
            </a:r>
            <a:r>
              <a:rPr lang="en-US" altLang="ru-RU" sz="3200" dirty="0"/>
              <a:t>{mod n} (</a:t>
            </a:r>
            <a:r>
              <a:rPr lang="ru-RU" altLang="ru-RU" sz="3200" dirty="0"/>
              <a:t>при правильном</a:t>
            </a:r>
            <a:r>
              <a:rPr lang="en-US" altLang="ru-RU" sz="3200" dirty="0"/>
              <a:t> s y</a:t>
            </a:r>
            <a:r>
              <a:rPr lang="en-US" altLang="ru-RU" sz="3200" baseline="30000" dirty="0"/>
              <a:t>2</a:t>
            </a:r>
            <a:r>
              <a:rPr lang="en-US" altLang="ru-RU" sz="3200" dirty="0">
                <a:cs typeface="Arial" charset="0"/>
              </a:rPr>
              <a:t>∙</a:t>
            </a:r>
            <a:r>
              <a:rPr lang="en-US" altLang="ru-RU" sz="3200" dirty="0"/>
              <a:t>v</a:t>
            </a:r>
            <a:r>
              <a:rPr lang="en-US" altLang="ru-RU" sz="3200" baseline="-25000" dirty="0"/>
              <a:t>1</a:t>
            </a:r>
            <a:r>
              <a:rPr lang="en-US" altLang="ru-RU" sz="3200" baseline="30000" dirty="0"/>
              <a:t>b1</a:t>
            </a:r>
            <a:r>
              <a:rPr lang="en-US" altLang="ru-RU" sz="3200" dirty="0">
                <a:cs typeface="Arial" charset="0"/>
              </a:rPr>
              <a:t>∙</a:t>
            </a:r>
            <a:r>
              <a:rPr lang="en-US" altLang="ru-RU" sz="3200" dirty="0"/>
              <a:t>v</a:t>
            </a:r>
            <a:r>
              <a:rPr lang="en-US" altLang="ru-RU" sz="3200" baseline="-25000" dirty="0"/>
              <a:t>2</a:t>
            </a:r>
            <a:r>
              <a:rPr lang="en-US" altLang="ru-RU" sz="3200" baseline="30000" dirty="0"/>
              <a:t>b2</a:t>
            </a:r>
            <a:r>
              <a:rPr lang="en-US" altLang="ru-RU" sz="3200" dirty="0">
                <a:cs typeface="Arial" charset="0"/>
              </a:rPr>
              <a:t>∙…∙</a:t>
            </a:r>
            <a:r>
              <a:rPr lang="ru-RU" altLang="ru-RU" sz="3200" dirty="0">
                <a:cs typeface="Arial" charset="0"/>
              </a:rPr>
              <a:t> </a:t>
            </a:r>
            <a:r>
              <a:rPr lang="en-US" altLang="ru-RU" sz="3200" dirty="0" err="1"/>
              <a:t>v</a:t>
            </a:r>
            <a:r>
              <a:rPr lang="en-US" altLang="ru-RU" sz="3200" baseline="-25000" dirty="0" err="1"/>
              <a:t>k</a:t>
            </a:r>
            <a:r>
              <a:rPr lang="en-US" altLang="ru-RU" sz="3200" baseline="30000" dirty="0" err="1"/>
              <a:t>bk</a:t>
            </a:r>
            <a:r>
              <a:rPr lang="en-US" altLang="ru-RU" sz="3200" dirty="0"/>
              <a:t>{mod n}</a:t>
            </a:r>
            <a:r>
              <a:rPr lang="ru-RU" altLang="ru-RU" sz="3200" dirty="0"/>
              <a:t>=</a:t>
            </a:r>
            <a:r>
              <a:rPr lang="en-US" altLang="ru-RU" sz="3200" dirty="0"/>
              <a:t>r</a:t>
            </a:r>
            <a:r>
              <a:rPr lang="ru-RU" altLang="ru-RU" sz="3200" baseline="30000" dirty="0"/>
              <a:t>2</a:t>
            </a:r>
            <a:r>
              <a:rPr lang="en-US" altLang="ru-RU" sz="3200" dirty="0">
                <a:cs typeface="Arial" charset="0"/>
              </a:rPr>
              <a:t>∙</a:t>
            </a:r>
            <a:r>
              <a:rPr lang="ru-RU" altLang="ru-RU" sz="3200" dirty="0">
                <a:cs typeface="Arial" charset="0"/>
              </a:rPr>
              <a:t>(</a:t>
            </a:r>
            <a:r>
              <a:rPr lang="en-US" altLang="ru-RU" sz="3200" dirty="0"/>
              <a:t>s</a:t>
            </a:r>
            <a:r>
              <a:rPr lang="en-US" altLang="ru-RU" sz="3200" baseline="-25000" dirty="0"/>
              <a:t>1</a:t>
            </a:r>
            <a:r>
              <a:rPr lang="ru-RU" altLang="ru-RU" sz="3200" baseline="30000" dirty="0"/>
              <a:t>2</a:t>
            </a:r>
            <a:r>
              <a:rPr lang="ru-RU" altLang="ru-RU" sz="3200" dirty="0"/>
              <a:t>)</a:t>
            </a:r>
            <a:r>
              <a:rPr lang="en-US" altLang="ru-RU" sz="3200" baseline="30000" dirty="0"/>
              <a:t>b1</a:t>
            </a:r>
            <a:r>
              <a:rPr lang="en-US" altLang="ru-RU" sz="3200" dirty="0">
                <a:cs typeface="Arial" charset="0"/>
              </a:rPr>
              <a:t>∙</a:t>
            </a:r>
            <a:r>
              <a:rPr lang="ru-RU" altLang="ru-RU" sz="3200" dirty="0">
                <a:cs typeface="Arial" charset="0"/>
              </a:rPr>
              <a:t>(</a:t>
            </a:r>
            <a:r>
              <a:rPr lang="en-US" altLang="ru-RU" sz="3200" dirty="0"/>
              <a:t>s</a:t>
            </a:r>
            <a:r>
              <a:rPr lang="en-US" altLang="ru-RU" sz="3200" baseline="-25000" dirty="0"/>
              <a:t>2</a:t>
            </a:r>
            <a:r>
              <a:rPr lang="ru-RU" altLang="ru-RU" sz="3200" baseline="30000" dirty="0"/>
              <a:t>2</a:t>
            </a:r>
            <a:r>
              <a:rPr lang="ru-RU" altLang="ru-RU" sz="3200" dirty="0"/>
              <a:t>)</a:t>
            </a:r>
            <a:r>
              <a:rPr lang="en-US" altLang="ru-RU" sz="3200" baseline="30000" dirty="0"/>
              <a:t>b2</a:t>
            </a:r>
            <a:r>
              <a:rPr lang="en-US" altLang="ru-RU" sz="3200" dirty="0">
                <a:cs typeface="Arial" charset="0"/>
              </a:rPr>
              <a:t>∙…∙</a:t>
            </a:r>
            <a:r>
              <a:rPr lang="ru-RU" altLang="ru-RU" sz="3200" dirty="0">
                <a:cs typeface="Arial" charset="0"/>
              </a:rPr>
              <a:t>(</a:t>
            </a:r>
            <a:r>
              <a:rPr lang="en-US" altLang="ru-RU" sz="3200" dirty="0" err="1"/>
              <a:t>s</a:t>
            </a:r>
            <a:r>
              <a:rPr lang="en-US" altLang="ru-RU" sz="3200" baseline="-25000" dirty="0" err="1"/>
              <a:t>k</a:t>
            </a:r>
            <a:r>
              <a:rPr lang="ru-RU" altLang="ru-RU" sz="3200" baseline="30000" dirty="0"/>
              <a:t>2</a:t>
            </a:r>
            <a:r>
              <a:rPr lang="ru-RU" altLang="ru-RU" sz="3200" dirty="0"/>
              <a:t>)</a:t>
            </a:r>
            <a:r>
              <a:rPr lang="en-US" altLang="ru-RU" sz="3200" baseline="30000" dirty="0" err="1"/>
              <a:t>bk</a:t>
            </a:r>
            <a:r>
              <a:rPr lang="ru-RU" altLang="ru-RU" sz="3200" dirty="0">
                <a:cs typeface="Arial" charset="0"/>
              </a:rPr>
              <a:t>∙(</a:t>
            </a:r>
            <a:r>
              <a:rPr lang="en-US" altLang="ru-RU" sz="3200" dirty="0"/>
              <a:t>s</a:t>
            </a:r>
            <a:r>
              <a:rPr lang="en-US" altLang="ru-RU" sz="3200" baseline="-25000" dirty="0"/>
              <a:t>1</a:t>
            </a:r>
            <a:r>
              <a:rPr lang="ru-RU" altLang="ru-RU" sz="3200" baseline="30000" dirty="0"/>
              <a:t>-2</a:t>
            </a:r>
            <a:r>
              <a:rPr lang="ru-RU" altLang="ru-RU" sz="3200" dirty="0"/>
              <a:t>)</a:t>
            </a:r>
            <a:r>
              <a:rPr lang="en-US" altLang="ru-RU" sz="3200" baseline="30000" dirty="0"/>
              <a:t>b1</a:t>
            </a:r>
            <a:r>
              <a:rPr lang="en-US" altLang="ru-RU" sz="3200" dirty="0">
                <a:cs typeface="Arial" charset="0"/>
              </a:rPr>
              <a:t>∙</a:t>
            </a:r>
            <a:r>
              <a:rPr lang="ru-RU" altLang="ru-RU" sz="3200" dirty="0">
                <a:cs typeface="Arial" charset="0"/>
              </a:rPr>
              <a:t>(</a:t>
            </a:r>
            <a:r>
              <a:rPr lang="en-US" altLang="ru-RU" sz="3200" dirty="0"/>
              <a:t>s</a:t>
            </a:r>
            <a:r>
              <a:rPr lang="en-US" altLang="ru-RU" sz="3200" baseline="-25000" dirty="0"/>
              <a:t>2</a:t>
            </a:r>
            <a:r>
              <a:rPr lang="ru-RU" altLang="ru-RU" sz="3200" baseline="30000" dirty="0"/>
              <a:t>-2</a:t>
            </a:r>
            <a:r>
              <a:rPr lang="ru-RU" altLang="ru-RU" sz="3200" dirty="0"/>
              <a:t>)</a:t>
            </a:r>
            <a:r>
              <a:rPr lang="en-US" altLang="ru-RU" sz="3200" baseline="30000" dirty="0"/>
              <a:t>b2</a:t>
            </a:r>
            <a:r>
              <a:rPr lang="en-US" altLang="ru-RU" sz="3200" dirty="0">
                <a:cs typeface="Arial" charset="0"/>
              </a:rPr>
              <a:t>∙</a:t>
            </a:r>
            <a:r>
              <a:rPr lang="ru-RU" altLang="ru-RU" sz="3200" dirty="0">
                <a:cs typeface="Arial" charset="0"/>
              </a:rPr>
              <a:t> </a:t>
            </a:r>
            <a:r>
              <a:rPr lang="en-US" altLang="ru-RU" sz="3200" dirty="0">
                <a:cs typeface="Arial" charset="0"/>
              </a:rPr>
              <a:t>…∙</a:t>
            </a:r>
            <a:r>
              <a:rPr lang="ru-RU" altLang="ru-RU" sz="3200" dirty="0">
                <a:cs typeface="Arial" charset="0"/>
              </a:rPr>
              <a:t>(</a:t>
            </a:r>
            <a:r>
              <a:rPr lang="en-US" altLang="ru-RU" sz="3200" dirty="0" err="1"/>
              <a:t>s</a:t>
            </a:r>
            <a:r>
              <a:rPr lang="en-US" altLang="ru-RU" sz="3200" baseline="-25000" dirty="0" err="1"/>
              <a:t>k</a:t>
            </a:r>
            <a:r>
              <a:rPr lang="ru-RU" altLang="ru-RU" sz="3200" baseline="30000" dirty="0"/>
              <a:t>-2</a:t>
            </a:r>
            <a:r>
              <a:rPr lang="ru-RU" altLang="ru-RU" sz="3200" dirty="0"/>
              <a:t>)</a:t>
            </a:r>
            <a:r>
              <a:rPr lang="en-US" altLang="ru-RU" sz="3200" baseline="30000" dirty="0" err="1"/>
              <a:t>bk</a:t>
            </a:r>
            <a:r>
              <a:rPr lang="en-US" altLang="ru-RU" sz="3200" dirty="0"/>
              <a:t>{mod n}</a:t>
            </a:r>
            <a:r>
              <a:rPr lang="ru-RU" altLang="ru-RU" sz="3200" dirty="0"/>
              <a:t>= </a:t>
            </a:r>
            <a:r>
              <a:rPr lang="en-US" altLang="ru-RU" sz="3200" dirty="0"/>
              <a:t>r</a:t>
            </a:r>
            <a:r>
              <a:rPr lang="ru-RU" altLang="ru-RU" sz="3200" baseline="30000" dirty="0"/>
              <a:t>2</a:t>
            </a:r>
            <a:r>
              <a:rPr lang="en-US" altLang="ru-RU" sz="3200" dirty="0"/>
              <a:t>{mod n}</a:t>
            </a:r>
            <a:r>
              <a:rPr lang="ru-RU" altLang="ru-RU" sz="3200" dirty="0"/>
              <a:t>=</a:t>
            </a:r>
            <a:r>
              <a:rPr lang="en-US" altLang="ru-RU" sz="3200" dirty="0"/>
              <a:t>x).</a:t>
            </a:r>
          </a:p>
          <a:p>
            <a:pPr marL="609600" indent="-609600"/>
            <a:r>
              <a:rPr lang="ru-RU" altLang="ru-RU" sz="3200" dirty="0"/>
              <a:t>Этот раунд протокола повторяется </a:t>
            </a:r>
            <a:r>
              <a:rPr lang="en-US" altLang="ru-RU" sz="3200" dirty="0"/>
              <a:t>t </a:t>
            </a:r>
            <a:r>
              <a:rPr lang="ru-RU" altLang="ru-RU" sz="3200" dirty="0"/>
              <a:t>раз.</a:t>
            </a:r>
          </a:p>
          <a:p>
            <a:pPr marL="609600" indent="-609600"/>
            <a:r>
              <a:rPr lang="ru-RU" altLang="ru-RU" sz="3200" dirty="0"/>
              <a:t>Вероятность обмана </a:t>
            </a:r>
            <a:r>
              <a:rPr lang="en-US" altLang="ru-RU" sz="3200" dirty="0"/>
              <a:t>AS </a:t>
            </a:r>
            <a:r>
              <a:rPr lang="ru-RU" altLang="ru-RU" sz="3200" dirty="0"/>
              <a:t>равна 2</a:t>
            </a:r>
            <a:r>
              <a:rPr lang="en-US" altLang="ru-RU" sz="3200" baseline="30000" dirty="0"/>
              <a:t>-</a:t>
            </a:r>
            <a:r>
              <a:rPr lang="en-US" altLang="ru-RU" sz="3200" baseline="30000" dirty="0" err="1"/>
              <a:t>k</a:t>
            </a:r>
            <a:r>
              <a:rPr lang="en-US" altLang="ru-RU" sz="3200" baseline="30000" dirty="0" err="1">
                <a:cs typeface="Arial" charset="0"/>
              </a:rPr>
              <a:t>∙t</a:t>
            </a:r>
            <a:r>
              <a:rPr lang="ru-RU" altLang="ru-RU" sz="3200" dirty="0">
                <a:cs typeface="Arial" charset="0"/>
              </a:rPr>
              <a:t> (рекомендуется </a:t>
            </a:r>
            <a:r>
              <a:rPr lang="en-US" altLang="ru-RU" sz="3200" dirty="0"/>
              <a:t>k</a:t>
            </a:r>
            <a:r>
              <a:rPr lang="ru-RU" altLang="ru-RU" sz="3200" dirty="0"/>
              <a:t>=5 и </a:t>
            </a:r>
            <a:r>
              <a:rPr lang="en-US" altLang="ru-RU" sz="3200" dirty="0"/>
              <a:t>t=4</a:t>
            </a:r>
            <a:r>
              <a:rPr lang="ru-RU" altLang="ru-RU" sz="3200" dirty="0"/>
              <a:t>).</a:t>
            </a:r>
          </a:p>
          <a:p>
            <a:pPr marL="609600" indent="-609600"/>
            <a:r>
              <a:rPr lang="ru-RU" altLang="ru-RU" sz="3200" dirty="0"/>
              <a:t>В параллельной схеме увеличивается число проверок, выполняемых за </a:t>
            </a:r>
            <a:r>
              <a:rPr lang="en-US" altLang="ru-RU" sz="3200" dirty="0"/>
              <a:t>1</a:t>
            </a:r>
            <a:r>
              <a:rPr lang="ru-RU" altLang="ru-RU" sz="3200" dirty="0"/>
              <a:t> раунд, что позволяет уменьшить количество раундов.</a:t>
            </a:r>
            <a:endParaRPr lang="en-US" altLang="ru-RU" sz="3200" dirty="0"/>
          </a:p>
        </p:txBody>
      </p:sp>
    </p:spTree>
    <p:extLst>
      <p:ext uri="{BB962C8B-B14F-4D97-AF65-F5344CB8AC3E}">
        <p14:creationId xmlns:p14="http://schemas.microsoft.com/office/powerpoint/2010/main" val="426150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6632"/>
            <a:ext cx="8229600" cy="1023193"/>
          </a:xfrm>
        </p:spPr>
        <p:txBody>
          <a:bodyPr/>
          <a:lstStyle/>
          <a:p>
            <a:r>
              <a:rPr lang="ru-RU" altLang="ru-RU" dirty="0"/>
              <a:t>Протокол Гиллоу-Куискуотера</a:t>
            </a:r>
          </a:p>
        </p:txBody>
      </p:sp>
      <p:sp>
        <p:nvSpPr>
          <p:cNvPr id="418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Пусть </a:t>
            </a:r>
            <a:r>
              <a:rPr lang="en-US" altLang="ru-RU" sz="3200" dirty="0"/>
              <a:t>I – </a:t>
            </a:r>
            <a:r>
              <a:rPr lang="ru-RU" altLang="ru-RU" sz="3200" dirty="0"/>
              <a:t>идентификационная информация пользователя </a:t>
            </a:r>
            <a:r>
              <a:rPr lang="en-US" altLang="ru-RU" sz="3200" dirty="0"/>
              <a:t>A (</a:t>
            </a:r>
            <a:r>
              <a:rPr lang="ru-RU" altLang="ru-RU" sz="3200" dirty="0"/>
              <a:t>имя владельца карты, срок ее действия, номер банковского счета и т.п.). При большой длине </a:t>
            </a:r>
            <a:r>
              <a:rPr lang="en-US" altLang="ru-RU" sz="3200" dirty="0"/>
              <a:t>I </a:t>
            </a:r>
            <a:r>
              <a:rPr lang="ru-RU" altLang="ru-RU" sz="3200" dirty="0"/>
              <a:t>информация хешируется. </a:t>
            </a:r>
            <a:r>
              <a:rPr lang="en-US" altLang="ru-RU" sz="3200" dirty="0"/>
              <a:t>I </a:t>
            </a:r>
            <a:r>
              <a:rPr lang="ru-RU" altLang="ru-RU" sz="3200" dirty="0"/>
              <a:t>выполняет роль открытого ключа, другими частями которого являются модуль </a:t>
            </a:r>
            <a:r>
              <a:rPr lang="en-US" altLang="ru-RU" sz="3200" dirty="0"/>
              <a:t>n </a:t>
            </a:r>
            <a:r>
              <a:rPr lang="ru-RU" altLang="ru-RU" sz="3200" dirty="0"/>
              <a:t>(произведение двух секретных простых чисел) и показатель степени </a:t>
            </a:r>
            <a:r>
              <a:rPr lang="en-US" altLang="ru-RU" sz="3200" dirty="0"/>
              <a:t>V.</a:t>
            </a:r>
            <a:endParaRPr lang="ru-RU" altLang="ru-RU" sz="3200" dirty="0"/>
          </a:p>
          <a:p>
            <a:r>
              <a:rPr lang="ru-RU" altLang="ru-RU" sz="3200" dirty="0" smtClean="0"/>
              <a:t>Закрытый </a:t>
            </a:r>
            <a:r>
              <a:rPr lang="ru-RU" altLang="ru-RU" sz="3200" dirty="0"/>
              <a:t>ключ </a:t>
            </a:r>
            <a:r>
              <a:rPr lang="en-US" altLang="ru-RU" sz="3200" dirty="0"/>
              <a:t>A – </a:t>
            </a:r>
            <a:r>
              <a:rPr lang="ru-RU" altLang="ru-RU" sz="3200" dirty="0"/>
              <a:t>значение </a:t>
            </a:r>
            <a:r>
              <a:rPr lang="en-US" altLang="ru-RU" sz="3200" dirty="0"/>
              <a:t>G, </a:t>
            </a:r>
            <a:r>
              <a:rPr lang="ru-RU" altLang="ru-RU" sz="3200" dirty="0"/>
              <a:t>удовлетворяющее условию </a:t>
            </a:r>
            <a:r>
              <a:rPr lang="en-US" altLang="ru-RU" sz="3200" dirty="0"/>
              <a:t>I</a:t>
            </a:r>
            <a:r>
              <a:rPr lang="en-US" altLang="ru-RU" sz="3200" dirty="0">
                <a:cs typeface="Arial" charset="0"/>
              </a:rPr>
              <a:t>∙G</a:t>
            </a:r>
            <a:r>
              <a:rPr lang="en-US" altLang="ru-RU" sz="3200" baseline="30000" dirty="0">
                <a:cs typeface="Arial" charset="0"/>
              </a:rPr>
              <a:t>V</a:t>
            </a:r>
            <a:r>
              <a:rPr lang="en-US" altLang="ru-RU" sz="3200" dirty="0">
                <a:cs typeface="Arial" charset="0"/>
              </a:rPr>
              <a:t>=1{mod n}.</a:t>
            </a:r>
          </a:p>
        </p:txBody>
      </p:sp>
    </p:spTree>
    <p:extLst>
      <p:ext uri="{BB962C8B-B14F-4D97-AF65-F5344CB8AC3E}">
        <p14:creationId xmlns:p14="http://schemas.microsoft.com/office/powerpoint/2010/main" val="31088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640"/>
            <a:ext cx="9144000" cy="908050"/>
          </a:xfrm>
        </p:spPr>
        <p:txBody>
          <a:bodyPr/>
          <a:lstStyle/>
          <a:p>
            <a:r>
              <a:rPr lang="ru-RU" altLang="ru-RU" dirty="0"/>
              <a:t>Протокол Шнорра</a:t>
            </a:r>
          </a:p>
        </p:txBody>
      </p:sp>
      <p:sp>
        <p:nvSpPr>
          <p:cNvPr id="401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56792"/>
            <a:ext cx="9144000" cy="5301208"/>
          </a:xfrm>
        </p:spPr>
        <p:txBody>
          <a:bodyPr>
            <a:normAutofit/>
          </a:bodyPr>
          <a:lstStyle/>
          <a:p>
            <a:pPr marL="609600" indent="-609600"/>
            <a:r>
              <a:rPr lang="ru-RU" altLang="ru-RU" sz="3200" dirty="0"/>
              <a:t>Основан на сложности задачи дискретного логарифмирования.</a:t>
            </a:r>
          </a:p>
          <a:p>
            <a:pPr marL="609600" indent="-609600"/>
            <a:r>
              <a:rPr lang="ru-RU" altLang="ru-RU" sz="3200" dirty="0"/>
              <a:t>Выбираются простые </a:t>
            </a:r>
            <a:r>
              <a:rPr lang="en-US" altLang="ru-RU" sz="3200" dirty="0"/>
              <a:t>p </a:t>
            </a:r>
            <a:r>
              <a:rPr lang="ru-RU" altLang="ru-RU" sz="3200" dirty="0"/>
              <a:t>и </a:t>
            </a:r>
            <a:r>
              <a:rPr lang="en-US" altLang="ru-RU" sz="3200" dirty="0"/>
              <a:t>q (p-1 </a:t>
            </a:r>
            <a:r>
              <a:rPr lang="ru-RU" altLang="ru-RU" sz="3200" dirty="0"/>
              <a:t>должно делиться на </a:t>
            </a:r>
            <a:r>
              <a:rPr lang="en-US" altLang="ru-RU" sz="3200" dirty="0"/>
              <a:t>q).</a:t>
            </a:r>
          </a:p>
          <a:p>
            <a:pPr marL="609600" indent="-609600"/>
            <a:r>
              <a:rPr lang="ru-RU" altLang="ru-RU" sz="3200" dirty="0"/>
              <a:t>Выбирается </a:t>
            </a:r>
            <a:r>
              <a:rPr lang="en-US" altLang="ru-RU" sz="3200" dirty="0"/>
              <a:t>a</a:t>
            </a:r>
            <a:r>
              <a:rPr lang="en-US" altLang="ru-RU" sz="3200" dirty="0">
                <a:cs typeface="Arial" charset="0"/>
              </a:rPr>
              <a:t>≠1 (</a:t>
            </a:r>
            <a:r>
              <a:rPr lang="en-US" altLang="ru-RU" sz="3200" dirty="0" err="1">
                <a:cs typeface="Arial" charset="0"/>
              </a:rPr>
              <a:t>a</a:t>
            </a:r>
            <a:r>
              <a:rPr lang="en-US" altLang="ru-RU" sz="3200" baseline="30000" dirty="0" err="1">
                <a:cs typeface="Arial" charset="0"/>
              </a:rPr>
              <a:t>q</a:t>
            </a:r>
            <a:r>
              <a:rPr lang="en-US" altLang="ru-RU" sz="3200" dirty="0">
                <a:cs typeface="Arial" charset="0"/>
              </a:rPr>
              <a:t>=1 {mod p}).</a:t>
            </a:r>
          </a:p>
          <a:p>
            <a:pPr marL="609600" indent="-609600"/>
            <a:r>
              <a:rPr lang="en-US" altLang="ru-RU" sz="3200" dirty="0">
                <a:cs typeface="Arial" charset="0"/>
              </a:rPr>
              <a:t>a, p </a:t>
            </a:r>
            <a:r>
              <a:rPr lang="ru-RU" altLang="ru-RU" sz="3200" dirty="0">
                <a:cs typeface="Arial" charset="0"/>
              </a:rPr>
              <a:t>и </a:t>
            </a:r>
            <a:r>
              <a:rPr lang="en-US" altLang="ru-RU" sz="3200" dirty="0">
                <a:cs typeface="Arial" charset="0"/>
              </a:rPr>
              <a:t>q – </a:t>
            </a:r>
            <a:r>
              <a:rPr lang="ru-RU" altLang="ru-RU" sz="3200" dirty="0">
                <a:cs typeface="Arial" charset="0"/>
              </a:rPr>
              <a:t>открытые параметры.</a:t>
            </a:r>
          </a:p>
          <a:p>
            <a:pPr marL="609600" indent="-609600"/>
            <a:r>
              <a:rPr lang="ru-RU" altLang="ru-RU" sz="3200" dirty="0">
                <a:cs typeface="Arial" charset="0"/>
              </a:rPr>
              <a:t>Выбирается закрытый ключ </a:t>
            </a:r>
            <a:r>
              <a:rPr lang="en-US" altLang="ru-RU" sz="3200" dirty="0">
                <a:cs typeface="Arial" charset="0"/>
              </a:rPr>
              <a:t>s&lt;q.</a:t>
            </a:r>
          </a:p>
          <a:p>
            <a:pPr marL="609600" indent="-609600"/>
            <a:r>
              <a:rPr lang="ru-RU" altLang="ru-RU" sz="3200" dirty="0">
                <a:cs typeface="Arial" charset="0"/>
              </a:rPr>
              <a:t>Вычисляется открытый ключ </a:t>
            </a:r>
            <a:r>
              <a:rPr lang="en-US" altLang="ru-RU" sz="3200" dirty="0">
                <a:cs typeface="Arial" charset="0"/>
              </a:rPr>
              <a:t>v=a</a:t>
            </a:r>
            <a:r>
              <a:rPr lang="en-US" altLang="ru-RU" sz="3200" baseline="30000" dirty="0">
                <a:cs typeface="Arial" charset="0"/>
              </a:rPr>
              <a:t>-s</a:t>
            </a:r>
            <a:r>
              <a:rPr lang="en-US" altLang="ru-RU" sz="3200" dirty="0">
                <a:cs typeface="Arial" charset="0"/>
              </a:rPr>
              <a:t> {mod p}.</a:t>
            </a:r>
          </a:p>
        </p:txBody>
      </p:sp>
    </p:spTree>
    <p:extLst>
      <p:ext uri="{BB962C8B-B14F-4D97-AF65-F5344CB8AC3E}">
        <p14:creationId xmlns:p14="http://schemas.microsoft.com/office/powerpoint/2010/main" val="34124852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6632"/>
            <a:ext cx="8229600" cy="1023193"/>
          </a:xfrm>
        </p:spPr>
        <p:txBody>
          <a:bodyPr/>
          <a:lstStyle/>
          <a:p>
            <a:r>
              <a:rPr lang="ru-RU" altLang="ru-RU" dirty="0"/>
              <a:t>Протокол Гиллоу-Куискуотера</a:t>
            </a:r>
          </a:p>
        </p:txBody>
      </p:sp>
      <p:sp>
        <p:nvSpPr>
          <p:cNvPr id="419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A-&gt;AS: I.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A: </a:t>
            </a:r>
            <a:r>
              <a:rPr lang="ru-RU" altLang="ru-RU" sz="3200" dirty="0"/>
              <a:t>генерация случайного </a:t>
            </a:r>
            <a:r>
              <a:rPr lang="en-US" altLang="ru-RU" sz="3200" dirty="0"/>
              <a:t>r (1</a:t>
            </a:r>
            <a:r>
              <a:rPr lang="en-US" altLang="ru-RU" sz="3200" dirty="0">
                <a:cs typeface="Arial" charset="0"/>
              </a:rPr>
              <a:t>≤r≤n-1)</a:t>
            </a:r>
            <a:r>
              <a:rPr lang="ru-RU" altLang="ru-RU" sz="3200" dirty="0">
                <a:cs typeface="Arial" charset="0"/>
              </a:rPr>
              <a:t>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>
                <a:cs typeface="Arial" charset="0"/>
              </a:rPr>
              <a:t>A-&gt;AS: T=</a:t>
            </a:r>
            <a:r>
              <a:rPr lang="en-US" altLang="ru-RU" sz="3200" dirty="0" err="1">
                <a:cs typeface="Arial" charset="0"/>
              </a:rPr>
              <a:t>r</a:t>
            </a:r>
            <a:r>
              <a:rPr lang="en-US" altLang="ru-RU" sz="3200" baseline="30000" dirty="0" err="1">
                <a:cs typeface="Arial" charset="0"/>
              </a:rPr>
              <a:t>V</a:t>
            </a:r>
            <a:r>
              <a:rPr lang="en-US" altLang="ru-RU" sz="3200" dirty="0">
                <a:cs typeface="Arial" charset="0"/>
              </a:rPr>
              <a:t>{mod n}.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>
                <a:cs typeface="Arial" charset="0"/>
              </a:rPr>
              <a:t>AS: </a:t>
            </a:r>
            <a:r>
              <a:rPr lang="ru-RU" altLang="ru-RU" sz="3200" dirty="0"/>
              <a:t>генерация случайного </a:t>
            </a:r>
            <a:r>
              <a:rPr lang="en-US" altLang="ru-RU" sz="3200" dirty="0"/>
              <a:t>d (1</a:t>
            </a:r>
            <a:r>
              <a:rPr lang="en-US" altLang="ru-RU" sz="3200" dirty="0">
                <a:cs typeface="Arial" charset="0"/>
              </a:rPr>
              <a:t>≤d≤n-1)</a:t>
            </a:r>
            <a:r>
              <a:rPr lang="ru-RU" altLang="ru-RU" sz="3200" dirty="0">
                <a:cs typeface="Arial" charset="0"/>
              </a:rPr>
              <a:t>.</a:t>
            </a:r>
            <a:endParaRPr lang="en-US" altLang="ru-RU" sz="3200" dirty="0">
              <a:cs typeface="Arial" charset="0"/>
            </a:endParaRP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>
                <a:cs typeface="Arial" charset="0"/>
              </a:rPr>
              <a:t>AS-&gt;A: d.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>
                <a:cs typeface="Arial" charset="0"/>
              </a:rPr>
              <a:t>A-&gt;AS: D=</a:t>
            </a:r>
            <a:r>
              <a:rPr lang="en-US" altLang="ru-RU" sz="3200" dirty="0" err="1">
                <a:cs typeface="Arial" charset="0"/>
              </a:rPr>
              <a:t>r∙G</a:t>
            </a:r>
            <a:r>
              <a:rPr lang="en-US" altLang="ru-RU" sz="3200" baseline="30000" dirty="0" err="1">
                <a:cs typeface="Arial" charset="0"/>
              </a:rPr>
              <a:t>d</a:t>
            </a:r>
            <a:r>
              <a:rPr lang="en-US" altLang="ru-RU" sz="3200" dirty="0">
                <a:cs typeface="Arial" charset="0"/>
              </a:rPr>
              <a:t>{mod n}.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>
                <a:cs typeface="Arial" charset="0"/>
              </a:rPr>
              <a:t>AS: </a:t>
            </a:r>
            <a:r>
              <a:rPr lang="ru-RU" altLang="ru-RU" sz="3200" dirty="0">
                <a:cs typeface="Arial" charset="0"/>
              </a:rPr>
              <a:t>проверка </a:t>
            </a:r>
            <a:r>
              <a:rPr lang="en-US" altLang="ru-RU" sz="3200" dirty="0">
                <a:cs typeface="Arial" charset="0"/>
              </a:rPr>
              <a:t>T=</a:t>
            </a:r>
            <a:r>
              <a:rPr lang="en-US" altLang="ru-RU" sz="3200" dirty="0" err="1">
                <a:cs typeface="Arial" charset="0"/>
              </a:rPr>
              <a:t>D</a:t>
            </a:r>
            <a:r>
              <a:rPr lang="en-US" altLang="ru-RU" sz="3200" baseline="30000" dirty="0" err="1">
                <a:cs typeface="Arial" charset="0"/>
              </a:rPr>
              <a:t>V</a:t>
            </a:r>
            <a:r>
              <a:rPr lang="en-US" altLang="ru-RU" sz="3200" dirty="0" err="1">
                <a:cs typeface="Arial" charset="0"/>
              </a:rPr>
              <a:t>∙I</a:t>
            </a:r>
            <a:r>
              <a:rPr lang="en-US" altLang="ru-RU" sz="3200" baseline="30000" dirty="0" err="1">
                <a:cs typeface="Arial" charset="0"/>
              </a:rPr>
              <a:t>d</a:t>
            </a:r>
            <a:r>
              <a:rPr lang="en-US" altLang="ru-RU" sz="3200" dirty="0">
                <a:cs typeface="Arial" charset="0"/>
              </a:rPr>
              <a:t>{mod n} (</a:t>
            </a:r>
            <a:r>
              <a:rPr lang="ru-RU" altLang="ru-RU" sz="3200" dirty="0">
                <a:cs typeface="Arial" charset="0"/>
              </a:rPr>
              <a:t>если </a:t>
            </a:r>
            <a:r>
              <a:rPr lang="ru-RU" altLang="ru-RU" sz="3200" dirty="0" smtClean="0">
                <a:cs typeface="Arial" charset="0"/>
              </a:rPr>
              <a:t>закрытый </a:t>
            </a:r>
            <a:r>
              <a:rPr lang="ru-RU" altLang="ru-RU" sz="3200" dirty="0">
                <a:cs typeface="Arial" charset="0"/>
              </a:rPr>
              <a:t>ключ </a:t>
            </a:r>
            <a:r>
              <a:rPr lang="en-US" altLang="ru-RU" sz="3200" dirty="0">
                <a:cs typeface="Arial" charset="0"/>
              </a:rPr>
              <a:t>G </a:t>
            </a:r>
            <a:r>
              <a:rPr lang="ru-RU" altLang="ru-RU" sz="3200" dirty="0">
                <a:cs typeface="Arial" charset="0"/>
              </a:rPr>
              <a:t>правильный, то </a:t>
            </a:r>
            <a:r>
              <a:rPr lang="en-US" altLang="ru-RU" sz="3200" dirty="0" err="1">
                <a:cs typeface="Arial" charset="0"/>
              </a:rPr>
              <a:t>D</a:t>
            </a:r>
            <a:r>
              <a:rPr lang="en-US" altLang="ru-RU" sz="3200" baseline="30000" dirty="0" err="1">
                <a:cs typeface="Arial" charset="0"/>
              </a:rPr>
              <a:t>V</a:t>
            </a:r>
            <a:r>
              <a:rPr lang="en-US" altLang="ru-RU" sz="3200" dirty="0" err="1">
                <a:cs typeface="Arial" charset="0"/>
              </a:rPr>
              <a:t>∙I</a:t>
            </a:r>
            <a:r>
              <a:rPr lang="en-US" altLang="ru-RU" sz="3200" baseline="30000" dirty="0" err="1">
                <a:cs typeface="Arial" charset="0"/>
              </a:rPr>
              <a:t>d</a:t>
            </a:r>
            <a:r>
              <a:rPr lang="en-US" altLang="ru-RU" sz="3200" dirty="0">
                <a:cs typeface="Arial" charset="0"/>
              </a:rPr>
              <a:t>{mod n}</a:t>
            </a:r>
            <a:r>
              <a:rPr lang="ru-RU" altLang="ru-RU" sz="3200" dirty="0">
                <a:cs typeface="Arial" charset="0"/>
              </a:rPr>
              <a:t>=</a:t>
            </a:r>
            <a:r>
              <a:rPr lang="en-US" altLang="ru-RU" sz="3200" dirty="0" err="1">
                <a:cs typeface="Arial" charset="0"/>
              </a:rPr>
              <a:t>r</a:t>
            </a:r>
            <a:r>
              <a:rPr lang="en-US" altLang="ru-RU" sz="3200" baseline="30000" dirty="0" err="1">
                <a:cs typeface="Arial" charset="0"/>
              </a:rPr>
              <a:t>V</a:t>
            </a:r>
            <a:r>
              <a:rPr lang="en-US" altLang="ru-RU" sz="3200" dirty="0" err="1">
                <a:cs typeface="Arial" charset="0"/>
              </a:rPr>
              <a:t>∙G</a:t>
            </a:r>
            <a:r>
              <a:rPr lang="en-US" altLang="ru-RU" sz="3200" baseline="30000" dirty="0" err="1">
                <a:cs typeface="Arial" charset="0"/>
              </a:rPr>
              <a:t>V∙d</a:t>
            </a:r>
            <a:r>
              <a:rPr lang="en-US" altLang="ru-RU" sz="3200" dirty="0" err="1">
                <a:cs typeface="Arial" charset="0"/>
              </a:rPr>
              <a:t>∙I</a:t>
            </a:r>
            <a:r>
              <a:rPr lang="en-US" altLang="ru-RU" sz="3200" baseline="30000" dirty="0" err="1">
                <a:cs typeface="Arial" charset="0"/>
              </a:rPr>
              <a:t>d</a:t>
            </a:r>
            <a:r>
              <a:rPr lang="en-US" altLang="ru-RU" sz="3200" dirty="0">
                <a:cs typeface="Arial" charset="0"/>
              </a:rPr>
              <a:t>{mod n}</a:t>
            </a:r>
            <a:r>
              <a:rPr lang="ru-RU" altLang="ru-RU" sz="3200" dirty="0">
                <a:cs typeface="Arial" charset="0"/>
              </a:rPr>
              <a:t>=</a:t>
            </a:r>
            <a:r>
              <a:rPr lang="en-US" altLang="ru-RU" sz="3200" dirty="0">
                <a:cs typeface="Arial" charset="0"/>
              </a:rPr>
              <a:t>T∙(</a:t>
            </a:r>
            <a:r>
              <a:rPr lang="en-US" altLang="ru-RU" sz="3200" dirty="0"/>
              <a:t>I</a:t>
            </a:r>
            <a:r>
              <a:rPr lang="en-US" altLang="ru-RU" sz="3200" dirty="0">
                <a:cs typeface="Arial" charset="0"/>
              </a:rPr>
              <a:t>∙G</a:t>
            </a:r>
            <a:r>
              <a:rPr lang="en-US" altLang="ru-RU" sz="3200" baseline="30000" dirty="0">
                <a:cs typeface="Arial" charset="0"/>
              </a:rPr>
              <a:t>V</a:t>
            </a:r>
            <a:r>
              <a:rPr lang="en-US" altLang="ru-RU" sz="3200" dirty="0">
                <a:cs typeface="Arial" charset="0"/>
              </a:rPr>
              <a:t>)</a:t>
            </a:r>
            <a:r>
              <a:rPr lang="en-US" altLang="ru-RU" sz="3200" baseline="30000" dirty="0">
                <a:cs typeface="Arial" charset="0"/>
              </a:rPr>
              <a:t>d</a:t>
            </a:r>
            <a:r>
              <a:rPr lang="en-US" altLang="ru-RU" sz="3200" dirty="0">
                <a:cs typeface="Arial" charset="0"/>
              </a:rPr>
              <a:t>{mod n}=T∙</a:t>
            </a:r>
            <a:r>
              <a:rPr lang="en-US" altLang="ru-RU" sz="3200" dirty="0" smtClean="0">
                <a:cs typeface="Arial" charset="0"/>
              </a:rPr>
              <a:t>1</a:t>
            </a:r>
            <a:r>
              <a:rPr lang="en-US" altLang="ru-RU" sz="3200" baseline="30000" dirty="0" smtClean="0">
                <a:cs typeface="Arial" charset="0"/>
              </a:rPr>
              <a:t>d</a:t>
            </a:r>
            <a:r>
              <a:rPr lang="en-US" altLang="ru-RU" sz="3200" dirty="0" smtClean="0">
                <a:cs typeface="Arial" charset="0"/>
              </a:rPr>
              <a:t>=T</a:t>
            </a:r>
            <a:r>
              <a:rPr lang="ru-RU" altLang="ru-RU" sz="3200" dirty="0" smtClean="0">
                <a:cs typeface="Arial" charset="0"/>
              </a:rPr>
              <a:t>)</a:t>
            </a:r>
            <a:r>
              <a:rPr lang="en-US" altLang="ru-RU" sz="3200" dirty="0" smtClean="0">
                <a:cs typeface="Arial" charset="0"/>
              </a:rPr>
              <a:t>.</a:t>
            </a:r>
            <a:endParaRPr lang="en-US" altLang="ru-RU" sz="3200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338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Протокол Гиллоу-Куискуотера</a:t>
            </a:r>
          </a:p>
        </p:txBody>
      </p:sp>
      <p:sp>
        <p:nvSpPr>
          <p:cNvPr id="420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56792"/>
            <a:ext cx="9144000" cy="5256584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Требуется только один раунд для </a:t>
            </a:r>
            <a:r>
              <a:rPr lang="ru-RU" altLang="ru-RU" sz="3200" dirty="0" smtClean="0"/>
              <a:t>аутентификации, хотя шаги 4-7 могут повторяться несколько раз.</a:t>
            </a:r>
            <a:endParaRPr lang="ru-RU" altLang="ru-RU" sz="3200" dirty="0"/>
          </a:p>
          <a:p>
            <a:r>
              <a:rPr lang="ru-RU" altLang="ru-RU" sz="3200" dirty="0"/>
              <a:t>Объем требуемых вычислений больше, чем в протоколах Фиата-Шамира и Фейге-Фиата-Шамира.</a:t>
            </a:r>
          </a:p>
        </p:txBody>
      </p:sp>
    </p:spTree>
    <p:extLst>
      <p:ext uri="{BB962C8B-B14F-4D97-AF65-F5344CB8AC3E}">
        <p14:creationId xmlns:p14="http://schemas.microsoft.com/office/powerpoint/2010/main" val="286226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640"/>
            <a:ext cx="9144000" cy="908050"/>
          </a:xfrm>
        </p:spPr>
        <p:txBody>
          <a:bodyPr/>
          <a:lstStyle/>
          <a:p>
            <a:r>
              <a:rPr lang="ru-RU" altLang="ru-RU" sz="4000" dirty="0"/>
              <a:t>Протокол аутентификации Шнорра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2435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0" y="1484784"/>
                <a:ext cx="9144000" cy="5373216"/>
              </a:xfrm>
            </p:spPr>
            <p:txBody>
              <a:bodyPr>
                <a:normAutofit/>
              </a:bodyPr>
              <a:lstStyle/>
              <a:p>
                <a:pPr marL="609600" indent="-609600">
                  <a:buFont typeface="Wingdings" pitchFamily="2" charset="2"/>
                  <a:buAutoNum type="arabicPeriod"/>
                </a:pPr>
                <a:r>
                  <a:rPr lang="ru-RU" altLang="ru-RU" sz="3200" dirty="0" smtClean="0"/>
                  <a:t>Клиент </a:t>
                </a:r>
                <a:r>
                  <a:rPr lang="en-US" altLang="ru-RU" sz="3200" dirty="0" smtClean="0"/>
                  <a:t>A</a:t>
                </a:r>
                <a:r>
                  <a:rPr lang="en-US" altLang="ru-RU" sz="3200" dirty="0"/>
                  <a:t>: </a:t>
                </a:r>
                <a:r>
                  <a:rPr lang="ru-RU" altLang="ru-RU" sz="3200" dirty="0"/>
                  <a:t>генерирует случайное </a:t>
                </a:r>
                <a:r>
                  <a:rPr lang="en-US" altLang="ru-RU" sz="3200" dirty="0"/>
                  <a:t>r&lt;q, </a:t>
                </a:r>
                <a:r>
                  <a:rPr lang="ru-RU" altLang="ru-RU" sz="3200" dirty="0"/>
                  <a:t>вычисляет </a:t>
                </a:r>
                <a:r>
                  <a:rPr lang="en-US" altLang="ru-RU" sz="3200" dirty="0"/>
                  <a:t>x=</a:t>
                </a:r>
                <a:r>
                  <a:rPr lang="en-US" altLang="ru-RU" sz="3200" dirty="0" err="1"/>
                  <a:t>a</a:t>
                </a:r>
                <a:r>
                  <a:rPr lang="en-US" altLang="ru-RU" sz="3200" baseline="30000" dirty="0" err="1"/>
                  <a:t>r</a:t>
                </a:r>
                <a:r>
                  <a:rPr lang="en-US" altLang="ru-RU" sz="3200" dirty="0"/>
                  <a:t>{mod p}.</a:t>
                </a:r>
              </a:p>
              <a:p>
                <a:pPr marL="609600" indent="-609600">
                  <a:buFont typeface="Wingdings" pitchFamily="2" charset="2"/>
                  <a:buAutoNum type="arabicPeriod"/>
                </a:pPr>
                <a:r>
                  <a:rPr lang="en-US" altLang="ru-RU" sz="3200" dirty="0"/>
                  <a:t>A-</a:t>
                </a:r>
                <a:r>
                  <a:rPr lang="en-US" altLang="ru-RU" sz="3200" dirty="0" smtClean="0"/>
                  <a:t>&gt;</a:t>
                </a:r>
                <a:r>
                  <a:rPr lang="ru-RU" altLang="ru-RU" sz="3200" dirty="0" smtClean="0"/>
                  <a:t>Сервер аутентификации </a:t>
                </a:r>
                <a:r>
                  <a:rPr lang="en-US" altLang="ru-RU" sz="3200" dirty="0" smtClean="0"/>
                  <a:t>AS</a:t>
                </a:r>
                <a:r>
                  <a:rPr lang="en-US" altLang="ru-RU" sz="3200" dirty="0"/>
                  <a:t>: x.</a:t>
                </a:r>
              </a:p>
              <a:p>
                <a:pPr marL="609600" indent="-609600">
                  <a:buFont typeface="Wingdings" pitchFamily="2" charset="2"/>
                  <a:buAutoNum type="arabicPeriod"/>
                </a:pPr>
                <a:r>
                  <a:rPr lang="en-US" altLang="ru-RU" sz="3200" dirty="0"/>
                  <a:t>AS-&gt;A: </a:t>
                </a:r>
                <a:r>
                  <a:rPr lang="ru-RU" altLang="ru-RU" sz="3200" dirty="0"/>
                  <a:t>случайное </a:t>
                </a:r>
                <a:r>
                  <a:rPr lang="en-US" altLang="ru-RU" sz="3200" dirty="0"/>
                  <a:t>e (</a:t>
                </a:r>
                <a:r>
                  <a:rPr lang="en-US" altLang="ru-RU" sz="3200" dirty="0" smtClean="0"/>
                  <a:t>0&lt;e&lt;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ru-RU" sz="32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altLang="ru-RU" sz="3200" b="0" i="1" smtClean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altLang="ru-RU" sz="3200" b="0" i="1" smtClean="0">
                            <a:latin typeface="Cambria Math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en-US" altLang="ru-RU" sz="3200" dirty="0" smtClean="0"/>
                  <a:t>-1)</a:t>
                </a:r>
                <a:r>
                  <a:rPr lang="ru-RU" altLang="ru-RU" sz="3200" dirty="0" smtClean="0"/>
                  <a:t>, </a:t>
                </a:r>
                <a:r>
                  <a:rPr lang="ru-RU" altLang="ru-RU" sz="3200" dirty="0"/>
                  <a:t>где </a:t>
                </a:r>
                <a:r>
                  <a:rPr lang="en-US" altLang="ru-RU" sz="3200" dirty="0"/>
                  <a:t>t</a:t>
                </a:r>
                <a:r>
                  <a:rPr lang="en-US" altLang="ru-RU" sz="3200" dirty="0" smtClean="0"/>
                  <a:t> </a:t>
                </a:r>
                <a:r>
                  <a:rPr lang="en-US" altLang="ru-RU" sz="3200" dirty="0"/>
                  <a:t>- </a:t>
                </a:r>
                <a:r>
                  <a:rPr lang="ru-RU" altLang="ru-RU" sz="3200" dirty="0"/>
                  <a:t>некоторый параметр</a:t>
                </a:r>
                <a:r>
                  <a:rPr lang="en-US" altLang="ru-RU" sz="3200" dirty="0" smtClean="0"/>
                  <a:t>.</a:t>
                </a:r>
                <a:r>
                  <a:rPr lang="ru-RU" altLang="ru-RU" sz="3200" dirty="0" smtClean="0"/>
                  <a:t> </a:t>
                </a:r>
                <a:endParaRPr lang="en-US" altLang="ru-RU" sz="3200" dirty="0"/>
              </a:p>
              <a:p>
                <a:pPr marL="609600" indent="-609600">
                  <a:buFont typeface="Wingdings" pitchFamily="2" charset="2"/>
                  <a:buAutoNum type="arabicPeriod"/>
                </a:pPr>
                <a:r>
                  <a:rPr lang="en-US" altLang="ru-RU" sz="3200" dirty="0"/>
                  <a:t>A-&gt;AS: y=(</a:t>
                </a:r>
                <a:r>
                  <a:rPr lang="en-US" altLang="ru-RU" sz="3200" dirty="0" err="1"/>
                  <a:t>r+s</a:t>
                </a:r>
                <a:r>
                  <a:rPr lang="en-US" altLang="ru-RU" sz="3200" dirty="0" err="1">
                    <a:cs typeface="Arial" charset="0"/>
                  </a:rPr>
                  <a:t>∙e</a:t>
                </a:r>
                <a:r>
                  <a:rPr lang="en-US" altLang="ru-RU" sz="3200" dirty="0">
                    <a:cs typeface="Arial" charset="0"/>
                  </a:rPr>
                  <a:t>) {mod q).</a:t>
                </a:r>
              </a:p>
              <a:p>
                <a:pPr marL="609600" indent="-609600">
                  <a:buFont typeface="Wingdings" pitchFamily="2" charset="2"/>
                  <a:buAutoNum type="arabicPeriod"/>
                </a:pPr>
                <a:r>
                  <a:rPr lang="en-US" altLang="ru-RU" sz="3200" dirty="0">
                    <a:cs typeface="Arial" charset="0"/>
                  </a:rPr>
                  <a:t>AS: </a:t>
                </a:r>
                <a:r>
                  <a:rPr lang="ru-RU" altLang="ru-RU" sz="3200" dirty="0">
                    <a:cs typeface="Arial" charset="0"/>
                  </a:rPr>
                  <a:t>проверяет </a:t>
                </a:r>
                <a:r>
                  <a:rPr lang="en-US" altLang="ru-RU" sz="3200" dirty="0">
                    <a:cs typeface="Arial" charset="0"/>
                  </a:rPr>
                  <a:t>x=</a:t>
                </a:r>
                <a:r>
                  <a:rPr lang="en-US" altLang="ru-RU" sz="3200" dirty="0" err="1">
                    <a:cs typeface="Arial" charset="0"/>
                  </a:rPr>
                  <a:t>a</a:t>
                </a:r>
                <a:r>
                  <a:rPr lang="en-US" altLang="ru-RU" sz="3200" baseline="30000" dirty="0" err="1">
                    <a:cs typeface="Arial" charset="0"/>
                  </a:rPr>
                  <a:t>y</a:t>
                </a:r>
                <a:r>
                  <a:rPr lang="en-US" altLang="ru-RU" sz="3200" dirty="0" err="1">
                    <a:cs typeface="Arial" charset="0"/>
                  </a:rPr>
                  <a:t>∙v</a:t>
                </a:r>
                <a:r>
                  <a:rPr lang="en-US" altLang="ru-RU" sz="3200" baseline="30000" dirty="0" err="1">
                    <a:cs typeface="Arial" charset="0"/>
                  </a:rPr>
                  <a:t>e</a:t>
                </a:r>
                <a:r>
                  <a:rPr lang="en-US" altLang="ru-RU" sz="3200" dirty="0">
                    <a:cs typeface="Arial" charset="0"/>
                  </a:rPr>
                  <a:t> {mod p} (</a:t>
                </a:r>
                <a:r>
                  <a:rPr lang="ru-RU" altLang="ru-RU" sz="3200" dirty="0">
                    <a:cs typeface="Arial" charset="0"/>
                  </a:rPr>
                  <a:t>если </a:t>
                </a:r>
                <a:r>
                  <a:rPr lang="en-US" altLang="ru-RU" sz="3200" dirty="0">
                    <a:cs typeface="Arial" charset="0"/>
                  </a:rPr>
                  <a:t>s – </a:t>
                </a:r>
                <a:r>
                  <a:rPr lang="ru-RU" altLang="ru-RU" sz="3200" dirty="0">
                    <a:cs typeface="Arial" charset="0"/>
                  </a:rPr>
                  <a:t>правильный </a:t>
                </a:r>
                <a:r>
                  <a:rPr lang="ru-RU" altLang="ru-RU" sz="3200" dirty="0" smtClean="0">
                    <a:cs typeface="Arial" charset="0"/>
                  </a:rPr>
                  <a:t>закрытый </a:t>
                </a:r>
                <a:r>
                  <a:rPr lang="ru-RU" altLang="ru-RU" sz="3200" dirty="0">
                    <a:cs typeface="Arial" charset="0"/>
                  </a:rPr>
                  <a:t>ключ, то </a:t>
                </a:r>
                <a:r>
                  <a:rPr lang="en-US" altLang="ru-RU" sz="3200" dirty="0" err="1">
                    <a:cs typeface="Arial" charset="0"/>
                  </a:rPr>
                  <a:t>a</a:t>
                </a:r>
                <a:r>
                  <a:rPr lang="en-US" altLang="ru-RU" sz="3200" baseline="30000" dirty="0" err="1">
                    <a:cs typeface="Arial" charset="0"/>
                  </a:rPr>
                  <a:t>y</a:t>
                </a:r>
                <a:r>
                  <a:rPr lang="en-US" altLang="ru-RU" sz="3200" dirty="0" err="1">
                    <a:cs typeface="Arial" charset="0"/>
                  </a:rPr>
                  <a:t>∙v</a:t>
                </a:r>
                <a:r>
                  <a:rPr lang="en-US" altLang="ru-RU" sz="3200" baseline="30000" dirty="0" err="1">
                    <a:cs typeface="Arial" charset="0"/>
                  </a:rPr>
                  <a:t>e</a:t>
                </a:r>
                <a:r>
                  <a:rPr lang="en-US" altLang="ru-RU" sz="3200" dirty="0">
                    <a:cs typeface="Arial" charset="0"/>
                  </a:rPr>
                  <a:t> {mod p}=</a:t>
                </a:r>
                <a:r>
                  <a:rPr lang="en-US" altLang="ru-RU" sz="3200" dirty="0" err="1">
                    <a:cs typeface="Arial" charset="0"/>
                  </a:rPr>
                  <a:t>a</a:t>
                </a:r>
                <a:r>
                  <a:rPr lang="en-US" altLang="ru-RU" sz="3200" baseline="30000" dirty="0" err="1"/>
                  <a:t>r+s</a:t>
                </a:r>
                <a:r>
                  <a:rPr lang="en-US" altLang="ru-RU" sz="3200" baseline="30000" dirty="0" err="1">
                    <a:cs typeface="Arial" charset="0"/>
                  </a:rPr>
                  <a:t>∙e+k∙q</a:t>
                </a:r>
                <a:r>
                  <a:rPr lang="en-US" altLang="ru-RU" sz="3200" dirty="0" err="1">
                    <a:cs typeface="Arial" charset="0"/>
                  </a:rPr>
                  <a:t>∙a</a:t>
                </a:r>
                <a:r>
                  <a:rPr lang="en-US" altLang="ru-RU" sz="3200" baseline="30000" dirty="0" err="1">
                    <a:cs typeface="Arial" charset="0"/>
                  </a:rPr>
                  <a:t>-s∙e</a:t>
                </a:r>
                <a:r>
                  <a:rPr lang="en-US" altLang="ru-RU" sz="3200" dirty="0">
                    <a:cs typeface="Arial" charset="0"/>
                  </a:rPr>
                  <a:t>{mod p}=</a:t>
                </a:r>
                <a:r>
                  <a:rPr lang="en-US" altLang="ru-RU" sz="3200" dirty="0" err="1">
                    <a:cs typeface="Arial" charset="0"/>
                  </a:rPr>
                  <a:t>a</a:t>
                </a:r>
                <a:r>
                  <a:rPr lang="en-US" altLang="ru-RU" sz="3200" baseline="30000" dirty="0" err="1"/>
                  <a:t>r</a:t>
                </a:r>
                <a:r>
                  <a:rPr lang="en-US" altLang="ru-RU" sz="3200" dirty="0">
                    <a:cs typeface="Arial" charset="0"/>
                  </a:rPr>
                  <a:t>{mod p}∙</a:t>
                </a:r>
                <a:br>
                  <a:rPr lang="en-US" altLang="ru-RU" sz="3200" dirty="0">
                    <a:cs typeface="Arial" charset="0"/>
                  </a:rPr>
                </a:br>
                <a:r>
                  <a:rPr lang="en-US" altLang="ru-RU" sz="3200" dirty="0">
                    <a:cs typeface="Arial" charset="0"/>
                  </a:rPr>
                  <a:t>(</a:t>
                </a:r>
                <a:r>
                  <a:rPr lang="en-US" altLang="ru-RU" sz="3200" dirty="0" err="1">
                    <a:cs typeface="Arial" charset="0"/>
                  </a:rPr>
                  <a:t>a</a:t>
                </a:r>
                <a:r>
                  <a:rPr lang="en-US" altLang="ru-RU" sz="3200" baseline="30000" dirty="0" err="1">
                    <a:cs typeface="Arial" charset="0"/>
                  </a:rPr>
                  <a:t>q</a:t>
                </a:r>
                <a:r>
                  <a:rPr lang="en-US" altLang="ru-RU" sz="3200" dirty="0">
                    <a:cs typeface="Arial" charset="0"/>
                  </a:rPr>
                  <a:t>{mod p})</a:t>
                </a:r>
                <a:r>
                  <a:rPr lang="en-US" altLang="ru-RU" sz="3200" baseline="30000" dirty="0">
                    <a:cs typeface="Arial" charset="0"/>
                  </a:rPr>
                  <a:t>k</a:t>
                </a:r>
                <a:r>
                  <a:rPr lang="en-US" altLang="ru-RU" sz="3200" dirty="0">
                    <a:cs typeface="Arial" charset="0"/>
                  </a:rPr>
                  <a:t>=x∙1</a:t>
                </a:r>
                <a:r>
                  <a:rPr lang="en-US" altLang="ru-RU" sz="3200" baseline="30000" dirty="0">
                    <a:cs typeface="Arial" charset="0"/>
                  </a:rPr>
                  <a:t>k</a:t>
                </a:r>
                <a:r>
                  <a:rPr lang="en-US" altLang="ru-RU" sz="3200" dirty="0">
                    <a:cs typeface="Arial" charset="0"/>
                  </a:rPr>
                  <a:t>=x).</a:t>
                </a:r>
              </a:p>
            </p:txBody>
          </p:sp>
        </mc:Choice>
        <mc:Fallback xmlns="">
          <p:sp>
            <p:nvSpPr>
              <p:cNvPr id="402435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1484784"/>
                <a:ext cx="9144000" cy="5373216"/>
              </a:xfrm>
              <a:blipFill rotWithShape="1">
                <a:blip r:embed="rId2"/>
                <a:stretch>
                  <a:fillRect l="-600" t="-1362" r="-2400" b="-295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54014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4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640"/>
            <a:ext cx="9144000" cy="936898"/>
          </a:xfrm>
        </p:spPr>
        <p:txBody>
          <a:bodyPr/>
          <a:lstStyle/>
          <a:p>
            <a:r>
              <a:rPr lang="ru-RU" altLang="ru-RU" sz="4000" dirty="0"/>
              <a:t>Протокол аутентификации Шнорра</a:t>
            </a:r>
          </a:p>
        </p:txBody>
      </p:sp>
      <p:sp>
        <p:nvSpPr>
          <p:cNvPr id="403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Безопасность протокола зависит от значения параметра </a:t>
            </a:r>
            <a:r>
              <a:rPr lang="en-US" altLang="ru-RU" sz="3200" dirty="0"/>
              <a:t>t </a:t>
            </a:r>
            <a:r>
              <a:rPr lang="ru-RU" altLang="ru-RU" sz="3200" dirty="0"/>
              <a:t>(рекомендуется выбирать</a:t>
            </a:r>
            <a:r>
              <a:rPr lang="en-US" altLang="ru-RU" sz="3200" dirty="0"/>
              <a:t> </a:t>
            </a:r>
            <a:r>
              <a:rPr lang="ru-RU" altLang="ru-RU" sz="3200" dirty="0"/>
              <a:t>длину </a:t>
            </a:r>
            <a:r>
              <a:rPr lang="en-US" altLang="ru-RU" sz="3200" dirty="0"/>
              <a:t>p 512 </a:t>
            </a:r>
            <a:r>
              <a:rPr lang="ru-RU" altLang="ru-RU" sz="3200" dirty="0"/>
              <a:t>бит, </a:t>
            </a:r>
            <a:r>
              <a:rPr lang="en-US" altLang="ru-RU" sz="3200" dirty="0"/>
              <a:t>q – 140 </a:t>
            </a:r>
            <a:r>
              <a:rPr lang="ru-RU" altLang="ru-RU" sz="3200" dirty="0"/>
              <a:t>бит и </a:t>
            </a:r>
            <a:r>
              <a:rPr lang="en-US" altLang="ru-RU" sz="3200" dirty="0"/>
              <a:t>t – 72 </a:t>
            </a:r>
            <a:r>
              <a:rPr lang="ru-RU" altLang="ru-RU" sz="3200" dirty="0"/>
              <a:t>бита).</a:t>
            </a:r>
            <a:r>
              <a:rPr lang="en-US" altLang="ru-RU" sz="3200" dirty="0"/>
              <a:t> </a:t>
            </a:r>
            <a:endParaRPr lang="ru-RU" altLang="ru-RU" sz="3200" dirty="0"/>
          </a:p>
          <a:p>
            <a:r>
              <a:rPr lang="ru-RU" altLang="ru-RU" sz="3200" dirty="0"/>
              <a:t>Из практически соображений длина параметров может быть и меньше, если у нарушителя всего несколько секунд для подбора </a:t>
            </a:r>
            <a:r>
              <a:rPr lang="en-US" altLang="ru-RU" sz="3200" dirty="0"/>
              <a:t>s </a:t>
            </a:r>
            <a:r>
              <a:rPr lang="ru-RU" altLang="ru-RU" sz="3200" dirty="0"/>
              <a:t>на основе вычислений шагов 4 и </a:t>
            </a:r>
            <a:r>
              <a:rPr lang="ru-RU" altLang="ru-RU" sz="3200" dirty="0" smtClean="0"/>
              <a:t>5.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14705440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Анализ корректности протокола Шнорра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r>
              <a:rPr lang="ru-RU" sz="3200" dirty="0"/>
              <a:t>Корректность - </a:t>
            </a:r>
            <a:r>
              <a:rPr lang="ru-RU" sz="3200" dirty="0" smtClean="0"/>
              <a:t>нарушитель, </a:t>
            </a:r>
            <a:r>
              <a:rPr lang="ru-RU" sz="3200" dirty="0"/>
              <a:t>знающий только открытый ключ </a:t>
            </a:r>
            <a:r>
              <a:rPr lang="en-US" sz="3200" dirty="0"/>
              <a:t>v</a:t>
            </a:r>
            <a:r>
              <a:rPr lang="ru-RU" sz="3200" dirty="0" smtClean="0"/>
              <a:t>, </a:t>
            </a:r>
            <a:r>
              <a:rPr lang="ru-RU" sz="3200" dirty="0"/>
              <a:t>может пройти аутентификацию лишь с пренебрежимо малой вероятностью</a:t>
            </a:r>
            <a:r>
              <a:rPr lang="ru-RU" sz="3200" dirty="0" smtClean="0"/>
              <a:t>.</a:t>
            </a:r>
            <a:r>
              <a:rPr lang="en-US" sz="3200" dirty="0" smtClean="0"/>
              <a:t> </a:t>
            </a:r>
            <a:endParaRPr lang="ru-RU" sz="3200" dirty="0" smtClean="0"/>
          </a:p>
          <a:p>
            <a:r>
              <a:rPr lang="ru-RU" sz="3200" dirty="0" smtClean="0"/>
              <a:t>Корректность протокола Шнорра зависит от выбранного значения параметра t.</a:t>
            </a:r>
          </a:p>
          <a:p>
            <a:r>
              <a:rPr lang="ru-RU" sz="3200" dirty="0" smtClean="0"/>
              <a:t>Если t </a:t>
            </a:r>
            <a:r>
              <a:rPr lang="ru-RU" sz="3200" dirty="0"/>
              <a:t>невелико, то </a:t>
            </a:r>
            <a:r>
              <a:rPr lang="ru-RU" sz="3200" dirty="0" smtClean="0"/>
              <a:t>нарушитель </a:t>
            </a:r>
            <a:r>
              <a:rPr lang="ru-RU" sz="3200" dirty="0"/>
              <a:t>имеет хорошие шансы просто угадать тот запрос </a:t>
            </a:r>
            <a:r>
              <a:rPr lang="ru-RU" sz="3200" dirty="0" smtClean="0"/>
              <a:t>e, </a:t>
            </a:r>
            <a:r>
              <a:rPr lang="ru-RU" sz="3200" dirty="0"/>
              <a:t>который он получит </a:t>
            </a:r>
            <a:r>
              <a:rPr lang="ru-RU" sz="3200" dirty="0" smtClean="0"/>
              <a:t>от сервера на </a:t>
            </a:r>
            <a:r>
              <a:rPr lang="ru-RU" sz="3200" dirty="0"/>
              <a:t>шаге </a:t>
            </a:r>
            <a:r>
              <a:rPr lang="ru-RU" sz="3200" dirty="0" smtClean="0"/>
              <a:t>3. Если </a:t>
            </a:r>
            <a:r>
              <a:rPr lang="en-US" sz="3200" dirty="0" smtClean="0"/>
              <a:t>t=</a:t>
            </a:r>
            <a:r>
              <a:rPr lang="ru-RU" sz="3200" dirty="0" smtClean="0"/>
              <a:t>1, то нарушитель случайно выбирает 0 или 1</a:t>
            </a:r>
            <a:r>
              <a:rPr lang="en-US" sz="3200" dirty="0" smtClean="0"/>
              <a:t> (e’</a:t>
            </a:r>
            <a:r>
              <a:rPr lang="ru-RU" sz="3200" dirty="0" smtClean="0"/>
              <a:t>).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230764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Анализ корректности протокола Шнорра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0" y="1556792"/>
                <a:ext cx="9144000" cy="5301208"/>
              </a:xfrm>
            </p:spPr>
            <p:txBody>
              <a:bodyPr>
                <a:normAutofit/>
              </a:bodyPr>
              <a:lstStyle/>
              <a:p>
                <a:r>
                  <a:rPr lang="ru-RU" sz="3200" dirty="0" smtClean="0"/>
                  <a:t>Далее нарушитель </a:t>
                </a:r>
                <a:r>
                  <a:rPr lang="ru-RU" sz="3200" dirty="0"/>
                  <a:t>выбирает произвольное </a:t>
                </a:r>
                <a:r>
                  <a:rPr lang="en-US" sz="3200" dirty="0" smtClean="0"/>
                  <a:t>y, 0&lt;y&lt;q</a:t>
                </a:r>
                <a:r>
                  <a:rPr lang="ru-RU" sz="3200" dirty="0" smtClean="0"/>
                  <a:t>, </a:t>
                </a:r>
                <a:r>
                  <a:rPr lang="ru-RU" sz="3200" dirty="0"/>
                  <a:t>вычисляет </a:t>
                </a:r>
                <a:r>
                  <a:rPr lang="en-US" altLang="ru-RU" sz="3200" dirty="0" smtClean="0"/>
                  <a:t>x=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ru-RU" sz="32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ru-RU" sz="3200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altLang="ru-RU" sz="3200" b="0" i="1" smtClean="0">
                            <a:latin typeface="Cambria Math"/>
                          </a:rPr>
                          <m:t>𝑦</m:t>
                        </m:r>
                      </m:sup>
                    </m:sSup>
                  </m:oMath>
                </a14:m>
                <a:r>
                  <a:rPr lang="ru-RU" sz="3200" dirty="0" smtClean="0"/>
                  <a:t>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3200" b="0" i="1" dirty="0" smtClean="0">
                            <a:latin typeface="Cambria Math"/>
                          </a:rPr>
                          <m:t>𝑣</m:t>
                        </m:r>
                      </m:e>
                      <m:sup>
                        <m:r>
                          <a:rPr lang="en-US" sz="3200" b="0" i="1" dirty="0" smtClean="0">
                            <a:latin typeface="Cambria Math"/>
                          </a:rPr>
                          <m:t>𝑒</m:t>
                        </m:r>
                        <m:r>
                          <a:rPr lang="en-US" sz="3200" b="0" i="1" dirty="0" smtClean="0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sz="3200" dirty="0" smtClean="0"/>
                  <a:t>{</a:t>
                </a:r>
                <a:r>
                  <a:rPr lang="ru-RU" sz="3200" dirty="0"/>
                  <a:t>mod </a:t>
                </a:r>
                <a:r>
                  <a:rPr lang="ru-RU" sz="3200" dirty="0" smtClean="0"/>
                  <a:t>p</a:t>
                </a:r>
                <a:r>
                  <a:rPr lang="en-US" sz="3200" dirty="0" smtClean="0"/>
                  <a:t>}</a:t>
                </a:r>
                <a:r>
                  <a:rPr lang="ru-RU" sz="3200" dirty="0" smtClean="0"/>
                  <a:t> </a:t>
                </a:r>
                <a:r>
                  <a:rPr lang="ru-RU" sz="3200" dirty="0"/>
                  <a:t>и посылает </a:t>
                </a:r>
                <a:r>
                  <a:rPr lang="en-US" sz="3200" dirty="0" smtClean="0"/>
                  <a:t>x</a:t>
                </a:r>
                <a:r>
                  <a:rPr lang="ru-RU" sz="3200" dirty="0" smtClean="0"/>
                  <a:t> серверу на шаге 2. </a:t>
                </a:r>
                <a:r>
                  <a:rPr lang="ru-RU" sz="3200" dirty="0"/>
                  <a:t>Ясно, что запрос </a:t>
                </a:r>
                <a:r>
                  <a:rPr lang="ru-RU" sz="3200" dirty="0" smtClean="0"/>
                  <a:t>e, </a:t>
                </a:r>
                <a:r>
                  <a:rPr lang="ru-RU" sz="3200" dirty="0"/>
                  <a:t>полученный от </a:t>
                </a:r>
                <a:r>
                  <a:rPr lang="ru-RU" sz="3200" dirty="0" smtClean="0"/>
                  <a:t>сервера </a:t>
                </a:r>
                <a:r>
                  <a:rPr lang="ru-RU" sz="3200" dirty="0"/>
                  <a:t>на шаге </a:t>
                </a:r>
                <a:r>
                  <a:rPr lang="ru-RU" sz="3200" dirty="0" smtClean="0"/>
                  <a:t>3, </a:t>
                </a:r>
                <a:r>
                  <a:rPr lang="ru-RU" sz="3200" dirty="0"/>
                  <a:t>совпадет с </a:t>
                </a:r>
                <a:r>
                  <a:rPr lang="ru-RU" sz="3200" dirty="0" smtClean="0"/>
                  <a:t>e </a:t>
                </a:r>
                <a:r>
                  <a:rPr lang="ru-RU" sz="3200" dirty="0"/>
                  <a:t>с </a:t>
                </a:r>
                <a:r>
                  <a:rPr lang="ru-RU" sz="3200" dirty="0" smtClean="0"/>
                  <a:t>вероятностью 1/2, </a:t>
                </a:r>
                <a:r>
                  <a:rPr lang="ru-RU" sz="3200" dirty="0"/>
                  <a:t>и именно с такой вероятностью </a:t>
                </a:r>
                <a:r>
                  <a:rPr lang="ru-RU" sz="3200" dirty="0" smtClean="0"/>
                  <a:t>совпадет с ожидаемым ответ нарушителя на шаге 4, а нарушитель </a:t>
                </a:r>
                <a:r>
                  <a:rPr lang="ru-RU" sz="3200" dirty="0"/>
                  <a:t>пройдет аутентификацию</a:t>
                </a:r>
                <a:r>
                  <a:rPr lang="ru-RU" sz="3200" dirty="0" smtClean="0"/>
                  <a:t>.</a:t>
                </a:r>
              </a:p>
              <a:p>
                <a:r>
                  <a:rPr lang="ru-RU" sz="3200" dirty="0"/>
                  <a:t>Если же значение </a:t>
                </a:r>
                <a:r>
                  <a:rPr lang="ru-RU" sz="3200" dirty="0" smtClean="0"/>
                  <a:t>t достаточно </a:t>
                </a:r>
                <a:r>
                  <a:rPr lang="ru-RU" sz="3200" dirty="0"/>
                  <a:t>велико, то шансы угадать запрос </a:t>
                </a:r>
                <a:r>
                  <a:rPr lang="ru-RU" sz="3200" dirty="0" smtClean="0"/>
                  <a:t>e </a:t>
                </a:r>
                <a:r>
                  <a:rPr lang="ru-RU" sz="3200" dirty="0"/>
                  <a:t>малы. 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0" y="1556792"/>
                <a:ext cx="9144000" cy="5301208"/>
              </a:xfrm>
              <a:blipFill rotWithShape="1">
                <a:blip r:embed="rId2"/>
                <a:stretch>
                  <a:fillRect l="-467" t="-1379" r="-5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81709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Анализ защищенности протокола Шнорра от активного нарушителя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r>
              <a:rPr lang="ru-RU" sz="3200" dirty="0"/>
              <a:t>Активный </a:t>
            </a:r>
            <a:r>
              <a:rPr lang="ru-RU" sz="3200" dirty="0" smtClean="0"/>
              <a:t>нарушитель </a:t>
            </a:r>
            <a:r>
              <a:rPr lang="ru-RU" sz="3200" dirty="0"/>
              <a:t>может провести некоторое количество сеансов выполнения протокола в качестве проверяющего с честным доказывающим (или подслушать такие выполнения) и после этого попытаться атаковать схему аутентификации. Для стойкости </a:t>
            </a:r>
            <a:r>
              <a:rPr lang="ru-RU" sz="3200" dirty="0" smtClean="0"/>
              <a:t>от </a:t>
            </a:r>
            <a:r>
              <a:rPr lang="ru-RU" sz="3200" dirty="0"/>
              <a:t>активного </a:t>
            </a:r>
            <a:r>
              <a:rPr lang="ru-RU" sz="3200" dirty="0" smtClean="0"/>
              <a:t>нарушителя </a:t>
            </a:r>
            <a:r>
              <a:rPr lang="ru-RU" sz="3200" dirty="0"/>
              <a:t>достаточно, чтобы протокол аутентификации был доказательством с нулевым разглашением</a:t>
            </a:r>
            <a:r>
              <a:rPr lang="ru-RU" sz="3200" dirty="0" smtClean="0"/>
              <a:t>.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981843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Анализ защищенности протокола Шнорра от активного нарушителя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1556792"/>
            <a:ext cx="9144000" cy="5301208"/>
          </a:xfrm>
        </p:spPr>
        <p:txBody>
          <a:bodyPr>
            <a:normAutofit lnSpcReduction="10000"/>
          </a:bodyPr>
          <a:lstStyle/>
          <a:p>
            <a:r>
              <a:rPr lang="ru-RU" sz="3200" dirty="0" smtClean="0"/>
              <a:t>Метод </a:t>
            </a:r>
            <a:r>
              <a:rPr lang="ru-RU" sz="3200" dirty="0" smtClean="0"/>
              <a:t>«</a:t>
            </a:r>
            <a:r>
              <a:rPr lang="ru-RU" sz="3200" dirty="0" smtClean="0"/>
              <a:t>черного ящика»: </a:t>
            </a:r>
            <a:r>
              <a:rPr lang="ru-RU" sz="3200" dirty="0" smtClean="0"/>
              <a:t>алгоритм </a:t>
            </a:r>
            <a:r>
              <a:rPr lang="ru-RU" sz="3200" dirty="0"/>
              <a:t>проверяющего </a:t>
            </a:r>
            <a:r>
              <a:rPr lang="ru-RU" sz="3200" dirty="0" smtClean="0"/>
              <a:t>используется в </a:t>
            </a:r>
            <a:r>
              <a:rPr lang="ru-RU" sz="3200" dirty="0"/>
              <a:t>качестве оракула, т.е. </a:t>
            </a:r>
            <a:r>
              <a:rPr lang="ru-RU" sz="3200" dirty="0" smtClean="0"/>
              <a:t>подает </a:t>
            </a:r>
            <a:r>
              <a:rPr lang="ru-RU" sz="3200" dirty="0"/>
              <a:t>ему на вход любые значения </a:t>
            </a:r>
            <a:r>
              <a:rPr lang="ru-RU" sz="3200" dirty="0" smtClean="0"/>
              <a:t>и </a:t>
            </a:r>
            <a:r>
              <a:rPr lang="ru-RU" sz="3200" dirty="0"/>
              <a:t>получает соответствующие выходные значения. </a:t>
            </a:r>
            <a:r>
              <a:rPr lang="ru-RU" sz="3200" dirty="0" smtClean="0"/>
              <a:t>Доказано, </a:t>
            </a:r>
            <a:r>
              <a:rPr lang="ru-RU" sz="3200" dirty="0"/>
              <a:t>что трехраундовые доказательства с нулевым разглашением, в которых последнее свойство устанавливается методом </a:t>
            </a:r>
            <a:r>
              <a:rPr lang="ru-RU" sz="3200" dirty="0" smtClean="0"/>
              <a:t>«</a:t>
            </a:r>
            <a:r>
              <a:rPr lang="ru-RU" sz="3200" dirty="0" smtClean="0"/>
              <a:t>черного ящика</a:t>
            </a:r>
            <a:r>
              <a:rPr lang="ru-RU" sz="3200" dirty="0" smtClean="0"/>
              <a:t>»</a:t>
            </a:r>
            <a:r>
              <a:rPr lang="ru-RU" sz="3200" dirty="0" smtClean="0"/>
              <a:t>, </a:t>
            </a:r>
            <a:r>
              <a:rPr lang="ru-RU" sz="3200" dirty="0"/>
              <a:t>существуют лишь </a:t>
            </a:r>
            <a:r>
              <a:rPr lang="ru-RU" sz="3200" dirty="0" smtClean="0"/>
              <a:t>когда </a:t>
            </a:r>
            <a:r>
              <a:rPr lang="ru-RU" sz="3200" dirty="0"/>
              <a:t>проверяющий может </a:t>
            </a:r>
            <a:r>
              <a:rPr lang="ru-RU" sz="3200" dirty="0" smtClean="0"/>
              <a:t>самостоятельно, без всякой </a:t>
            </a:r>
            <a:r>
              <a:rPr lang="ru-RU" sz="3200" dirty="0"/>
              <a:t>помощи </a:t>
            </a:r>
            <a:r>
              <a:rPr lang="ru-RU" sz="3200" dirty="0" smtClean="0"/>
              <a:t>утверждаемого, </a:t>
            </a:r>
            <a:r>
              <a:rPr lang="ru-RU" sz="3200" dirty="0" smtClean="0"/>
              <a:t>проверить </a:t>
            </a:r>
            <a:r>
              <a:rPr lang="ru-RU" sz="3200" dirty="0" smtClean="0"/>
              <a:t>его истинность (тривиальный случай).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588147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cademicPresentation1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E4FFEA1-43A1-40BE-8523-D90AC15F4ED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AcademicPresentation1</Template>
  <TotalTime>0</TotalTime>
  <Words>2220</Words>
  <Application>Microsoft Office PowerPoint</Application>
  <PresentationFormat>Экран (4:3)</PresentationFormat>
  <Paragraphs>121</Paragraphs>
  <Slides>31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AcademicPresentation1</vt:lpstr>
      <vt:lpstr>Лекция 5. Протоколы с нулевой передачей знаний</vt:lpstr>
      <vt:lpstr>Пример использования протоколов с нулевой передачей знаний</vt:lpstr>
      <vt:lpstr>Протокол Шнорра</vt:lpstr>
      <vt:lpstr>Протокол аутентификации Шнорра</vt:lpstr>
      <vt:lpstr>Протокол аутентификации Шнорра</vt:lpstr>
      <vt:lpstr>Анализ корректности протокола Шнорра</vt:lpstr>
      <vt:lpstr>Анализ корректности протокола Шнорра</vt:lpstr>
      <vt:lpstr>Анализ защищенности протокола Шнорра от активного нарушителя</vt:lpstr>
      <vt:lpstr>Анализ защищенности протокола Шнорра от активного нарушителя</vt:lpstr>
      <vt:lpstr>Анализ защищенности протокола Шнорра от активного нарушителя</vt:lpstr>
      <vt:lpstr>Протокол ЭП Шнорра</vt:lpstr>
      <vt:lpstr>Протокол аутентификации Фиата-Шамира</vt:lpstr>
      <vt:lpstr>Протокол аутентификации Фиата-Шамира</vt:lpstr>
      <vt:lpstr>Протокол аутентификации Фиата-Шамира</vt:lpstr>
      <vt:lpstr>Анализ протокола аутентификации Фиата-Шамира</vt:lpstr>
      <vt:lpstr>Анализ протокола аутентификации Фиата-Шамира</vt:lpstr>
      <vt:lpstr>Анализ протокола аутентификации Фиата-Шамира</vt:lpstr>
      <vt:lpstr>Анализ протокола аутентификации Фиата-Шамира</vt:lpstr>
      <vt:lpstr>Протокол ЭП Фиата-Шамира</vt:lpstr>
      <vt:lpstr>Протокол ЭП Фиата-Шамира</vt:lpstr>
      <vt:lpstr>Протокол ЭП Фиата-Шамира</vt:lpstr>
      <vt:lpstr>Протокол аутентификации Фейге-Фиата-Шамира</vt:lpstr>
      <vt:lpstr>Протокол аутентификации Фейге-Фиата-Шамира</vt:lpstr>
      <vt:lpstr>Протокол аутентификации Фейге-Фиата-Шамира</vt:lpstr>
      <vt:lpstr>Анализ протокола аутентификации Фейге-Фиата-Шамира</vt:lpstr>
      <vt:lpstr>Анализ протокола аутентификации Фейге-Фиата-Шамира</vt:lpstr>
      <vt:lpstr>Параллельная схема аутентификации по протоколу Фейге-Фиата-Шамира</vt:lpstr>
      <vt:lpstr>Параллельная схема аутентификации по протоколу Фейге-Фиата-Шамира</vt:lpstr>
      <vt:lpstr>Протокол Гиллоу-Куискуотера</vt:lpstr>
      <vt:lpstr>Протокол Гиллоу-Куискуотера</vt:lpstr>
      <vt:lpstr>Протокол Гиллоу-Куискуотера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2015-02-13T09:10:42Z</dcterms:created>
  <dcterms:modified xsi:type="dcterms:W3CDTF">2016-06-08T11:21:58Z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TC101671251049</vt:lpwstr>
  </property>
</Properties>
</file>