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39"/>
  </p:notesMasterIdLst>
  <p:sldIdLst>
    <p:sldId id="256" r:id="rId3"/>
    <p:sldId id="257" r:id="rId4"/>
    <p:sldId id="267" r:id="rId5"/>
    <p:sldId id="268" r:id="rId6"/>
    <p:sldId id="258" r:id="rId7"/>
    <p:sldId id="270" r:id="rId8"/>
    <p:sldId id="271" r:id="rId9"/>
    <p:sldId id="272" r:id="rId10"/>
    <p:sldId id="273" r:id="rId11"/>
    <p:sldId id="274" r:id="rId12"/>
    <p:sldId id="275" r:id="rId13"/>
    <p:sldId id="277" r:id="rId14"/>
    <p:sldId id="278" r:id="rId15"/>
    <p:sldId id="302"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Lst>
  <p:sldSz cx="9144000" cy="6858000" type="screen4x3"/>
  <p:notesSz cx="6858000" cy="9144000"/>
  <p:defaultTextStyle>
    <a:defPPr>
      <a:defRPr lang="ru-RU"/>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100" d="100"/>
          <a:sy n="100" d="100"/>
        </p:scale>
        <p:origin x="-522" y="11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ru-RU" smtClean="0"/>
              <a:pPr/>
              <a:t>15.06.2015</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ru-RU" smtClean="0"/>
              <a:pPr/>
              <a:t>‹#›</a:t>
            </a:fld>
            <a:endParaRPr lang="ru-RU"/>
          </a:p>
        </p:txBody>
      </p:sp>
    </p:spTree>
    <p:extLst>
      <p:ext uri="{BB962C8B-B14F-4D97-AF65-F5344CB8AC3E}">
        <p14:creationId xmlns:p14="http://schemas.microsoft.com/office/powerpoint/2010/main" val="2897218473"/>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Начальные</a:t>
            </a:r>
            <a:r>
              <a:rPr lang="ru-RU" baseline="0" dirty="0" smtClean="0"/>
              <a:t> сведения</a:t>
            </a:r>
            <a:r>
              <a:rPr lang="ru-RU" dirty="0" smtClean="0"/>
              <a:t>о курсе, </a:t>
            </a:r>
            <a:r>
              <a:rPr lang="ru-RU" baseline="0" dirty="0" smtClean="0"/>
              <a:t>а также книги (пособия) и материалы, необходимые для занятия/проекта.</a:t>
            </a:r>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baseline="0" dirty="0" smtClean="0"/>
              <a:t>Введение</a:t>
            </a:r>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Цели</a:t>
            </a:r>
            <a:r>
              <a:rPr lang="ru-RU" baseline="0" dirty="0" smtClean="0"/>
              <a:t> обучения и ожидаемые умения и навыки, вырабатываемые в ходе обучения. </a:t>
            </a:r>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Перечень </a:t>
            </a:r>
            <a:r>
              <a:rPr lang="ru-RU" baseline="0" dirty="0" smtClean="0"/>
              <a:t>используемых терминов. </a:t>
            </a:r>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ru-RU" smtClean="0"/>
              <a:t>Образец заголовка</a:t>
            </a:r>
            <a:endParaRPr lang="ru-RU"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ru-RU"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ru-RU" smtClean="0"/>
              <a:pPr algn="ctr"/>
              <a:t>15.06.2015 10:49</a:t>
            </a:fld>
            <a:endParaRPr lang="ru-RU"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ru-RU"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ru-RU" smtClean="0"/>
              <a:pPr/>
              <a:t>‹#›</a:t>
            </a:fld>
            <a:endParaRPr lang="ru-RU"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8D3816DF-213E-421B-92D3-C068DBB023D6}" type="datetime8">
              <a:rPr lang="ru-RU" smtClean="0">
                <a:solidFill>
                  <a:schemeClr val="tx2"/>
                </a:solidFill>
              </a:rPr>
              <a:pPr/>
              <a:t>15.06.2015 10:49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AC53DF-4216-466D-99A7-94400E6C2A25}" type="slidenum">
              <a:rPr lang="ru-RU" sz="1200" smtClean="0">
                <a:solidFill>
                  <a:schemeClr val="tx2"/>
                </a:solidFill>
              </a: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ru-RU" smtClean="0"/>
              <a:t>Образец заголовка</a:t>
            </a:r>
            <a:endParaRPr lang="ru-RU"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ru-RU" smtClean="0">
                <a:solidFill>
                  <a:schemeClr val="tx2"/>
                </a:solidFill>
              </a:rPr>
              <a:pPr/>
              <a:t>15.06.2015 10:49</a:t>
            </a:fld>
            <a:endParaRPr lang="ru-RU" dirty="0"/>
          </a:p>
        </p:txBody>
      </p:sp>
      <p:sp>
        <p:nvSpPr>
          <p:cNvPr id="5" name="Footer Placeholder 4"/>
          <p:cNvSpPr>
            <a:spLocks noGrp="1"/>
          </p:cNvSpPr>
          <p:nvPr>
            <p:ph type="ftr" sz="quarter" idx="11"/>
          </p:nvPr>
        </p:nvSpPr>
        <p:spPr>
          <a:xfrm>
            <a:off x="457201" y="6248207"/>
            <a:ext cx="5573483" cy="365125"/>
          </a:xfrm>
        </p:spPr>
        <p:txBody>
          <a:bodyPr/>
          <a:lstStyle/>
          <a:p>
            <a:endParaRPr lang="ru-RU"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ru-RU" sz="1200" smtClean="0">
                <a:solidFill>
                  <a:schemeClr val="tx2"/>
                </a:solidFill>
              </a: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lt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lt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8F790D37-1B74-4AC7-B6CC-A626BD98FFB6}" type="slidenum">
              <a:rPr lang="ru-RU" altLang="ru-RU"/>
              <a:pPr/>
              <a:t>‹#›</a:t>
            </a:fld>
            <a:endParaRPr lang="ru-RU" altLang="ru-RU"/>
          </a:p>
        </p:txBody>
      </p:sp>
    </p:spTree>
    <p:extLst>
      <p:ext uri="{BB962C8B-B14F-4D97-AF65-F5344CB8AC3E}">
        <p14:creationId xmlns:p14="http://schemas.microsoft.com/office/powerpoint/2010/main" val="708729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ru-RU" smtClean="0"/>
              <a:t>Образец заголовка</a:t>
            </a:r>
            <a:endParaRPr lang="ru-RU" dirty="0"/>
          </a:p>
        </p:txBody>
      </p:sp>
      <p:sp>
        <p:nvSpPr>
          <p:cNvPr id="4" name="Date Placeholder 3"/>
          <p:cNvSpPr>
            <a:spLocks noGrp="1"/>
          </p:cNvSpPr>
          <p:nvPr>
            <p:ph type="dt" sz="half" idx="10"/>
          </p:nvPr>
        </p:nvSpPr>
        <p:spPr/>
        <p:txBody>
          <a:bodyPr/>
          <a:lstStyle/>
          <a:p>
            <a:fld id="{B7129108-AC8D-4212-9283-60D9E99BF07A}" type="datetime8">
              <a:rPr lang="ru-RU" smtClean="0"/>
              <a:pPr/>
              <a:t>15.06.2015 10:49</a:t>
            </a:fld>
            <a:endParaRPr lang="ru-RU" dirty="0"/>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ru-RU" smtClean="0"/>
              <a:t>Образец заголовка</a:t>
            </a:r>
            <a:endParaRPr lang="ru-RU" dirty="0"/>
          </a:p>
        </p:txBody>
      </p:sp>
      <p:sp>
        <p:nvSpPr>
          <p:cNvPr id="12" name="Date Placeholder 11"/>
          <p:cNvSpPr>
            <a:spLocks noGrp="1"/>
          </p:cNvSpPr>
          <p:nvPr>
            <p:ph type="dt" sz="half" idx="10"/>
          </p:nvPr>
        </p:nvSpPr>
        <p:spPr/>
        <p:txBody>
          <a:bodyPr/>
          <a:lstStyle/>
          <a:p>
            <a:fld id="{B6DED3D3-6235-4F4C-B439-DF277FB555A7}" type="datetime8">
              <a:rPr lang="ru-RU" smtClean="0"/>
              <a:pPr/>
              <a:t>15.06.2015 10:49</a:t>
            </a:fld>
            <a:endParaRPr lang="ru-R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ru-RU" smtClean="0"/>
              <a:pPr algn="ctr"/>
              <a:t>‹#›</a:t>
            </a:fld>
            <a:endParaRPr lang="ru-RU" sz="2400" dirty="0">
              <a:solidFill>
                <a:srgbClr val="FFFFFF"/>
              </a:solidFill>
            </a:endParaRPr>
          </a:p>
        </p:txBody>
      </p:sp>
      <p:sp>
        <p:nvSpPr>
          <p:cNvPr id="14" name="Footer Placeholder 13"/>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9" name="Content Placeholder 8"/>
          <p:cNvSpPr>
            <a:spLocks noGrp="1"/>
          </p:cNvSpPr>
          <p:nvPr>
            <p:ph sz="quarter" idx="1"/>
          </p:nvPr>
        </p:nvSpPr>
        <p:spPr>
          <a:xfrm>
            <a:off x="609600"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Content Placeholder 10"/>
          <p:cNvSpPr>
            <a:spLocks noGrp="1"/>
          </p:cNvSpPr>
          <p:nvPr>
            <p:ph sz="quarter" idx="2"/>
          </p:nvPr>
        </p:nvSpPr>
        <p:spPr>
          <a:xfrm>
            <a:off x="4844901"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Date Placeholder 7"/>
          <p:cNvSpPr>
            <a:spLocks noGrp="1"/>
          </p:cNvSpPr>
          <p:nvPr>
            <p:ph type="dt" sz="half" idx="15"/>
          </p:nvPr>
        </p:nvSpPr>
        <p:spPr/>
        <p:txBody>
          <a:bodyPr rtlCol="0"/>
          <a:lstStyle/>
          <a:p>
            <a:fld id="{3B5F1E3E-4B2F-4895-B65E-28B2E64F39F6}" type="datetime8">
              <a:rPr lang="ru-RU" smtClean="0"/>
              <a:pPr/>
              <a:t>15.06.2015 10:49</a:t>
            </a:fld>
            <a:endParaRPr lang="ru-RU"/>
          </a:p>
        </p:txBody>
      </p:sp>
      <p:sp>
        <p:nvSpPr>
          <p:cNvPr id="10" name="Slide Number Placeholder 9"/>
          <p:cNvSpPr>
            <a:spLocks noGrp="1"/>
          </p:cNvSpPr>
          <p:nvPr>
            <p:ph type="sldNum" sz="quarter" idx="16"/>
          </p:nvPr>
        </p:nvSpPr>
        <p:spPr/>
        <p:txBody>
          <a:bodyPr rtlCol="0"/>
          <a:lstStyle/>
          <a:p>
            <a:pPr algn="ctr"/>
            <a:fld id="{1AD93096-5B34-4342-9326-69289CEAE4C2}" type="slidenum">
              <a:rPr lang="ru-RU" smtClean="0"/>
              <a:pPr algn="ctr"/>
              <a:t>‹#›</a:t>
            </a:fld>
            <a:endParaRPr lang="ru-RU"/>
          </a:p>
        </p:txBody>
      </p:sp>
      <p:sp>
        <p:nvSpPr>
          <p:cNvPr id="12" name="Footer Placeholder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ru-RU" smtClean="0"/>
              <a:t>Образец заголовка</a:t>
            </a:r>
            <a:endParaRPr lang="ru-RU" dirty="0"/>
          </a:p>
        </p:txBody>
      </p:sp>
      <p:sp>
        <p:nvSpPr>
          <p:cNvPr id="11" name="Content Placeholder 10"/>
          <p:cNvSpPr>
            <a:spLocks noGrp="1"/>
          </p:cNvSpPr>
          <p:nvPr>
            <p:ph sz="quarter" idx="2"/>
          </p:nvPr>
        </p:nvSpPr>
        <p:spPr>
          <a:xfrm>
            <a:off x="609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Content Placeholder 12"/>
          <p:cNvSpPr>
            <a:spLocks noGrp="1"/>
          </p:cNvSpPr>
          <p:nvPr>
            <p:ph sz="quarter" idx="4"/>
          </p:nvPr>
        </p:nvSpPr>
        <p:spPr>
          <a:xfrm>
            <a:off x="4800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0" name="Date Placeholder 9"/>
          <p:cNvSpPr>
            <a:spLocks noGrp="1"/>
          </p:cNvSpPr>
          <p:nvPr>
            <p:ph type="dt" sz="half" idx="15"/>
          </p:nvPr>
        </p:nvSpPr>
        <p:spPr/>
        <p:txBody>
          <a:bodyPr rtlCol="0"/>
          <a:lstStyle/>
          <a:p>
            <a:fld id="{63085435-8225-4333-BFFA-0096413F0D76}" type="datetime8">
              <a:rPr lang="ru-RU" smtClean="0"/>
              <a:pPr/>
              <a:t>15.06.2015 10:49</a:t>
            </a:fld>
            <a:endParaRPr lang="ru-RU"/>
          </a:p>
        </p:txBody>
      </p:sp>
      <p:sp>
        <p:nvSpPr>
          <p:cNvPr id="12" name="Slide Number Placeholder 11"/>
          <p:cNvSpPr>
            <a:spLocks noGrp="1"/>
          </p:cNvSpPr>
          <p:nvPr>
            <p:ph type="sldNum" sz="quarter" idx="16"/>
          </p:nvPr>
        </p:nvSpPr>
        <p:spPr/>
        <p:txBody>
          <a:bodyPr rtlCol="0"/>
          <a:lstStyle/>
          <a:p>
            <a:pPr algn="ctr"/>
            <a:fld id="{1AD93096-5B34-4342-9326-69289CEAE4C2}" type="slidenum">
              <a:rPr lang="ru-RU" smtClean="0"/>
              <a:pPr algn="ctr"/>
              <a:t>‹#›</a:t>
            </a:fld>
            <a:endParaRPr lang="ru-RU"/>
          </a:p>
        </p:txBody>
      </p:sp>
      <p:sp>
        <p:nvSpPr>
          <p:cNvPr id="14" name="Footer Placeholder 13"/>
          <p:cNvSpPr>
            <a:spLocks noGrp="1"/>
          </p:cNvSpPr>
          <p:nvPr>
            <p:ph type="ftr" sz="quarter" idx="17"/>
          </p:nvPr>
        </p:nvSpPr>
        <p:spPr/>
        <p:txBody>
          <a:bodyPr rtlCol="0"/>
          <a:lstStyle/>
          <a:p>
            <a:endParaRPr lang="ru-R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0783C494-2A87-468C-A21B-CB14FB9ABB00}" type="datetime8">
              <a:rPr lang="ru-RU" smtClean="0"/>
              <a:pPr/>
              <a:t>15.06.2015 10:49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ru-RU" smtClean="0"/>
              <a:pPr/>
              <a:t>15.06.2015 10:49</a:t>
            </a:fld>
            <a:endParaRPr lang="ru-RU"/>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ru-RU" smtClean="0"/>
              <a:pPr/>
              <a:t>‹#›</a:t>
            </a:fld>
            <a:endParaRPr lang="ru-RU"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ru-RU" smtClean="0"/>
              <a:t>Образец заголовка</a:t>
            </a:r>
            <a:endParaRPr lang="ru-RU" dirty="0"/>
          </a:p>
        </p:txBody>
      </p:sp>
      <p:sp>
        <p:nvSpPr>
          <p:cNvPr id="5" name="Date Placeholder 4"/>
          <p:cNvSpPr>
            <a:spLocks noGrp="1"/>
          </p:cNvSpPr>
          <p:nvPr>
            <p:ph type="dt" sz="half" idx="10"/>
          </p:nvPr>
        </p:nvSpPr>
        <p:spPr/>
        <p:txBody>
          <a:bodyPr/>
          <a:lstStyle/>
          <a:p>
            <a:fld id="{4BECC0C8-36B8-442A-833D-B6AACE86BB77}" type="datetime8">
              <a:rPr lang="ru-RU" smtClean="0"/>
              <a:pPr/>
              <a:t>15.06.2015 10:49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pic>
        <p:nvPicPr>
          <p:cNvPr id="8" name="Picture 7" descr="sm_pencil.png"/>
          <p:cNvPicPr>
            <a:picLocks noChangeAspect="1"/>
          </p:cNvPicPr>
          <p:nvPr userDrawn="1"/>
        </p:nvPicPr>
        <p:blipFill>
          <a:blip r:embed="rId2"/>
          <a:stretch>
            <a:fillRect/>
          </a:stretch>
        </p:blipFill>
        <p:spPr>
          <a:xfrm>
            <a:off x="612648" y="1755648"/>
            <a:ext cx="1615307" cy="2145615"/>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ru-RU" smtClean="0"/>
              <a:t>Образец заголовка</a:t>
            </a:r>
            <a:endParaRPr lang="ru-RU"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ru-RU" smtClean="0"/>
              <a:pPr/>
              <a:t>15.06.2015 10:49</a:t>
            </a:fld>
            <a:endParaRPr lang="ru-R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ru-RU" smtClean="0"/>
              <a:pPr algn="ctr"/>
              <a:t>‹#›</a:t>
            </a:fld>
            <a:endParaRPr lang="ru-RU"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ru-RU"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ru-RU" smtClean="0"/>
              <a:t>Вставка рисунка</a:t>
            </a:r>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ru-RU" smtClean="0"/>
              <a:t>Образец заголовка</a:t>
            </a:r>
            <a:endParaRPr lang="ru-RU"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ru-RU" smtClean="0">
                <a:solidFill>
                  <a:schemeClr val="tx2"/>
                </a:solidFill>
              </a:rPr>
              <a:pPr/>
              <a:t>15.06.2015 10:49</a:t>
            </a:fld>
            <a:endParaRPr lang="ru-RU"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ru-RU"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ru-RU" sz="1200" smtClean="0">
                <a:solidFill>
                  <a:schemeClr val="tx2"/>
                </a:solidFill>
              </a:rPr>
              <a:pPr algn="ctr"/>
              <a:t>‹#›</a:t>
            </a:fld>
            <a:endParaRPr lang="ru-RU"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267744" y="4005064"/>
            <a:ext cx="6495256" cy="1786136"/>
          </a:xfrm>
        </p:spPr>
        <p:txBody>
          <a:bodyPr>
            <a:normAutofit fontScale="90000"/>
          </a:bodyPr>
          <a:lstStyle/>
          <a:p>
            <a:r>
              <a:rPr lang="ru-RU" dirty="0" smtClean="0">
                <a:solidFill>
                  <a:schemeClr val="accent1">
                    <a:lumMod val="75000"/>
                  </a:schemeClr>
                </a:solidFill>
              </a:rPr>
              <a:t>Криптографические методы защиты информации</a:t>
            </a:r>
            <a:endParaRPr lang="ru-RU" dirty="0">
              <a:solidFill>
                <a:schemeClr val="accent1">
                  <a:lumMod val="75000"/>
                </a:schemeClr>
              </a:solidFill>
            </a:endParaRPr>
          </a:p>
        </p:txBody>
      </p:sp>
      <p:sp>
        <p:nvSpPr>
          <p:cNvPr id="3" name="Rectangle 2"/>
          <p:cNvSpPr>
            <a:spLocks noGrp="1"/>
          </p:cNvSpPr>
          <p:nvPr>
            <p:ph type="subTitle" idx="1"/>
          </p:nvPr>
        </p:nvSpPr>
        <p:spPr/>
        <p:txBody>
          <a:bodyPr>
            <a:normAutofit fontScale="92500" lnSpcReduction="20000"/>
          </a:bodyPr>
          <a:lstStyle/>
          <a:p>
            <a:r>
              <a:rPr lang="ru-RU" dirty="0" smtClean="0"/>
              <a:t>Лектор - Хорев </a:t>
            </a:r>
            <a:r>
              <a:rPr lang="ru-RU" dirty="0" smtClean="0"/>
              <a:t>Павел Борисович</a:t>
            </a:r>
            <a:br>
              <a:rPr lang="ru-RU" dirty="0" smtClean="0"/>
            </a:br>
            <a:r>
              <a:rPr lang="ru-RU" dirty="0" smtClean="0"/>
              <a:t>Бакалавры </a:t>
            </a:r>
            <a:r>
              <a:rPr lang="ru-RU" dirty="0"/>
              <a:t>8</a:t>
            </a:r>
            <a:r>
              <a:rPr lang="ru-RU" dirty="0" smtClean="0"/>
              <a:t> семестр</a:t>
            </a:r>
            <a:endParaRPr lang="ru-R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Принципы построения асимметричных криптосистем</a:t>
            </a:r>
          </a:p>
        </p:txBody>
      </p:sp>
      <p:sp>
        <p:nvSpPr>
          <p:cNvPr id="3" name="Объект 2"/>
          <p:cNvSpPr>
            <a:spLocks noGrp="1"/>
          </p:cNvSpPr>
          <p:nvPr>
            <p:ph sz="quarter" idx="1"/>
          </p:nvPr>
        </p:nvSpPr>
        <p:spPr/>
        <p:txBody>
          <a:bodyPr>
            <a:normAutofit/>
          </a:bodyPr>
          <a:lstStyle/>
          <a:p>
            <a:pPr>
              <a:buFont typeface="Wingdings" pitchFamily="2" charset="2"/>
              <a:buNone/>
            </a:pPr>
            <a:r>
              <a:rPr lang="ru-RU" altLang="ru-RU" sz="3200" dirty="0"/>
              <a:t>Используются так называемые однонаправленные функции:</a:t>
            </a:r>
          </a:p>
          <a:p>
            <a:pPr>
              <a:buFont typeface="Wingdings" pitchFamily="2" charset="2"/>
              <a:buChar char="§"/>
            </a:pPr>
            <a:r>
              <a:rPr lang="ru-RU" altLang="ru-RU" sz="3200" dirty="0"/>
              <a:t>Простое вычисление прямой функции </a:t>
            </a:r>
            <a:r>
              <a:rPr lang="en-US" altLang="ru-RU" sz="3200" dirty="0"/>
              <a:t>f(x)</a:t>
            </a:r>
            <a:r>
              <a:rPr lang="ru-RU" altLang="ru-RU" sz="3200" dirty="0"/>
              <a:t>.</a:t>
            </a:r>
            <a:endParaRPr lang="en-US" altLang="ru-RU" sz="3200" dirty="0"/>
          </a:p>
          <a:p>
            <a:pPr>
              <a:buFont typeface="Wingdings" pitchFamily="2" charset="2"/>
              <a:buChar char="§"/>
            </a:pPr>
            <a:r>
              <a:rPr lang="ru-RU" altLang="ru-RU" sz="3200" dirty="0"/>
              <a:t>Существование обратной функции </a:t>
            </a:r>
            <a:r>
              <a:rPr lang="en-US" altLang="ru-RU" sz="3200" dirty="0"/>
              <a:t>f</a:t>
            </a:r>
            <a:r>
              <a:rPr lang="en-US" altLang="ru-RU" sz="3200" baseline="30000" dirty="0"/>
              <a:t>-1</a:t>
            </a:r>
            <a:r>
              <a:rPr lang="en-US" altLang="ru-RU" sz="3200" dirty="0"/>
              <a:t>(x)</a:t>
            </a:r>
            <a:r>
              <a:rPr lang="ru-RU" altLang="ru-RU" sz="3200" dirty="0"/>
              <a:t>.</a:t>
            </a:r>
            <a:endParaRPr lang="en-US" altLang="ru-RU" sz="3200" dirty="0"/>
          </a:p>
          <a:p>
            <a:pPr>
              <a:buFont typeface="Wingdings" pitchFamily="2" charset="2"/>
              <a:buChar char="§"/>
            </a:pPr>
            <a:r>
              <a:rPr lang="ru-RU" altLang="ru-RU" sz="3200" dirty="0"/>
              <a:t>Сложное вычисление обратной функции без знания специальной информации («обходного пути»).</a:t>
            </a:r>
          </a:p>
        </p:txBody>
      </p:sp>
    </p:spTree>
    <p:extLst>
      <p:ext uri="{BB962C8B-B14F-4D97-AF65-F5344CB8AC3E}">
        <p14:creationId xmlns:p14="http://schemas.microsoft.com/office/powerpoint/2010/main" val="508052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60648"/>
            <a:ext cx="8351840" cy="958552"/>
          </a:xfrm>
        </p:spPr>
        <p:txBody>
          <a:bodyPr>
            <a:normAutofit fontScale="90000"/>
          </a:bodyPr>
          <a:lstStyle/>
          <a:p>
            <a:r>
              <a:rPr lang="ru-RU" dirty="0"/>
              <a:t>Механизм </a:t>
            </a:r>
            <a:r>
              <a:rPr lang="ru-RU" dirty="0" smtClean="0"/>
              <a:t>электронной подписи (ЭП) обеспечивает </a:t>
            </a:r>
            <a:r>
              <a:rPr lang="ru-RU" dirty="0"/>
              <a:t>защиту </a:t>
            </a:r>
            <a:r>
              <a:rPr lang="ru-RU" dirty="0" smtClean="0"/>
              <a:t>документов </a:t>
            </a:r>
            <a:r>
              <a:rPr lang="ru-RU" dirty="0"/>
              <a:t>от</a:t>
            </a:r>
          </a:p>
        </p:txBody>
      </p:sp>
      <p:sp>
        <p:nvSpPr>
          <p:cNvPr id="3" name="Объект 2"/>
          <p:cNvSpPr>
            <a:spLocks noGrp="1"/>
          </p:cNvSpPr>
          <p:nvPr>
            <p:ph sz="quarter" idx="1"/>
          </p:nvPr>
        </p:nvSpPr>
        <p:spPr>
          <a:xfrm>
            <a:off x="0" y="1556792"/>
            <a:ext cx="9144000" cy="5301208"/>
          </a:xfrm>
        </p:spPr>
        <p:txBody>
          <a:bodyPr>
            <a:noAutofit/>
          </a:bodyPr>
          <a:lstStyle/>
          <a:p>
            <a:r>
              <a:rPr lang="ru-RU" altLang="ru-RU" sz="3200" dirty="0"/>
              <a:t>Посылки их от лица других абонентов («маскарада»).</a:t>
            </a:r>
          </a:p>
          <a:p>
            <a:r>
              <a:rPr lang="ru-RU" altLang="ru-RU" sz="3200" dirty="0"/>
              <a:t>Отказа отправителя от авторства («ренегатства»).</a:t>
            </a:r>
          </a:p>
          <a:p>
            <a:r>
              <a:rPr lang="ru-RU" altLang="ru-RU" sz="3200" dirty="0"/>
              <a:t>Подмены получателем содержимого документа.</a:t>
            </a:r>
          </a:p>
          <a:p>
            <a:r>
              <a:rPr lang="ru-RU" altLang="ru-RU" sz="3200" dirty="0"/>
              <a:t>Изменения содержимого третьим лицом при передаче (хранении) документа («активного перехвата»).</a:t>
            </a:r>
          </a:p>
          <a:p>
            <a:r>
              <a:rPr lang="ru-RU" altLang="ru-RU" sz="3200" dirty="0"/>
              <a:t>Повторной передачи документа.</a:t>
            </a:r>
            <a:endParaRPr lang="ru-RU" sz="3200" dirty="0"/>
          </a:p>
        </p:txBody>
      </p:sp>
    </p:spTree>
    <p:extLst>
      <p:ext uri="{BB962C8B-B14F-4D97-AF65-F5344CB8AC3E}">
        <p14:creationId xmlns:p14="http://schemas.microsoft.com/office/powerpoint/2010/main" val="4186264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88640"/>
            <a:ext cx="8229600" cy="951185"/>
          </a:xfrm>
        </p:spPr>
        <p:txBody>
          <a:bodyPr/>
          <a:lstStyle/>
          <a:p>
            <a:r>
              <a:rPr lang="ru-RU" altLang="ru-RU" dirty="0"/>
              <a:t>Получение и проверка </a:t>
            </a:r>
            <a:r>
              <a:rPr lang="ru-RU" altLang="ru-RU" dirty="0" smtClean="0"/>
              <a:t>ЭП</a:t>
            </a:r>
            <a:endParaRPr lang="ru-RU" altLang="ru-RU" dirty="0"/>
          </a:p>
        </p:txBody>
      </p:sp>
      <p:sp>
        <p:nvSpPr>
          <p:cNvPr id="16388" name="Rectangle 4"/>
          <p:cNvSpPr>
            <a:spLocks noGrp="1" noChangeArrowheads="1"/>
          </p:cNvSpPr>
          <p:nvPr>
            <p:ph type="body" sz="half" idx="1"/>
          </p:nvPr>
        </p:nvSpPr>
        <p:spPr>
          <a:xfrm>
            <a:off x="0" y="1556792"/>
            <a:ext cx="3779912" cy="5301208"/>
          </a:xfrm>
        </p:spPr>
        <p:txBody>
          <a:bodyPr>
            <a:noAutofit/>
          </a:bodyPr>
          <a:lstStyle/>
          <a:p>
            <a:pPr marL="360000" indent="-360000">
              <a:buFont typeface="Wingdings" pitchFamily="2" charset="2"/>
              <a:buAutoNum type="arabicPeriod"/>
            </a:pPr>
            <a:r>
              <a:rPr lang="ru-RU" altLang="ru-RU" sz="3200" dirty="0"/>
              <a:t>Вычисление образа (хеш-значения) подписываемого документа.</a:t>
            </a:r>
          </a:p>
          <a:p>
            <a:pPr marL="360000" indent="-360000">
              <a:buFont typeface="Wingdings" pitchFamily="2" charset="2"/>
              <a:buAutoNum type="arabicPeriod"/>
            </a:pPr>
            <a:r>
              <a:rPr lang="ru-RU" altLang="ru-RU" sz="3200" dirty="0"/>
              <a:t>Его шифрование асимметричным алгоритмом с помощью личного ключа автора</a:t>
            </a:r>
            <a:r>
              <a:rPr lang="ru-RU" altLang="ru-RU" sz="3200" dirty="0" smtClean="0"/>
              <a:t>.</a:t>
            </a:r>
            <a:endParaRPr lang="ru-RU" altLang="ru-RU" sz="3200" dirty="0"/>
          </a:p>
        </p:txBody>
      </p:sp>
      <p:sp>
        <p:nvSpPr>
          <p:cNvPr id="16389" name="Rectangle 5"/>
          <p:cNvSpPr>
            <a:spLocks noGrp="1" noChangeArrowheads="1"/>
          </p:cNvSpPr>
          <p:nvPr>
            <p:ph type="body" sz="half" idx="2"/>
          </p:nvPr>
        </p:nvSpPr>
        <p:spPr>
          <a:xfrm>
            <a:off x="3708400" y="1556792"/>
            <a:ext cx="5435600" cy="5301208"/>
          </a:xfrm>
        </p:spPr>
        <p:txBody>
          <a:bodyPr>
            <a:normAutofit lnSpcReduction="10000"/>
          </a:bodyPr>
          <a:lstStyle/>
          <a:p>
            <a:pPr marL="533400" indent="-533400">
              <a:buFont typeface="Wingdings" pitchFamily="2" charset="2"/>
              <a:buAutoNum type="arabicPeriod"/>
            </a:pPr>
            <a:r>
              <a:rPr lang="ru-RU" altLang="ru-RU" sz="3200" dirty="0"/>
              <a:t>Вычисление образа для проверяемого документа.</a:t>
            </a:r>
          </a:p>
          <a:p>
            <a:pPr marL="533400" indent="-533400">
              <a:buFont typeface="Wingdings" pitchFamily="2" charset="2"/>
              <a:buAutoNum type="arabicPeriod"/>
            </a:pPr>
            <a:r>
              <a:rPr lang="ru-RU" altLang="ru-RU" sz="3200" dirty="0"/>
              <a:t>Расшифрование полученной </a:t>
            </a:r>
            <a:r>
              <a:rPr lang="ru-RU" altLang="ru-RU" sz="3200" dirty="0" smtClean="0"/>
              <a:t>ЭП </a:t>
            </a:r>
            <a:r>
              <a:rPr lang="ru-RU" altLang="ru-RU" sz="3200" dirty="0"/>
              <a:t>под ним асимметричным алгоритмом с помощью открытого ключа автора.</a:t>
            </a:r>
          </a:p>
          <a:p>
            <a:pPr marL="533400" indent="-533400">
              <a:buFont typeface="Wingdings" pitchFamily="2" charset="2"/>
              <a:buAutoNum type="arabicPeriod"/>
            </a:pPr>
            <a:r>
              <a:rPr lang="ru-RU" altLang="ru-RU" sz="3200" dirty="0"/>
              <a:t>Сравнение вычисленного и расшифрованного образов проверяемого документа.</a:t>
            </a:r>
          </a:p>
          <a:p>
            <a:pPr marL="533400" indent="-533400">
              <a:buFont typeface="Wingdings" pitchFamily="2" charset="2"/>
              <a:buAutoNum type="arabicPeriod"/>
            </a:pPr>
            <a:endParaRPr lang="ru-RU" altLang="ru-RU" dirty="0"/>
          </a:p>
        </p:txBody>
      </p:sp>
    </p:spTree>
    <p:extLst>
      <p:ext uri="{BB962C8B-B14F-4D97-AF65-F5344CB8AC3E}">
        <p14:creationId xmlns:p14="http://schemas.microsoft.com/office/powerpoint/2010/main" val="843127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0"/>
            <a:ext cx="8229600" cy="1139825"/>
          </a:xfrm>
        </p:spPr>
        <p:txBody>
          <a:bodyPr>
            <a:normAutofit fontScale="90000"/>
          </a:bodyPr>
          <a:lstStyle/>
          <a:p>
            <a:r>
              <a:rPr lang="ru-RU" altLang="ru-RU" sz="4000" dirty="0"/>
              <a:t>Современные асимметричные криптосистемы</a:t>
            </a:r>
          </a:p>
        </p:txBody>
      </p:sp>
      <p:sp>
        <p:nvSpPr>
          <p:cNvPr id="18435" name="Rectangle 3"/>
          <p:cNvSpPr>
            <a:spLocks noGrp="1" noChangeArrowheads="1"/>
          </p:cNvSpPr>
          <p:nvPr>
            <p:ph type="body" idx="1"/>
          </p:nvPr>
        </p:nvSpPr>
        <p:spPr>
          <a:xfrm>
            <a:off x="0" y="1484784"/>
            <a:ext cx="9144000" cy="5373216"/>
          </a:xfrm>
        </p:spPr>
        <p:txBody>
          <a:bodyPr>
            <a:noAutofit/>
          </a:bodyPr>
          <a:lstStyle/>
          <a:p>
            <a:r>
              <a:rPr lang="en-US" altLang="ru-RU" sz="3200" dirty="0"/>
              <a:t>RSA</a:t>
            </a:r>
            <a:r>
              <a:rPr lang="ru-RU" altLang="ru-RU" sz="3200" dirty="0"/>
              <a:t> (основана на сложности задачи факторизации больших целых чисел).</a:t>
            </a:r>
          </a:p>
          <a:p>
            <a:r>
              <a:rPr lang="ru-RU" altLang="ru-RU" sz="3200" dirty="0"/>
              <a:t>Диффи-Хеллмана (основана на сложности задачи дискретного </a:t>
            </a:r>
            <a:r>
              <a:rPr lang="ru-RU" altLang="ru-RU" sz="3200" dirty="0" smtClean="0"/>
              <a:t>логарифмирования).</a:t>
            </a:r>
            <a:endParaRPr lang="en-US" altLang="ru-RU" sz="3200" dirty="0"/>
          </a:p>
          <a:p>
            <a:r>
              <a:rPr lang="ru-RU" altLang="ru-RU" sz="3200" dirty="0"/>
              <a:t>Эль-Гамаля (модификация системы </a:t>
            </a:r>
            <a:r>
              <a:rPr lang="ru-RU" altLang="ru-RU" sz="3200" dirty="0" smtClean="0"/>
              <a:t>Диффи-Хеллмана).</a:t>
            </a:r>
            <a:endParaRPr lang="ru-RU" altLang="ru-RU" sz="3200" dirty="0"/>
          </a:p>
          <a:p>
            <a:r>
              <a:rPr lang="ru-RU" altLang="ru-RU" sz="3200" dirty="0"/>
              <a:t>Эллиптические кривые (основана на сложности задачи нахождения одной из двух точек эллиптической кривой, по которым была получена третья точка).</a:t>
            </a:r>
          </a:p>
        </p:txBody>
      </p:sp>
    </p:spTree>
    <p:extLst>
      <p:ext uri="{BB962C8B-B14F-4D97-AF65-F5344CB8AC3E}">
        <p14:creationId xmlns:p14="http://schemas.microsoft.com/office/powerpoint/2010/main" val="3487503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Аутентификация открытых ключей</a:t>
            </a:r>
            <a:endParaRPr lang="ru-RU" dirty="0"/>
          </a:p>
        </p:txBody>
      </p:sp>
      <p:sp>
        <p:nvSpPr>
          <p:cNvPr id="3" name="Объект 2"/>
          <p:cNvSpPr>
            <a:spLocks noGrp="1"/>
          </p:cNvSpPr>
          <p:nvPr>
            <p:ph sz="quarter" idx="1"/>
          </p:nvPr>
        </p:nvSpPr>
        <p:spPr/>
        <p:txBody>
          <a:bodyPr/>
          <a:lstStyle/>
          <a:p>
            <a:r>
              <a:rPr lang="ru-RU" dirty="0" smtClean="0"/>
              <a:t>Подлинность открытых ключей (подтверждение связи между конкретным субъектом и его открытым ключом) обеспечивается выпуском сертификатов открытых ключей, заверяемых электронной подписью доверенного посредника (удостоверяющего центра, </a:t>
            </a:r>
            <a:r>
              <a:rPr lang="ru-RU" smtClean="0"/>
              <a:t>центра сертификации).</a:t>
            </a:r>
            <a:endParaRPr lang="ru-RU" dirty="0"/>
          </a:p>
        </p:txBody>
      </p:sp>
    </p:spTree>
    <p:extLst>
      <p:ext uri="{BB962C8B-B14F-4D97-AF65-F5344CB8AC3E}">
        <p14:creationId xmlns:p14="http://schemas.microsoft.com/office/powerpoint/2010/main" val="1426589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8313" y="116632"/>
            <a:ext cx="8229600" cy="864443"/>
          </a:xfrm>
        </p:spPr>
        <p:txBody>
          <a:bodyPr/>
          <a:lstStyle/>
          <a:p>
            <a:r>
              <a:rPr lang="ru-RU" altLang="ru-RU" sz="4000" dirty="0"/>
              <a:t>Понятие функции хеширования</a:t>
            </a:r>
          </a:p>
        </p:txBody>
      </p:sp>
      <p:sp>
        <p:nvSpPr>
          <p:cNvPr id="19459" name="Rectangle 3"/>
          <p:cNvSpPr>
            <a:spLocks noGrp="1" noChangeArrowheads="1"/>
          </p:cNvSpPr>
          <p:nvPr>
            <p:ph type="body" sz="half" idx="1"/>
          </p:nvPr>
        </p:nvSpPr>
        <p:spPr>
          <a:xfrm>
            <a:off x="0" y="1484784"/>
            <a:ext cx="3995936" cy="5373216"/>
          </a:xfrm>
        </p:spPr>
        <p:txBody>
          <a:bodyPr>
            <a:normAutofit fontScale="92500" lnSpcReduction="10000"/>
          </a:bodyPr>
          <a:lstStyle/>
          <a:p>
            <a:pPr>
              <a:lnSpc>
                <a:spcPct val="90000"/>
              </a:lnSpc>
            </a:pPr>
            <a:r>
              <a:rPr lang="ru-RU" altLang="ru-RU" sz="3200" dirty="0"/>
              <a:t>Односторонняя функция </a:t>
            </a:r>
          </a:p>
          <a:p>
            <a:pPr>
              <a:lnSpc>
                <a:spcPct val="90000"/>
              </a:lnSpc>
            </a:pPr>
            <a:r>
              <a:rPr lang="ru-RU" altLang="ru-RU" sz="3200" dirty="0"/>
              <a:t>Для любого документа </a:t>
            </a:r>
            <a:r>
              <a:rPr lang="en-US" altLang="ru-RU" sz="3200" dirty="0"/>
              <a:t>M</a:t>
            </a:r>
            <a:r>
              <a:rPr lang="ru-RU" altLang="ru-RU" sz="3200" dirty="0"/>
              <a:t> длина его хеш-значения </a:t>
            </a:r>
            <a:r>
              <a:rPr lang="en-US" altLang="ru-RU" sz="3200" dirty="0"/>
              <a:t>H(M) </a:t>
            </a:r>
            <a:r>
              <a:rPr lang="ru-RU" altLang="ru-RU" sz="3200" dirty="0"/>
              <a:t>постоянна.</a:t>
            </a:r>
            <a:endParaRPr lang="en-US" altLang="ru-RU" sz="3200" dirty="0"/>
          </a:p>
          <a:p>
            <a:pPr>
              <a:lnSpc>
                <a:spcPct val="90000"/>
              </a:lnSpc>
            </a:pPr>
            <a:r>
              <a:rPr lang="ru-RU" altLang="ru-RU" sz="3200" dirty="0">
                <a:cs typeface="Arial" charset="0"/>
              </a:rPr>
              <a:t>Минимальная вероятность коллизий</a:t>
            </a:r>
          </a:p>
          <a:p>
            <a:pPr>
              <a:lnSpc>
                <a:spcPct val="90000"/>
              </a:lnSpc>
            </a:pPr>
            <a:r>
              <a:rPr lang="ru-RU" altLang="ru-RU" sz="3200" dirty="0">
                <a:cs typeface="Arial" charset="0"/>
              </a:rPr>
              <a:t>Сложность нахождения другого документа с тем же хеш-значением.</a:t>
            </a:r>
            <a:endParaRPr lang="en-US" altLang="ru-RU" sz="3200" dirty="0">
              <a:cs typeface="Arial" charset="0"/>
            </a:endParaRPr>
          </a:p>
        </p:txBody>
      </p:sp>
      <p:graphicFrame>
        <p:nvGraphicFramePr>
          <p:cNvPr id="19460" name="Object 4"/>
          <p:cNvGraphicFramePr>
            <a:graphicFrameLocks noGrp="1" noChangeAspect="1"/>
          </p:cNvGraphicFramePr>
          <p:nvPr>
            <p:ph sz="quarter" idx="2"/>
            <p:extLst>
              <p:ext uri="{D42A27DB-BD31-4B8C-83A1-F6EECF244321}">
                <p14:modId xmlns:p14="http://schemas.microsoft.com/office/powerpoint/2010/main" val="3617827536"/>
              </p:ext>
            </p:extLst>
          </p:nvPr>
        </p:nvGraphicFramePr>
        <p:xfrm>
          <a:off x="4139952" y="1628800"/>
          <a:ext cx="4033838" cy="604837"/>
        </p:xfrm>
        <a:graphic>
          <a:graphicData uri="http://schemas.openxmlformats.org/presentationml/2006/ole">
            <mc:AlternateContent xmlns:mc="http://schemas.openxmlformats.org/markup-compatibility/2006">
              <mc:Choice xmlns:v="urn:schemas-microsoft-com:vml" Requires="v">
                <p:oleObj spid="_x0000_s1066" name="Формула" r:id="rId3" imgW="1523880" imgH="228600" progId="Equation.3">
                  <p:embed/>
                </p:oleObj>
              </mc:Choice>
              <mc:Fallback>
                <p:oleObj name="Формула" r:id="rId3" imgW="15238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1628800"/>
                        <a:ext cx="4033838" cy="604837"/>
                      </a:xfrm>
                      <a:prstGeom prst="rect">
                        <a:avLst/>
                      </a:prstGeom>
                      <a:noFill/>
                      <a:ln>
                        <a:noFill/>
                      </a:ln>
                      <a:effectLst/>
                    </p:spPr>
                  </p:pic>
                </p:oleObj>
              </mc:Fallback>
            </mc:AlternateContent>
          </a:graphicData>
        </a:graphic>
      </p:graphicFrame>
      <p:graphicFrame>
        <p:nvGraphicFramePr>
          <p:cNvPr id="19462" name="Object 6"/>
          <p:cNvGraphicFramePr>
            <a:graphicFrameLocks noGrp="1" noChangeAspect="1"/>
          </p:cNvGraphicFramePr>
          <p:nvPr>
            <p:ph sz="quarter" idx="3"/>
            <p:extLst>
              <p:ext uri="{D42A27DB-BD31-4B8C-83A1-F6EECF244321}">
                <p14:modId xmlns:p14="http://schemas.microsoft.com/office/powerpoint/2010/main" val="1521906101"/>
              </p:ext>
            </p:extLst>
          </p:nvPr>
        </p:nvGraphicFramePr>
        <p:xfrm>
          <a:off x="4067944" y="4005064"/>
          <a:ext cx="5003800" cy="515938"/>
        </p:xfrm>
        <a:graphic>
          <a:graphicData uri="http://schemas.openxmlformats.org/presentationml/2006/ole">
            <mc:AlternateContent xmlns:mc="http://schemas.openxmlformats.org/markup-compatibility/2006">
              <mc:Choice xmlns:v="urn:schemas-microsoft-com:vml" Requires="v">
                <p:oleObj spid="_x0000_s1067" name="Формула" r:id="rId5" imgW="2222280" imgH="228600" progId="Equation.3">
                  <p:embed/>
                </p:oleObj>
              </mc:Choice>
              <mc:Fallback>
                <p:oleObj name="Формула" r:id="rId5" imgW="22222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4" y="4005064"/>
                        <a:ext cx="5003800" cy="51593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107710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16632"/>
            <a:ext cx="9144000" cy="1023193"/>
          </a:xfrm>
        </p:spPr>
        <p:txBody>
          <a:bodyPr/>
          <a:lstStyle/>
          <a:p>
            <a:r>
              <a:rPr lang="ru-RU" altLang="ru-RU" sz="4000" dirty="0"/>
              <a:t>Применение функций хеширования</a:t>
            </a:r>
          </a:p>
        </p:txBody>
      </p:sp>
      <p:sp>
        <p:nvSpPr>
          <p:cNvPr id="22531" name="Rectangle 3"/>
          <p:cNvSpPr>
            <a:spLocks noGrp="1" noChangeArrowheads="1"/>
          </p:cNvSpPr>
          <p:nvPr>
            <p:ph type="body" idx="1"/>
          </p:nvPr>
        </p:nvSpPr>
        <p:spPr>
          <a:xfrm>
            <a:off x="0" y="1556792"/>
            <a:ext cx="9144000" cy="5301208"/>
          </a:xfrm>
        </p:spPr>
        <p:txBody>
          <a:bodyPr>
            <a:normAutofit/>
          </a:bodyPr>
          <a:lstStyle/>
          <a:p>
            <a:r>
              <a:rPr lang="ru-RU" altLang="ru-RU" sz="3200" dirty="0"/>
              <a:t>Хранение образов паролей пользователей компьютерных систем в регистрационных базах данных.</a:t>
            </a:r>
          </a:p>
          <a:p>
            <a:r>
              <a:rPr lang="ru-RU" altLang="ru-RU" sz="3200" dirty="0"/>
              <a:t>Генерация </a:t>
            </a:r>
            <a:r>
              <a:rPr lang="ru-RU" altLang="ru-RU" sz="3200" dirty="0" smtClean="0"/>
              <a:t>сеансовых ключей, одноразовых </a:t>
            </a:r>
            <a:r>
              <a:rPr lang="ru-RU" altLang="ru-RU" sz="3200" dirty="0"/>
              <a:t>паролей и откликов на случайные запросы службы аутентификации.</a:t>
            </a:r>
          </a:p>
          <a:p>
            <a:r>
              <a:rPr lang="ru-RU" altLang="ru-RU" sz="3200" dirty="0"/>
              <a:t>Обеспечение целостности электронных документов (конструкция </a:t>
            </a:r>
            <a:r>
              <a:rPr lang="en-US" altLang="ru-RU" sz="3200" dirty="0"/>
              <a:t>HMAC, Hash-based Message Authentication Code).</a:t>
            </a:r>
            <a:endParaRPr lang="ru-RU" altLang="ru-RU" sz="3200" dirty="0"/>
          </a:p>
          <a:p>
            <a:r>
              <a:rPr lang="ru-RU" altLang="ru-RU" sz="3200" dirty="0"/>
              <a:t>В механизме </a:t>
            </a:r>
            <a:r>
              <a:rPr lang="ru-RU" altLang="ru-RU" sz="3200" dirty="0" smtClean="0"/>
              <a:t>ЭП</a:t>
            </a:r>
            <a:r>
              <a:rPr lang="ru-RU" altLang="ru-RU" sz="3200" dirty="0"/>
              <a:t>.</a:t>
            </a:r>
          </a:p>
        </p:txBody>
      </p:sp>
    </p:spTree>
    <p:extLst>
      <p:ext uri="{BB962C8B-B14F-4D97-AF65-F5344CB8AC3E}">
        <p14:creationId xmlns:p14="http://schemas.microsoft.com/office/powerpoint/2010/main" val="2322025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ru-RU" altLang="ru-RU" sz="4000" dirty="0"/>
              <a:t>Современные функции хеширования</a:t>
            </a:r>
          </a:p>
        </p:txBody>
      </p:sp>
      <p:sp>
        <p:nvSpPr>
          <p:cNvPr id="23555" name="Rectangle 3"/>
          <p:cNvSpPr>
            <a:spLocks noGrp="1" noChangeArrowheads="1"/>
          </p:cNvSpPr>
          <p:nvPr>
            <p:ph type="body" idx="1"/>
          </p:nvPr>
        </p:nvSpPr>
        <p:spPr/>
        <p:txBody>
          <a:bodyPr>
            <a:normAutofit/>
          </a:bodyPr>
          <a:lstStyle/>
          <a:p>
            <a:r>
              <a:rPr lang="en-US" altLang="ru-RU" sz="3200" dirty="0"/>
              <a:t>MD2, MD4, </a:t>
            </a:r>
            <a:r>
              <a:rPr lang="en-US" altLang="ru-RU" sz="3200" dirty="0" smtClean="0"/>
              <a:t>MD5</a:t>
            </a:r>
            <a:r>
              <a:rPr lang="ru-RU" altLang="ru-RU" sz="3200" dirty="0" smtClean="0"/>
              <a:t>, </a:t>
            </a:r>
            <a:r>
              <a:rPr lang="en-US" altLang="ru-RU" sz="3200" dirty="0" smtClean="0"/>
              <a:t>MD6</a:t>
            </a:r>
            <a:endParaRPr lang="en-US" altLang="ru-RU" sz="3200" dirty="0"/>
          </a:p>
          <a:p>
            <a:r>
              <a:rPr lang="en-US" altLang="ru-RU" sz="3200" dirty="0"/>
              <a:t>SHA</a:t>
            </a:r>
          </a:p>
          <a:p>
            <a:r>
              <a:rPr lang="ru-RU" altLang="ru-RU" sz="3200" dirty="0"/>
              <a:t>ГОСТ Р 34.11-94</a:t>
            </a:r>
          </a:p>
          <a:p>
            <a:r>
              <a:rPr lang="en-US" altLang="ru-RU" sz="3200" dirty="0"/>
              <a:t>RIPEMD</a:t>
            </a:r>
          </a:p>
          <a:p>
            <a:pPr>
              <a:buFont typeface="Wingdings" pitchFamily="2" charset="2"/>
              <a:buNone/>
            </a:pPr>
            <a:r>
              <a:rPr lang="ru-RU" altLang="ru-RU" sz="3200" dirty="0"/>
              <a:t>Различаются длиной получаемого хеш-значения и сложностью алгоритма хеширования.</a:t>
            </a:r>
          </a:p>
        </p:txBody>
      </p:sp>
    </p:spTree>
    <p:extLst>
      <p:ext uri="{BB962C8B-B14F-4D97-AF65-F5344CB8AC3E}">
        <p14:creationId xmlns:p14="http://schemas.microsoft.com/office/powerpoint/2010/main" val="8885462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ru-RU" altLang="ru-RU" sz="4000" dirty="0"/>
              <a:t>Ограничения криптографических методов защиты информации</a:t>
            </a:r>
          </a:p>
        </p:txBody>
      </p:sp>
      <p:sp>
        <p:nvSpPr>
          <p:cNvPr id="24579" name="Rectangle 3"/>
          <p:cNvSpPr>
            <a:spLocks noGrp="1" noChangeArrowheads="1"/>
          </p:cNvSpPr>
          <p:nvPr>
            <p:ph type="body" idx="1"/>
          </p:nvPr>
        </p:nvSpPr>
        <p:spPr>
          <a:xfrm>
            <a:off x="0" y="1600200"/>
            <a:ext cx="9144000" cy="4997450"/>
          </a:xfrm>
        </p:spPr>
        <p:txBody>
          <a:bodyPr>
            <a:normAutofit/>
          </a:bodyPr>
          <a:lstStyle/>
          <a:p>
            <a:r>
              <a:rPr lang="ru-RU" altLang="ru-RU" sz="3200" dirty="0"/>
              <a:t>Проблема генерации «невырожденных» ключей, их надежного хранения и распространения.</a:t>
            </a:r>
            <a:endParaRPr lang="en-US" altLang="ru-RU" sz="3200" dirty="0"/>
          </a:p>
          <a:p>
            <a:r>
              <a:rPr lang="ru-RU" altLang="ru-RU" sz="3200" dirty="0"/>
              <a:t>Не скрывается факт существования защищаемого информационного ресурса (обеспечивается невозможность его использования без знания ключа или «вскрытия» шифра)</a:t>
            </a:r>
          </a:p>
        </p:txBody>
      </p:sp>
    </p:spTree>
    <p:extLst>
      <p:ext uri="{BB962C8B-B14F-4D97-AF65-F5344CB8AC3E}">
        <p14:creationId xmlns:p14="http://schemas.microsoft.com/office/powerpoint/2010/main" val="1969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188640"/>
            <a:ext cx="9144000" cy="647973"/>
          </a:xfrm>
        </p:spPr>
        <p:txBody>
          <a:bodyPr>
            <a:normAutofit fontScale="90000"/>
          </a:bodyPr>
          <a:lstStyle/>
          <a:p>
            <a:r>
              <a:rPr lang="ru-RU" altLang="ru-RU" dirty="0"/>
              <a:t>Понятие протокола</a:t>
            </a:r>
          </a:p>
        </p:txBody>
      </p:sp>
      <p:sp>
        <p:nvSpPr>
          <p:cNvPr id="25603" name="Rectangle 3"/>
          <p:cNvSpPr>
            <a:spLocks noGrp="1" noChangeArrowheads="1"/>
          </p:cNvSpPr>
          <p:nvPr>
            <p:ph type="body" idx="1"/>
          </p:nvPr>
        </p:nvSpPr>
        <p:spPr>
          <a:xfrm>
            <a:off x="0" y="1484784"/>
            <a:ext cx="9144000" cy="5373216"/>
          </a:xfrm>
        </p:spPr>
        <p:txBody>
          <a:bodyPr>
            <a:noAutofit/>
          </a:bodyPr>
          <a:lstStyle/>
          <a:p>
            <a:r>
              <a:rPr lang="ru-RU" altLang="ru-RU" sz="3200" b="1" i="1" dirty="0" smtClean="0"/>
              <a:t>Алгоритм</a:t>
            </a:r>
            <a:r>
              <a:rPr lang="ru-RU" altLang="ru-RU" sz="3200" dirty="0" smtClean="0"/>
              <a:t> – </a:t>
            </a:r>
            <a:r>
              <a:rPr lang="ru-RU" altLang="ru-RU" sz="3200" dirty="0"/>
              <a:t>конечная последовательность однозначно определенных действий, которые необходимо выполнить для получения результата. Алгоритм выполняется некоторым субъектом (вычислителем).</a:t>
            </a:r>
          </a:p>
          <a:p>
            <a:r>
              <a:rPr lang="ru-RU" altLang="ru-RU" sz="3200" b="1" i="1" dirty="0" smtClean="0"/>
              <a:t>Протокол</a:t>
            </a:r>
            <a:r>
              <a:rPr lang="ru-RU" altLang="ru-RU" sz="3200" dirty="0" smtClean="0"/>
              <a:t> – </a:t>
            </a:r>
            <a:r>
              <a:rPr lang="ru-RU" altLang="ru-RU" sz="3200" dirty="0"/>
              <a:t>конечная совокупность однозначно определенных действий, выполняемых в заданной последовательности двумя или более субъектами с целью достижения определенного результата.</a:t>
            </a:r>
          </a:p>
        </p:txBody>
      </p:sp>
    </p:spTree>
    <p:extLst>
      <p:ext uri="{BB962C8B-B14F-4D97-AF65-F5344CB8AC3E}">
        <p14:creationId xmlns:p14="http://schemas.microsoft.com/office/powerpoint/2010/main" val="1730105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ru-RU" dirty="0"/>
              <a:t>Литература</a:t>
            </a:r>
          </a:p>
        </p:txBody>
      </p:sp>
      <p:sp>
        <p:nvSpPr>
          <p:cNvPr id="3" name="Rectangle 2"/>
          <p:cNvSpPr>
            <a:spLocks noGrp="1"/>
          </p:cNvSpPr>
          <p:nvPr>
            <p:ph sz="quarter" idx="1"/>
          </p:nvPr>
        </p:nvSpPr>
        <p:spPr>
          <a:xfrm>
            <a:off x="0" y="1484784"/>
            <a:ext cx="9144000" cy="5373216"/>
          </a:xfrm>
          <a:ln w="19050" cmpd="dbl">
            <a:solidFill>
              <a:schemeClr val="accent2">
                <a:lumMod val="75000"/>
              </a:schemeClr>
            </a:solidFill>
          </a:ln>
        </p:spPr>
        <p:txBody>
          <a:bodyPr>
            <a:normAutofit/>
          </a:bodyPr>
          <a:lstStyle/>
          <a:p>
            <a:pPr marL="514350" indent="-514350">
              <a:buFont typeface="+mj-lt"/>
              <a:buAutoNum type="arabicPeriod"/>
            </a:pPr>
            <a:r>
              <a:rPr lang="ru-RU" sz="3200" dirty="0" err="1"/>
              <a:t>Шнайер</a:t>
            </a:r>
            <a:r>
              <a:rPr lang="ru-RU" sz="3200" dirty="0"/>
              <a:t> Б. Прикладная криптография. Протоколы, алгоритмы, исходные тексты на языке Си. </a:t>
            </a:r>
          </a:p>
          <a:p>
            <a:pPr marL="514350" indent="-514350">
              <a:buFont typeface="+mj-lt"/>
              <a:buAutoNum type="arabicPeriod"/>
            </a:pPr>
            <a:r>
              <a:rPr lang="ru-RU" sz="3200" dirty="0"/>
              <a:t>Романец Ю.В., Тимофеев П.А., Шаньгин В.Ф. Защита информации в компьютерных системах и сетях.</a:t>
            </a:r>
          </a:p>
          <a:p>
            <a:pPr marL="514350" indent="-514350">
              <a:buFont typeface="+mj-lt"/>
              <a:buAutoNum type="arabicPeriod"/>
            </a:pPr>
            <a:r>
              <a:rPr lang="ru-RU" sz="3200" dirty="0" err="1"/>
              <a:t>Столлингс</a:t>
            </a:r>
            <a:r>
              <a:rPr lang="ru-RU" sz="3200" dirty="0"/>
              <a:t> В. Основы защиты сетей. Приложения и стандарты</a:t>
            </a:r>
            <a:r>
              <a:rPr lang="ru-RU" sz="3200" dirty="0" smtClean="0"/>
              <a:t>.</a:t>
            </a:r>
          </a:p>
          <a:p>
            <a:pPr marL="514350" indent="-514350">
              <a:buFont typeface="+mj-lt"/>
              <a:buAutoNum type="arabicPeriod"/>
            </a:pPr>
            <a:r>
              <a:rPr lang="ru-RU" sz="3200" dirty="0" smtClean="0"/>
              <a:t>Черемушкин А.В. Криптографические протоколы. Основные свойства и уязвимости.</a:t>
            </a:r>
            <a:endParaRPr lang="ru-RU"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8313" y="188640"/>
            <a:ext cx="8229600" cy="792435"/>
          </a:xfrm>
        </p:spPr>
        <p:txBody>
          <a:bodyPr/>
          <a:lstStyle/>
          <a:p>
            <a:r>
              <a:rPr lang="ru-RU" altLang="ru-RU" dirty="0"/>
              <a:t>Характеристики протокола</a:t>
            </a:r>
          </a:p>
        </p:txBody>
      </p:sp>
      <p:sp>
        <p:nvSpPr>
          <p:cNvPr id="28675" name="Rectangle 3"/>
          <p:cNvSpPr>
            <a:spLocks noGrp="1" noChangeArrowheads="1"/>
          </p:cNvSpPr>
          <p:nvPr>
            <p:ph type="body" idx="1"/>
          </p:nvPr>
        </p:nvSpPr>
        <p:spPr>
          <a:xfrm>
            <a:off x="0" y="1484784"/>
            <a:ext cx="9144000" cy="5373216"/>
          </a:xfrm>
        </p:spPr>
        <p:txBody>
          <a:bodyPr/>
          <a:lstStyle/>
          <a:p>
            <a:r>
              <a:rPr lang="ru-RU" altLang="ru-RU" sz="3200" dirty="0"/>
              <a:t>Результативность.</a:t>
            </a:r>
          </a:p>
          <a:p>
            <a:r>
              <a:rPr lang="ru-RU" altLang="ru-RU" sz="3200" dirty="0"/>
              <a:t>Конечность.</a:t>
            </a:r>
          </a:p>
          <a:p>
            <a:r>
              <a:rPr lang="ru-RU" altLang="ru-RU" sz="3200" dirty="0"/>
              <a:t>Известность</a:t>
            </a:r>
            <a:r>
              <a:rPr lang="ru-RU" altLang="ru-RU" sz="3200" dirty="0">
                <a:effectLst/>
              </a:rPr>
              <a:t> протокола его участникам.</a:t>
            </a:r>
          </a:p>
          <a:p>
            <a:r>
              <a:rPr lang="ru-RU" altLang="ru-RU" sz="3200" dirty="0">
                <a:effectLst/>
              </a:rPr>
              <a:t>Согласие участников следовать протоколу.</a:t>
            </a:r>
          </a:p>
          <a:p>
            <a:r>
              <a:rPr lang="ru-RU" altLang="ru-RU" sz="3200" dirty="0">
                <a:effectLst/>
              </a:rPr>
              <a:t>Непротиворечивость (отсутствие возможности его недопонимания участниками)</a:t>
            </a:r>
          </a:p>
          <a:p>
            <a:r>
              <a:rPr lang="ru-RU" altLang="ru-RU" sz="3200" dirty="0">
                <a:effectLst/>
              </a:rPr>
              <a:t>Полнота (каждой возможной ситуации при выполнении протокола должно соответствовать определенное действие).</a:t>
            </a:r>
          </a:p>
          <a:p>
            <a:endParaRPr lang="ru-RU" altLang="ru-RU" dirty="0"/>
          </a:p>
        </p:txBody>
      </p:sp>
    </p:spTree>
    <p:extLst>
      <p:ext uri="{BB962C8B-B14F-4D97-AF65-F5344CB8AC3E}">
        <p14:creationId xmlns:p14="http://schemas.microsoft.com/office/powerpoint/2010/main" val="35607102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116632"/>
            <a:ext cx="8229600" cy="1023193"/>
          </a:xfrm>
        </p:spPr>
        <p:txBody>
          <a:bodyPr/>
          <a:lstStyle/>
          <a:p>
            <a:r>
              <a:rPr lang="ru-RU" altLang="ru-RU" sz="4000" dirty="0"/>
              <a:t>Криптографические протоколы</a:t>
            </a:r>
          </a:p>
        </p:txBody>
      </p:sp>
      <p:sp>
        <p:nvSpPr>
          <p:cNvPr id="26627" name="Rectangle 3"/>
          <p:cNvSpPr>
            <a:spLocks noGrp="1" noChangeArrowheads="1"/>
          </p:cNvSpPr>
          <p:nvPr>
            <p:ph type="body" idx="1"/>
          </p:nvPr>
        </p:nvSpPr>
        <p:spPr>
          <a:xfrm>
            <a:off x="0" y="1484784"/>
            <a:ext cx="9144000" cy="5373216"/>
          </a:xfrm>
        </p:spPr>
        <p:txBody>
          <a:bodyPr>
            <a:noAutofit/>
          </a:bodyPr>
          <a:lstStyle/>
          <a:p>
            <a:pPr>
              <a:lnSpc>
                <a:spcPct val="90000"/>
              </a:lnSpc>
              <a:buFont typeface="Wingdings" pitchFamily="2" charset="2"/>
              <a:buNone/>
            </a:pPr>
            <a:r>
              <a:rPr lang="ru-RU" altLang="ru-RU" sz="3200" b="1" i="1" dirty="0"/>
              <a:t>Криптографические протоколы</a:t>
            </a:r>
            <a:r>
              <a:rPr lang="ru-RU" altLang="ru-RU" sz="3200" dirty="0"/>
              <a:t> </a:t>
            </a:r>
            <a:r>
              <a:rPr lang="ru-RU" altLang="ru-RU" sz="3200" dirty="0" smtClean="0"/>
              <a:t>– протоколы</a:t>
            </a:r>
            <a:r>
              <a:rPr lang="ru-RU" altLang="ru-RU" sz="3200" dirty="0"/>
              <a:t>, в которых используются криптографические </a:t>
            </a:r>
            <a:r>
              <a:rPr lang="ru-RU" altLang="ru-RU" sz="3200" dirty="0" smtClean="0"/>
              <a:t>алгоритмы. Их </a:t>
            </a:r>
            <a:r>
              <a:rPr lang="ru-RU" altLang="ru-RU" sz="3200" dirty="0"/>
              <a:t>целью может быть не только </a:t>
            </a:r>
            <a:r>
              <a:rPr lang="ru-RU" altLang="ru-RU" sz="3200" dirty="0" smtClean="0"/>
              <a:t>обеспечение конфиденциальности </a:t>
            </a:r>
            <a:r>
              <a:rPr lang="ru-RU" altLang="ru-RU" sz="3200" dirty="0"/>
              <a:t>и целостности, но и желание подписать одновременно какой-либо контракт, провести электронную жеребьевку, идентифицировать участников телеконференции и т.п. Их применение в компьютерных сетях обусловлено использованием различных механизмов межсетевого взаимодействия на сетевом и на вышележащих уровнях модели </a:t>
            </a:r>
            <a:r>
              <a:rPr lang="en-US" altLang="ru-RU" sz="3200" dirty="0" smtClean="0"/>
              <a:t>OSI</a:t>
            </a:r>
            <a:r>
              <a:rPr lang="ru-RU" altLang="ru-RU" sz="3200" dirty="0"/>
              <a:t>. </a:t>
            </a:r>
          </a:p>
        </p:txBody>
      </p:sp>
    </p:spTree>
    <p:extLst>
      <p:ext uri="{BB962C8B-B14F-4D97-AF65-F5344CB8AC3E}">
        <p14:creationId xmlns:p14="http://schemas.microsoft.com/office/powerpoint/2010/main" val="2082589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r>
              <a:rPr lang="ru-RU" altLang="ru-RU" sz="4000" dirty="0"/>
              <a:t>Цели криптографических протоколов</a:t>
            </a:r>
          </a:p>
        </p:txBody>
      </p:sp>
      <p:sp>
        <p:nvSpPr>
          <p:cNvPr id="27651" name="Rectangle 3"/>
          <p:cNvSpPr>
            <a:spLocks noGrp="1" noChangeArrowheads="1"/>
          </p:cNvSpPr>
          <p:nvPr>
            <p:ph type="body" idx="1"/>
          </p:nvPr>
        </p:nvSpPr>
        <p:spPr>
          <a:xfrm>
            <a:off x="0" y="1600200"/>
            <a:ext cx="9144000" cy="5257800"/>
          </a:xfrm>
        </p:spPr>
        <p:txBody>
          <a:bodyPr>
            <a:normAutofit/>
          </a:bodyPr>
          <a:lstStyle/>
          <a:p>
            <a:r>
              <a:rPr lang="ru-RU" altLang="ru-RU" sz="3200" dirty="0"/>
              <a:t>Предотвращение или обнаружение нарушений (мошенничества или вредительства) в условиях возможного взаимного недоверия участников протокола.</a:t>
            </a:r>
          </a:p>
          <a:p>
            <a:r>
              <a:rPr lang="ru-RU" altLang="ru-RU" sz="3200" dirty="0"/>
              <a:t>Невозможность для участников узнать или сделать больше, чем определено в протоколе.</a:t>
            </a:r>
          </a:p>
        </p:txBody>
      </p:sp>
    </p:spTree>
    <p:extLst>
      <p:ext uri="{BB962C8B-B14F-4D97-AF65-F5344CB8AC3E}">
        <p14:creationId xmlns:p14="http://schemas.microsoft.com/office/powerpoint/2010/main" val="3755429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188640"/>
            <a:ext cx="9144000" cy="1080120"/>
          </a:xfrm>
        </p:spPr>
        <p:txBody>
          <a:bodyPr>
            <a:normAutofit fontScale="90000"/>
          </a:bodyPr>
          <a:lstStyle/>
          <a:p>
            <a:r>
              <a:rPr lang="ru-RU" altLang="ru-RU" sz="4000" dirty="0"/>
              <a:t>Классификация криптографических протоколов</a:t>
            </a:r>
          </a:p>
        </p:txBody>
      </p:sp>
      <p:sp>
        <p:nvSpPr>
          <p:cNvPr id="29699" name="Rectangle 3"/>
          <p:cNvSpPr>
            <a:spLocks noGrp="1" noChangeArrowheads="1"/>
          </p:cNvSpPr>
          <p:nvPr>
            <p:ph type="body" idx="1"/>
          </p:nvPr>
        </p:nvSpPr>
        <p:spPr>
          <a:xfrm>
            <a:off x="0" y="1484784"/>
            <a:ext cx="9144000" cy="5373216"/>
          </a:xfrm>
        </p:spPr>
        <p:txBody>
          <a:bodyPr>
            <a:normAutofit/>
          </a:bodyPr>
          <a:lstStyle/>
          <a:p>
            <a:r>
              <a:rPr lang="ru-RU" altLang="ru-RU" sz="3200" dirty="0"/>
              <a:t>Протоколы с посредником.</a:t>
            </a:r>
          </a:p>
          <a:p>
            <a:r>
              <a:rPr lang="ru-RU" altLang="ru-RU" sz="3200" dirty="0"/>
              <a:t>Протоколы с арбитражем (судейством).</a:t>
            </a:r>
          </a:p>
          <a:p>
            <a:r>
              <a:rPr lang="ru-RU" altLang="ru-RU" sz="3200" dirty="0"/>
              <a:t>Самоутверждающиеся (самодостаточные) протоколы.</a:t>
            </a:r>
          </a:p>
        </p:txBody>
      </p:sp>
    </p:spTree>
    <p:extLst>
      <p:ext uri="{BB962C8B-B14F-4D97-AF65-F5344CB8AC3E}">
        <p14:creationId xmlns:p14="http://schemas.microsoft.com/office/powerpoint/2010/main" val="29363478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116632"/>
            <a:ext cx="8964613" cy="879177"/>
          </a:xfrm>
        </p:spPr>
        <p:txBody>
          <a:bodyPr/>
          <a:lstStyle/>
          <a:p>
            <a:r>
              <a:rPr lang="ru-RU" altLang="ru-RU" dirty="0"/>
              <a:t>Протоколы с посредником</a:t>
            </a:r>
          </a:p>
        </p:txBody>
      </p:sp>
      <p:sp>
        <p:nvSpPr>
          <p:cNvPr id="30723" name="Rectangle 3"/>
          <p:cNvSpPr>
            <a:spLocks noGrp="1" noChangeArrowheads="1"/>
          </p:cNvSpPr>
          <p:nvPr>
            <p:ph type="body" idx="1"/>
          </p:nvPr>
        </p:nvSpPr>
        <p:spPr>
          <a:xfrm>
            <a:off x="0" y="1484784"/>
            <a:ext cx="9144000" cy="5373216"/>
          </a:xfrm>
        </p:spPr>
        <p:txBody>
          <a:bodyPr>
            <a:normAutofit/>
          </a:bodyPr>
          <a:lstStyle/>
          <a:p>
            <a:pPr>
              <a:buFont typeface="Wingdings" pitchFamily="2" charset="2"/>
              <a:buNone/>
            </a:pPr>
            <a:r>
              <a:rPr lang="ru-RU" altLang="ru-RU" sz="3200" dirty="0"/>
              <a:t>Посредник – незаинтересованная третья (при двух основных участниках) сторона, которой доверено завершение протокола. Незаинтересованность означает отсутствие интереса к определенному результату выполнения протокола или склонности к одному из его участников. Доверие означает принятие всеми участниками протокола каждого действия посредника, согласие с истинностью его решений и уверенность в выполнении им своей части протокола.</a:t>
            </a:r>
          </a:p>
        </p:txBody>
      </p:sp>
    </p:spTree>
    <p:extLst>
      <p:ext uri="{BB962C8B-B14F-4D97-AF65-F5344CB8AC3E}">
        <p14:creationId xmlns:p14="http://schemas.microsoft.com/office/powerpoint/2010/main" val="39029706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116633"/>
            <a:ext cx="9144000" cy="936104"/>
          </a:xfrm>
        </p:spPr>
        <p:txBody>
          <a:bodyPr/>
          <a:lstStyle/>
          <a:p>
            <a:r>
              <a:rPr lang="ru-RU" altLang="ru-RU" sz="4000" dirty="0"/>
              <a:t>Недостатки протоколов с посредником</a:t>
            </a:r>
          </a:p>
        </p:txBody>
      </p:sp>
      <p:sp>
        <p:nvSpPr>
          <p:cNvPr id="32771" name="Rectangle 3"/>
          <p:cNvSpPr>
            <a:spLocks noGrp="1" noChangeArrowheads="1"/>
          </p:cNvSpPr>
          <p:nvPr>
            <p:ph type="body" idx="1"/>
          </p:nvPr>
        </p:nvSpPr>
        <p:spPr>
          <a:xfrm>
            <a:off x="0" y="1484784"/>
            <a:ext cx="9144000" cy="5373216"/>
          </a:xfrm>
        </p:spPr>
        <p:txBody>
          <a:bodyPr>
            <a:noAutofit/>
          </a:bodyPr>
          <a:lstStyle/>
          <a:p>
            <a:pPr marL="609600" indent="-609600">
              <a:lnSpc>
                <a:spcPct val="80000"/>
              </a:lnSpc>
            </a:pPr>
            <a:r>
              <a:rPr lang="ru-RU" altLang="ru-RU" sz="3200" dirty="0" smtClean="0"/>
              <a:t>Посредник может не пользоваться </a:t>
            </a:r>
            <a:r>
              <a:rPr lang="ru-RU" altLang="ru-RU" sz="3200" dirty="0"/>
              <a:t>у </a:t>
            </a:r>
            <a:r>
              <a:rPr lang="ru-RU" altLang="ru-RU" sz="3200" dirty="0" smtClean="0"/>
              <a:t>других участников безусловным доверием</a:t>
            </a:r>
            <a:r>
              <a:rPr lang="ru-RU" altLang="ru-RU" sz="3200" dirty="0"/>
              <a:t>. </a:t>
            </a:r>
          </a:p>
          <a:p>
            <a:pPr marL="609600" indent="-609600">
              <a:lnSpc>
                <a:spcPct val="80000"/>
              </a:lnSpc>
            </a:pPr>
            <a:r>
              <a:rPr lang="ru-RU" altLang="ru-RU" sz="3200" dirty="0"/>
              <a:t>Необходимость оплаты услуг </a:t>
            </a:r>
            <a:r>
              <a:rPr lang="ru-RU" altLang="ru-RU" sz="3200" dirty="0" smtClean="0"/>
              <a:t>посредника. </a:t>
            </a:r>
            <a:endParaRPr lang="ru-RU" altLang="ru-RU" sz="3200" dirty="0"/>
          </a:p>
          <a:p>
            <a:pPr marL="609600" indent="-609600">
              <a:lnSpc>
                <a:spcPct val="80000"/>
              </a:lnSpc>
            </a:pPr>
            <a:r>
              <a:rPr lang="ru-RU" altLang="ru-RU" sz="3200" dirty="0" smtClean="0"/>
              <a:t>Увеличение времени реализации протокола</a:t>
            </a:r>
            <a:r>
              <a:rPr lang="ru-RU" altLang="ru-RU" sz="3200" dirty="0"/>
              <a:t>. </a:t>
            </a:r>
          </a:p>
          <a:p>
            <a:pPr marL="609600" indent="-609600">
              <a:lnSpc>
                <a:spcPct val="80000"/>
              </a:lnSpc>
            </a:pPr>
            <a:r>
              <a:rPr lang="ru-RU" altLang="ru-RU" sz="3200" dirty="0"/>
              <a:t>Поскольку посредник контролирует каждый шаг протокола, его участие </a:t>
            </a:r>
            <a:r>
              <a:rPr lang="ru-RU" altLang="ru-RU" sz="3200" dirty="0" smtClean="0"/>
              <a:t>может </a:t>
            </a:r>
            <a:r>
              <a:rPr lang="ru-RU" altLang="ru-RU" sz="3200" dirty="0"/>
              <a:t>стать узким местом при </a:t>
            </a:r>
            <a:r>
              <a:rPr lang="ru-RU" altLang="ru-RU" sz="3200" dirty="0" smtClean="0"/>
              <a:t>его </a:t>
            </a:r>
            <a:r>
              <a:rPr lang="ru-RU" altLang="ru-RU" sz="3200" dirty="0"/>
              <a:t>реализации. Увеличение числа посредников </a:t>
            </a:r>
            <a:r>
              <a:rPr lang="ru-RU" altLang="ru-RU" sz="3200" dirty="0" smtClean="0"/>
              <a:t>приведет к росту накладных расходов </a:t>
            </a:r>
            <a:r>
              <a:rPr lang="ru-RU" altLang="ru-RU" sz="3200" dirty="0"/>
              <a:t>на реализацию протокола. </a:t>
            </a:r>
          </a:p>
          <a:p>
            <a:pPr marL="609600" indent="-609600">
              <a:lnSpc>
                <a:spcPct val="80000"/>
              </a:lnSpc>
            </a:pPr>
            <a:r>
              <a:rPr lang="ru-RU" altLang="ru-RU" sz="3200" dirty="0" smtClean="0"/>
              <a:t>Т.к. </a:t>
            </a:r>
            <a:r>
              <a:rPr lang="ru-RU" altLang="ru-RU" sz="3200" dirty="0"/>
              <a:t>все участники </a:t>
            </a:r>
            <a:r>
              <a:rPr lang="ru-RU" altLang="ru-RU" sz="3200" dirty="0" smtClean="0"/>
              <a:t>должны </a:t>
            </a:r>
            <a:r>
              <a:rPr lang="ru-RU" altLang="ru-RU" sz="3200" dirty="0"/>
              <a:t>пользоваться услугами </a:t>
            </a:r>
            <a:r>
              <a:rPr lang="ru-RU" altLang="ru-RU" sz="3200" dirty="0" smtClean="0"/>
              <a:t>посредника</a:t>
            </a:r>
            <a:r>
              <a:rPr lang="ru-RU" altLang="ru-RU" sz="3200" dirty="0"/>
              <a:t>, </a:t>
            </a:r>
            <a:r>
              <a:rPr lang="ru-RU" altLang="ru-RU" sz="3200" dirty="0" smtClean="0"/>
              <a:t>он будет </a:t>
            </a:r>
            <a:r>
              <a:rPr lang="ru-RU" altLang="ru-RU" sz="3200" dirty="0"/>
              <a:t>представляет собой слабое звено </a:t>
            </a:r>
            <a:r>
              <a:rPr lang="ru-RU" altLang="ru-RU" sz="3200" dirty="0" smtClean="0"/>
              <a:t>такого </a:t>
            </a:r>
            <a:r>
              <a:rPr lang="ru-RU" altLang="ru-RU" sz="3200" dirty="0"/>
              <a:t>протокола. </a:t>
            </a:r>
          </a:p>
        </p:txBody>
      </p:sp>
    </p:spTree>
    <p:extLst>
      <p:ext uri="{BB962C8B-B14F-4D97-AF65-F5344CB8AC3E}">
        <p14:creationId xmlns:p14="http://schemas.microsoft.com/office/powerpoint/2010/main" val="11150263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116632"/>
            <a:ext cx="8229600" cy="1023193"/>
          </a:xfrm>
        </p:spPr>
        <p:txBody>
          <a:bodyPr/>
          <a:lstStyle/>
          <a:p>
            <a:r>
              <a:rPr lang="ru-RU" altLang="ru-RU" dirty="0"/>
              <a:t>Протоколы с арбитражем</a:t>
            </a:r>
          </a:p>
        </p:txBody>
      </p:sp>
      <p:sp>
        <p:nvSpPr>
          <p:cNvPr id="31747" name="Rectangle 3"/>
          <p:cNvSpPr>
            <a:spLocks noGrp="1" noChangeArrowheads="1"/>
          </p:cNvSpPr>
          <p:nvPr>
            <p:ph type="body" idx="1"/>
          </p:nvPr>
        </p:nvSpPr>
        <p:spPr>
          <a:xfrm>
            <a:off x="0" y="1484784"/>
            <a:ext cx="9144000" cy="5373216"/>
          </a:xfrm>
        </p:spPr>
        <p:txBody>
          <a:bodyPr>
            <a:normAutofit/>
          </a:bodyPr>
          <a:lstStyle/>
          <a:p>
            <a:pPr>
              <a:buFont typeface="Wingdings" pitchFamily="2" charset="2"/>
              <a:buNone/>
            </a:pPr>
            <a:r>
              <a:rPr lang="ru-RU" altLang="ru-RU" sz="3200" dirty="0"/>
              <a:t>Состоят из двух частей:</a:t>
            </a:r>
          </a:p>
          <a:p>
            <a:r>
              <a:rPr lang="ru-RU" altLang="ru-RU" sz="3200" dirty="0"/>
              <a:t>Протокола без посредника, используемого при желании участников выполнить протокол.</a:t>
            </a:r>
          </a:p>
          <a:p>
            <a:r>
              <a:rPr lang="ru-RU" altLang="ru-RU" sz="3200" dirty="0"/>
              <a:t>Протокола с посредником (арбитром или судьей), приглашаемым в исключительных ситуациях (при наличии разногласий между участниками). </a:t>
            </a:r>
          </a:p>
        </p:txBody>
      </p:sp>
    </p:spTree>
    <p:extLst>
      <p:ext uri="{BB962C8B-B14F-4D97-AF65-F5344CB8AC3E}">
        <p14:creationId xmlns:p14="http://schemas.microsoft.com/office/powerpoint/2010/main" val="26485209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ru-RU" altLang="ru-RU" dirty="0"/>
              <a:t>Особенности арбитров</a:t>
            </a:r>
          </a:p>
        </p:txBody>
      </p:sp>
      <p:sp>
        <p:nvSpPr>
          <p:cNvPr id="33795" name="Rectangle 3"/>
          <p:cNvSpPr>
            <a:spLocks noGrp="1" noChangeArrowheads="1"/>
          </p:cNvSpPr>
          <p:nvPr>
            <p:ph type="body" idx="1"/>
          </p:nvPr>
        </p:nvSpPr>
        <p:spPr/>
        <p:txBody>
          <a:bodyPr>
            <a:normAutofit/>
          </a:bodyPr>
          <a:lstStyle/>
          <a:p>
            <a:pPr>
              <a:buFont typeface="Wingdings" pitchFamily="2" charset="2"/>
              <a:buNone/>
            </a:pPr>
            <a:r>
              <a:rPr lang="ru-RU" altLang="ru-RU" sz="3200" dirty="0"/>
              <a:t>В отличие от обычного посредника арбитр (судья) не принимает непосредственного участия в каждой отдельной реализации протокола, а приглашается участниками только для проверки честности его выполнения всеми </a:t>
            </a:r>
            <a:r>
              <a:rPr lang="ru-RU" altLang="ru-RU" sz="3200" dirty="0" smtClean="0"/>
              <a:t>сторонами.</a:t>
            </a:r>
            <a:endParaRPr lang="ru-RU" altLang="ru-RU" sz="3200" dirty="0"/>
          </a:p>
        </p:txBody>
      </p:sp>
    </p:spTree>
    <p:extLst>
      <p:ext uri="{BB962C8B-B14F-4D97-AF65-F5344CB8AC3E}">
        <p14:creationId xmlns:p14="http://schemas.microsoft.com/office/powerpoint/2010/main" val="16259805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116632"/>
            <a:ext cx="9144000" cy="864443"/>
          </a:xfrm>
        </p:spPr>
        <p:txBody>
          <a:bodyPr/>
          <a:lstStyle/>
          <a:p>
            <a:r>
              <a:rPr lang="ru-RU" altLang="ru-RU" dirty="0"/>
              <a:t>Самоутверждающиеся протоколы </a:t>
            </a:r>
          </a:p>
        </p:txBody>
      </p:sp>
      <p:sp>
        <p:nvSpPr>
          <p:cNvPr id="34819" name="Rectangle 3"/>
          <p:cNvSpPr>
            <a:spLocks noGrp="1" noChangeArrowheads="1"/>
          </p:cNvSpPr>
          <p:nvPr>
            <p:ph type="body" idx="1"/>
          </p:nvPr>
        </p:nvSpPr>
        <p:spPr>
          <a:xfrm>
            <a:off x="0" y="1484784"/>
            <a:ext cx="9144000" cy="5373216"/>
          </a:xfrm>
        </p:spPr>
        <p:txBody>
          <a:bodyPr>
            <a:noAutofit/>
          </a:bodyPr>
          <a:lstStyle/>
          <a:p>
            <a:pPr>
              <a:lnSpc>
                <a:spcPct val="90000"/>
              </a:lnSpc>
            </a:pPr>
            <a:r>
              <a:rPr lang="ru-RU" altLang="ru-RU" sz="3200" dirty="0" smtClean="0"/>
              <a:t>Не требуют </a:t>
            </a:r>
            <a:r>
              <a:rPr lang="ru-RU" altLang="ru-RU" sz="3200" dirty="0"/>
              <a:t>присутствия посредника для завершения каждого шага протокола и не предусматривает наличие судьи для разрешения конфликтных ситуаций. </a:t>
            </a:r>
            <a:endParaRPr lang="ru-RU" altLang="ru-RU" sz="3200" dirty="0" smtClean="0"/>
          </a:p>
          <a:p>
            <a:pPr>
              <a:lnSpc>
                <a:spcPct val="90000"/>
              </a:lnSpc>
            </a:pPr>
            <a:r>
              <a:rPr lang="ru-RU" altLang="ru-RU" sz="3200" dirty="0" smtClean="0"/>
              <a:t>Если </a:t>
            </a:r>
            <a:r>
              <a:rPr lang="ru-RU" altLang="ru-RU" sz="3200" dirty="0"/>
              <a:t>один </a:t>
            </a:r>
            <a:r>
              <a:rPr lang="ru-RU" altLang="ru-RU" sz="3200" dirty="0" smtClean="0"/>
              <a:t>из участников </a:t>
            </a:r>
            <a:r>
              <a:rPr lang="ru-RU" altLang="ru-RU" sz="3200" dirty="0"/>
              <a:t>мошенничает, другие смогут моментально распознать </a:t>
            </a:r>
            <a:r>
              <a:rPr lang="ru-RU" altLang="ru-RU" sz="3200" dirty="0" smtClean="0"/>
              <a:t>его нечестность и </a:t>
            </a:r>
            <a:r>
              <a:rPr lang="ru-RU" altLang="ru-RU" sz="3200" dirty="0"/>
              <a:t>прекратить выполнение дальнейших шагов протокола. </a:t>
            </a:r>
          </a:p>
          <a:p>
            <a:pPr>
              <a:lnSpc>
                <a:spcPct val="90000"/>
              </a:lnSpc>
            </a:pPr>
            <a:r>
              <a:rPr lang="ru-RU" altLang="ru-RU" sz="3200" dirty="0" smtClean="0"/>
              <a:t>На </a:t>
            </a:r>
            <a:r>
              <a:rPr lang="ru-RU" altLang="ru-RU" sz="3200" dirty="0"/>
              <a:t>практике в каждом конкретном случае приходится конструировать свой специальный самоутверждающийся протокол.</a:t>
            </a:r>
          </a:p>
        </p:txBody>
      </p:sp>
    </p:spTree>
    <p:extLst>
      <p:ext uri="{BB962C8B-B14F-4D97-AF65-F5344CB8AC3E}">
        <p14:creationId xmlns:p14="http://schemas.microsoft.com/office/powerpoint/2010/main" val="34267335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88640"/>
            <a:ext cx="9144000" cy="864096"/>
          </a:xfrm>
        </p:spPr>
        <p:txBody>
          <a:bodyPr/>
          <a:lstStyle/>
          <a:p>
            <a:r>
              <a:rPr lang="ru-RU" altLang="ru-RU" sz="4000" dirty="0"/>
              <a:t>Атаки на криптографические протоколы</a:t>
            </a:r>
          </a:p>
        </p:txBody>
      </p:sp>
      <p:sp>
        <p:nvSpPr>
          <p:cNvPr id="35843" name="Rectangle 3"/>
          <p:cNvSpPr>
            <a:spLocks noGrp="1" noChangeArrowheads="1"/>
          </p:cNvSpPr>
          <p:nvPr>
            <p:ph type="body" idx="1"/>
          </p:nvPr>
        </p:nvSpPr>
        <p:spPr>
          <a:xfrm>
            <a:off x="0" y="1484784"/>
            <a:ext cx="9144000" cy="5373216"/>
          </a:xfrm>
        </p:spPr>
        <p:txBody>
          <a:bodyPr>
            <a:normAutofit/>
          </a:bodyPr>
          <a:lstStyle/>
          <a:p>
            <a:r>
              <a:rPr lang="ru-RU" altLang="ru-RU" sz="3200" dirty="0"/>
              <a:t>Атаки на криптографические алгоритмы, которые используются в протоколе.</a:t>
            </a:r>
          </a:p>
          <a:p>
            <a:r>
              <a:rPr lang="ru-RU" altLang="ru-RU" sz="3200" dirty="0"/>
              <a:t>Атаки на криптографические средства, применяемые для реализации алгоритмов.</a:t>
            </a:r>
          </a:p>
          <a:p>
            <a:r>
              <a:rPr lang="ru-RU" altLang="ru-RU" sz="3200" dirty="0"/>
              <a:t>Атаки на сами протоколы. </a:t>
            </a:r>
          </a:p>
        </p:txBody>
      </p:sp>
    </p:spTree>
    <p:extLst>
      <p:ext uri="{BB962C8B-B14F-4D97-AF65-F5344CB8AC3E}">
        <p14:creationId xmlns:p14="http://schemas.microsoft.com/office/powerpoint/2010/main" val="3653401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39552" y="116632"/>
            <a:ext cx="8147248" cy="1026368"/>
          </a:xfrm>
        </p:spPr>
        <p:txBody>
          <a:bodyPr>
            <a:normAutofit fontScale="90000"/>
          </a:bodyPr>
          <a:lstStyle/>
          <a:p>
            <a:r>
              <a:rPr lang="ru-RU" dirty="0"/>
              <a:t>Лекция 1. Введение и основные понятия</a:t>
            </a:r>
          </a:p>
        </p:txBody>
      </p:sp>
      <p:sp>
        <p:nvSpPr>
          <p:cNvPr id="3" name="Rectangle 2"/>
          <p:cNvSpPr>
            <a:spLocks noGrp="1"/>
          </p:cNvSpPr>
          <p:nvPr>
            <p:ph sz="quarter" idx="1"/>
          </p:nvPr>
        </p:nvSpPr>
        <p:spPr/>
        <p:txBody>
          <a:bodyPr>
            <a:normAutofit/>
          </a:bodyPr>
          <a:lstStyle/>
          <a:p>
            <a:pPr marL="880110" lvl="1" indent="-514350">
              <a:buFont typeface="+mj-lt"/>
              <a:buAutoNum type="arabicPeriod"/>
            </a:pPr>
            <a:r>
              <a:rPr lang="ru-RU" sz="3200" dirty="0"/>
              <a:t>Основные понятия современной криптографии.</a:t>
            </a:r>
          </a:p>
          <a:p>
            <a:pPr marL="880110" lvl="1" indent="-514350">
              <a:buFont typeface="+mj-lt"/>
              <a:buAutoNum type="arabicPeriod"/>
            </a:pPr>
            <a:r>
              <a:rPr lang="ru-RU" sz="3200" dirty="0"/>
              <a:t>Понятие и классификация криптографических протоколов.</a:t>
            </a:r>
          </a:p>
          <a:p>
            <a:pPr marL="880110" lvl="1" indent="-514350">
              <a:buFont typeface="+mj-lt"/>
              <a:buAutoNum type="arabicPeriod"/>
            </a:pPr>
            <a:r>
              <a:rPr lang="ru-RU" sz="3200" dirty="0"/>
              <a:t>Атаки на криптографические протоколы и методы их анализа</a:t>
            </a:r>
            <a:r>
              <a:rPr lang="ru-RU" sz="3200" dirty="0" smtClean="0"/>
              <a:t>.</a:t>
            </a:r>
            <a:endParaRPr lang="ru-RU"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44624"/>
            <a:ext cx="9144000" cy="1224136"/>
          </a:xfrm>
        </p:spPr>
        <p:txBody>
          <a:bodyPr>
            <a:normAutofit fontScale="90000"/>
          </a:bodyPr>
          <a:lstStyle/>
          <a:p>
            <a:r>
              <a:rPr lang="ru-RU" altLang="ru-RU" sz="4000" dirty="0"/>
              <a:t>Атаки непосредственно на криптографические протоколы</a:t>
            </a:r>
          </a:p>
        </p:txBody>
      </p:sp>
      <p:sp>
        <p:nvSpPr>
          <p:cNvPr id="36867" name="Rectangle 3"/>
          <p:cNvSpPr>
            <a:spLocks noGrp="1" noChangeArrowheads="1"/>
          </p:cNvSpPr>
          <p:nvPr>
            <p:ph type="body" idx="1"/>
          </p:nvPr>
        </p:nvSpPr>
        <p:spPr>
          <a:xfrm>
            <a:off x="0" y="1484784"/>
            <a:ext cx="9144000" cy="5373216"/>
          </a:xfrm>
        </p:spPr>
        <p:txBody>
          <a:bodyPr>
            <a:noAutofit/>
          </a:bodyPr>
          <a:lstStyle/>
          <a:p>
            <a:pPr marL="457200" indent="-457200">
              <a:lnSpc>
                <a:spcPct val="80000"/>
              </a:lnSpc>
              <a:buFont typeface="Wingdings" pitchFamily="2" charset="2"/>
              <a:buAutoNum type="arabicPeriod"/>
            </a:pPr>
            <a:r>
              <a:rPr lang="ru-RU" altLang="ru-RU" sz="3200" i="1" dirty="0"/>
              <a:t>Пассивная атака </a:t>
            </a:r>
            <a:r>
              <a:rPr lang="ru-RU" altLang="ru-RU" sz="3200" dirty="0" smtClean="0"/>
              <a:t>(посторонний </a:t>
            </a:r>
            <a:r>
              <a:rPr lang="ru-RU" altLang="ru-RU" sz="3200" dirty="0"/>
              <a:t>пытается перехватить информацию, которой обмениваются </a:t>
            </a:r>
            <a:r>
              <a:rPr lang="ru-RU" altLang="ru-RU" sz="3200" dirty="0" smtClean="0"/>
              <a:t>участники</a:t>
            </a:r>
            <a:r>
              <a:rPr lang="ru-RU" altLang="ru-RU" sz="3200" dirty="0"/>
              <a:t>). Атакующий при этом может только накапливать данные и наблюдать за ходом событий, но не в состоянии влиять на него. Пассивная атака подобна </a:t>
            </a:r>
            <a:r>
              <a:rPr lang="ru-RU" altLang="ru-RU" sz="3200" dirty="0" err="1"/>
              <a:t>криптоанализу</a:t>
            </a:r>
            <a:r>
              <a:rPr lang="ru-RU" altLang="ru-RU" sz="3200" dirty="0"/>
              <a:t> на основе знания только шифротекста. Поскольку участники протокола не обладают надежными </a:t>
            </a:r>
            <a:r>
              <a:rPr lang="ru-RU" altLang="ru-RU" sz="3200" dirty="0" smtClean="0"/>
              <a:t>средствами обнаружения пассивной </a:t>
            </a:r>
            <a:r>
              <a:rPr lang="ru-RU" altLang="ru-RU" sz="3200" dirty="0"/>
              <a:t>атаки, для защиты от нее используются протоколы, дающие возможность предотвращать возможные неблагоприятные последствия пассивной </a:t>
            </a:r>
            <a:r>
              <a:rPr lang="ru-RU" altLang="ru-RU" sz="3200" dirty="0" smtClean="0"/>
              <a:t>атаки.</a:t>
            </a:r>
            <a:endParaRPr lang="ru-RU" altLang="ru-RU" sz="3200" dirty="0"/>
          </a:p>
        </p:txBody>
      </p:sp>
    </p:spTree>
    <p:extLst>
      <p:ext uri="{BB962C8B-B14F-4D97-AF65-F5344CB8AC3E}">
        <p14:creationId xmlns:p14="http://schemas.microsoft.com/office/powerpoint/2010/main" val="27377635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44624"/>
            <a:ext cx="9144000" cy="1152128"/>
          </a:xfrm>
        </p:spPr>
        <p:txBody>
          <a:bodyPr>
            <a:normAutofit fontScale="90000"/>
          </a:bodyPr>
          <a:lstStyle/>
          <a:p>
            <a:r>
              <a:rPr lang="ru-RU" altLang="ru-RU" sz="4000" dirty="0"/>
              <a:t>Атаки непосредственно на криптографические протоколы</a:t>
            </a:r>
          </a:p>
        </p:txBody>
      </p:sp>
      <p:sp>
        <p:nvSpPr>
          <p:cNvPr id="37891" name="Rectangle 3"/>
          <p:cNvSpPr>
            <a:spLocks noGrp="1" noChangeArrowheads="1"/>
          </p:cNvSpPr>
          <p:nvPr>
            <p:ph type="body" idx="1"/>
          </p:nvPr>
        </p:nvSpPr>
        <p:spPr>
          <a:xfrm>
            <a:off x="0" y="1484784"/>
            <a:ext cx="9144000" cy="5373216"/>
          </a:xfrm>
        </p:spPr>
        <p:txBody>
          <a:bodyPr>
            <a:normAutofit/>
          </a:bodyPr>
          <a:lstStyle/>
          <a:p>
            <a:pPr marL="609600" indent="-609600">
              <a:buFont typeface="Wingdings" pitchFamily="2" charset="2"/>
              <a:buAutoNum type="arabicPeriod" startAt="2"/>
            </a:pPr>
            <a:r>
              <a:rPr lang="ru-RU" altLang="ru-RU" sz="3200" i="1" dirty="0"/>
              <a:t>Активная атака </a:t>
            </a:r>
            <a:r>
              <a:rPr lang="ru-RU" altLang="ru-RU" sz="3200" dirty="0"/>
              <a:t>(</a:t>
            </a:r>
            <a:r>
              <a:rPr lang="ru-RU" altLang="ru-RU" sz="3200" i="1" dirty="0"/>
              <a:t>а</a:t>
            </a:r>
            <a:r>
              <a:rPr lang="ru-RU" altLang="ru-RU" sz="3200" dirty="0"/>
              <a:t>такующий может попытаться внести изменения в протокол ради собственной выгоды). Нарушитель может выдать себя за участника протокола, внести изменения в сообщения, которыми обмениваются участники протокола, подменить информацию, которая хранится в компьютере и используется участниками протокола для принятия решений. </a:t>
            </a:r>
          </a:p>
        </p:txBody>
      </p:sp>
    </p:spTree>
    <p:extLst>
      <p:ext uri="{BB962C8B-B14F-4D97-AF65-F5344CB8AC3E}">
        <p14:creationId xmlns:p14="http://schemas.microsoft.com/office/powerpoint/2010/main" val="40000718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116633"/>
            <a:ext cx="9144000" cy="864096"/>
          </a:xfrm>
        </p:spPr>
        <p:txBody>
          <a:bodyPr/>
          <a:lstStyle/>
          <a:p>
            <a:r>
              <a:rPr lang="ru-RU" altLang="ru-RU" dirty="0"/>
              <a:t>Защита от атак на протоколы</a:t>
            </a:r>
          </a:p>
        </p:txBody>
      </p:sp>
      <p:sp>
        <p:nvSpPr>
          <p:cNvPr id="38915" name="Rectangle 3"/>
          <p:cNvSpPr>
            <a:spLocks noGrp="1" noChangeArrowheads="1"/>
          </p:cNvSpPr>
          <p:nvPr>
            <p:ph type="body" idx="1"/>
          </p:nvPr>
        </p:nvSpPr>
        <p:spPr>
          <a:xfrm>
            <a:off x="0" y="1484784"/>
            <a:ext cx="9144000" cy="5373216"/>
          </a:xfrm>
        </p:spPr>
        <p:txBody>
          <a:bodyPr>
            <a:normAutofit/>
          </a:bodyPr>
          <a:lstStyle/>
          <a:p>
            <a:r>
              <a:rPr lang="ru-RU" altLang="ru-RU" sz="3200" dirty="0"/>
              <a:t>Защита протокола от активных действий нескольких нарушителей представляет собой весьма нетривиальную проблему. Тем не менее при некоторых условиях эту задачу удается решить, предоставив участникам протокола возможность вовремя распознать признаки активного мошенничества.</a:t>
            </a:r>
          </a:p>
          <a:p>
            <a:r>
              <a:rPr lang="ru-RU" altLang="ru-RU" sz="3200" dirty="0"/>
              <a:t>Защиту от пассивных атак должен предоставлять любой </a:t>
            </a:r>
            <a:r>
              <a:rPr lang="ru-RU" altLang="ru-RU" sz="3200" dirty="0" smtClean="0"/>
              <a:t>протокол. </a:t>
            </a:r>
            <a:endParaRPr lang="ru-RU" altLang="ru-RU" sz="3200" dirty="0"/>
          </a:p>
        </p:txBody>
      </p:sp>
    </p:spTree>
    <p:extLst>
      <p:ext uri="{BB962C8B-B14F-4D97-AF65-F5344CB8AC3E}">
        <p14:creationId xmlns:p14="http://schemas.microsoft.com/office/powerpoint/2010/main" val="35084401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188640"/>
            <a:ext cx="9144000" cy="936104"/>
          </a:xfrm>
        </p:spPr>
        <p:txBody>
          <a:bodyPr>
            <a:normAutofit fontScale="90000"/>
          </a:bodyPr>
          <a:lstStyle/>
          <a:p>
            <a:r>
              <a:rPr lang="ru-RU" altLang="ru-RU" sz="4000" dirty="0"/>
              <a:t>Внутренние и внешние атаки на протоколы</a:t>
            </a:r>
          </a:p>
        </p:txBody>
      </p:sp>
      <p:sp>
        <p:nvSpPr>
          <p:cNvPr id="39939" name="Rectangle 3"/>
          <p:cNvSpPr>
            <a:spLocks noGrp="1" noChangeArrowheads="1"/>
          </p:cNvSpPr>
          <p:nvPr>
            <p:ph type="body" idx="1"/>
          </p:nvPr>
        </p:nvSpPr>
        <p:spPr>
          <a:xfrm>
            <a:off x="0" y="1484784"/>
            <a:ext cx="9144000" cy="5373216"/>
          </a:xfrm>
        </p:spPr>
        <p:txBody>
          <a:bodyPr>
            <a:noAutofit/>
          </a:bodyPr>
          <a:lstStyle/>
          <a:p>
            <a:pPr>
              <a:lnSpc>
                <a:spcPct val="90000"/>
              </a:lnSpc>
              <a:buFont typeface="Wingdings" pitchFamily="2" charset="2"/>
              <a:buNone/>
            </a:pPr>
            <a:r>
              <a:rPr lang="ru-RU" altLang="ru-RU" sz="3200" b="1" i="1" dirty="0" smtClean="0"/>
              <a:t>Внутренний нарушитель</a:t>
            </a:r>
            <a:r>
              <a:rPr lang="ru-RU" altLang="ru-RU" sz="3200" dirty="0" smtClean="0"/>
              <a:t> – </a:t>
            </a:r>
            <a:r>
              <a:rPr lang="ru-RU" altLang="ru-RU" sz="3200" dirty="0"/>
              <a:t>лицо, имеющее </a:t>
            </a:r>
            <a:r>
              <a:rPr lang="ru-RU" altLang="ru-RU" sz="3200" dirty="0" smtClean="0"/>
              <a:t>легальные </a:t>
            </a:r>
            <a:r>
              <a:rPr lang="ru-RU" altLang="ru-RU" sz="3200" dirty="0"/>
              <a:t>полномочия внутри организации, подвергающейся атаке с его стороны, или участник </a:t>
            </a:r>
            <a:r>
              <a:rPr lang="ru-RU" altLang="ru-RU" sz="3200" dirty="0" smtClean="0"/>
              <a:t>протокола</a:t>
            </a:r>
            <a:r>
              <a:rPr lang="ru-RU" altLang="ru-RU" sz="3200" dirty="0"/>
              <a:t>, пытающийся нанести определенный ущерб другим его участникам. Внутренний и внешний нарушители могут быть активными или пассивными.</a:t>
            </a:r>
          </a:p>
          <a:p>
            <a:pPr>
              <a:lnSpc>
                <a:spcPct val="90000"/>
              </a:lnSpc>
            </a:pPr>
            <a:r>
              <a:rPr lang="ru-RU" altLang="ru-RU" sz="3200" dirty="0"/>
              <a:t>Атака с привлечением внутреннего нарушителя называет­ся </a:t>
            </a:r>
            <a:r>
              <a:rPr lang="ru-RU" altLang="ru-RU" sz="3200" b="1" i="1" dirty="0" smtClean="0"/>
              <a:t>внутренней </a:t>
            </a:r>
            <a:r>
              <a:rPr lang="ru-RU" altLang="ru-RU" sz="3200" b="1" i="1" dirty="0"/>
              <a:t>атакой</a:t>
            </a:r>
            <a:r>
              <a:rPr lang="ru-RU" altLang="ru-RU" sz="3200" dirty="0"/>
              <a:t>.</a:t>
            </a:r>
          </a:p>
          <a:p>
            <a:pPr>
              <a:lnSpc>
                <a:spcPct val="90000"/>
              </a:lnSpc>
            </a:pPr>
            <a:r>
              <a:rPr lang="ru-RU" altLang="ru-RU" sz="3200" dirty="0"/>
              <a:t>Атака, в которой участвуют только внешние нарушители, называется </a:t>
            </a:r>
            <a:r>
              <a:rPr lang="ru-RU" altLang="ru-RU" sz="3200" b="1" i="1" dirty="0"/>
              <a:t>внешней атакой</a:t>
            </a:r>
            <a:r>
              <a:rPr lang="ru-RU" altLang="ru-RU" sz="3200" dirty="0"/>
              <a:t>.</a:t>
            </a:r>
          </a:p>
        </p:txBody>
      </p:sp>
    </p:spTree>
    <p:extLst>
      <p:ext uri="{BB962C8B-B14F-4D97-AF65-F5344CB8AC3E}">
        <p14:creationId xmlns:p14="http://schemas.microsoft.com/office/powerpoint/2010/main" val="30143653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68313" y="188640"/>
            <a:ext cx="8229600" cy="951185"/>
          </a:xfrm>
        </p:spPr>
        <p:txBody>
          <a:bodyPr/>
          <a:lstStyle/>
          <a:p>
            <a:r>
              <a:rPr lang="ru-RU" altLang="ru-RU" dirty="0"/>
              <a:t>Наиболее опасные атаки</a:t>
            </a:r>
          </a:p>
        </p:txBody>
      </p:sp>
      <p:sp>
        <p:nvSpPr>
          <p:cNvPr id="40963" name="Rectangle 3"/>
          <p:cNvSpPr>
            <a:spLocks noGrp="1" noChangeArrowheads="1"/>
          </p:cNvSpPr>
          <p:nvPr>
            <p:ph type="body" idx="1"/>
          </p:nvPr>
        </p:nvSpPr>
        <p:spPr>
          <a:xfrm>
            <a:off x="0" y="1484784"/>
            <a:ext cx="9144000" cy="5373216"/>
          </a:xfrm>
        </p:spPr>
        <p:txBody>
          <a:bodyPr>
            <a:normAutofit/>
          </a:bodyPr>
          <a:lstStyle/>
          <a:p>
            <a:pPr>
              <a:buFont typeface="Wingdings" pitchFamily="2" charset="2"/>
              <a:buNone/>
            </a:pPr>
            <a:r>
              <a:rPr lang="ru-RU" altLang="ru-RU" sz="3200" dirty="0"/>
              <a:t>Возможен такой вид атак, когда внешние и внутренние нарушители объединяются, что создает наиболее серьезные угрозы безопасной эксплуатации криптосистем. Если нарушитель находится среди разработчиков, то возможны атаки на основе встроенных потайных ходов в алгоритмах формирования ключевых параметров и трудно обнаруживаемых вредоносных программных закладок.</a:t>
            </a:r>
          </a:p>
        </p:txBody>
      </p:sp>
    </p:spTree>
    <p:extLst>
      <p:ext uri="{BB962C8B-B14F-4D97-AF65-F5344CB8AC3E}">
        <p14:creationId xmlns:p14="http://schemas.microsoft.com/office/powerpoint/2010/main" val="42008234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ru-RU" altLang="ru-RU" sz="4000" dirty="0"/>
              <a:t>Понятие безопасного криптографического протокола</a:t>
            </a:r>
          </a:p>
        </p:txBody>
      </p:sp>
      <p:sp>
        <p:nvSpPr>
          <p:cNvPr id="41987" name="Rectangle 3"/>
          <p:cNvSpPr>
            <a:spLocks noGrp="1" noChangeArrowheads="1"/>
          </p:cNvSpPr>
          <p:nvPr>
            <p:ph type="body" idx="1"/>
          </p:nvPr>
        </p:nvSpPr>
        <p:spPr/>
        <p:txBody>
          <a:bodyPr>
            <a:normAutofit/>
          </a:bodyPr>
          <a:lstStyle/>
          <a:p>
            <a:pPr>
              <a:buFont typeface="Wingdings" pitchFamily="2" charset="2"/>
              <a:buNone/>
            </a:pPr>
            <a:r>
              <a:rPr lang="ru-RU" altLang="ru-RU" sz="3200" dirty="0"/>
              <a:t>Под </a:t>
            </a:r>
            <a:r>
              <a:rPr lang="ru-RU" altLang="ru-RU" sz="3200" b="1" i="1" dirty="0"/>
              <a:t>безопасным</a:t>
            </a:r>
            <a:r>
              <a:rPr lang="ru-RU" altLang="ru-RU" sz="3200" dirty="0"/>
              <a:t> будем понимать такой </a:t>
            </a:r>
            <a:r>
              <a:rPr lang="ru-RU" altLang="ru-RU" sz="3200" b="1" i="1" dirty="0"/>
              <a:t>криптографический протокол</a:t>
            </a:r>
            <a:r>
              <a:rPr lang="ru-RU" altLang="ru-RU" sz="3200" dirty="0"/>
              <a:t>, в котором его участники достигают своей цели, а нарушители – нет.</a:t>
            </a:r>
          </a:p>
        </p:txBody>
      </p:sp>
    </p:spTree>
    <p:extLst>
      <p:ext uri="{BB962C8B-B14F-4D97-AF65-F5344CB8AC3E}">
        <p14:creationId xmlns:p14="http://schemas.microsoft.com/office/powerpoint/2010/main" val="9885801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8313" y="44624"/>
            <a:ext cx="8229600" cy="1095201"/>
          </a:xfrm>
        </p:spPr>
        <p:txBody>
          <a:bodyPr>
            <a:normAutofit fontScale="90000"/>
          </a:bodyPr>
          <a:lstStyle/>
          <a:p>
            <a:r>
              <a:rPr lang="ru-RU" altLang="ru-RU" sz="4000" dirty="0"/>
              <a:t>Формальные методы анализа криптографических протоколов </a:t>
            </a:r>
          </a:p>
        </p:txBody>
      </p:sp>
      <p:sp>
        <p:nvSpPr>
          <p:cNvPr id="43011" name="Rectangle 3"/>
          <p:cNvSpPr>
            <a:spLocks noGrp="1" noChangeArrowheads="1"/>
          </p:cNvSpPr>
          <p:nvPr>
            <p:ph type="body" idx="1"/>
          </p:nvPr>
        </p:nvSpPr>
        <p:spPr>
          <a:xfrm>
            <a:off x="0" y="1484784"/>
            <a:ext cx="9144000" cy="5373216"/>
          </a:xfrm>
        </p:spPr>
        <p:txBody>
          <a:bodyPr>
            <a:noAutofit/>
          </a:bodyPr>
          <a:lstStyle/>
          <a:p>
            <a:pPr marL="609600" indent="-609600">
              <a:lnSpc>
                <a:spcPct val="90000"/>
              </a:lnSpc>
            </a:pPr>
            <a:r>
              <a:rPr lang="ru-RU" altLang="ru-RU" sz="3200" i="1" dirty="0"/>
              <a:t>Моделирование и проверка работы протокола</a:t>
            </a:r>
            <a:r>
              <a:rPr lang="ru-RU" altLang="ru-RU" sz="3200" dirty="0"/>
              <a:t>. </a:t>
            </a:r>
            <a:r>
              <a:rPr lang="ru-RU" altLang="ru-RU" sz="3200" dirty="0" smtClean="0"/>
              <a:t>Могут использоваться </a:t>
            </a:r>
            <a:r>
              <a:rPr lang="ru-RU" altLang="ru-RU" sz="3200" dirty="0"/>
              <a:t>специализированные языки и инструментальные средства.</a:t>
            </a:r>
            <a:endParaRPr lang="ru-RU" altLang="ru-RU" sz="3200" i="1" dirty="0"/>
          </a:p>
          <a:p>
            <a:pPr marL="609600" indent="-609600">
              <a:lnSpc>
                <a:spcPct val="90000"/>
              </a:lnSpc>
            </a:pPr>
            <a:r>
              <a:rPr lang="ru-RU" altLang="ru-RU" sz="3200" i="1" dirty="0"/>
              <a:t>Создание экспертных систем</a:t>
            </a:r>
            <a:r>
              <a:rPr lang="ru-RU" altLang="ru-RU" sz="3200" dirty="0"/>
              <a:t>, которые </a:t>
            </a:r>
            <a:r>
              <a:rPr lang="ru-RU" altLang="ru-RU" sz="3200" dirty="0" smtClean="0"/>
              <a:t>могут применяться </a:t>
            </a:r>
            <a:r>
              <a:rPr lang="ru-RU" altLang="ru-RU" sz="3200" dirty="0"/>
              <a:t>для апробирования различных сценариев </a:t>
            </a:r>
            <a:r>
              <a:rPr lang="ru-RU" altLang="ru-RU" sz="3200" dirty="0" smtClean="0"/>
              <a:t>выполнения протоколов.</a:t>
            </a:r>
            <a:endParaRPr lang="ru-RU" altLang="ru-RU" sz="3200" i="1" dirty="0"/>
          </a:p>
          <a:p>
            <a:pPr marL="609600" indent="-609600">
              <a:lnSpc>
                <a:spcPct val="90000"/>
              </a:lnSpc>
            </a:pPr>
            <a:r>
              <a:rPr lang="ru-RU" altLang="ru-RU" sz="3200" i="1" dirty="0"/>
              <a:t>Моделирование требований к семейству криптографических протоколов</a:t>
            </a:r>
            <a:r>
              <a:rPr lang="ru-RU" altLang="ru-RU" sz="3200" dirty="0"/>
              <a:t>. </a:t>
            </a:r>
            <a:r>
              <a:rPr lang="ru-RU" altLang="ru-RU" sz="3200" dirty="0" smtClean="0"/>
              <a:t>Можно </a:t>
            </a:r>
            <a:r>
              <a:rPr lang="ru-RU" altLang="ru-RU" sz="3200" dirty="0"/>
              <a:t>использовать специальную логику, разработанную для анализа таких свойств протокола, как «знание» и «доверие».</a:t>
            </a:r>
          </a:p>
          <a:p>
            <a:pPr marL="609600" indent="-609600">
              <a:lnSpc>
                <a:spcPct val="90000"/>
              </a:lnSpc>
            </a:pPr>
            <a:r>
              <a:rPr lang="ru-RU" altLang="ru-RU" sz="3200" i="1" dirty="0"/>
              <a:t>Разработка формальных моделей</a:t>
            </a:r>
            <a:r>
              <a:rPr lang="ru-RU" altLang="ru-RU" sz="3200" dirty="0"/>
              <a:t>, основанных на алгебраических свойствах криптографических систем, используемых в протоколах.</a:t>
            </a:r>
          </a:p>
        </p:txBody>
      </p:sp>
    </p:spTree>
    <p:extLst>
      <p:ext uri="{BB962C8B-B14F-4D97-AF65-F5344CB8AC3E}">
        <p14:creationId xmlns:p14="http://schemas.microsoft.com/office/powerpoint/2010/main" val="3225725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39552" y="116632"/>
            <a:ext cx="8226496" cy="1102568"/>
          </a:xfrm>
        </p:spPr>
        <p:txBody>
          <a:bodyPr>
            <a:normAutofit fontScale="90000"/>
          </a:bodyPr>
          <a:lstStyle/>
          <a:p>
            <a:r>
              <a:rPr lang="ru-RU" dirty="0"/>
              <a:t>Основы криптографической защиты информационных ресурсов</a:t>
            </a:r>
          </a:p>
        </p:txBody>
      </p:sp>
      <p:sp>
        <p:nvSpPr>
          <p:cNvPr id="3" name="Rectangle 2"/>
          <p:cNvSpPr>
            <a:spLocks noGrp="1"/>
          </p:cNvSpPr>
          <p:nvPr>
            <p:ph sz="quarter" idx="1"/>
          </p:nvPr>
        </p:nvSpPr>
        <p:spPr>
          <a:xfrm>
            <a:off x="609600" y="1600200"/>
            <a:ext cx="8153400" cy="4495800"/>
          </a:xfrm>
        </p:spPr>
        <p:txBody>
          <a:bodyPr>
            <a:normAutofit/>
          </a:bodyPr>
          <a:lstStyle/>
          <a:p>
            <a:pPr lvl="1">
              <a:buFont typeface="Wingdings" pitchFamily="2" charset="2"/>
              <a:buChar char="Ø"/>
            </a:pPr>
            <a:r>
              <a:rPr lang="ru-RU" sz="3200" dirty="0"/>
              <a:t>К открытому тексту применяется функция шифрования, в результате чего получается шифротекст (или криптограмма).</a:t>
            </a:r>
          </a:p>
          <a:p>
            <a:pPr lvl="1">
              <a:buFont typeface="Wingdings" pitchFamily="2" charset="2"/>
              <a:buChar char="Ø"/>
            </a:pPr>
            <a:r>
              <a:rPr lang="ru-RU" sz="3200" dirty="0"/>
              <a:t>Для восстановления открытого текста из шифротекста к последнему применяется функция расшифрования.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ru-RU" dirty="0"/>
              <a:t>Шифрование и расшифрование</a:t>
            </a:r>
          </a:p>
        </p:txBody>
      </p:sp>
      <p:sp>
        <p:nvSpPr>
          <p:cNvPr id="3" name="Rectangle 2"/>
          <p:cNvSpPr>
            <a:spLocks noGrp="1"/>
          </p:cNvSpPr>
          <p:nvPr>
            <p:ph sz="quarter" idx="1"/>
          </p:nvPr>
        </p:nvSpPr>
        <p:spPr>
          <a:xfrm>
            <a:off x="395536" y="1600200"/>
            <a:ext cx="8370512" cy="4853136"/>
          </a:xfrm>
        </p:spPr>
        <p:txBody>
          <a:bodyPr>
            <a:normAutofit/>
          </a:bodyPr>
          <a:lstStyle/>
          <a:p>
            <a:pPr>
              <a:buFont typeface="Wingdings" pitchFamily="2" charset="2"/>
              <a:buNone/>
            </a:pPr>
            <a:r>
              <a:rPr lang="ru-RU" altLang="ru-RU" sz="3200" dirty="0"/>
              <a:t>Функции шифрования (</a:t>
            </a:r>
            <a:r>
              <a:rPr lang="en-US" altLang="ru-RU" sz="3200" dirty="0"/>
              <a:t>E)</a:t>
            </a:r>
            <a:r>
              <a:rPr lang="ru-RU" altLang="ru-RU" sz="3200" dirty="0"/>
              <a:t> и расшифрования (D) используют один или более дополнительных параметров, называемых ключом:</a:t>
            </a:r>
          </a:p>
          <a:p>
            <a:pPr>
              <a:buFont typeface="Wingdings" pitchFamily="2" charset="2"/>
              <a:buNone/>
            </a:pPr>
            <a:r>
              <a:rPr lang="ru-RU" altLang="ru-RU" sz="3200" dirty="0"/>
              <a:t>                                        </a:t>
            </a:r>
            <a:r>
              <a:rPr lang="ru-RU" altLang="ru-RU" sz="3200" dirty="0" smtClean="0"/>
              <a:t>   </a:t>
            </a:r>
            <a:r>
              <a:rPr lang="ru-RU" altLang="ru-RU" sz="3200" b="1" dirty="0" err="1" smtClean="0"/>
              <a:t>E</a:t>
            </a:r>
            <a:r>
              <a:rPr lang="ru-RU" altLang="ru-RU" sz="3200" baseline="-25000" dirty="0" err="1" smtClean="0"/>
              <a:t>k</a:t>
            </a:r>
            <a:endParaRPr lang="ru-RU" altLang="ru-RU" sz="3200" dirty="0"/>
          </a:p>
          <a:p>
            <a:pPr>
              <a:buFont typeface="Wingdings" pitchFamily="2" charset="2"/>
              <a:buNone/>
            </a:pPr>
            <a:r>
              <a:rPr lang="en-US" altLang="ru-RU" sz="3200" b="1" i="1" dirty="0"/>
              <a:t>P (</a:t>
            </a:r>
            <a:r>
              <a:rPr lang="ru-RU" altLang="ru-RU" sz="3200" b="1" i="1" dirty="0"/>
              <a:t>открытый текст)</a:t>
            </a:r>
            <a:r>
              <a:rPr lang="en-US" altLang="ru-RU" sz="3200" b="1" i="1" dirty="0"/>
              <a:t>--&gt; C</a:t>
            </a:r>
            <a:r>
              <a:rPr lang="ru-RU" altLang="ru-RU" sz="3200" b="1" i="1" dirty="0"/>
              <a:t> (шифротекст)</a:t>
            </a:r>
          </a:p>
          <a:p>
            <a:pPr>
              <a:buFont typeface="Wingdings" pitchFamily="2" charset="2"/>
              <a:buNone/>
            </a:pPr>
            <a:r>
              <a:rPr lang="ru-RU" altLang="ru-RU" sz="3200" b="1" i="1" dirty="0"/>
              <a:t>                                </a:t>
            </a:r>
            <a:r>
              <a:rPr lang="ru-RU" altLang="ru-RU" sz="3200" b="1" i="1" dirty="0" smtClean="0"/>
              <a:t>   </a:t>
            </a:r>
            <a:r>
              <a:rPr lang="ru-RU" altLang="ru-RU" sz="3200" b="1" dirty="0" err="1" smtClean="0"/>
              <a:t>D</a:t>
            </a:r>
            <a:r>
              <a:rPr lang="ru-RU" altLang="ru-RU" sz="3200" baseline="-25000" dirty="0" err="1" smtClean="0"/>
              <a:t>к</a:t>
            </a:r>
            <a:r>
              <a:rPr lang="ru-RU" altLang="ru-RU" sz="3200" baseline="-25000" dirty="0">
                <a:cs typeface="Arial" charset="0"/>
              </a:rPr>
              <a:t>′</a:t>
            </a:r>
            <a:endParaRPr lang="ru-RU" altLang="ru-RU" sz="3200" b="1" i="1" dirty="0">
              <a:cs typeface="Arial" charset="0"/>
            </a:endParaRPr>
          </a:p>
          <a:p>
            <a:pPr>
              <a:buFont typeface="Wingdings" pitchFamily="2" charset="2"/>
              <a:buNone/>
            </a:pPr>
            <a:r>
              <a:rPr lang="en-US" altLang="ru-RU" sz="3200" b="1" i="1" dirty="0"/>
              <a:t>C (</a:t>
            </a:r>
            <a:r>
              <a:rPr lang="ru-RU" altLang="ru-RU" sz="3200" b="1" i="1" dirty="0"/>
              <a:t>шифротекст) </a:t>
            </a:r>
            <a:r>
              <a:rPr lang="en-US" altLang="ru-RU" sz="3200" b="1" i="1" dirty="0"/>
              <a:t>--&gt; P (</a:t>
            </a:r>
            <a:r>
              <a:rPr lang="ru-RU" altLang="ru-RU" sz="3200" b="1" i="1" dirty="0"/>
              <a:t>открытый текст)</a:t>
            </a:r>
          </a:p>
          <a:p>
            <a:pPr algn="ctr">
              <a:buFont typeface="Wingdings" pitchFamily="2" charset="2"/>
              <a:buNone/>
            </a:pPr>
            <a:r>
              <a:rPr lang="en-US" altLang="ru-RU" sz="3200" dirty="0"/>
              <a:t>C=</a:t>
            </a:r>
            <a:r>
              <a:rPr lang="en-US" altLang="ru-RU" sz="3200" dirty="0" err="1"/>
              <a:t>E</a:t>
            </a:r>
            <a:r>
              <a:rPr lang="en-US" altLang="ru-RU" sz="3200" baseline="-25000" dirty="0" err="1"/>
              <a:t>k</a:t>
            </a:r>
            <a:r>
              <a:rPr lang="en-US" altLang="ru-RU" sz="3200" dirty="0"/>
              <a:t>(P); P=</a:t>
            </a:r>
            <a:r>
              <a:rPr lang="en-US" altLang="ru-RU" sz="3200" dirty="0" err="1"/>
              <a:t>D</a:t>
            </a:r>
            <a:r>
              <a:rPr lang="en-US" altLang="ru-RU" sz="3200" baseline="-25000" dirty="0" err="1"/>
              <a:t>k</a:t>
            </a:r>
            <a:r>
              <a:rPr lang="en-US" altLang="ru-RU" sz="3200" baseline="-25000" dirty="0">
                <a:cs typeface="Arial" charset="0"/>
              </a:rPr>
              <a:t>′</a:t>
            </a:r>
            <a:r>
              <a:rPr lang="en-US" altLang="ru-RU" sz="3200" dirty="0">
                <a:cs typeface="Arial" charset="0"/>
              </a:rPr>
              <a:t>(C</a:t>
            </a:r>
            <a:r>
              <a:rPr lang="en-US" altLang="ru-RU" sz="3200" dirty="0" smtClean="0">
                <a:cs typeface="Arial" charset="0"/>
              </a:rPr>
              <a:t>)</a:t>
            </a:r>
            <a:endParaRPr lang="en-US" altLang="ru-RU" sz="3200" dirty="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криптографических систем</a:t>
            </a:r>
          </a:p>
        </p:txBody>
      </p:sp>
      <p:sp>
        <p:nvSpPr>
          <p:cNvPr id="3" name="Объект 2"/>
          <p:cNvSpPr>
            <a:spLocks noGrp="1"/>
          </p:cNvSpPr>
          <p:nvPr>
            <p:ph sz="quarter" idx="1"/>
          </p:nvPr>
        </p:nvSpPr>
        <p:spPr/>
        <p:txBody>
          <a:bodyPr>
            <a:normAutofit fontScale="92500"/>
          </a:bodyPr>
          <a:lstStyle/>
          <a:p>
            <a:r>
              <a:rPr lang="ru-RU" altLang="ru-RU" sz="3200" dirty="0"/>
              <a:t>Если ключ шифрования </a:t>
            </a:r>
            <a:r>
              <a:rPr lang="en-US" altLang="ru-RU" sz="3200" dirty="0"/>
              <a:t>K </a:t>
            </a:r>
            <a:r>
              <a:rPr lang="ru-RU" altLang="ru-RU" sz="3200" dirty="0"/>
              <a:t>совпадает с ключом расшифрования</a:t>
            </a:r>
            <a:r>
              <a:rPr lang="en-US" altLang="ru-RU" sz="3200" dirty="0"/>
              <a:t> K</a:t>
            </a:r>
            <a:r>
              <a:rPr lang="en-US" altLang="ru-RU" sz="3200" dirty="0">
                <a:cs typeface="Arial" charset="0"/>
              </a:rPr>
              <a:t>′</a:t>
            </a:r>
            <a:r>
              <a:rPr lang="ru-RU" altLang="ru-RU" sz="3200" dirty="0"/>
              <a:t>, то такую криптосистему называют симметричной; если для шифрования и расшифрования используются разные ключи, то такую систему называют асимметричной</a:t>
            </a:r>
            <a:r>
              <a:rPr lang="en-US" altLang="ru-RU" sz="3200" dirty="0"/>
              <a:t>.</a:t>
            </a:r>
            <a:endParaRPr lang="ru-RU" altLang="ru-RU" sz="3200" dirty="0"/>
          </a:p>
          <a:p>
            <a:r>
              <a:rPr lang="ru-RU" altLang="ru-RU" sz="3200" dirty="0"/>
              <a:t>В симметричной криптосистеме ключ должен быть секретным; в асимметричной системе один из ключей может быть открытым</a:t>
            </a:r>
            <a:r>
              <a:rPr lang="en-US" altLang="ru-RU" sz="3200" dirty="0"/>
              <a:t>.</a:t>
            </a:r>
            <a:endParaRPr lang="ru-RU" altLang="ru-RU" sz="3200" dirty="0"/>
          </a:p>
          <a:p>
            <a:endParaRPr lang="ru-RU" dirty="0"/>
          </a:p>
        </p:txBody>
      </p:sp>
    </p:spTree>
    <p:extLst>
      <p:ext uri="{BB962C8B-B14F-4D97-AF65-F5344CB8AC3E}">
        <p14:creationId xmlns:p14="http://schemas.microsoft.com/office/powerpoint/2010/main" val="815125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dirty="0"/>
              <a:t>Виды криптографических ключей</a:t>
            </a:r>
            <a:endParaRPr lang="ru-RU" dirty="0"/>
          </a:p>
        </p:txBody>
      </p:sp>
      <p:sp>
        <p:nvSpPr>
          <p:cNvPr id="3" name="Объект 2"/>
          <p:cNvSpPr>
            <a:spLocks noGrp="1"/>
          </p:cNvSpPr>
          <p:nvPr>
            <p:ph sz="quarter" idx="1"/>
          </p:nvPr>
        </p:nvSpPr>
        <p:spPr/>
        <p:txBody>
          <a:bodyPr>
            <a:normAutofit/>
          </a:bodyPr>
          <a:lstStyle/>
          <a:p>
            <a:r>
              <a:rPr lang="ru-RU" altLang="ru-RU" sz="3200" dirty="0"/>
              <a:t>Ключ симметричного шифрования обычно называют сеансовым (</a:t>
            </a:r>
            <a:r>
              <a:rPr lang="en-US" altLang="ru-RU" sz="3200" dirty="0"/>
              <a:t>session key).</a:t>
            </a:r>
          </a:p>
          <a:p>
            <a:r>
              <a:rPr lang="ru-RU" altLang="ru-RU" sz="3200" dirty="0"/>
              <a:t>Пару ключей асимметричного шифрования образуют открытый ключ </a:t>
            </a:r>
            <a:r>
              <a:rPr lang="en-US" altLang="ru-RU" sz="3200" dirty="0"/>
              <a:t>(public key) </a:t>
            </a:r>
            <a:r>
              <a:rPr lang="ru-RU" altLang="ru-RU" sz="3200" dirty="0"/>
              <a:t>и личный (или закрытый) ключ (</a:t>
            </a:r>
            <a:r>
              <a:rPr lang="en-US" altLang="ru-RU" sz="3200" dirty="0"/>
              <a:t>secret key, private key</a:t>
            </a:r>
            <a:r>
              <a:rPr lang="en-US" altLang="ru-RU" sz="3200" dirty="0" smtClean="0"/>
              <a:t>).</a:t>
            </a:r>
            <a:endParaRPr lang="ru-RU" altLang="ru-RU" sz="3200" dirty="0"/>
          </a:p>
        </p:txBody>
      </p:sp>
    </p:spTree>
    <p:extLst>
      <p:ext uri="{BB962C8B-B14F-4D97-AF65-F5344CB8AC3E}">
        <p14:creationId xmlns:p14="http://schemas.microsoft.com/office/powerpoint/2010/main" val="1985370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ru-RU" dirty="0"/>
              <a:t>Применение криптографических методов защиты информации</a:t>
            </a:r>
            <a:endParaRPr lang="ru-RU" dirty="0"/>
          </a:p>
        </p:txBody>
      </p:sp>
      <p:sp>
        <p:nvSpPr>
          <p:cNvPr id="3" name="Объект 2"/>
          <p:cNvSpPr>
            <a:spLocks noGrp="1"/>
          </p:cNvSpPr>
          <p:nvPr>
            <p:ph sz="quarter" idx="1"/>
          </p:nvPr>
        </p:nvSpPr>
        <p:spPr>
          <a:xfrm>
            <a:off x="539552" y="1600200"/>
            <a:ext cx="8226496" cy="4709120"/>
          </a:xfrm>
        </p:spPr>
        <p:txBody>
          <a:bodyPr>
            <a:noAutofit/>
          </a:bodyPr>
          <a:lstStyle/>
          <a:p>
            <a:r>
              <a:rPr lang="ru-RU" altLang="ru-RU" sz="3200" dirty="0"/>
              <a:t>Обеспечение конфиденциальности информации, передаваемой по открытым линиям связи или хранящейся на открытых носителях информации.</a:t>
            </a:r>
          </a:p>
          <a:p>
            <a:r>
              <a:rPr lang="ru-RU" altLang="ru-RU" sz="3200" dirty="0"/>
              <a:t>Аутентификация, обеспечение целостности и неоспоримости передаваемой информации.</a:t>
            </a:r>
          </a:p>
          <a:p>
            <a:r>
              <a:rPr lang="ru-RU" altLang="ru-RU" sz="3200" dirty="0"/>
              <a:t>Защита информационных ресурсов от несанкционированного использования</a:t>
            </a:r>
            <a:r>
              <a:rPr lang="ru-RU" altLang="ru-RU" sz="3200" dirty="0" smtClean="0"/>
              <a:t>.</a:t>
            </a:r>
            <a:endParaRPr lang="ru-RU" altLang="ru-RU" sz="3200" dirty="0"/>
          </a:p>
        </p:txBody>
      </p:sp>
    </p:spTree>
    <p:extLst>
      <p:ext uri="{BB962C8B-B14F-4D97-AF65-F5344CB8AC3E}">
        <p14:creationId xmlns:p14="http://schemas.microsoft.com/office/powerpoint/2010/main" val="3026341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6496" cy="1102568"/>
          </a:xfrm>
        </p:spPr>
        <p:txBody>
          <a:bodyPr>
            <a:normAutofit fontScale="90000"/>
          </a:bodyPr>
          <a:lstStyle/>
          <a:p>
            <a:r>
              <a:rPr lang="ru-RU" altLang="ru-RU" dirty="0"/>
              <a:t>Современные симметричные криптографические системы</a:t>
            </a:r>
            <a:endParaRPr lang="ru-RU" dirty="0"/>
          </a:p>
        </p:txBody>
      </p:sp>
      <p:sp>
        <p:nvSpPr>
          <p:cNvPr id="3" name="Объект 2"/>
          <p:cNvSpPr>
            <a:spLocks noGrp="1"/>
          </p:cNvSpPr>
          <p:nvPr>
            <p:ph sz="quarter" idx="1"/>
          </p:nvPr>
        </p:nvSpPr>
        <p:spPr>
          <a:xfrm>
            <a:off x="0" y="1412776"/>
            <a:ext cx="9144000" cy="5445224"/>
          </a:xfrm>
        </p:spPr>
        <p:txBody>
          <a:bodyPr>
            <a:noAutofit/>
          </a:bodyPr>
          <a:lstStyle/>
          <a:p>
            <a:r>
              <a:rPr lang="en-US" altLang="ru-RU" sz="3200" dirty="0"/>
              <a:t>AES</a:t>
            </a:r>
            <a:endParaRPr lang="ru-RU" altLang="ru-RU" sz="3200" dirty="0"/>
          </a:p>
          <a:p>
            <a:r>
              <a:rPr lang="en-US" altLang="ru-RU" sz="3200" dirty="0"/>
              <a:t>DES, 3-DES, DESX</a:t>
            </a:r>
            <a:endParaRPr lang="ru-RU" altLang="ru-RU" sz="3200" dirty="0"/>
          </a:p>
          <a:p>
            <a:r>
              <a:rPr lang="ru-RU" altLang="ru-RU" sz="3200" dirty="0"/>
              <a:t>ГОСТ</a:t>
            </a:r>
            <a:r>
              <a:rPr lang="en-US" altLang="ru-RU" sz="3200" dirty="0"/>
              <a:t> 28147-89</a:t>
            </a:r>
            <a:endParaRPr lang="ru-RU" altLang="ru-RU" sz="3200" dirty="0"/>
          </a:p>
          <a:p>
            <a:r>
              <a:rPr lang="en-US" altLang="ru-RU" sz="3200" dirty="0"/>
              <a:t>RC2, RC4, RC5, RC6</a:t>
            </a:r>
          </a:p>
          <a:p>
            <a:r>
              <a:rPr lang="en-US" altLang="ru-RU" sz="3200" dirty="0"/>
              <a:t>IDEA</a:t>
            </a:r>
          </a:p>
          <a:p>
            <a:r>
              <a:rPr lang="en-US" altLang="ru-RU" sz="3200" dirty="0"/>
              <a:t>CAST</a:t>
            </a:r>
          </a:p>
          <a:p>
            <a:r>
              <a:rPr lang="en-US" altLang="ru-RU" sz="3200" dirty="0"/>
              <a:t>Blowfish</a:t>
            </a:r>
          </a:p>
          <a:p>
            <a:pPr>
              <a:buFont typeface="Wingdings" pitchFamily="2" charset="2"/>
              <a:buNone/>
            </a:pPr>
            <a:r>
              <a:rPr lang="ru-RU" altLang="ru-RU" sz="3200" dirty="0"/>
              <a:t>Различаются типом (блочные или потоковые), длиной </a:t>
            </a:r>
            <a:r>
              <a:rPr lang="ru-RU" altLang="ru-RU" sz="3200" dirty="0" smtClean="0"/>
              <a:t>ключа </a:t>
            </a:r>
            <a:r>
              <a:rPr lang="ru-RU" altLang="ru-RU" sz="3200" dirty="0"/>
              <a:t>и количеством раундов в функции шифрования блока</a:t>
            </a:r>
            <a:r>
              <a:rPr lang="ru-RU" altLang="ru-RU" sz="3200" dirty="0" smtClean="0"/>
              <a:t>.</a:t>
            </a:r>
            <a:endParaRPr lang="ru-RU" altLang="ru-RU" sz="3200" dirty="0"/>
          </a:p>
        </p:txBody>
      </p:sp>
    </p:spTree>
    <p:extLst>
      <p:ext uri="{BB962C8B-B14F-4D97-AF65-F5344CB8AC3E}">
        <p14:creationId xmlns:p14="http://schemas.microsoft.com/office/powerpoint/2010/main" val="2291027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E4FFEA1-43A1-40BE-8523-D90AC15F4E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AcademicPresentation1</Template>
  <TotalTime>0</TotalTime>
  <Words>1615</Words>
  <Application>Microsoft Office PowerPoint</Application>
  <PresentationFormat>Экран (4:3)</PresentationFormat>
  <Paragraphs>153</Paragraphs>
  <Slides>36</Slides>
  <Notes>5</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36</vt:i4>
      </vt:variant>
    </vt:vector>
  </HeadingPairs>
  <TitlesOfParts>
    <vt:vector size="38" baseType="lpstr">
      <vt:lpstr>AcademicPresentation1</vt:lpstr>
      <vt:lpstr>Формула</vt:lpstr>
      <vt:lpstr>Криптографические методы защиты информации</vt:lpstr>
      <vt:lpstr>Литература</vt:lpstr>
      <vt:lpstr>Лекция 1. Введение и основные понятия</vt:lpstr>
      <vt:lpstr>Основы криптографической защиты информационных ресурсов</vt:lpstr>
      <vt:lpstr>Шифрование и расшифрование</vt:lpstr>
      <vt:lpstr>Виды криптографических систем</vt:lpstr>
      <vt:lpstr>Виды криптографических ключей</vt:lpstr>
      <vt:lpstr>Применение криптографических методов защиты информации</vt:lpstr>
      <vt:lpstr>Современные симметричные криптографические системы</vt:lpstr>
      <vt:lpstr>Принципы построения асимметричных криптосистем</vt:lpstr>
      <vt:lpstr>Механизм электронной подписи (ЭП) обеспечивает защиту документов от</vt:lpstr>
      <vt:lpstr>Получение и проверка ЭП</vt:lpstr>
      <vt:lpstr>Современные асимметричные криптосистемы</vt:lpstr>
      <vt:lpstr>Аутентификация открытых ключей</vt:lpstr>
      <vt:lpstr>Понятие функции хеширования</vt:lpstr>
      <vt:lpstr>Применение функций хеширования</vt:lpstr>
      <vt:lpstr>Современные функции хеширования</vt:lpstr>
      <vt:lpstr>Ограничения криптографических методов защиты информации</vt:lpstr>
      <vt:lpstr>Понятие протокола</vt:lpstr>
      <vt:lpstr>Характеристики протокола</vt:lpstr>
      <vt:lpstr>Криптографические протоколы</vt:lpstr>
      <vt:lpstr>Цели криптографических протоколов</vt:lpstr>
      <vt:lpstr>Классификация криптографических протоколов</vt:lpstr>
      <vt:lpstr>Протоколы с посредником</vt:lpstr>
      <vt:lpstr>Недостатки протоколов с посредником</vt:lpstr>
      <vt:lpstr>Протоколы с арбитражем</vt:lpstr>
      <vt:lpstr>Особенности арбитров</vt:lpstr>
      <vt:lpstr>Самоутверждающиеся протоколы </vt:lpstr>
      <vt:lpstr>Атаки на криптографические протоколы</vt:lpstr>
      <vt:lpstr>Атаки непосредственно на криптографические протоколы</vt:lpstr>
      <vt:lpstr>Атаки непосредственно на криптографические протоколы</vt:lpstr>
      <vt:lpstr>Защита от атак на протоколы</vt:lpstr>
      <vt:lpstr>Внутренние и внешние атаки на протоколы</vt:lpstr>
      <vt:lpstr>Наиболее опасные атаки</vt:lpstr>
      <vt:lpstr>Понятие безопасного криптографического протокола</vt:lpstr>
      <vt:lpstr>Формальные методы анализа криптографических протоколов </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2015-02-13T09:10:42Z</dcterms:created>
  <dcterms:modified xsi:type="dcterms:W3CDTF">2015-06-15T08:03:47Z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TC101671251049</vt:lpwstr>
  </property>
</Properties>
</file>