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332" r:id="rId3"/>
    <p:sldId id="333" r:id="rId4"/>
    <p:sldId id="334" r:id="rId5"/>
    <p:sldId id="318" r:id="rId6"/>
    <p:sldId id="338" r:id="rId7"/>
    <p:sldId id="341" r:id="rId8"/>
    <p:sldId id="342" r:id="rId9"/>
    <p:sldId id="304" r:id="rId10"/>
    <p:sldId id="343" r:id="rId11"/>
    <p:sldId id="344" r:id="rId12"/>
    <p:sldId id="345" r:id="rId13"/>
    <p:sldId id="346" r:id="rId14"/>
    <p:sldId id="347" r:id="rId15"/>
    <p:sldId id="348" r:id="rId16"/>
    <p:sldId id="3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F1F"/>
    <a:srgbClr val="035B7A"/>
    <a:srgbClr val="970000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72" y="22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26.02.2017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26.02.2017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Пример доказательства правильности программы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программу </a:t>
            </a:r>
            <a:r>
              <a:rPr lang="ru-RU" sz="2800" b="1" dirty="0">
                <a:solidFill>
                  <a:schemeClr val="tx2"/>
                </a:solidFill>
              </a:rPr>
              <a:t>С</a:t>
            </a:r>
            <a:r>
              <a:rPr lang="en-US" sz="2800" b="1" dirty="0">
                <a:solidFill>
                  <a:schemeClr val="tx2"/>
                </a:solidFill>
              </a:rPr>
              <a:t>₀</a:t>
            </a:r>
            <a:r>
              <a:rPr lang="ru-RU" sz="2800" dirty="0">
                <a:solidFill>
                  <a:schemeClr val="tx2"/>
                </a:solidFill>
              </a:rPr>
              <a:t> целочисленного деления двух натуральных чисел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а:</a:t>
            </a:r>
            <a:r>
              <a:rPr lang="en-US" sz="2800" b="1" dirty="0">
                <a:solidFill>
                  <a:srgbClr val="035B7A"/>
                </a:solidFill>
              </a:rPr>
              <a:t>=0</a:t>
            </a:r>
            <a:r>
              <a:rPr lang="ru-RU" sz="2800" b="1" dirty="0">
                <a:solidFill>
                  <a:srgbClr val="035B7A"/>
                </a:solidFill>
              </a:rPr>
              <a:t>; b:= х; </a:t>
            </a:r>
            <a:r>
              <a:rPr lang="ru-RU" sz="2800" b="1" u="sng" dirty="0" err="1">
                <a:solidFill>
                  <a:srgbClr val="035B7A"/>
                </a:solidFill>
              </a:rPr>
              <a:t>while</a:t>
            </a:r>
            <a:r>
              <a:rPr lang="ru-RU" sz="2800" b="1" dirty="0">
                <a:solidFill>
                  <a:srgbClr val="035B7A"/>
                </a:solidFill>
              </a:rPr>
              <a:t> b</a:t>
            </a:r>
            <a:r>
              <a:rPr lang="en-US" sz="2800" b="1" dirty="0">
                <a:solidFill>
                  <a:srgbClr val="035B7A"/>
                </a:solidFill>
              </a:rPr>
              <a:t>≥</a:t>
            </a:r>
            <a:r>
              <a:rPr lang="ru-RU" sz="2800" b="1" dirty="0">
                <a:solidFill>
                  <a:srgbClr val="035B7A"/>
                </a:solidFill>
              </a:rPr>
              <a:t>y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b:= b</a:t>
            </a:r>
            <a:r>
              <a:rPr lang="en-US" sz="2800" b="1" dirty="0">
                <a:solidFill>
                  <a:srgbClr val="035B7A"/>
                </a:solidFill>
              </a:rPr>
              <a:t>–</a:t>
            </a:r>
            <a:r>
              <a:rPr lang="ru-RU" sz="2800" b="1" dirty="0">
                <a:solidFill>
                  <a:srgbClr val="035B7A"/>
                </a:solidFill>
              </a:rPr>
              <a:t>y; а:= </a:t>
            </a:r>
            <a:r>
              <a:rPr lang="ru-RU" sz="2800" b="1" dirty="0" err="1">
                <a:solidFill>
                  <a:srgbClr val="035B7A"/>
                </a:solidFill>
              </a:rPr>
              <a:t>а+1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od</a:t>
            </a:r>
            <a:endParaRPr lang="ru-RU" sz="2800" b="1" u="sng" dirty="0">
              <a:solidFill>
                <a:srgbClr val="035B7A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endParaRPr lang="ru-RU" sz="2800" b="1" u="sng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Докажем, что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 &amp; у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0} C</a:t>
            </a:r>
            <a:r>
              <a:rPr lang="en-US" sz="2800" b="1" dirty="0">
                <a:solidFill>
                  <a:schemeClr val="tx2"/>
                </a:solidFill>
              </a:rPr>
              <a:t>₀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∙</a:t>
            </a:r>
            <a:r>
              <a:rPr lang="ru-RU" sz="2800" b="1" dirty="0">
                <a:solidFill>
                  <a:schemeClr val="tx2"/>
                </a:solidFill>
              </a:rPr>
              <a:t>у+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=х &amp; 0</a:t>
            </a:r>
            <a:r>
              <a:rPr lang="en-US" sz="2800" b="1" dirty="0">
                <a:solidFill>
                  <a:schemeClr val="tx2"/>
                </a:solidFill>
              </a:rPr>
              <a:t>≤</a:t>
            </a:r>
            <a:r>
              <a:rPr lang="ru-RU" sz="2800" b="1" dirty="0">
                <a:solidFill>
                  <a:schemeClr val="tx2"/>
                </a:solidFill>
              </a:rPr>
              <a:t>b&lt;у)</a:t>
            </a:r>
            <a:r>
              <a:rPr lang="ru-RU" sz="2800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т.е.,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если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неотрицательные целые числа и программа </a:t>
            </a:r>
            <a:r>
              <a:rPr lang="ru-RU" sz="2800" b="1" dirty="0">
                <a:solidFill>
                  <a:schemeClr val="tx2"/>
                </a:solidFill>
              </a:rPr>
              <a:t>C</a:t>
            </a:r>
            <a:r>
              <a:rPr lang="en-US" sz="2800" b="1" dirty="0">
                <a:solidFill>
                  <a:schemeClr val="tx2"/>
                </a:solidFill>
              </a:rPr>
              <a:t>₀</a:t>
            </a:r>
            <a:r>
              <a:rPr lang="ru-RU" sz="2800" dirty="0">
                <a:solidFill>
                  <a:schemeClr val="tx2"/>
                </a:solidFill>
              </a:rPr>
              <a:t> завершается, то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– целое частное от деления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на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– остаток от деления.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проверки </a:t>
            </a:r>
            <a:r>
              <a:rPr lang="ru-RU" sz="2800" dirty="0" err="1">
                <a:effectLst/>
              </a:rPr>
              <a:t>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качестве примера рассмотрим программу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ru-RU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 целочисленного деления натуральных чисел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rgbClr val="035B7A"/>
                </a:solidFill>
              </a:rPr>
              <a:t>{</a:t>
            </a:r>
            <a:r>
              <a:rPr lang="ru-RU" sz="2400" b="1" dirty="0">
                <a:solidFill>
                  <a:srgbClr val="035B7A"/>
                </a:solidFill>
              </a:rPr>
              <a:t>х</a:t>
            </a:r>
            <a:r>
              <a:rPr lang="en-US" sz="2400" b="1" dirty="0">
                <a:solidFill>
                  <a:srgbClr val="035B7A"/>
                </a:solidFill>
              </a:rPr>
              <a:t>≥0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&amp;</a:t>
            </a:r>
            <a:r>
              <a:rPr lang="ru-RU" sz="2400" b="1" dirty="0">
                <a:solidFill>
                  <a:srgbClr val="035B7A"/>
                </a:solidFill>
              </a:rPr>
              <a:t> у</a:t>
            </a:r>
            <a:r>
              <a:rPr lang="en-US" sz="2400" b="1" dirty="0">
                <a:solidFill>
                  <a:srgbClr val="035B7A"/>
                </a:solidFill>
              </a:rPr>
              <a:t>&gt;</a:t>
            </a:r>
            <a:r>
              <a:rPr lang="ru-RU" sz="2400" b="1" dirty="0">
                <a:solidFill>
                  <a:srgbClr val="035B7A"/>
                </a:solidFill>
              </a:rPr>
              <a:t>0</a:t>
            </a:r>
            <a:r>
              <a:rPr lang="en-US" sz="2400" b="1" dirty="0">
                <a:solidFill>
                  <a:srgbClr val="035B7A"/>
                </a:solidFill>
              </a:rPr>
              <a:t>}</a:t>
            </a:r>
            <a:r>
              <a:rPr lang="ru-RU" sz="2400" b="1" dirty="0">
                <a:solidFill>
                  <a:srgbClr val="035B7A"/>
                </a:solidFill>
              </a:rPr>
              <a:t> а:=0;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:</a:t>
            </a:r>
            <a:r>
              <a:rPr lang="en-US" sz="2400" b="1" dirty="0">
                <a:solidFill>
                  <a:srgbClr val="035B7A"/>
                </a:solidFill>
              </a:rPr>
              <a:t>=</a:t>
            </a:r>
            <a:r>
              <a:rPr lang="ru-RU" sz="2400" b="1" dirty="0" err="1">
                <a:solidFill>
                  <a:srgbClr val="035B7A"/>
                </a:solidFill>
              </a:rPr>
              <a:t>x</a:t>
            </a:r>
            <a:r>
              <a:rPr lang="ru-RU" sz="2400" b="1" dirty="0">
                <a:solidFill>
                  <a:srgbClr val="035B7A"/>
                </a:solidFill>
              </a:rPr>
              <a:t>; </a:t>
            </a:r>
            <a:r>
              <a:rPr lang="ru-RU" sz="2400" b="1" u="sng" dirty="0" err="1">
                <a:solidFill>
                  <a:srgbClr val="035B7A"/>
                </a:solidFill>
              </a:rPr>
              <a:t>while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en-US" sz="2400" b="1" dirty="0">
                <a:solidFill>
                  <a:srgbClr val="035B7A"/>
                </a:solidFill>
              </a:rPr>
              <a:t>≥</a:t>
            </a:r>
            <a:r>
              <a:rPr lang="ru-RU" sz="2400" b="1" dirty="0" err="1">
                <a:solidFill>
                  <a:srgbClr val="035B7A"/>
                </a:solidFill>
              </a:rPr>
              <a:t>y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{</a:t>
            </a:r>
            <a:r>
              <a:rPr lang="en-US" sz="2400" b="1" dirty="0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+у&gt;0}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:=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en-US" sz="2400" b="1" dirty="0">
                <a:solidFill>
                  <a:srgbClr val="035B7A"/>
                </a:solidFill>
              </a:rPr>
              <a:t>–</a:t>
            </a:r>
            <a:r>
              <a:rPr lang="ru-RU" sz="2400" b="1" dirty="0" err="1">
                <a:solidFill>
                  <a:srgbClr val="035B7A"/>
                </a:solidFill>
              </a:rPr>
              <a:t>y</a:t>
            </a:r>
            <a:r>
              <a:rPr lang="ru-RU" sz="2400" b="1" dirty="0">
                <a:solidFill>
                  <a:srgbClr val="035B7A"/>
                </a:solidFill>
              </a:rPr>
              <a:t>; а:=а+1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r>
              <a:rPr lang="ru-RU" sz="2400" b="1" dirty="0">
                <a:solidFill>
                  <a:srgbClr val="035B7A"/>
                </a:solidFill>
              </a:rPr>
              <a:t> {</a:t>
            </a:r>
            <a:r>
              <a:rPr lang="en-US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+у&gt;0}</a:t>
            </a:r>
            <a:endParaRPr lang="en-US" sz="12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Искомым выражением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здесь является </a:t>
            </a:r>
            <a:r>
              <a:rPr lang="en-US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ru-RU" sz="2400" dirty="0">
                <a:solidFill>
                  <a:schemeClr val="tx2"/>
                </a:solidFill>
              </a:rPr>
              <a:t>, а инвариантом цикла утверждение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8" indent="0" algn="just">
              <a:lnSpc>
                <a:spcPct val="100000"/>
              </a:lnSpc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Докажем вначале справедливость утверждения (1) для данной программы. Возьмем для этой цели в качестве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ru-RU" sz="2400" dirty="0">
                <a:solidFill>
                  <a:schemeClr val="tx2"/>
                </a:solidFill>
              </a:rPr>
              <a:t> утверждение </a:t>
            </a:r>
            <a:r>
              <a:rPr lang="ru-RU" sz="2400" b="1" dirty="0">
                <a:solidFill>
                  <a:schemeClr val="tx2"/>
                </a:solidFill>
              </a:rPr>
              <a:t>у&gt;0</a:t>
            </a:r>
            <a:r>
              <a:rPr lang="ru-RU" sz="2400" dirty="0">
                <a:solidFill>
                  <a:schemeClr val="tx2"/>
                </a:solidFill>
              </a:rPr>
              <a:t>,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являющееся инвариантом цикла.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Доказательство того, что </a:t>
            </a:r>
            <a:r>
              <a:rPr lang="ru-RU" sz="2400" b="1" dirty="0">
                <a:solidFill>
                  <a:schemeClr val="tx2"/>
                </a:solidFill>
              </a:rPr>
              <a:t>у&gt;о</a:t>
            </a:r>
            <a:r>
              <a:rPr lang="ru-RU" sz="2400" dirty="0">
                <a:solidFill>
                  <a:schemeClr val="tx2"/>
                </a:solidFill>
              </a:rPr>
              <a:t> является инвариантом, тривиально, т.к. </a:t>
            </a:r>
            <a:r>
              <a:rPr lang="ru-RU" sz="2400" b="1" dirty="0">
                <a:solidFill>
                  <a:schemeClr val="tx2"/>
                </a:solidFill>
              </a:rPr>
              <a:t>у&gt;0</a:t>
            </a:r>
            <a:r>
              <a:rPr lang="ru-RU" sz="2400" dirty="0">
                <a:solidFill>
                  <a:schemeClr val="tx2"/>
                </a:solidFill>
              </a:rPr>
              <a:t> перед выполнением программы и нигде в программе не изменяется.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 стандартной интерпретации на области целых чисел получаем, что утверждение </a:t>
            </a:r>
            <a:r>
              <a:rPr lang="ru-RU" sz="2400" b="1" dirty="0">
                <a:solidFill>
                  <a:schemeClr val="tx2"/>
                </a:solidFill>
              </a:rPr>
              <a:t>у&gt;о &amp;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+у&gt;о </a:t>
            </a:r>
            <a:r>
              <a:rPr lang="ru-RU" sz="2400" dirty="0">
                <a:solidFill>
                  <a:schemeClr val="tx2"/>
                </a:solidFill>
              </a:rPr>
              <a:t>справедливо.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312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проверки </a:t>
            </a:r>
            <a:r>
              <a:rPr lang="ru-RU" sz="2800" dirty="0" err="1">
                <a:effectLst/>
              </a:rPr>
              <a:t>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226050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Докажем теперь справедливость утверждения (2) для программы,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имеющего вид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&gt;0}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	а:=а+1 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Поскольку справедливо утверждение: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&gt;0 &amp; у&gt;0 &amp;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</a:t>
            </a:r>
            <a:r>
              <a:rPr lang="en-US" sz="2400" b="1" dirty="0">
                <a:solidFill>
                  <a:schemeClr val="tx2"/>
                </a:solidFill>
              </a:rPr>
              <a:t>→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=(</a:t>
            </a:r>
            <a:r>
              <a:rPr lang="en-US" sz="2400" b="1" dirty="0">
                <a:solidFill>
                  <a:schemeClr val="tx2"/>
                </a:solidFill>
              </a:rPr>
              <a:t>b–</a:t>
            </a:r>
            <a:r>
              <a:rPr lang="ru-RU" sz="2400" b="1" dirty="0">
                <a:solidFill>
                  <a:schemeClr val="tx2"/>
                </a:solidFill>
              </a:rPr>
              <a:t>у)</a:t>
            </a:r>
            <a:r>
              <a:rPr lang="en-US" sz="2400" b="1" dirty="0">
                <a:solidFill>
                  <a:schemeClr val="tx2"/>
                </a:solidFill>
              </a:rPr>
              <a:t>+</a:t>
            </a:r>
            <a:r>
              <a:rPr lang="ru-RU" sz="2400" b="1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∙y</a:t>
            </a:r>
            <a:r>
              <a:rPr lang="ru-RU" sz="2400" b="1" dirty="0">
                <a:solidFill>
                  <a:schemeClr val="tx2"/>
                </a:solidFill>
              </a:rPr>
              <a:t>&gt;0 &amp; у&gt;0 &amp; (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-у)+у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то, по аксиоме А1 и правилу вывода R5, получаем: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&gt;0 &amp; у&gt;0 &amp;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у}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{Е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en-US" sz="2400" b="1" dirty="0">
                <a:solidFill>
                  <a:schemeClr val="tx2"/>
                </a:solidFill>
              </a:rPr>
              <a:t>b+</a:t>
            </a:r>
            <a:r>
              <a:rPr lang="ru-RU" sz="2400" b="1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∙y</a:t>
            </a:r>
            <a:r>
              <a:rPr lang="ru-RU" sz="2400" b="1" dirty="0">
                <a:solidFill>
                  <a:schemeClr val="tx2"/>
                </a:solidFill>
              </a:rPr>
              <a:t>&gt;0 &amp; у&gt;0 &amp;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у}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Поскольку справедливы также утверждения: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en-US" sz="2400" b="1" dirty="0">
                <a:solidFill>
                  <a:schemeClr val="tx2"/>
                </a:solidFill>
              </a:rPr>
              <a:t>b+</a:t>
            </a:r>
            <a:r>
              <a:rPr lang="ru-RU" sz="2400" b="1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∙y</a:t>
            </a:r>
            <a:r>
              <a:rPr lang="ru-RU" sz="2400" b="1" dirty="0">
                <a:solidFill>
                  <a:schemeClr val="tx2"/>
                </a:solidFill>
              </a:rPr>
              <a:t>&gt;0 &amp; у&gt;0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,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≥y</a:t>
            </a:r>
            <a:r>
              <a:rPr lang="ru-RU" sz="2400" b="1" dirty="0">
                <a:solidFill>
                  <a:schemeClr val="tx2"/>
                </a:solidFill>
              </a:rPr>
              <a:t> &amp; у&gt;0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0,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то, применяя правило вывода R5, получаем: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&gt;0 &amp; у&gt;0 &amp;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у}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по аксиоме А1, имеем: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а:=а+1 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Применяя теперь правило вывода R2, получаем искомый результат.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22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проверки </a:t>
            </a:r>
            <a:r>
              <a:rPr lang="ru-RU" sz="2800" dirty="0" err="1">
                <a:effectLst/>
              </a:rPr>
              <a:t>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удалось доказать и утверждение (2) для циклического участка программы.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Отсюда следует </a:t>
            </a:r>
            <a:r>
              <a:rPr lang="ru-RU" sz="2800" dirty="0" err="1">
                <a:solidFill>
                  <a:schemeClr val="tx2"/>
                </a:solidFill>
              </a:rPr>
              <a:t>завершимость</a:t>
            </a:r>
            <a:r>
              <a:rPr lang="ru-RU" sz="2800" dirty="0">
                <a:solidFill>
                  <a:schemeClr val="tx2"/>
                </a:solidFill>
              </a:rPr>
              <a:t> итерационного цикла, а следовательно, и всей программы.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Заметим, что неудача при попытке получить подходящее целочисленное выражение для доказательства </a:t>
            </a:r>
            <a:r>
              <a:rPr lang="ru-RU" sz="2800" dirty="0" err="1">
                <a:solidFill>
                  <a:schemeClr val="tx2"/>
                </a:solidFill>
              </a:rPr>
              <a:t>завершимости</a:t>
            </a:r>
            <a:r>
              <a:rPr lang="ru-RU" sz="2800" dirty="0">
                <a:solidFill>
                  <a:schemeClr val="tx2"/>
                </a:solidFill>
              </a:rPr>
              <a:t> не дает оснований для вывода о </a:t>
            </a:r>
            <a:r>
              <a:rPr lang="ru-RU" sz="2800" dirty="0" err="1">
                <a:solidFill>
                  <a:schemeClr val="tx2"/>
                </a:solidFill>
              </a:rPr>
              <a:t>незавершимости</a:t>
            </a:r>
            <a:r>
              <a:rPr lang="ru-RU" sz="2800" dirty="0">
                <a:solidFill>
                  <a:schemeClr val="tx2"/>
                </a:solidFill>
              </a:rPr>
              <a:t> программы для некоторых начальных значений переменных.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 err="1">
                <a:solidFill>
                  <a:schemeClr val="tx2"/>
                </a:solidFill>
              </a:rPr>
              <a:t>Незавериимость</a:t>
            </a:r>
            <a:r>
              <a:rPr lang="ru-RU" sz="2800" dirty="0">
                <a:solidFill>
                  <a:schemeClr val="tx2"/>
                </a:solidFill>
              </a:rPr>
              <a:t> программы в этом случае также требует доказательстве.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415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доказательство </a:t>
            </a:r>
            <a:r>
              <a:rPr lang="ru-RU" sz="2800" dirty="0" err="1">
                <a:effectLst/>
              </a:rPr>
              <a:t>незавершимости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26891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Рассмотрим идею доказательства </a:t>
            </a:r>
            <a:r>
              <a:rPr lang="ru-RU" sz="2400" dirty="0" err="1">
                <a:solidFill>
                  <a:schemeClr val="tx2"/>
                </a:solidFill>
              </a:rPr>
              <a:t>незавершимости</a:t>
            </a:r>
            <a:r>
              <a:rPr lang="ru-RU" sz="2400" dirty="0">
                <a:solidFill>
                  <a:schemeClr val="tx2"/>
                </a:solidFill>
              </a:rPr>
              <a:t> на примере цикла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В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С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, для которого хотим доказать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>
                <a:solidFill>
                  <a:srgbClr val="035B7A"/>
                </a:solidFill>
              </a:rPr>
              <a:t>{P}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while</a:t>
            </a:r>
            <a:r>
              <a:rPr lang="ru-RU" sz="2400" b="1" dirty="0">
                <a:solidFill>
                  <a:srgbClr val="035B7A"/>
                </a:solidFill>
              </a:rPr>
              <a:t> В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С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{</a:t>
            </a:r>
            <a:r>
              <a:rPr lang="ru-RU" sz="2400" b="1" dirty="0">
                <a:solidFill>
                  <a:srgbClr val="035B7A"/>
                </a:solidFill>
              </a:rPr>
              <a:t>Р &amp; ¬В}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Если предположить, что такой цикл не завершается, то требуется доказать, что не только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но и </a:t>
            </a:r>
            <a:r>
              <a:rPr lang="ru-RU" sz="2400" b="1" dirty="0">
                <a:solidFill>
                  <a:schemeClr val="tx2"/>
                </a:solidFill>
              </a:rPr>
              <a:t>Р &amp;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 является инвариантом цикла, т.е. необходимо показать, что если </a:t>
            </a:r>
            <a:r>
              <a:rPr lang="ru-RU" sz="2400" b="1" dirty="0">
                <a:solidFill>
                  <a:schemeClr val="tx2"/>
                </a:solidFill>
              </a:rPr>
              <a:t>Р &amp;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 истинно перед выполнением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, то оно будет истинно и после выполнения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b="1" dirty="0">
                <a:solidFill>
                  <a:schemeClr val="tx2"/>
                </a:solidFill>
              </a:rPr>
              <a:t>Отсюда следует </a:t>
            </a:r>
            <a:r>
              <a:rPr lang="ru-RU" sz="2400" b="1" dirty="0" err="1">
                <a:solidFill>
                  <a:schemeClr val="tx2"/>
                </a:solidFill>
              </a:rPr>
              <a:t>незаверщимость</a:t>
            </a:r>
            <a:r>
              <a:rPr lang="ru-RU" sz="2400" b="1" dirty="0">
                <a:solidFill>
                  <a:schemeClr val="tx2"/>
                </a:solidFill>
              </a:rPr>
              <a:t> цикла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Доказательство </a:t>
            </a:r>
            <a:r>
              <a:rPr lang="ru-RU" sz="2400" dirty="0" err="1">
                <a:solidFill>
                  <a:schemeClr val="tx2"/>
                </a:solidFill>
              </a:rPr>
              <a:t>незавершимости</a:t>
            </a:r>
            <a:r>
              <a:rPr lang="ru-RU" sz="2400" dirty="0">
                <a:solidFill>
                  <a:schemeClr val="tx2"/>
                </a:solidFill>
              </a:rPr>
              <a:t> позволяет также выяснить причины </a:t>
            </a:r>
            <a:r>
              <a:rPr lang="ru-RU" sz="2400" dirty="0" err="1">
                <a:solidFill>
                  <a:schemeClr val="tx2"/>
                </a:solidFill>
              </a:rPr>
              <a:t>незавершения</a:t>
            </a:r>
            <a:r>
              <a:rPr lang="ru-RU" sz="2400" dirty="0">
                <a:solidFill>
                  <a:schemeClr val="tx2"/>
                </a:solidFill>
              </a:rPr>
              <a:t> программы. Анализ этих причин позволяет вносить исправления в программу.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883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доказательства </a:t>
            </a:r>
            <a:r>
              <a:rPr lang="ru-RU" sz="2800" dirty="0" err="1">
                <a:effectLst/>
              </a:rPr>
              <a:t>незавершимости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Проиллюстрируем сказанное на примере рассмотренном ранее программы целочисленного деления.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Вместо начальных условий </a:t>
            </a:r>
            <a:r>
              <a:rPr lang="ru-RU" sz="2400" b="1" dirty="0">
                <a:solidFill>
                  <a:schemeClr val="tx2"/>
                </a:solidFill>
              </a:rPr>
              <a:t>х≥0 &amp; у&gt;0</a:t>
            </a:r>
            <a:r>
              <a:rPr lang="ru-RU" sz="2400" dirty="0">
                <a:solidFill>
                  <a:schemeClr val="tx2"/>
                </a:solidFill>
              </a:rPr>
              <a:t> возьмем </a:t>
            </a:r>
            <a:r>
              <a:rPr lang="ru-RU" sz="2400" b="1" dirty="0">
                <a:solidFill>
                  <a:schemeClr val="tx2"/>
                </a:solidFill>
              </a:rPr>
              <a:t>х≥0 &amp; у≥0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этом случав нетрудно показать, что для </a:t>
            </a:r>
            <a:r>
              <a:rPr lang="ru-RU" sz="2400" b="1" dirty="0">
                <a:solidFill>
                  <a:schemeClr val="tx2"/>
                </a:solidFill>
              </a:rPr>
              <a:t>у=0</a:t>
            </a:r>
            <a:r>
              <a:rPr lang="ru-RU" sz="2400" dirty="0">
                <a:solidFill>
                  <a:schemeClr val="tx2"/>
                </a:solidFill>
              </a:rPr>
              <a:t> утверждение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будет инвариантом цикла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а:=а+1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Доказательство строится, как обычно, в два этапа: </a:t>
            </a:r>
          </a:p>
          <a:p>
            <a:pPr marL="457200" lvl="8" indent="-4572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2400" b="1" dirty="0">
                <a:solidFill>
                  <a:srgbClr val="963F1F"/>
                </a:solidFill>
              </a:rPr>
              <a:t>установка инварианта </a:t>
            </a:r>
            <a:r>
              <a:rPr lang="en-US" sz="2400" b="1" dirty="0">
                <a:solidFill>
                  <a:srgbClr val="963F1F"/>
                </a:solidFill>
              </a:rPr>
              <a:t>b≥</a:t>
            </a:r>
            <a:r>
              <a:rPr lang="ru-RU" sz="2400" b="1" dirty="0">
                <a:solidFill>
                  <a:srgbClr val="963F1F"/>
                </a:solidFill>
              </a:rPr>
              <a:t>у командам, предшествующими циклу; </a:t>
            </a:r>
          </a:p>
          <a:p>
            <a:pPr marL="457200" lvl="8" indent="-4572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2400" b="1" dirty="0">
                <a:solidFill>
                  <a:srgbClr val="963F1F"/>
                </a:solidFill>
              </a:rPr>
              <a:t>сохранение этого инварианта командами тела цикла.</a:t>
            </a:r>
          </a:p>
          <a:p>
            <a:pPr marL="0" lvl="8" indent="0" algn="just">
              <a:lnSpc>
                <a:spcPct val="100000"/>
              </a:lnSpc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1) Легко показать, что: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 &amp; у=0} а:=0;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:=х </a:t>
            </a:r>
            <a:r>
              <a:rPr lang="en-US" sz="2400" b="1" dirty="0">
                <a:solidFill>
                  <a:schemeClr val="tx2"/>
                </a:solidFill>
              </a:rPr>
              <a:t>{b</a:t>
            </a:r>
            <a:r>
              <a:rPr lang="ru-RU" sz="2400" b="1" dirty="0">
                <a:solidFill>
                  <a:schemeClr val="tx2"/>
                </a:solidFill>
              </a:rPr>
              <a:t>=х &amp; х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 &amp; у=0}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поскольку справедливы утверждения: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=х &amp; х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0,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0 &amp; у=0</a:t>
            </a:r>
            <a:r>
              <a:rPr lang="en-US" sz="2400" b="1" dirty="0">
                <a:solidFill>
                  <a:schemeClr val="tx2"/>
                </a:solidFill>
              </a:rPr>
              <a:t> 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&amp; у=0</a:t>
            </a:r>
            <a:r>
              <a:rPr lang="ru-RU" sz="2400" dirty="0">
                <a:solidFill>
                  <a:schemeClr val="tx2"/>
                </a:solidFill>
              </a:rPr>
              <a:t>, получаем по правилу вывода R5: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{х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 &amp; у=0} а:=0;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:=х </a:t>
            </a:r>
            <a:r>
              <a:rPr lang="en-US" sz="2400" b="1" dirty="0">
                <a:solidFill>
                  <a:schemeClr val="tx2"/>
                </a:solidFill>
              </a:rPr>
              <a:t>{b≥</a:t>
            </a:r>
            <a:r>
              <a:rPr lang="ru-RU" sz="2400" b="1" dirty="0">
                <a:solidFill>
                  <a:schemeClr val="tx2"/>
                </a:solidFill>
              </a:rPr>
              <a:t>у &amp; у=0}</a:t>
            </a:r>
            <a:r>
              <a:rPr lang="ru-RU" sz="2400" dirty="0">
                <a:solidFill>
                  <a:schemeClr val="tx2"/>
                </a:solidFill>
              </a:rPr>
              <a:t>, т.е.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 истинно перед выполнением цикла.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567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доказательства </a:t>
            </a:r>
            <a:r>
              <a:rPr lang="ru-RU" sz="2800" dirty="0" err="1">
                <a:effectLst/>
              </a:rPr>
              <a:t>незавершимости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254625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2)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Применяя аксиому А1, получаем: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{(</a:t>
            </a:r>
            <a:r>
              <a:rPr lang="en-US" sz="2400" b="1" dirty="0">
                <a:solidFill>
                  <a:schemeClr val="tx2"/>
                </a:solidFill>
              </a:rPr>
              <a:t>b–</a:t>
            </a:r>
            <a:r>
              <a:rPr lang="ru-RU" sz="2400" b="1" dirty="0">
                <a:solidFill>
                  <a:schemeClr val="tx2"/>
                </a:solidFill>
              </a:rPr>
              <a:t>у)+у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у &amp; у=0}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&amp; у=0}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Поскольку справедливо утверждение: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у &amp; у=</a:t>
            </a: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то, по правилу вывода R5, получаем: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&amp; у=0}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применяя аксиому А1, имеем: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у} а:=а+1 {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у}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по правилу R2, получаем 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&amp; у=0} р:=</a:t>
            </a:r>
            <a:r>
              <a:rPr lang="en-US" sz="2400" b="1" dirty="0">
                <a:solidFill>
                  <a:schemeClr val="tx2"/>
                </a:solidFill>
              </a:rPr>
              <a:t>b–</a:t>
            </a:r>
            <a:r>
              <a:rPr lang="ru-RU" sz="2400" b="1" dirty="0">
                <a:solidFill>
                  <a:schemeClr val="tx2"/>
                </a:solidFill>
              </a:rPr>
              <a:t>у; а:=а+1 </a:t>
            </a:r>
            <a:r>
              <a:rPr lang="en-US" sz="2400" b="1" dirty="0">
                <a:solidFill>
                  <a:schemeClr val="tx2"/>
                </a:solidFill>
              </a:rPr>
              <a:t>{b≥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en-US" sz="2400" b="1" dirty="0">
                <a:solidFill>
                  <a:schemeClr val="tx2"/>
                </a:solidFill>
              </a:rPr>
              <a:t>}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откуда следует, что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 является инвариантом цикла, а следовательно, </a:t>
            </a:r>
            <a:r>
              <a:rPr lang="ru-RU" sz="2400" b="1" dirty="0">
                <a:solidFill>
                  <a:schemeClr val="tx2"/>
                </a:solidFill>
              </a:rPr>
              <a:t>цикл не завершается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291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Пример доказательства правильности программы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 аксиоме </a:t>
            </a:r>
            <a:r>
              <a:rPr lang="ru-RU" sz="2400" dirty="0" err="1">
                <a:solidFill>
                  <a:schemeClr val="tx2"/>
                </a:solidFill>
              </a:rPr>
              <a:t>А1</a:t>
            </a:r>
            <a:r>
              <a:rPr lang="ru-RU" sz="2400" dirty="0">
                <a:solidFill>
                  <a:schemeClr val="tx2"/>
                </a:solidFill>
              </a:rPr>
              <a:t> имеем: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{0∙</a:t>
            </a:r>
            <a:r>
              <a:rPr lang="en-US" sz="2400" dirty="0" err="1">
                <a:solidFill>
                  <a:schemeClr val="tx2"/>
                </a:solidFill>
              </a:rPr>
              <a:t>y+x</a:t>
            </a:r>
            <a:r>
              <a:rPr lang="en-US" sz="2400" dirty="0">
                <a:solidFill>
                  <a:schemeClr val="tx2"/>
                </a:solidFill>
              </a:rPr>
              <a:t>=</a:t>
            </a:r>
            <a:r>
              <a:rPr lang="ru-RU" sz="2400" dirty="0">
                <a:solidFill>
                  <a:schemeClr val="tx2"/>
                </a:solidFill>
              </a:rPr>
              <a:t>x &amp; 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 0 </a:t>
            </a: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 err="1">
                <a:solidFill>
                  <a:schemeClr val="tx2"/>
                </a:solidFill>
              </a:rPr>
              <a:t>а∙у+х</a:t>
            </a:r>
            <a:r>
              <a:rPr lang="ru-RU" sz="2400" dirty="0">
                <a:solidFill>
                  <a:schemeClr val="tx2"/>
                </a:solidFill>
              </a:rPr>
              <a:t>=х &amp; 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	</a:t>
            </a:r>
            <a:r>
              <a:rPr lang="ru-RU" sz="2400" dirty="0">
                <a:solidFill>
                  <a:schemeClr val="tx2"/>
                </a:solidFill>
              </a:rPr>
              <a:t>(1)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en-US" sz="2400" dirty="0" err="1">
                <a:solidFill>
                  <a:schemeClr val="tx2"/>
                </a:solidFill>
              </a:rPr>
              <a:t>a∙y+x</a:t>
            </a:r>
            <a:r>
              <a:rPr lang="en-US" sz="2400" dirty="0">
                <a:solidFill>
                  <a:schemeClr val="tx2"/>
                </a:solidFill>
              </a:rPr>
              <a:t>=x</a:t>
            </a:r>
            <a:r>
              <a:rPr lang="ru-RU" sz="2400" dirty="0">
                <a:solidFill>
                  <a:schemeClr val="tx2"/>
                </a:solidFill>
              </a:rPr>
              <a:t> &amp; 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 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 х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	</a:t>
            </a:r>
            <a:r>
              <a:rPr lang="ru-RU" sz="2400" dirty="0">
                <a:solidFill>
                  <a:schemeClr val="tx2"/>
                </a:solidFill>
              </a:rPr>
              <a:t>(2)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из (1) и (2) по </a:t>
            </a:r>
            <a:r>
              <a:rPr lang="ru-RU" sz="2400" dirty="0" err="1">
                <a:solidFill>
                  <a:schemeClr val="tx2"/>
                </a:solidFill>
              </a:rPr>
              <a:t>R2</a:t>
            </a:r>
            <a:r>
              <a:rPr lang="ru-RU" sz="2400" dirty="0">
                <a:solidFill>
                  <a:schemeClr val="tx2"/>
                </a:solidFill>
              </a:rPr>
              <a:t> получаем: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{0∙</a:t>
            </a:r>
            <a:r>
              <a:rPr lang="en-US" sz="2400" dirty="0" err="1">
                <a:solidFill>
                  <a:schemeClr val="tx2"/>
                </a:solidFill>
              </a:rPr>
              <a:t>y+x</a:t>
            </a:r>
            <a:r>
              <a:rPr lang="en-US" sz="2400" dirty="0">
                <a:solidFill>
                  <a:schemeClr val="tx2"/>
                </a:solidFill>
              </a:rPr>
              <a:t>=</a:t>
            </a:r>
            <a:r>
              <a:rPr lang="ru-RU" sz="2400" dirty="0">
                <a:solidFill>
                  <a:schemeClr val="tx2"/>
                </a:solidFill>
              </a:rPr>
              <a:t>x &amp; 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0; </a:t>
            </a:r>
            <a:r>
              <a:rPr lang="en-US" sz="2400" dirty="0">
                <a:solidFill>
                  <a:schemeClr val="tx2"/>
                </a:solidFill>
              </a:rPr>
              <a:t>b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х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</a:t>
            </a:r>
            <a:r>
              <a:rPr lang="ru-RU" sz="2400" dirty="0">
                <a:solidFill>
                  <a:schemeClr val="tx2"/>
                </a:solidFill>
              </a:rPr>
              <a:t>(3)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 как справедливо следующее утверждение: 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&amp; </a:t>
            </a:r>
            <a:r>
              <a:rPr lang="en-US" sz="2400" dirty="0">
                <a:solidFill>
                  <a:schemeClr val="tx2"/>
                </a:solidFill>
              </a:rPr>
              <a:t>y≥</a:t>
            </a:r>
            <a:r>
              <a:rPr lang="ru-RU" sz="2400" dirty="0">
                <a:solidFill>
                  <a:schemeClr val="tx2"/>
                </a:solidFill>
              </a:rPr>
              <a:t>0 → </a:t>
            </a:r>
            <a:r>
              <a:rPr lang="en-US" sz="2400" dirty="0">
                <a:solidFill>
                  <a:schemeClr val="tx2"/>
                </a:solidFill>
              </a:rPr>
              <a:t>0∙</a:t>
            </a:r>
            <a:r>
              <a:rPr lang="ru-RU" sz="2400" dirty="0" err="1">
                <a:solidFill>
                  <a:schemeClr val="tx2"/>
                </a:solidFill>
              </a:rPr>
              <a:t>у+х</a:t>
            </a:r>
            <a:r>
              <a:rPr lang="ru-RU" sz="2400" dirty="0">
                <a:solidFill>
                  <a:schemeClr val="tx2"/>
                </a:solidFill>
              </a:rPr>
              <a:t>=х &amp; х</a:t>
            </a:r>
            <a:r>
              <a:rPr lang="en-US" sz="2400" dirty="0">
                <a:solidFill>
                  <a:schemeClr val="tx2"/>
                </a:solidFill>
              </a:rPr>
              <a:t>≥0</a:t>
            </a:r>
            <a:r>
              <a:rPr lang="ru-RU" sz="2400" dirty="0">
                <a:solidFill>
                  <a:schemeClr val="tx2"/>
                </a:solidFill>
              </a:rPr>
              <a:t>,	</a:t>
            </a:r>
            <a:r>
              <a:rPr lang="en-US" sz="2400" dirty="0">
                <a:solidFill>
                  <a:schemeClr val="tx2"/>
                </a:solidFill>
              </a:rPr>
              <a:t>						</a:t>
            </a:r>
            <a:r>
              <a:rPr lang="ru-RU" sz="2400" dirty="0">
                <a:solidFill>
                  <a:schemeClr val="tx2"/>
                </a:solidFill>
              </a:rPr>
              <a:t>(4)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 из (3) и (4) по </a:t>
            </a:r>
            <a:r>
              <a:rPr lang="ru-RU" sz="2400" dirty="0" err="1">
                <a:solidFill>
                  <a:schemeClr val="tx2"/>
                </a:solidFill>
              </a:rPr>
              <a:t>R5</a:t>
            </a:r>
            <a:r>
              <a:rPr lang="ru-RU" sz="2400" dirty="0">
                <a:solidFill>
                  <a:schemeClr val="tx2"/>
                </a:solidFill>
              </a:rPr>
              <a:t> получаем: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{х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&amp; </a:t>
            </a:r>
            <a:r>
              <a:rPr lang="en-US" sz="2400" dirty="0">
                <a:solidFill>
                  <a:schemeClr val="tx2"/>
                </a:solidFill>
              </a:rPr>
              <a:t>y≥</a:t>
            </a:r>
            <a:r>
              <a:rPr lang="ru-RU" sz="2400" dirty="0">
                <a:solidFill>
                  <a:schemeClr val="tx2"/>
                </a:solidFill>
              </a:rPr>
              <a:t>0}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 0; </a:t>
            </a:r>
            <a:r>
              <a:rPr lang="en-US" sz="2400" dirty="0">
                <a:solidFill>
                  <a:schemeClr val="tx2"/>
                </a:solidFill>
              </a:rPr>
              <a:t>b </a:t>
            </a:r>
            <a:r>
              <a:rPr lang="ru-RU" sz="2400" dirty="0">
                <a:solidFill>
                  <a:schemeClr val="tx2"/>
                </a:solidFill>
              </a:rPr>
              <a:t>:= х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	</a:t>
            </a:r>
            <a:r>
              <a:rPr lang="ru-RU" sz="2400" dirty="0">
                <a:solidFill>
                  <a:schemeClr val="tx2"/>
                </a:solidFill>
              </a:rPr>
              <a:t>(5)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 аксиоме </a:t>
            </a:r>
            <a:r>
              <a:rPr lang="ru-RU" sz="2400" dirty="0" err="1">
                <a:solidFill>
                  <a:schemeClr val="tx2"/>
                </a:solidFill>
              </a:rPr>
              <a:t>А1</a:t>
            </a:r>
            <a:r>
              <a:rPr lang="ru-RU" sz="2400" dirty="0">
                <a:solidFill>
                  <a:schemeClr val="tx2"/>
                </a:solidFill>
              </a:rPr>
              <a:t> имеем: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>
                <a:solidFill>
                  <a:schemeClr val="tx2"/>
                </a:solidFill>
              </a:rPr>
              <a:t>(а</a:t>
            </a:r>
            <a:r>
              <a:rPr lang="en-US" sz="2400" dirty="0">
                <a:solidFill>
                  <a:schemeClr val="tx2"/>
                </a:solidFill>
              </a:rPr>
              <a:t>+1</a:t>
            </a:r>
            <a:r>
              <a:rPr lang="ru-RU" sz="2400" dirty="0">
                <a:solidFill>
                  <a:schemeClr val="tx2"/>
                </a:solidFill>
              </a:rPr>
              <a:t>)∙</a:t>
            </a:r>
            <a:r>
              <a:rPr lang="ru-RU" sz="2400" dirty="0" err="1">
                <a:solidFill>
                  <a:schemeClr val="tx2"/>
                </a:solidFill>
              </a:rPr>
              <a:t>y+b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y=x &amp; 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b-y {(а+1)∙у+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		</a:t>
            </a:r>
            <a:r>
              <a:rPr lang="ru-RU" sz="2400" dirty="0">
                <a:solidFill>
                  <a:schemeClr val="tx2"/>
                </a:solidFill>
              </a:rPr>
              <a:t>(6)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>
                <a:solidFill>
                  <a:schemeClr val="tx2"/>
                </a:solidFill>
              </a:rPr>
              <a:t>(а</a:t>
            </a:r>
            <a:r>
              <a:rPr lang="en-US" sz="2400" dirty="0">
                <a:solidFill>
                  <a:schemeClr val="tx2"/>
                </a:solidFill>
              </a:rPr>
              <a:t>+1</a:t>
            </a:r>
            <a:r>
              <a:rPr lang="ru-RU" sz="2400" dirty="0">
                <a:solidFill>
                  <a:schemeClr val="tx2"/>
                </a:solidFill>
              </a:rPr>
              <a:t>)∙</a:t>
            </a:r>
            <a:r>
              <a:rPr lang="ru-RU" sz="2400" dirty="0" err="1">
                <a:solidFill>
                  <a:schemeClr val="tx2"/>
                </a:solidFill>
              </a:rPr>
              <a:t>y+b</a:t>
            </a:r>
            <a:r>
              <a:rPr lang="ru-RU" sz="2400" dirty="0">
                <a:solidFill>
                  <a:schemeClr val="tx2"/>
                </a:solidFill>
              </a:rPr>
              <a:t>=</a:t>
            </a:r>
            <a:r>
              <a:rPr lang="ru-RU" sz="2400" dirty="0" err="1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 &amp; b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а+1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</a:t>
            </a:r>
            <a:r>
              <a:rPr lang="ru-RU" sz="2400" dirty="0">
                <a:solidFill>
                  <a:schemeClr val="tx2"/>
                </a:solidFill>
              </a:rPr>
              <a:t>(7)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из (6) и (7) по </a:t>
            </a:r>
            <a:r>
              <a:rPr lang="ru-RU" sz="2400" dirty="0" err="1">
                <a:solidFill>
                  <a:schemeClr val="tx2"/>
                </a:solidFill>
              </a:rPr>
              <a:t>R2</a:t>
            </a:r>
            <a:r>
              <a:rPr lang="ru-RU" sz="2400" dirty="0">
                <a:solidFill>
                  <a:schemeClr val="tx2"/>
                </a:solidFill>
              </a:rPr>
              <a:t> получаем: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>
                <a:solidFill>
                  <a:schemeClr val="tx2"/>
                </a:solidFill>
              </a:rPr>
              <a:t>(а</a:t>
            </a:r>
            <a:r>
              <a:rPr lang="en-US" sz="2400" dirty="0">
                <a:solidFill>
                  <a:schemeClr val="tx2"/>
                </a:solidFill>
              </a:rPr>
              <a:t>+1</a:t>
            </a:r>
            <a:r>
              <a:rPr lang="ru-RU" sz="2400" dirty="0">
                <a:solidFill>
                  <a:schemeClr val="tx2"/>
                </a:solidFill>
              </a:rPr>
              <a:t>)∙</a:t>
            </a:r>
            <a:r>
              <a:rPr lang="ru-RU" sz="2400" dirty="0" err="1">
                <a:solidFill>
                  <a:schemeClr val="tx2"/>
                </a:solidFill>
              </a:rPr>
              <a:t>y+b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y=x &amp; 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y;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а+1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ru-RU" sz="2400" dirty="0">
                <a:solidFill>
                  <a:schemeClr val="tx2"/>
                </a:solidFill>
              </a:rPr>
              <a:t>(8)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40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Пример доказательства правильности программы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 как справедливо следующее утверждение: 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a∙</a:t>
            </a:r>
            <a:r>
              <a:rPr lang="ru-RU" sz="2400" dirty="0">
                <a:solidFill>
                  <a:schemeClr val="tx2"/>
                </a:solidFill>
              </a:rPr>
              <a:t>у</a:t>
            </a:r>
            <a:r>
              <a:rPr lang="en-US" sz="2400" dirty="0">
                <a:solidFill>
                  <a:schemeClr val="tx2"/>
                </a:solidFill>
              </a:rPr>
              <a:t>+b=</a:t>
            </a:r>
            <a:r>
              <a:rPr lang="ru-RU" sz="2400" dirty="0">
                <a:solidFill>
                  <a:schemeClr val="tx2"/>
                </a:solidFill>
              </a:rPr>
              <a:t>х &amp; b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&amp; </a:t>
            </a:r>
            <a:r>
              <a:rPr lang="en-US" sz="2400" dirty="0" err="1">
                <a:solidFill>
                  <a:schemeClr val="tx2"/>
                </a:solidFill>
              </a:rPr>
              <a:t>b≥y</a:t>
            </a:r>
            <a:r>
              <a:rPr lang="en-US" sz="2400" dirty="0">
                <a:solidFill>
                  <a:schemeClr val="tx2"/>
                </a:solidFill>
              </a:rPr>
              <a:t> →</a:t>
            </a:r>
            <a:r>
              <a:rPr lang="ru-RU" sz="2400" dirty="0">
                <a:solidFill>
                  <a:schemeClr val="tx2"/>
                </a:solidFill>
              </a:rPr>
              <a:t> (а+1)∙у+</a:t>
            </a:r>
            <a:r>
              <a:rPr lang="en-US" sz="2400" dirty="0">
                <a:solidFill>
                  <a:schemeClr val="tx2"/>
                </a:solidFill>
              </a:rPr>
              <a:t>b–</a:t>
            </a:r>
            <a:r>
              <a:rPr lang="ru-RU" sz="2400" dirty="0">
                <a:solidFill>
                  <a:schemeClr val="tx2"/>
                </a:solidFill>
              </a:rPr>
              <a:t>у=х &amp; </a:t>
            </a:r>
            <a:r>
              <a:rPr lang="en-US" sz="2400" dirty="0">
                <a:solidFill>
                  <a:schemeClr val="tx2"/>
                </a:solidFill>
              </a:rPr>
              <a:t>b–</a:t>
            </a:r>
            <a:r>
              <a:rPr lang="ru-RU" sz="2400" dirty="0">
                <a:solidFill>
                  <a:schemeClr val="tx2"/>
                </a:solidFill>
              </a:rPr>
              <a:t>у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0 ,	</a:t>
            </a:r>
            <a:r>
              <a:rPr lang="en-US" sz="2400" dirty="0">
                <a:solidFill>
                  <a:schemeClr val="tx2"/>
                </a:solidFill>
              </a:rPr>
              <a:t>			</a:t>
            </a:r>
            <a:r>
              <a:rPr lang="ru-RU" sz="2400" dirty="0">
                <a:solidFill>
                  <a:schemeClr val="tx2"/>
                </a:solidFill>
              </a:rPr>
              <a:t>(9)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 из (8) и (9) по </a:t>
            </a:r>
            <a:r>
              <a:rPr lang="ru-RU" sz="2400" dirty="0" err="1">
                <a:solidFill>
                  <a:schemeClr val="tx2"/>
                </a:solidFill>
              </a:rPr>
              <a:t>R5</a:t>
            </a:r>
            <a:r>
              <a:rPr lang="ru-RU" sz="2400" dirty="0">
                <a:solidFill>
                  <a:schemeClr val="tx2"/>
                </a:solidFill>
              </a:rPr>
              <a:t> получаем: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 &amp; b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y} 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y;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а+1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ru-RU" sz="2400" dirty="0">
                <a:solidFill>
                  <a:schemeClr val="tx2"/>
                </a:solidFill>
              </a:rPr>
              <a:t>(10)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Отсюда по </a:t>
            </a:r>
            <a:r>
              <a:rPr lang="en-US" sz="2400" dirty="0" err="1">
                <a:solidFill>
                  <a:schemeClr val="tx2"/>
                </a:solidFill>
              </a:rPr>
              <a:t>R4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получаем: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{</a:t>
            </a:r>
            <a:r>
              <a:rPr lang="ru-RU" sz="2400" dirty="0" err="1">
                <a:solidFill>
                  <a:schemeClr val="tx2"/>
                </a:solidFill>
              </a:rPr>
              <a:t>a∙y+b</a:t>
            </a:r>
            <a:r>
              <a:rPr lang="ru-RU" sz="2400" dirty="0">
                <a:solidFill>
                  <a:schemeClr val="tx2"/>
                </a:solidFill>
              </a:rPr>
              <a:t>=</a:t>
            </a:r>
            <a:r>
              <a:rPr lang="ru-RU" sz="2400" dirty="0" err="1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 &amp; b≥0} </a:t>
            </a:r>
            <a:r>
              <a:rPr lang="ru-RU" sz="2400" u="sng" dirty="0" err="1">
                <a:solidFill>
                  <a:schemeClr val="tx2"/>
                </a:solidFill>
              </a:rPr>
              <a:t>while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b≥y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u="sng" dirty="0" err="1">
                <a:solidFill>
                  <a:schemeClr val="tx2"/>
                </a:solidFill>
              </a:rPr>
              <a:t>do</a:t>
            </a:r>
            <a:r>
              <a:rPr lang="ru-RU" sz="2400" dirty="0">
                <a:solidFill>
                  <a:schemeClr val="tx2"/>
                </a:solidFill>
              </a:rPr>
              <a:t> b := b–y; a := a+1 </a:t>
            </a:r>
            <a:r>
              <a:rPr lang="ru-RU" sz="2400" u="sng" dirty="0" err="1">
                <a:solidFill>
                  <a:schemeClr val="tx2"/>
                </a:solidFill>
              </a:rPr>
              <a:t>od</a:t>
            </a:r>
            <a:r>
              <a:rPr lang="ru-RU" sz="2400" u="sng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					{a*</a:t>
            </a:r>
            <a:r>
              <a:rPr lang="ru-RU" sz="2400" dirty="0" err="1">
                <a:solidFill>
                  <a:schemeClr val="tx2"/>
                </a:solidFill>
              </a:rPr>
              <a:t>y+b</a:t>
            </a:r>
            <a:r>
              <a:rPr lang="ru-RU" sz="2400" dirty="0">
                <a:solidFill>
                  <a:schemeClr val="tx2"/>
                </a:solidFill>
              </a:rPr>
              <a:t>=x &amp; b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&amp; b&lt;y}		(11)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Наконец, из (5) и (11) по </a:t>
            </a:r>
            <a:r>
              <a:rPr lang="ru-RU" sz="2400" dirty="0" err="1">
                <a:solidFill>
                  <a:schemeClr val="tx2"/>
                </a:solidFill>
              </a:rPr>
              <a:t>R2</a:t>
            </a:r>
            <a:r>
              <a:rPr lang="ru-RU" sz="2400" dirty="0">
                <a:solidFill>
                  <a:schemeClr val="tx2"/>
                </a:solidFill>
              </a:rPr>
              <a:t> получаем искомое утверждение.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Отметим, что при использовании правила </a:t>
            </a:r>
            <a:r>
              <a:rPr lang="ru-RU" sz="2400" dirty="0" err="1">
                <a:solidFill>
                  <a:schemeClr val="tx2"/>
                </a:solidFill>
              </a:rPr>
              <a:t>R5</a:t>
            </a:r>
            <a:r>
              <a:rPr lang="ru-RU" sz="2400" dirty="0">
                <a:solidFill>
                  <a:schemeClr val="tx2"/>
                </a:solidFill>
              </a:rPr>
              <a:t> предполагалась истинность предположений вида </a:t>
            </a:r>
            <a:r>
              <a:rPr lang="ru-RU" sz="2400" b="1" dirty="0">
                <a:solidFill>
                  <a:schemeClr val="tx2"/>
                </a:solidFill>
              </a:rPr>
              <a:t>А → В</a:t>
            </a:r>
            <a:r>
              <a:rPr lang="ru-RU" sz="2400" dirty="0">
                <a:solidFill>
                  <a:schemeClr val="tx2"/>
                </a:solidFill>
              </a:rPr>
              <a:t> (в примере предположения (4) и (9)). Доказательство истинности этих предположений в данном примере тривиально (имеются тождественные утверждения), тогда как в общем случае необходимо доказательство истинности этих утверждений для конкретных интерпретаций языка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212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Инварианты цикла 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Приведенное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 примере доказательство утомительно и трудно для анализа вследствие того, что в нем осуществляется большое количество малых шагов. Всё доказательство базируется на том, что утверждение (10) справедливо. Установив, что должно иметь место утверждение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P ≡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a∙y+b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>
                <a:solidFill>
                  <a:schemeClr val="tx2"/>
                </a:solidFill>
              </a:rPr>
              <a:t> &amp; b≥0</a:t>
            </a:r>
            <a:r>
              <a:rPr lang="ru-RU" sz="2400" dirty="0">
                <a:solidFill>
                  <a:schemeClr val="tx2"/>
                </a:solidFill>
              </a:rPr>
              <a:t>, доказательство существенно упрощается. 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является в этом случае </a:t>
            </a:r>
            <a:r>
              <a:rPr lang="ru-RU" sz="2400" b="1" dirty="0">
                <a:solidFill>
                  <a:srgbClr val="035B7A"/>
                </a:solidFill>
              </a:rPr>
              <a:t>инвариантом цикла</a:t>
            </a:r>
            <a:r>
              <a:rPr lang="ru-RU" sz="2400" dirty="0">
                <a:solidFill>
                  <a:srgbClr val="035B7A"/>
                </a:solidFill>
              </a:rPr>
              <a:t> </a:t>
            </a:r>
            <a:endParaRPr lang="en-US" sz="2400" dirty="0">
              <a:solidFill>
                <a:srgbClr val="035B7A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u="sng" dirty="0" err="1">
                <a:solidFill>
                  <a:srgbClr val="035B7A"/>
                </a:solidFill>
              </a:rPr>
              <a:t>while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b≥y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 :=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–</a:t>
            </a:r>
            <a:r>
              <a:rPr lang="ru-RU" sz="2400" b="1" dirty="0" err="1">
                <a:solidFill>
                  <a:srgbClr val="035B7A"/>
                </a:solidFill>
              </a:rPr>
              <a:t>y</a:t>
            </a:r>
            <a:r>
              <a:rPr lang="ru-RU" sz="2400" b="1" dirty="0">
                <a:solidFill>
                  <a:srgbClr val="035B7A"/>
                </a:solidFill>
              </a:rPr>
              <a:t>; </a:t>
            </a:r>
            <a:r>
              <a:rPr lang="ru-RU" sz="2400" b="1" dirty="0" err="1">
                <a:solidFill>
                  <a:srgbClr val="035B7A"/>
                </a:solidFill>
              </a:rPr>
              <a:t>a</a:t>
            </a:r>
            <a:r>
              <a:rPr lang="ru-RU" sz="2400" b="1" dirty="0">
                <a:solidFill>
                  <a:srgbClr val="035B7A"/>
                </a:solidFill>
              </a:rPr>
              <a:t> := a+1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endParaRPr lang="ru-RU" sz="2400" b="1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Поскольку утверждение (5) справедливо, то это означает, что программа </a:t>
            </a:r>
            <a:r>
              <a:rPr lang="ru-RU" sz="2400" b="1" dirty="0">
                <a:solidFill>
                  <a:schemeClr val="tx2"/>
                </a:solidFill>
              </a:rPr>
              <a:t>а:=0;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:=х</a:t>
            </a:r>
            <a:r>
              <a:rPr lang="ru-RU" sz="2400" dirty="0">
                <a:solidFill>
                  <a:schemeClr val="tx2"/>
                </a:solidFill>
              </a:rPr>
              <a:t> устанавливает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. Далее, поскольку утверждение (11) также истинно, то это означает, что программа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b≥y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 :=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:= a+1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сохраняет 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Простым путем включения этой информации в программу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 является аннотация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желаемыми утверждениями.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43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27529"/>
            <a:ext cx="10541000" cy="5216084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Для строгого доказательства правильности программ требуется достаточно большое количество шагов.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Однако знание желаемых инвариантов позволяет существенно упростить понимание процесса доказательства.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Так, например, аннотируя программу с утверждениями</a:t>
            </a:r>
          </a:p>
          <a:p>
            <a:pPr marL="0" lvl="8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{x≥0 &amp; 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≥0}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:=1;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b≠0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–1;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следующим образом:</a:t>
            </a:r>
          </a:p>
          <a:p>
            <a:pPr marL="0" lvl="8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{x≥0 &amp; 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≥0}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:=1;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b≠0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–1;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нетрудно видеть, что она истинна при стандартной интерпретации над целыми числами.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3056" y="202959"/>
            <a:ext cx="10800000" cy="537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Аннотированная программа</a:t>
            </a:r>
            <a:endParaRPr lang="ru-RU" sz="290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67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27529"/>
            <a:ext cx="10541000" cy="5216084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Рассмотрение программы в терминах установки и сохранения инвариантов имеет также непосредственное приложение к анализу программ и их разработке.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Например, наблюдение, что цикл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even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)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/2;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 сохраняет инвариант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dirty="0">
                <a:solidFill>
                  <a:schemeClr val="tx2"/>
                </a:solidFill>
              </a:rPr>
              <a:t>, ведет к следующему улучшению программы: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</a:t>
            </a:r>
            <a:r>
              <a:rPr lang="ru-RU" sz="2400" b="1" dirty="0">
                <a:solidFill>
                  <a:schemeClr val="tx2"/>
                </a:solidFill>
              </a:rPr>
              <a:t>{x≥0 &amp; 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≥0}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:=1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	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b≠0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		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even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)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	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		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/2;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endParaRPr lang="en-US" sz="2400" b="1" u="sng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		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–1;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Эта программа, эквивалентная предыдущей программе, значительно более эффективна с точки зрения времени выполнения.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3056" y="202959"/>
            <a:ext cx="10800000" cy="537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Аннотированная программа</a:t>
            </a:r>
            <a:endParaRPr lang="ru-RU" sz="290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522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Инварианты цикла 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1831979"/>
            <a:ext cx="10541000" cy="2654300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3200" b="1" dirty="0">
                <a:solidFill>
                  <a:schemeClr val="tx2"/>
                </a:solidFill>
              </a:rPr>
              <a:t>В общем случае, без изменения истинности программы можно осуществлять вставку в текст программы любого фрагмента программы, не изменяющего инвариант, устанавливаемый операторами, предшествующими этому фрагменту.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059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err="1">
                <a:effectLst/>
              </a:rPr>
              <a:t>Завершимость</a:t>
            </a:r>
            <a:r>
              <a:rPr lang="ru-RU" sz="2800" dirty="0">
                <a:effectLst/>
              </a:rPr>
              <a:t> программ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Следует учитывать, что доказательства правильности программ не зависят от того, завершаются они или нет.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Доказательство того факта, что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ru-RU" sz="2400" b="1" dirty="0">
                <a:solidFill>
                  <a:schemeClr val="tx2"/>
                </a:solidFill>
              </a:rPr>
              <a:t>} С 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 является истинным, не гарантирует, что программа завершится.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Отметим также, что </a:t>
            </a:r>
            <a:r>
              <a:rPr lang="ru-RU" sz="2400" dirty="0" err="1">
                <a:solidFill>
                  <a:schemeClr val="tx2"/>
                </a:solidFill>
              </a:rPr>
              <a:t>завершимость</a:t>
            </a:r>
            <a:r>
              <a:rPr lang="ru-RU" sz="2400" dirty="0">
                <a:solidFill>
                  <a:schemeClr val="tx2"/>
                </a:solidFill>
              </a:rPr>
              <a:t> программы зависит от ее интерпретации.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Таким образом, встает вопрос о том, является ли программа </a:t>
            </a:r>
            <a:r>
              <a:rPr lang="ru-RU" sz="2400" dirty="0" err="1">
                <a:solidFill>
                  <a:schemeClr val="tx2"/>
                </a:solidFill>
              </a:rPr>
              <a:t>завершимой</a:t>
            </a:r>
            <a:r>
              <a:rPr lang="ru-RU" sz="2400" dirty="0">
                <a:solidFill>
                  <a:schemeClr val="tx2"/>
                </a:solidFill>
              </a:rPr>
              <a:t> или нет.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Очевидно, что единственным оператором языка </a:t>
            </a:r>
            <a:r>
              <a:rPr lang="ru-RU" sz="2400" b="1" dirty="0" err="1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, который может принести к </a:t>
            </a:r>
            <a:r>
              <a:rPr lang="ru-RU" sz="2400" dirty="0" err="1">
                <a:solidFill>
                  <a:schemeClr val="tx2"/>
                </a:solidFill>
              </a:rPr>
              <a:t>незавершимости</a:t>
            </a:r>
            <a:r>
              <a:rPr lang="ru-RU" sz="2400" dirty="0">
                <a:solidFill>
                  <a:schemeClr val="tx2"/>
                </a:solidFill>
              </a:rPr>
              <a:t> программы, является команда цикла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 </a:t>
            </a:r>
            <a:r>
              <a:rPr lang="en-US" sz="2400" b="1" u="sng" dirty="0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С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. Для анализа </a:t>
            </a:r>
            <a:r>
              <a:rPr lang="ru-RU" sz="2400" dirty="0" err="1">
                <a:solidFill>
                  <a:schemeClr val="tx2"/>
                </a:solidFill>
              </a:rPr>
              <a:t>завершимости</a:t>
            </a:r>
            <a:r>
              <a:rPr lang="ru-RU" sz="2400" dirty="0">
                <a:solidFill>
                  <a:schemeClr val="tx2"/>
                </a:solidFill>
              </a:rPr>
              <a:t> этого цикла можно использовать инварианты цикла.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883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err="1">
                <a:effectLst/>
              </a:rPr>
              <a:t>Завершимость</a:t>
            </a:r>
            <a:r>
              <a:rPr lang="ru-RU" sz="2800" dirty="0">
                <a:effectLst/>
              </a:rPr>
              <a:t> программ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некоторое целочисленное выражение.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Предположим, что справедливо утверждение: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ru-RU" sz="2400" b="1" dirty="0">
                <a:solidFill>
                  <a:schemeClr val="tx2"/>
                </a:solidFill>
              </a:rPr>
              <a:t> &amp;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(Е&gt;</a:t>
            </a: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            </a:t>
            </a:r>
            <a:r>
              <a:rPr lang="ru-RU" sz="2400" dirty="0">
                <a:solidFill>
                  <a:schemeClr val="tx2"/>
                </a:solidFill>
              </a:rPr>
              <a:t>(1)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и для любого выражения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, принимающего целочисленные значения, справедливо: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>
                <a:solidFill>
                  <a:schemeClr val="tx2"/>
                </a:solidFill>
              </a:rPr>
              <a:t>0&lt;Е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}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 {0</a:t>
            </a:r>
            <a:r>
              <a:rPr lang="en-US" sz="2400" b="1" dirty="0">
                <a:solidFill>
                  <a:schemeClr val="tx2"/>
                </a:solidFill>
              </a:rPr>
              <a:t>≤</a:t>
            </a:r>
            <a:r>
              <a:rPr lang="ru-RU" sz="2400" b="1" dirty="0">
                <a:solidFill>
                  <a:schemeClr val="tx2"/>
                </a:solidFill>
              </a:rPr>
              <a:t>Е&lt;Е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}	</a:t>
            </a:r>
            <a:r>
              <a:rPr lang="ru-RU" sz="2400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                                       </a:t>
            </a:r>
            <a:r>
              <a:rPr lang="ru-RU" sz="2400" dirty="0">
                <a:solidFill>
                  <a:schemeClr val="tx2"/>
                </a:solidFill>
              </a:rPr>
              <a:t>(2)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означает, что утверждение </a:t>
            </a:r>
            <a:r>
              <a:rPr lang="ru-RU" sz="2400" b="1" dirty="0">
                <a:solidFill>
                  <a:schemeClr val="tx2"/>
                </a:solidFill>
              </a:rPr>
              <a:t>Е≥</a:t>
            </a: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 также, как и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является инвариантом цикла, т.е. выражение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остается неотрицательным в течении итерационного процесса. Кроме того, условие (2) означает, что каждое выполнение программы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 уменьшает значение выражения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. Таким образом, из справедливости (1) и (2), а также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P </a:t>
            </a:r>
            <a:r>
              <a:rPr lang="ru-RU" sz="2400" b="1" dirty="0">
                <a:solidFill>
                  <a:schemeClr val="tx2"/>
                </a:solidFill>
              </a:rPr>
              <a:t>&amp;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В} С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>
                <a:solidFill>
                  <a:schemeClr val="tx2"/>
                </a:solidFill>
              </a:rPr>
              <a:t>Р}</a:t>
            </a:r>
            <a:r>
              <a:rPr lang="ru-RU" sz="2400" dirty="0">
                <a:solidFill>
                  <a:schemeClr val="tx2"/>
                </a:solidFill>
              </a:rPr>
              <a:t> непосредственно следует вывод о конечности итерационного процесса, так как целочисленное выражение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не мажет уменьшаться бесконечное число раз и оставаться положительным, как требует условие (1).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912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1381</Words>
  <Application>Microsoft Office PowerPoint</Application>
  <PresentationFormat>Широкоэкранный</PresentationFormat>
  <Paragraphs>156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Cambria</vt:lpstr>
      <vt:lpstr>Red Line Business 16x9</vt:lpstr>
      <vt:lpstr>Пример доказательства правильности программы</vt:lpstr>
      <vt:lpstr>Пример доказательства правильности программы</vt:lpstr>
      <vt:lpstr>Пример доказательства правильности программы</vt:lpstr>
      <vt:lpstr>Инварианты цикла </vt:lpstr>
      <vt:lpstr>Презентация PowerPoint</vt:lpstr>
      <vt:lpstr>Презентация PowerPoint</vt:lpstr>
      <vt:lpstr>Инварианты цикла </vt:lpstr>
      <vt:lpstr>Завершимость программ</vt:lpstr>
      <vt:lpstr>Завершимость программ</vt:lpstr>
      <vt:lpstr>Пример проверки Завершимости программы</vt:lpstr>
      <vt:lpstr>Пример проверки Завершимости программы</vt:lpstr>
      <vt:lpstr>Пример проверки Завершимости программы</vt:lpstr>
      <vt:lpstr>доказательство незавершимости программы</vt:lpstr>
      <vt:lpstr>Пример доказательства незавершимости программы</vt:lpstr>
      <vt:lpstr>Пример доказательства незавершимости программы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2017-02-26T08:31:25Z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