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2"/>
  </p:notesMasterIdLst>
  <p:sldIdLst>
    <p:sldId id="257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7CC0D-50C8-4CC6-BFC2-6742E7365306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6AF34-A459-4A9E-879C-CC2BC131B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5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eg"/><Relationship Id="rId7" Type="http://schemas.openxmlformats.org/officeDocument/2006/relationships/hyperlink" Target="http://images.yandex.ru/yandsearch?source=psearch&amp;text=%D1%81%D0%B8%D0%B3%D0%BC%D0%BE%D0%B8%D0%B4%D0%B0%D0%BB%D1%8C%D0%BD%D0%B0%D1%8F%20%D1%84%D1%83%D0%BD%D0%BA%D1%86%D0%B8%D1%8F%20%D0%B0%D0%BA%D1%82%D0%B8%D0%B2%D0%B0%D1%86%D0%B8%D0%B8&amp;noreask=1&amp;pos=1&amp;rpt=simage&amp;lr=213&amp;uinfo=sw-1903-sh-985-fw-1678-fh-598-pd-1&amp;img_url=http://codebase.mql4.com/c/codebase/2009/06/SigmoidFunction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53373"/>
            <a:ext cx="72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cap="all" dirty="0">
                <a:solidFill>
                  <a:srgbClr val="000000"/>
                </a:solidFill>
                <a:latin typeface="Cambria"/>
              </a:rPr>
              <a:t> ИСКУССТВЕННЫЕ НЕЙРОННЫЕ СЕТИ (ИНС)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1600" y="1412776"/>
            <a:ext cx="72169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Arial Unicode MS"/>
                <a:cs typeface="Arial Unicode MS"/>
              </a:rPr>
              <a:t>ИНС – упрощенная модель ткани головного мозга.</a:t>
            </a:r>
            <a:endParaRPr lang="en-US" sz="1600" dirty="0">
              <a:solidFill>
                <a:srgbClr val="000000"/>
              </a:solidFill>
              <a:latin typeface="Cambria" pitchFamily="18" charset="0"/>
              <a:ea typeface="Arial Unicode MS"/>
              <a:cs typeface="Arial Unicode MS"/>
            </a:endParaRP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</a:rPr>
              <a:t>           </a:t>
            </a:r>
            <a:r>
              <a:rPr lang="ru-RU" sz="1200" b="1" dirty="0">
                <a:solidFill>
                  <a:srgbClr val="000000"/>
                </a:solidFill>
                <a:latin typeface="Cambria" pitchFamily="18" charset="0"/>
              </a:rPr>
              <a:t>Схема биологического нейрона</a:t>
            </a:r>
          </a:p>
          <a:p>
            <a:pPr lvl="7" algn="just"/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Нервная клетка состоит из тела (</a:t>
            </a:r>
            <a:r>
              <a:rPr lang="ru-RU" sz="1600" b="1" dirty="0">
                <a:solidFill>
                  <a:srgbClr val="000000"/>
                </a:solidFill>
                <a:latin typeface="Cambria" pitchFamily="18" charset="0"/>
              </a:rPr>
              <a:t>сома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ru-RU" sz="1600" b="1" dirty="0">
                <a:solidFill>
                  <a:srgbClr val="000000"/>
                </a:solidFill>
                <a:latin typeface="Cambria" pitchFamily="18" charset="0"/>
              </a:rPr>
              <a:t>ядро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) и отростков (</a:t>
            </a:r>
            <a:r>
              <a:rPr lang="ru-RU" sz="1600" b="1" dirty="0">
                <a:solidFill>
                  <a:srgbClr val="000000"/>
                </a:solidFill>
                <a:latin typeface="Cambria" pitchFamily="18" charset="0"/>
              </a:rPr>
              <a:t>дендриты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), по котором в нейрон поступают входные сигналы. </a:t>
            </a:r>
            <a:endParaRPr lang="en-US" sz="1600" dirty="0">
              <a:solidFill>
                <a:srgbClr val="000000"/>
              </a:solidFill>
              <a:latin typeface="Cambria" pitchFamily="18" charset="0"/>
            </a:endParaRPr>
          </a:p>
          <a:p>
            <a:pPr lvl="7" algn="just">
              <a:spcBef>
                <a:spcPts val="600"/>
              </a:spcBef>
            </a:pP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Один из отростков служит для передачи выходных сигналов данного нейрона другим нервным клеткам. </a:t>
            </a:r>
            <a:br>
              <a:rPr lang="ru-RU" sz="160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Он называется </a:t>
            </a:r>
            <a:r>
              <a:rPr lang="ru-RU" sz="1600" b="1" dirty="0">
                <a:solidFill>
                  <a:srgbClr val="000000"/>
                </a:solidFill>
                <a:latin typeface="Cambria" pitchFamily="18" charset="0"/>
              </a:rPr>
              <a:t>аксоном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. </a:t>
            </a:r>
            <a:endParaRPr lang="en-US" sz="1600" dirty="0">
              <a:solidFill>
                <a:srgbClr val="000000"/>
              </a:solidFill>
              <a:latin typeface="Cambria" pitchFamily="18" charset="0"/>
            </a:endParaRPr>
          </a:p>
          <a:p>
            <a:pPr lvl="7" algn="just">
              <a:spcBef>
                <a:spcPts val="600"/>
              </a:spcBef>
            </a:pP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Соединение аксона с дендритом другого нейрона называется </a:t>
            </a:r>
            <a:r>
              <a:rPr lang="ru-RU" sz="1600" b="1" dirty="0">
                <a:solidFill>
                  <a:srgbClr val="000000"/>
                </a:solidFill>
                <a:latin typeface="Cambria" pitchFamily="18" charset="0"/>
              </a:rPr>
              <a:t>синапсом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. </a:t>
            </a:r>
            <a:endParaRPr lang="en-US" sz="1600" dirty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endParaRPr lang="en-US" sz="1600" dirty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Нейрон возбуждается и передает сигнал через аксон, если число пришедших по дендритам возбуждающих сигналов больше числа тормозящих. Принятые синапсом тела сигналы подводятся к телу нейрона, причем одни входы стремятся возбудить, другие – напротив.</a:t>
            </a: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2560853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980728"/>
            <a:ext cx="691276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rgbClr val="000000"/>
                </a:solidFill>
                <a:latin typeface="Cambria"/>
              </a:rPr>
              <a:t>Самоорганизующиеся сети </a:t>
            </a:r>
            <a:r>
              <a:rPr lang="ru-RU" sz="1600" b="1" dirty="0" err="1">
                <a:solidFill>
                  <a:srgbClr val="000000"/>
                </a:solidFill>
                <a:latin typeface="Cambria"/>
              </a:rPr>
              <a:t>Кохонена</a:t>
            </a:r>
            <a:endParaRPr lang="ru-RU" sz="16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Идея сетей с самоорганизацией на основании конкуренции между нейронами базируется на применении специальных алгоритмов самообучения ИНС.</a:t>
            </a:r>
            <a:endParaRPr lang="ru-RU" sz="16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Сети </a:t>
            </a:r>
            <a:r>
              <a:rPr lang="ru-RU" sz="1600" dirty="0" err="1">
                <a:solidFill>
                  <a:srgbClr val="000000"/>
                </a:solidFill>
                <a:latin typeface="Cambria"/>
              </a:rPr>
              <a:t>Кохонена</a:t>
            </a:r>
            <a:r>
              <a:rPr lang="ru-RU" sz="1600" dirty="0">
                <a:solidFill>
                  <a:srgbClr val="000000"/>
                </a:solidFill>
                <a:latin typeface="Cambria"/>
              </a:rPr>
              <a:t> обычно содержат один выходной слой обработки элементов с пороговой передаточной функцией. Число нейронов в выходном слое соответствует комплексному распознаванию классов. </a:t>
            </a:r>
            <a:endParaRPr lang="ru-RU" sz="16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Настройка параметров межнейронных соединений проводится автоматически на основе меры близости векторов - весовых коэффициентов настраиваемых связей к вектору входного сигнала в евклидовом пространстве. </a:t>
            </a:r>
            <a:endParaRPr lang="ru-RU" sz="1600" dirty="0">
              <a:solidFill>
                <a:srgbClr val="000000"/>
              </a:solidFill>
              <a:latin typeface="Arial Unicode MS"/>
            </a:endParaRPr>
          </a:p>
          <a:p>
            <a:pPr marL="449580" algn="ctr">
              <a:spcAft>
                <a:spcPts val="600"/>
              </a:spcAft>
            </a:pPr>
            <a:endParaRPr lang="ru-RU" sz="1600" b="1" dirty="0">
              <a:solidFill>
                <a:srgbClr val="000000"/>
              </a:solidFill>
              <a:latin typeface="Cambria"/>
            </a:endParaRPr>
          </a:p>
          <a:p>
            <a:pPr marL="449580" algn="ctr">
              <a:spcAft>
                <a:spcPts val="600"/>
              </a:spcAft>
            </a:pPr>
            <a:r>
              <a:rPr lang="ru-RU" sz="1600" b="1" dirty="0">
                <a:solidFill>
                  <a:srgbClr val="000000"/>
                </a:solidFill>
                <a:latin typeface="Cambria"/>
              </a:rPr>
              <a:t>Способы реализации нейронных сетей</a:t>
            </a:r>
            <a:endParaRPr lang="ru-RU" sz="16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Нейронные сети обычно реализуются двумя способами: </a:t>
            </a:r>
            <a:r>
              <a:rPr lang="ru-RU" sz="1600" dirty="0" err="1">
                <a:solidFill>
                  <a:srgbClr val="000000"/>
                </a:solidFill>
                <a:latin typeface="Cambria"/>
              </a:rPr>
              <a:t>программно</a:t>
            </a:r>
            <a:r>
              <a:rPr lang="ru-RU" sz="1600" dirty="0">
                <a:solidFill>
                  <a:srgbClr val="000000"/>
                </a:solidFill>
                <a:latin typeface="Cambria"/>
              </a:rPr>
              <a:t> или </a:t>
            </a:r>
            <a:r>
              <a:rPr lang="ru-RU" sz="1600" dirty="0" err="1">
                <a:solidFill>
                  <a:srgbClr val="000000"/>
                </a:solidFill>
                <a:latin typeface="Cambria"/>
              </a:rPr>
              <a:t>аппаратно</a:t>
            </a:r>
            <a:r>
              <a:rPr lang="ru-RU" sz="1600" dirty="0">
                <a:solidFill>
                  <a:srgbClr val="000000"/>
                </a:solidFill>
                <a:latin typeface="Cambria"/>
              </a:rPr>
              <a:t>. Вариантами аппаратной реализации являются нейрокомпьютеры, нейроплаты и нейронные БИС специального значения. Программная реализация предполагает разработку и применение </a:t>
            </a:r>
            <a:r>
              <a:rPr lang="ru-RU" sz="1600" dirty="0" err="1">
                <a:solidFill>
                  <a:srgbClr val="000000"/>
                </a:solidFill>
                <a:latin typeface="Cambria"/>
              </a:rPr>
              <a:t>нейропакетов</a:t>
            </a:r>
            <a:r>
              <a:rPr lang="ru-RU" sz="1600" dirty="0">
                <a:solidFill>
                  <a:srgbClr val="000000"/>
                </a:solidFill>
                <a:latin typeface="Cambria"/>
              </a:rPr>
              <a:t>.</a:t>
            </a:r>
            <a:endParaRPr lang="ru-RU" sz="1600" dirty="0">
              <a:solidFill>
                <a:srgbClr val="000000"/>
              </a:solidFill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150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980728"/>
            <a:ext cx="6912768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Каждый нейрон, и искусственный, и естественный, характеризуется функцией преобразования, функцией возбуждения нейрона. Нейроны в сети могут иметь одинаковые или разные функции возбуждения. Сигналы, которые поступают на вход, неравнозначны, информация из одного источника может быть более важной.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Поскольку нейронов много, то нейроны могут иметь различные функции возбуждения.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  <a:latin typeface="Cambria"/>
                <a:ea typeface="Arial Unicode MS"/>
                <a:cs typeface="Arial Unicode MS"/>
              </a:rPr>
              <a:t>Приоритеты входов задаются с помощью так называемых </a:t>
            </a:r>
            <a:r>
              <a:rPr lang="ru-RU" b="1" dirty="0">
                <a:solidFill>
                  <a:srgbClr val="000000"/>
                </a:solidFill>
                <a:latin typeface="Cambria"/>
                <a:ea typeface="Arial Unicode MS"/>
                <a:cs typeface="Arial Unicode MS"/>
              </a:rPr>
              <a:t>векторов весовых коэффициентов</a:t>
            </a:r>
            <a:r>
              <a:rPr lang="ru-RU" dirty="0">
                <a:solidFill>
                  <a:srgbClr val="000000"/>
                </a:solidFill>
                <a:latin typeface="Cambria"/>
                <a:ea typeface="Arial Unicode MS"/>
                <a:cs typeface="Arial Unicode MS"/>
              </a:rPr>
              <a:t>, моделирующих синоптическую силу биологических нейронов.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Cambria"/>
                <a:ea typeface="Arial Unicode MS"/>
                <a:cs typeface="Arial Unicode MS"/>
              </a:rPr>
              <a:t>Модель искусственного нейрона</a:t>
            </a:r>
            <a:endParaRPr lang="ru-RU" b="1" dirty="0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4911"/>
            <a:ext cx="2784525" cy="1172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538071"/>
              </p:ext>
            </p:extLst>
          </p:nvPr>
        </p:nvGraphicFramePr>
        <p:xfrm>
          <a:off x="5292080" y="5032461"/>
          <a:ext cx="1584176" cy="55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Формула" r:id="rId4" imgW="1218671" imgH="431613" progId="Equation.3">
                  <p:embed/>
                </p:oleObj>
              </mc:Choice>
              <mc:Fallback>
                <p:oleObj name="Формула" r:id="rId4" imgW="1218671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032461"/>
                        <a:ext cx="1584176" cy="556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0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948784"/>
            <a:ext cx="6912768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Модель искусственного нейрона представляет собой дискретный  преобразователь непрерывной информации.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Это информация, поступающая на вход нейрона, суммируется с учетом весовых коэффициентов сигнала.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mbria"/>
              </a:rPr>
              <a:t>n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– размерность пространства входных сигналов;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mbria"/>
              </a:rPr>
              <a:t>P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– потенциал нейрона;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mbria"/>
              </a:rPr>
              <a:t>P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преобразуется с помощью передаточной функции </a:t>
            </a:r>
            <a:r>
              <a:rPr lang="en-US" b="1" dirty="0">
                <a:solidFill>
                  <a:srgbClr val="000000"/>
                </a:solidFill>
                <a:latin typeface="Cambria"/>
              </a:rPr>
              <a:t>f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ambria"/>
              </a:rPr>
              <a:t>p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)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и передается другим нейронам сети;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mbria"/>
              </a:rPr>
              <a:t>f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ambria"/>
              </a:rPr>
              <a:t>p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)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– активационная функция.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В общем случае эта функция может быть 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ступенчатой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линейной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или 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нелинейной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lvl="7" algn="just"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Пороговая функция пропускает информацию только в том случае, если алгебраическая сумма входных сигналов превышает некоторую величину.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1028" name="Picture 4" descr="http://gostiru.ru/wp-content/uploads/2012/06/wpid-image005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01455"/>
            <a:ext cx="2088232" cy="13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866031"/>
            <a:ext cx="691276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Пороговая функция не обеспечивает достаточной гибкости искусственной нейронной сети в процессе обучения.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Линейная функция дифференцирована и легко вычисляется. Однако она не универсальна. </a:t>
            </a:r>
            <a:endParaRPr lang="ru-RU" sz="11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Компромиссным решением является </a:t>
            </a:r>
            <a:r>
              <a:rPr lang="ru-RU" sz="1600" b="1" dirty="0">
                <a:solidFill>
                  <a:srgbClr val="000000"/>
                </a:solidFill>
                <a:latin typeface="Cambria"/>
              </a:rPr>
              <a:t>сигмоидальная</a:t>
            </a:r>
            <a:r>
              <a:rPr lang="ru-RU" sz="1600" dirty="0">
                <a:solidFill>
                  <a:srgbClr val="000000"/>
                </a:solidFill>
                <a:latin typeface="Cambria"/>
              </a:rPr>
              <a:t> функция: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rgbClr val="000000"/>
              </a:solidFill>
              <a:latin typeface="Arial Unicode MS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Cambria"/>
              <a:ea typeface="Arial Unicode MS"/>
              <a:cs typeface="Arial Unicode MS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Cambria"/>
              <a:ea typeface="Arial Unicode MS"/>
              <a:cs typeface="Arial Unicode MS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Cambria"/>
              <a:ea typeface="Arial Unicode MS"/>
              <a:cs typeface="Arial Unicode MS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Cambria"/>
              <a:ea typeface="Arial Unicode MS"/>
              <a:cs typeface="Arial Unicode MS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Cambria"/>
              <a:ea typeface="Arial Unicode MS"/>
              <a:cs typeface="Arial Unicode MS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Cambria"/>
              <a:ea typeface="Arial Unicode MS"/>
              <a:cs typeface="Arial Unicode MS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Cambria"/>
              <a:ea typeface="Arial Unicode MS"/>
              <a:cs typeface="Arial Unicode MS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Cambria"/>
              <a:ea typeface="Arial Unicode MS"/>
              <a:cs typeface="Arial Unicode MS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Cambria"/>
                <a:ea typeface="Arial Unicode MS"/>
                <a:cs typeface="Arial Unicode MS"/>
              </a:rPr>
              <a:t>Эта функция удачно моделирует истинную характеристику биологического нейрона. Коэффициент </a:t>
            </a:r>
            <a:r>
              <a:rPr lang="en-US" sz="1600" dirty="0">
                <a:solidFill>
                  <a:srgbClr val="000000"/>
                </a:solidFill>
                <a:latin typeface="Cambria"/>
                <a:ea typeface="Arial Unicode MS"/>
                <a:cs typeface="Arial Unicode MS"/>
              </a:rPr>
              <a:t>k</a:t>
            </a:r>
            <a:r>
              <a:rPr lang="ru-RU" sz="1600" dirty="0">
                <a:solidFill>
                  <a:srgbClr val="000000"/>
                </a:solidFill>
                <a:latin typeface="Cambria"/>
                <a:ea typeface="Arial Unicode MS"/>
                <a:cs typeface="Arial Unicode MS"/>
              </a:rPr>
              <a:t> определяет крутизну нелинейной функции.</a:t>
            </a:r>
            <a:endParaRPr lang="ru-RU" sz="110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529310"/>
              </p:ext>
            </p:extLst>
          </p:nvPr>
        </p:nvGraphicFramePr>
        <p:xfrm>
          <a:off x="1619672" y="2780928"/>
          <a:ext cx="1550012" cy="680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Формула" r:id="rId5" imgW="990360" imgH="431640" progId="Equation.3">
                  <p:embed/>
                </p:oleObj>
              </mc:Choice>
              <mc:Fallback>
                <p:oleObj name="Формула" r:id="rId5" imgW="99036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780928"/>
                        <a:ext cx="1550012" cy="680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 descr="http://codebase.mql4.com/c/codebase/2009/06/SigmoidFunction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27448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5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980728"/>
            <a:ext cx="69127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Нейронная сеть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представляет собой совокупность искусственных нейронов, организованных слоями – выходы одного нейрона соединяются со входом другого нейрона.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 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В зависимости от топологии нейрона, нейронные сети подразделяются на: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Одно – и многоуровневые;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latin typeface="Cambria"/>
              </a:rPr>
              <a:t>С обратными связями и без.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 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Связи между слоями могут иметь различную структуру. В однолинейный сетях каждый нейрон нижнего слоя связан с одним нейроном верхнего слоя.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Если каждый нейрон нижнего слоя соединен с несколькими нейронами верхнего, то получается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пирамидоидальная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сеть.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Cambria"/>
                <a:ea typeface="Arial Unicode MS"/>
                <a:cs typeface="Arial Unicode MS"/>
              </a:rPr>
              <a:t>Чтобы решить конкретную задачу с помощью нейронной сети, нужно выбрать нужный тип соединений нейронов, определить вид передаточных функций элементов и подобрать весовые коэффициенты межнейронных связей.</a:t>
            </a:r>
            <a:endParaRPr lang="en-US" dirty="0">
              <a:solidFill>
                <a:srgbClr val="00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417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15616" y="797217"/>
            <a:ext cx="691276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mbria"/>
              </a:rPr>
              <a:t>Модели нейронных сетей</a:t>
            </a:r>
            <a:endParaRPr lang="ru-RU" dirty="0">
              <a:solidFill>
                <a:srgbClr val="000000"/>
              </a:solidFill>
              <a:latin typeface="Arial Unicode MS"/>
            </a:endParaRPr>
          </a:p>
          <a:p>
            <a:pPr algn="just">
              <a:spcBef>
                <a:spcPts val="600"/>
              </a:spcBef>
            </a:pPr>
            <a:endParaRPr lang="ru-RU" dirty="0">
              <a:solidFill>
                <a:srgbClr val="000000"/>
              </a:solidFill>
              <a:latin typeface="Cambria"/>
            </a:endParaRP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  <a:latin typeface="Cambria"/>
              </a:rPr>
              <a:t>Разработчики теории –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Маккалон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Питтс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. Главные результаты нейронных сетей сводились к следующему:</a:t>
            </a:r>
            <a:endParaRPr lang="ru-RU" dirty="0">
              <a:solidFill>
                <a:srgbClr val="000000"/>
              </a:solidFill>
              <a:latin typeface="Arial Unicode MS"/>
            </a:endParaRPr>
          </a:p>
          <a:p>
            <a:pPr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Cambria"/>
              </a:rPr>
              <a:t>Модель нейрона в виде простейшего процессорного элемента, который вычисляет значение некоторой функции.</a:t>
            </a:r>
            <a:endParaRPr lang="ru-RU" dirty="0"/>
          </a:p>
          <a:p>
            <a:pPr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Cambria"/>
              </a:rPr>
              <a:t>Конструкция нейронной сети для выполнения логических и арифметических  операций.</a:t>
            </a:r>
            <a:endParaRPr lang="ru-RU" dirty="0"/>
          </a:p>
          <a:p>
            <a:pPr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Cambria"/>
              </a:rPr>
              <a:t>Высказывалось предположение, что нейронная сеть способна обучаться, распознавать образы и обобщать полученную информацию.</a:t>
            </a:r>
            <a:endParaRPr lang="ru-RU" dirty="0"/>
          </a:p>
          <a:p>
            <a:pPr algn="just">
              <a:spcBef>
                <a:spcPts val="600"/>
              </a:spcBef>
            </a:pPr>
            <a:endParaRPr lang="ru-RU" dirty="0">
              <a:solidFill>
                <a:srgbClr val="000000"/>
              </a:solidFill>
              <a:latin typeface="Cambria"/>
            </a:endParaRP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  <a:latin typeface="Cambria"/>
              </a:rPr>
              <a:t>Фрэнк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Разенблатт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(1958 г.) ввел понятие 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персептрона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– модели нейронных сетей.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Разенблатт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ввел возможность модификации межнейронных связей. Это сделало нейронную сеть обучаемой.</a:t>
            </a:r>
            <a:endParaRPr lang="ru-RU" dirty="0">
              <a:solidFill>
                <a:srgbClr val="000000"/>
              </a:solidFill>
              <a:latin typeface="Arial Unicode MS"/>
            </a:endParaRP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Первые персептроны могли распознавать буквы алфавита.</a:t>
            </a:r>
            <a:endParaRPr lang="ru-RU" dirty="0">
              <a:solidFill>
                <a:srgbClr val="00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8373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1018178"/>
            <a:ext cx="6912768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Алгоритм обучения персептрона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:</a:t>
            </a:r>
            <a:endParaRPr lang="ru-RU" dirty="0">
              <a:solidFill>
                <a:srgbClr val="000000"/>
              </a:solidFill>
              <a:latin typeface="Arial Unicode MS"/>
            </a:endParaRPr>
          </a:p>
          <a:p>
            <a:pPr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ru-RU" dirty="0">
                <a:latin typeface="Cambria"/>
              </a:rPr>
              <a:t>Системе предъявляется эталонный образ;</a:t>
            </a:r>
            <a:endParaRPr lang="ru-RU" dirty="0"/>
          </a:p>
          <a:p>
            <a:pPr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ru-RU" dirty="0">
                <a:latin typeface="Cambria"/>
              </a:rPr>
              <a:t>Если результат распознавания совпадает с заданным, то весовые коэффициенты не изменяются;</a:t>
            </a:r>
            <a:endParaRPr lang="ru-RU" dirty="0"/>
          </a:p>
          <a:p>
            <a:pPr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ru-RU" dirty="0">
                <a:latin typeface="Cambria"/>
              </a:rPr>
              <a:t>Если нейронная сеть неправильно распознает результат, то весовым коэффициентам дается приращение в сторону повышения качества распознавания.</a:t>
            </a:r>
            <a:endParaRPr lang="ru-RU" dirty="0"/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Персептрон имеет ограниченные возможности, поскольку не всегда существует такая комбинация весовых коэффициентов, при которой заданное множество образов будет распознаваться правильно.</a:t>
            </a:r>
            <a:endParaRPr lang="ru-RU" dirty="0">
              <a:solidFill>
                <a:srgbClr val="000000"/>
              </a:solidFill>
              <a:latin typeface="Arial Unicode MS"/>
            </a:endParaRP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Причина в том, что однослойный персептрон реализует линейную разделенную поверхность пространства эталона, вследствие чего может происходить неверное распознавание.</a:t>
            </a:r>
            <a:endParaRPr lang="ru-RU" dirty="0">
              <a:solidFill>
                <a:srgbClr val="00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223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980728"/>
            <a:ext cx="6912768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mbria"/>
              </a:rPr>
              <a:t>Многослойные сети</a:t>
            </a:r>
            <a:endParaRPr lang="ru-RU" sz="1100" dirty="0">
              <a:solidFill>
                <a:srgbClr val="000000"/>
              </a:solidFill>
              <a:latin typeface="Arial Unicode MS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Cambria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mbria"/>
              </a:rPr>
              <a:t>Схема многослойного персептрона</a:t>
            </a: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ambria"/>
              </a:rPr>
              <a:t>Устанавливаются связи только между нейронами соседних слоев. Каждый слой соединен модифицированной связью с любым нейроном соседних слоев. Между нейронами одного слоя связей нет. Каждый нейрон может посылать сигнал только в вышестоящий слой и принимать выходной сигнал только из нижестоящего слоя. Выходные сигналы подаются на нижний слой, а выходной вектор определяется путем последовательных вычислений уравнений активных элементов каждого слоя снизу вверх с использованием уже известных значений активных элементов предшествующих слоев.</a:t>
            </a:r>
            <a:endParaRPr lang="ru-RU" sz="14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96" y="1484784"/>
            <a:ext cx="5164807" cy="2246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6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980728"/>
            <a:ext cx="69127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Модель </a:t>
            </a:r>
            <a:r>
              <a:rPr lang="ru-RU" b="1" dirty="0" err="1">
                <a:solidFill>
                  <a:srgbClr val="000000"/>
                </a:solidFill>
                <a:latin typeface="Cambria"/>
              </a:rPr>
              <a:t>Хопфилда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 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Данная модель основана на простом предположении, которое заключается в том, если два нейрона возбуждены вместе, то сила связи возрастает, если порознь, то уменьшается связь. 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 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Сеть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Хопфилда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строится с учетом следующих условий: 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Все элементы связаны со всеми;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Прямые и обратные связи симметричны;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Диагональные элементы матрицы связей равны 0, т.е. исключаются обратные связи с выходом на входе одного нейрона.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 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Сеть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Хопфилда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может выполнять функции ассоциативной памяти, обеспечивая сходимость к тому образу, в область которого попадает начальный образец. </a:t>
            </a:r>
          </a:p>
        </p:txBody>
      </p:sp>
    </p:spTree>
    <p:extLst>
      <p:ext uri="{BB962C8B-B14F-4D97-AF65-F5344CB8AC3E}">
        <p14:creationId xmlns:p14="http://schemas.microsoft.com/office/powerpoint/2010/main" val="247712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845</TotalTime>
  <Words>655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 Unicode MS</vt:lpstr>
      <vt:lpstr>Arial</vt:lpstr>
      <vt:lpstr>Brush Script MT</vt:lpstr>
      <vt:lpstr>Calibri</vt:lpstr>
      <vt:lpstr>Cambria</vt:lpstr>
      <vt:lpstr>Constantia</vt:lpstr>
      <vt:lpstr>Franklin Gothic Book</vt:lpstr>
      <vt:lpstr>Rage Italic</vt:lpstr>
      <vt:lpstr>Wingdings</vt:lpstr>
      <vt:lpstr>Кнопка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VARP</dc:creator>
  <cp:lastModifiedBy>Павел Варшавский</cp:lastModifiedBy>
  <cp:revision>79</cp:revision>
  <dcterms:created xsi:type="dcterms:W3CDTF">2013-02-10T17:43:29Z</dcterms:created>
  <dcterms:modified xsi:type="dcterms:W3CDTF">2016-12-27T08:18:16Z</dcterms:modified>
</cp:coreProperties>
</file>