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411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40" r:id="rId18"/>
    <p:sldId id="441" r:id="rId19"/>
    <p:sldId id="4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0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1520" y="688"/>
      </p:cViewPr>
      <p:guideLst>
        <p:guide pos="3160"/>
        <p:guide orient="horz" pos="2863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16.04.17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16.04.17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ДЕНОТАЦИОННАЯ СЕМАНТИКА ЯЗЫКОВ </a:t>
            </a:r>
            <a:r>
              <a:rPr lang="ru-RU" sz="2800" dirty="0" smtClean="0">
                <a:effectLst/>
              </a:rPr>
              <a:t>ПРОГРАММИРОВАНИЯ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Рассмотрим стандартную </a:t>
            </a:r>
            <a:r>
              <a:rPr lang="ru-RU" sz="2800" dirty="0" err="1" smtClean="0">
                <a:solidFill>
                  <a:schemeClr val="tx2"/>
                </a:solidFill>
              </a:rPr>
              <a:t>денотационную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семантика языков программирования императивного </a:t>
            </a:r>
            <a:r>
              <a:rPr lang="ru-RU" sz="2800" dirty="0" smtClean="0">
                <a:solidFill>
                  <a:schemeClr val="tx2"/>
                </a:solidFill>
              </a:rPr>
              <a:t>типа.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970000"/>
                </a:solidFill>
              </a:rPr>
              <a:t>Семантические </a:t>
            </a:r>
            <a:r>
              <a:rPr lang="ru-RU" sz="2800" b="1" dirty="0">
                <a:solidFill>
                  <a:srgbClr val="970000"/>
                </a:solidFill>
              </a:rPr>
              <a:t>определения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Вначале </a:t>
            </a:r>
            <a:r>
              <a:rPr lang="ru-RU" sz="2800" dirty="0">
                <a:solidFill>
                  <a:schemeClr val="tx2"/>
                </a:solidFill>
              </a:rPr>
              <a:t>определим простейший язык </a:t>
            </a:r>
            <a:r>
              <a:rPr lang="ru-RU" sz="2800" dirty="0" smtClean="0">
                <a:solidFill>
                  <a:schemeClr val="tx2"/>
                </a:solidFill>
              </a:rPr>
              <a:t>программирования </a:t>
            </a:r>
            <a:r>
              <a:rPr lang="ru-RU" sz="2800" dirty="0">
                <a:solidFill>
                  <a:schemeClr val="tx2"/>
                </a:solidFill>
              </a:rPr>
              <a:t>и зададим его семантику с помощью семантических функций, отображающих конструкции языка в некоторую семантическую область.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 дальнейшем </a:t>
            </a:r>
            <a:r>
              <a:rPr lang="ru-RU" sz="2800" dirty="0">
                <a:solidFill>
                  <a:schemeClr val="tx2"/>
                </a:solidFill>
              </a:rPr>
              <a:t>будем </a:t>
            </a:r>
            <a:r>
              <a:rPr lang="ru-RU" sz="2800" dirty="0" smtClean="0">
                <a:solidFill>
                  <a:schemeClr val="tx2"/>
                </a:solidFill>
              </a:rPr>
              <a:t>расширять </a:t>
            </a:r>
            <a:r>
              <a:rPr lang="ru-RU" sz="2800" dirty="0">
                <a:solidFill>
                  <a:schemeClr val="tx2"/>
                </a:solidFill>
              </a:rPr>
              <a:t>язык, вводя в него новые конструкции, </a:t>
            </a:r>
            <a:r>
              <a:rPr lang="ru-RU" sz="2800" dirty="0" smtClean="0">
                <a:solidFill>
                  <a:schemeClr val="tx2"/>
                </a:solidFill>
              </a:rPr>
              <a:t>добавляя </a:t>
            </a:r>
            <a:r>
              <a:rPr lang="ru-RU" sz="2800" dirty="0">
                <a:solidFill>
                  <a:schemeClr val="tx2"/>
                </a:solidFill>
              </a:rPr>
              <a:t>новые семантические определения.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На начальном этапе не будем обращать внимания на </a:t>
            </a:r>
            <a:r>
              <a:rPr lang="ru-RU" sz="2800" dirty="0">
                <a:solidFill>
                  <a:schemeClr val="tx2"/>
                </a:solidFill>
              </a:rPr>
              <a:t>детали изменения </a:t>
            </a:r>
            <a:r>
              <a:rPr lang="ru-RU" sz="2800" dirty="0" smtClean="0">
                <a:solidFill>
                  <a:schemeClr val="tx2"/>
                </a:solidFill>
              </a:rPr>
              <a:t>состояния. Кроме </a:t>
            </a:r>
            <a:r>
              <a:rPr lang="ru-RU" sz="2800" dirty="0">
                <a:solidFill>
                  <a:schemeClr val="tx2"/>
                </a:solidFill>
              </a:rPr>
              <a:t>того, в языке </a:t>
            </a:r>
            <a:r>
              <a:rPr lang="ru-RU" sz="2800" dirty="0" smtClean="0">
                <a:solidFill>
                  <a:schemeClr val="tx2"/>
                </a:solidFill>
              </a:rPr>
              <a:t>не </a:t>
            </a:r>
            <a:r>
              <a:rPr lang="ru-RU" sz="2800" dirty="0">
                <a:solidFill>
                  <a:schemeClr val="tx2"/>
                </a:solidFill>
              </a:rPr>
              <a:t>будет </a:t>
            </a:r>
            <a:r>
              <a:rPr lang="ru-RU" sz="2800" dirty="0" smtClean="0">
                <a:solidFill>
                  <a:schemeClr val="tx2"/>
                </a:solidFill>
              </a:rPr>
              <a:t>определяемых </a:t>
            </a:r>
            <a:r>
              <a:rPr lang="ru-RU" sz="2800" dirty="0">
                <a:solidFill>
                  <a:schemeClr val="tx2"/>
                </a:solidFill>
              </a:rPr>
              <a:t>программистом имен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91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Теорема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Теорема </a:t>
            </a:r>
            <a:r>
              <a:rPr lang="ru-RU" sz="2800" b="1" dirty="0" smtClean="0">
                <a:solidFill>
                  <a:srgbClr val="970000"/>
                </a:solidFill>
              </a:rPr>
              <a:t>1</a:t>
            </a:r>
            <a:r>
              <a:rPr lang="ru-RU" sz="2800" b="1" dirty="0">
                <a:solidFill>
                  <a:srgbClr val="970000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Значения всех команд и выражений языка </a:t>
            </a:r>
            <a:r>
              <a:rPr lang="ru-RU" sz="2800" b="1" dirty="0" err="1">
                <a:solidFill>
                  <a:schemeClr val="tx2"/>
                </a:solidFill>
              </a:rPr>
              <a:t>L</a:t>
            </a:r>
            <a:r>
              <a:rPr lang="ru-RU" sz="2800" b="1" dirty="0">
                <a:solidFill>
                  <a:schemeClr val="tx2"/>
                </a:solidFill>
              </a:rPr>
              <a:t> являются строгими функциями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u="sng" dirty="0" smtClean="0">
                <a:solidFill>
                  <a:schemeClr val="tx2"/>
                </a:solidFill>
              </a:rPr>
              <a:t>Доказательство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Тривиально, методом структурной индукции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Смысл </a:t>
            </a:r>
            <a:r>
              <a:rPr lang="ru-RU" sz="2800" dirty="0">
                <a:solidFill>
                  <a:schemeClr val="tx2"/>
                </a:solidFill>
              </a:rPr>
              <a:t>этой, теоремы в том, что если однажды что-то не завершилось при выполнении программы, то ничего уже сделать </a:t>
            </a:r>
            <a:r>
              <a:rPr lang="ru-RU" sz="2800" dirty="0" smtClean="0">
                <a:solidFill>
                  <a:schemeClr val="tx2"/>
                </a:solidFill>
              </a:rPr>
              <a:t>нельзя.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дальнейшем при расширении языка </a:t>
            </a:r>
            <a:r>
              <a:rPr lang="en-US" sz="2800" b="1" dirty="0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 будем </a:t>
            </a:r>
            <a:r>
              <a:rPr lang="ru-RU" sz="2800" dirty="0">
                <a:solidFill>
                  <a:schemeClr val="tx2"/>
                </a:solidFill>
              </a:rPr>
              <a:t>полагать, что </a:t>
            </a:r>
            <a:r>
              <a:rPr lang="ru-RU" sz="2800" dirty="0">
                <a:solidFill>
                  <a:srgbClr val="970000"/>
                </a:solidFill>
              </a:rPr>
              <a:t>теорема </a:t>
            </a:r>
            <a:r>
              <a:rPr lang="ru-RU" sz="2800" dirty="0" smtClean="0">
                <a:solidFill>
                  <a:srgbClr val="970000"/>
                </a:solidFill>
              </a:rPr>
              <a:t>1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доказана для соответствующего расширения.</a:t>
            </a: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Отметим, что в </a:t>
            </a:r>
            <a:r>
              <a:rPr lang="ru-RU" sz="2800" dirty="0" smtClean="0">
                <a:solidFill>
                  <a:schemeClr val="tx2"/>
                </a:solidFill>
              </a:rPr>
              <a:t>приведенных </a:t>
            </a:r>
            <a:r>
              <a:rPr lang="ru-RU" sz="2800" dirty="0">
                <a:solidFill>
                  <a:schemeClr val="tx2"/>
                </a:solidFill>
              </a:rPr>
              <a:t>определениях используются семантические области, образованные из базисных областей значений, таких как целостные, истинностные и т.д., являющиеся </a:t>
            </a:r>
            <a:r>
              <a:rPr lang="ru-RU" sz="2800" dirty="0" err="1">
                <a:solidFill>
                  <a:schemeClr val="tx2"/>
                </a:solidFill>
              </a:rPr>
              <a:t>п.ч.п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ru-RU" sz="72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910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Циклические конструкции и их семантика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Прежде всего добавим </a:t>
            </a: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>
                <a:solidFill>
                  <a:schemeClr val="tx2"/>
                </a:solidFill>
              </a:rPr>
              <a:t>язык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команду вида: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endParaRPr lang="ru-RU" sz="2800" u="sng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Необходимо, </a:t>
            </a:r>
            <a:r>
              <a:rPr lang="ru-RU" sz="2800" dirty="0">
                <a:solidFill>
                  <a:schemeClr val="tx2"/>
                </a:solidFill>
              </a:rPr>
              <a:t>чтобы эта команда означала то же самое, что </a:t>
            </a:r>
            <a:r>
              <a:rPr lang="ru-RU" sz="2800" dirty="0" smtClean="0">
                <a:solidFill>
                  <a:schemeClr val="tx2"/>
                </a:solidFill>
              </a:rPr>
              <a:t>и конструкция: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u="sng" dirty="0" err="1" smtClean="0">
                <a:solidFill>
                  <a:srgbClr val="035B7A"/>
                </a:solidFill>
              </a:rPr>
              <a:t>if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then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ru-RU" sz="2800" b="1" dirty="0" smtClean="0">
                <a:solidFill>
                  <a:srgbClr val="035B7A"/>
                </a:solidFill>
              </a:rPr>
              <a:t>;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while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do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else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fi</a:t>
            </a:r>
            <a:endParaRPr lang="ru-RU" sz="2800" u="sng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Поэтому</a:t>
            </a:r>
            <a:r>
              <a:rPr lang="ru-RU" sz="2800" dirty="0">
                <a:solidFill>
                  <a:schemeClr val="tx2"/>
                </a:solidFill>
              </a:rPr>
              <a:t>, если обозначить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while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d</a:t>
            </a:r>
            <a:r>
              <a:rPr lang="en-US" sz="2800" b="1" u="sng" dirty="0">
                <a:solidFill>
                  <a:srgbClr val="035B7A"/>
                </a:solidFill>
              </a:rPr>
              <a:t>o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C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через 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dirty="0" smtClean="0">
                <a:solidFill>
                  <a:srgbClr val="035B7A"/>
                </a:solidFill>
              </a:rPr>
              <a:t>’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то </a:t>
            </a:r>
            <a:r>
              <a:rPr lang="ru-RU" sz="2800" dirty="0" smtClean="0">
                <a:solidFill>
                  <a:schemeClr val="tx2"/>
                </a:solidFill>
              </a:rPr>
              <a:t>необходимо, </a:t>
            </a:r>
            <a:r>
              <a:rPr lang="ru-RU" sz="2800" dirty="0">
                <a:solidFill>
                  <a:schemeClr val="tx2"/>
                </a:solidFill>
              </a:rPr>
              <a:t>чтобы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dirty="0" smtClean="0">
                <a:solidFill>
                  <a:srgbClr val="035B7A"/>
                </a:solidFill>
              </a:rPr>
              <a:t>’</a:t>
            </a:r>
            <a:r>
              <a:rPr lang="ru-RU" sz="2800" dirty="0" smtClean="0">
                <a:solidFill>
                  <a:srgbClr val="035B7A"/>
                </a:solidFill>
              </a:rPr>
              <a:t>=</a:t>
            </a:r>
            <a:r>
              <a:rPr lang="en-US" sz="2800" b="1" dirty="0" smtClean="0">
                <a:solidFill>
                  <a:srgbClr val="035B7A"/>
                </a:solidFill>
              </a:rPr>
              <a:t>𝜆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→</a:t>
            </a:r>
            <a:r>
              <a:rPr lang="ru-RU" sz="2800" b="1" dirty="0" smtClean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; </a:t>
            </a: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,I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b="1" dirty="0" smtClean="0">
                <a:solidFill>
                  <a:srgbClr val="035B7A"/>
                </a:solidFill>
              </a:rPr>
              <a:t>=</a:t>
            </a:r>
            <a:r>
              <a:rPr lang="en-US" sz="2800" b="1" dirty="0" smtClean="0">
                <a:solidFill>
                  <a:srgbClr val="035B7A"/>
                </a:solidFill>
              </a:rPr>
              <a:t>𝜆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→(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en-US" sz="2800" dirty="0" smtClean="0">
                <a:solidFill>
                  <a:srgbClr val="035B7A"/>
                </a:solidFill>
              </a:rPr>
              <a:t>’</a:t>
            </a:r>
            <a:r>
              <a:rPr lang="en-US" sz="2800" b="1" dirty="0" smtClean="0">
                <a:solidFill>
                  <a:srgbClr val="035B7A"/>
                </a:solidFill>
              </a:rPr>
              <a:t>∙</a:t>
            </a:r>
            <a:r>
              <a:rPr lang="ru-RU" sz="2800" b="1" dirty="0" smtClean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en-US" sz="2800" b="1" dirty="0" smtClean="0">
                <a:solidFill>
                  <a:srgbClr val="035B7A"/>
                </a:solidFill>
              </a:rPr>
              <a:t>⟧)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,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421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Циклические конструкции и их семантика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Рассматривая </a:t>
            </a:r>
            <a:r>
              <a:rPr lang="ru-RU" sz="2800" dirty="0">
                <a:solidFill>
                  <a:schemeClr val="tx2"/>
                </a:solidFill>
              </a:rPr>
              <a:t>правую часть </a:t>
            </a:r>
            <a:r>
              <a:rPr lang="ru-RU" sz="2800" dirty="0" smtClean="0">
                <a:solidFill>
                  <a:schemeClr val="tx2"/>
                </a:solidFill>
              </a:rPr>
              <a:t>равенства </a:t>
            </a:r>
            <a:r>
              <a:rPr lang="ru-RU" sz="2800" dirty="0">
                <a:solidFill>
                  <a:schemeClr val="tx2"/>
                </a:solidFill>
              </a:rPr>
              <a:t>как функцию </a:t>
            </a:r>
            <a:r>
              <a:rPr lang="ru-RU" sz="2800" b="1" dirty="0">
                <a:solidFill>
                  <a:schemeClr val="tx2"/>
                </a:solidFill>
              </a:rPr>
              <a:t>Н</a:t>
            </a:r>
            <a:r>
              <a:rPr lang="ru-RU" sz="2800" dirty="0">
                <a:solidFill>
                  <a:schemeClr val="tx2"/>
                </a:solidFill>
              </a:rPr>
              <a:t> от </a:t>
            </a:r>
            <a:r>
              <a:rPr lang="ru-RU" sz="2800" dirty="0" smtClean="0">
                <a:solidFill>
                  <a:schemeClr val="tx2"/>
                </a:solidFill>
              </a:rPr>
              <a:t>𝛄 </a:t>
            </a:r>
            <a:r>
              <a:rPr lang="ru-RU" sz="2800" dirty="0">
                <a:solidFill>
                  <a:schemeClr val="tx2"/>
                </a:solidFill>
              </a:rPr>
              <a:t>такую, что </a:t>
            </a:r>
            <a:r>
              <a:rPr lang="ru-RU" sz="2800" dirty="0" smtClean="0">
                <a:solidFill>
                  <a:schemeClr val="tx2"/>
                </a:solidFill>
              </a:rPr>
              <a:t>	</a:t>
            </a:r>
            <a:r>
              <a:rPr lang="ru-RU" sz="2800" b="1" dirty="0" smtClean="0">
                <a:solidFill>
                  <a:srgbClr val="035B7A"/>
                </a:solidFill>
              </a:rPr>
              <a:t>Н(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ru-RU" sz="2800" b="1" dirty="0" smtClean="0">
                <a:solidFill>
                  <a:srgbClr val="035B7A"/>
                </a:solidFill>
              </a:rPr>
              <a:t>)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→(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b="1" dirty="0" smtClean="0">
                <a:solidFill>
                  <a:srgbClr val="035B7A"/>
                </a:solidFill>
              </a:rPr>
              <a:t>∙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dirty="0">
                <a:solidFill>
                  <a:srgbClr val="035B7A"/>
                </a:solidFill>
              </a:rPr>
              <a:t>⟧)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,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т.е.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		</a:t>
            </a:r>
            <a:r>
              <a:rPr lang="ru-RU" sz="2800" b="1" dirty="0" smtClean="0">
                <a:solidFill>
                  <a:srgbClr val="035B7A"/>
                </a:solidFill>
              </a:rPr>
              <a:t>Н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𝜆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ru-RU" sz="2800" b="1" dirty="0" smtClean="0">
                <a:solidFill>
                  <a:srgbClr val="035B7A"/>
                </a:solidFill>
              </a:rPr>
              <a:t>.</a:t>
            </a:r>
            <a:r>
              <a:rPr lang="en-US" sz="2800" b="1" dirty="0" smtClean="0">
                <a:solidFill>
                  <a:srgbClr val="035B7A"/>
                </a:solidFill>
              </a:rPr>
              <a:t>𝜆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→(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b="1" dirty="0" smtClean="0">
                <a:solidFill>
                  <a:srgbClr val="035B7A"/>
                </a:solidFill>
              </a:rPr>
              <a:t>∙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dirty="0">
                <a:solidFill>
                  <a:srgbClr val="035B7A"/>
                </a:solidFill>
              </a:rPr>
              <a:t>⟧)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,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, необходимо </a:t>
            </a:r>
            <a:r>
              <a:rPr lang="ru-RU" sz="2800" dirty="0">
                <a:solidFill>
                  <a:schemeClr val="tx2"/>
                </a:solidFill>
              </a:rPr>
              <a:t>показать, что 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b="1" dirty="0" smtClean="0">
                <a:solidFill>
                  <a:srgbClr val="035B7A"/>
                </a:solidFill>
              </a:rPr>
              <a:t>’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=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Н(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b="1" dirty="0" smtClean="0">
                <a:solidFill>
                  <a:srgbClr val="035B7A"/>
                </a:solidFill>
              </a:rPr>
              <a:t>’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Таким </a:t>
            </a:r>
            <a:r>
              <a:rPr lang="ru-RU" sz="2800" dirty="0">
                <a:solidFill>
                  <a:schemeClr val="tx2"/>
                </a:solidFill>
              </a:rPr>
              <a:t>образом, 𝛄</a:t>
            </a:r>
            <a:r>
              <a:rPr lang="en-US" sz="2800" b="1" dirty="0">
                <a:solidFill>
                  <a:schemeClr val="tx2"/>
                </a:solidFill>
              </a:rPr>
              <a:t>’ </a:t>
            </a:r>
            <a:r>
              <a:rPr lang="ru-RU" sz="2800" dirty="0" smtClean="0">
                <a:solidFill>
                  <a:schemeClr val="tx2"/>
                </a:solidFill>
              </a:rPr>
              <a:t>должна </a:t>
            </a:r>
            <a:r>
              <a:rPr lang="ru-RU" sz="2800" dirty="0">
                <a:solidFill>
                  <a:schemeClr val="tx2"/>
                </a:solidFill>
              </a:rPr>
              <a:t>быть </a:t>
            </a:r>
            <a:r>
              <a:rPr lang="ru-RU" sz="2800" b="1" dirty="0" smtClean="0">
                <a:solidFill>
                  <a:schemeClr val="tx2"/>
                </a:solidFill>
              </a:rPr>
              <a:t>фиксированной </a:t>
            </a:r>
            <a:r>
              <a:rPr lang="ru-RU" sz="2800" b="1" dirty="0">
                <a:solidFill>
                  <a:schemeClr val="tx2"/>
                </a:solidFill>
              </a:rPr>
              <a:t>точкой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Н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Кроме </a:t>
            </a:r>
            <a:r>
              <a:rPr lang="ru-RU" sz="2800" dirty="0">
                <a:solidFill>
                  <a:schemeClr val="tx2"/>
                </a:solidFill>
              </a:rPr>
              <a:t>того, как было показано ранее, </a:t>
            </a:r>
            <a:r>
              <a:rPr lang="ru-RU" sz="2800" dirty="0" smtClean="0">
                <a:solidFill>
                  <a:schemeClr val="tx2"/>
                </a:solidFill>
              </a:rPr>
              <a:t>требуется также, чтобы </a:t>
            </a:r>
            <a:r>
              <a:rPr lang="ru-RU" sz="2800" dirty="0">
                <a:solidFill>
                  <a:schemeClr val="tx2"/>
                </a:solidFill>
              </a:rPr>
              <a:t>это была </a:t>
            </a:r>
            <a:r>
              <a:rPr lang="ru-RU" sz="2800" b="1" dirty="0">
                <a:solidFill>
                  <a:schemeClr val="tx2"/>
                </a:solidFill>
              </a:rPr>
              <a:t>минимальная фиксированная точка Н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Поэтому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требуется применение оператора </a:t>
            </a:r>
            <a:r>
              <a:rPr lang="ru-RU" sz="2800" dirty="0">
                <a:solidFill>
                  <a:schemeClr val="tx2"/>
                </a:solidFill>
              </a:rPr>
              <a:t>минимальной фиксированной точки </a:t>
            </a:r>
            <a:r>
              <a:rPr lang="ru-RU" sz="2800" b="1" dirty="0" err="1" smtClean="0">
                <a:solidFill>
                  <a:schemeClr val="tx2"/>
                </a:solidFill>
              </a:rPr>
              <a:t>fix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en-US" sz="2800" b="1" dirty="0">
                <a:solidFill>
                  <a:srgbClr val="035B7A"/>
                </a:solidFill>
              </a:rPr>
              <a:t>’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=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fix</a:t>
            </a:r>
            <a:r>
              <a:rPr lang="en-US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Н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823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Циклические конструкции и их семантика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Итак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вводим </a:t>
            </a:r>
            <a:r>
              <a:rPr lang="ru-RU" sz="2800" dirty="0">
                <a:solidFill>
                  <a:schemeClr val="tx2"/>
                </a:solidFill>
              </a:rPr>
              <a:t>дополнительно в язык </a:t>
            </a:r>
            <a:r>
              <a:rPr lang="ru-RU" sz="2800" b="1" dirty="0" err="1" smtClean="0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 синтаксическую </a:t>
            </a:r>
            <a:r>
              <a:rPr lang="ru-RU" sz="2800" dirty="0">
                <a:solidFill>
                  <a:schemeClr val="tx2"/>
                </a:solidFill>
              </a:rPr>
              <a:t>конструкцию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035B7A"/>
                </a:solidFill>
              </a:rPr>
              <a:t>С ::= </a:t>
            </a: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и </a:t>
            </a:r>
            <a:r>
              <a:rPr lang="ru-RU" sz="2800" dirty="0">
                <a:solidFill>
                  <a:schemeClr val="tx2"/>
                </a:solidFill>
              </a:rPr>
              <a:t>новый пункт определения семантической функции </a:t>
            </a:r>
            <a:r>
              <a:rPr lang="ru-RU" sz="2800" b="1" dirty="0">
                <a:solidFill>
                  <a:schemeClr val="tx2"/>
                </a:solidFill>
              </a:rPr>
              <a:t>С</a:t>
            </a:r>
            <a:r>
              <a:rPr lang="ru-RU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 smtClean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d</a:t>
            </a:r>
            <a:r>
              <a:rPr lang="en-US" sz="2800" b="1" u="sng" dirty="0">
                <a:solidFill>
                  <a:srgbClr val="035B7A"/>
                </a:solidFill>
              </a:rPr>
              <a:t>o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fix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(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→(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en-US" sz="2800" b="1" dirty="0">
                <a:solidFill>
                  <a:srgbClr val="035B7A"/>
                </a:solidFill>
              </a:rPr>
              <a:t>∙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dirty="0">
                <a:solidFill>
                  <a:srgbClr val="035B7A"/>
                </a:solidFill>
              </a:rPr>
              <a:t>⟧)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,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endParaRPr lang="ru-RU" sz="2800" b="1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Часто требуется добавить </a:t>
            </a:r>
            <a:r>
              <a:rPr lang="ru-RU" sz="2800" dirty="0">
                <a:solidFill>
                  <a:schemeClr val="tx2"/>
                </a:solidFill>
              </a:rPr>
              <a:t>новые черты в </a:t>
            </a:r>
            <a:r>
              <a:rPr lang="ru-RU" sz="2800" dirty="0" smtClean="0">
                <a:solidFill>
                  <a:schemeClr val="tx2"/>
                </a:solidFill>
              </a:rPr>
              <a:t>язык </a:t>
            </a:r>
            <a:r>
              <a:rPr lang="ru-RU" sz="2800" dirty="0">
                <a:solidFill>
                  <a:schemeClr val="tx2"/>
                </a:solidFill>
              </a:rPr>
              <a:t>не для </a:t>
            </a:r>
            <a:r>
              <a:rPr lang="ru-RU" sz="2800" dirty="0" smtClean="0">
                <a:solidFill>
                  <a:schemeClr val="tx2"/>
                </a:solidFill>
              </a:rPr>
              <a:t>увеличения </a:t>
            </a:r>
            <a:r>
              <a:rPr lang="ru-RU" sz="2800" dirty="0">
                <a:solidFill>
                  <a:schemeClr val="tx2"/>
                </a:solidFill>
              </a:rPr>
              <a:t>его семантической мощности, а просто для упрощения использования уже имеющихся в языке возможностей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461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способа добавления новых синтаксических конструкций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255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Существуют </a:t>
            </a:r>
            <a:r>
              <a:rPr lang="ru-RU" sz="2800" dirty="0">
                <a:solidFill>
                  <a:schemeClr val="tx2"/>
                </a:solidFill>
              </a:rPr>
              <a:t>два способа добавления новых синтаксических конструкций в язык.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Первый </a:t>
            </a:r>
            <a:r>
              <a:rPr lang="ru-RU" sz="2800" b="1" dirty="0">
                <a:solidFill>
                  <a:schemeClr val="tx2"/>
                </a:solidFill>
              </a:rPr>
              <a:t>способ</a:t>
            </a:r>
            <a:r>
              <a:rPr lang="ru-RU" sz="2800" dirty="0">
                <a:solidFill>
                  <a:schemeClr val="tx2"/>
                </a:solidFill>
              </a:rPr>
              <a:t> состоит в добавлении новых конструкций </a:t>
            </a:r>
            <a:r>
              <a:rPr lang="ru-RU" sz="2800" dirty="0" smtClean="0">
                <a:solidFill>
                  <a:schemeClr val="tx2"/>
                </a:solidFill>
              </a:rPr>
              <a:t>и </a:t>
            </a:r>
            <a:r>
              <a:rPr lang="ru-RU" sz="2800" dirty="0">
                <a:solidFill>
                  <a:schemeClr val="tx2"/>
                </a:solidFill>
              </a:rPr>
              <a:t>соответствующих им семантических определений. Этот путь формально расширяет язык </a:t>
            </a:r>
            <a:r>
              <a:rPr lang="ru-RU" sz="2800" dirty="0" smtClean="0">
                <a:solidFill>
                  <a:schemeClr val="tx2"/>
                </a:solidFill>
              </a:rPr>
              <a:t>и </a:t>
            </a:r>
            <a:r>
              <a:rPr lang="ru-RU" sz="2800" dirty="0">
                <a:solidFill>
                  <a:schemeClr val="tx2"/>
                </a:solidFill>
              </a:rPr>
              <a:t>усложняет </a:t>
            </a:r>
            <a:r>
              <a:rPr lang="ru-RU" sz="2800" dirty="0" smtClean="0">
                <a:solidFill>
                  <a:schemeClr val="tx2"/>
                </a:solidFill>
              </a:rPr>
              <a:t>доказательства, </a:t>
            </a:r>
            <a:r>
              <a:rPr lang="ru-RU" sz="2800" dirty="0">
                <a:solidFill>
                  <a:schemeClr val="tx2"/>
                </a:solidFill>
              </a:rPr>
              <a:t>которые используют структурную индукцию. Этот </a:t>
            </a:r>
            <a:r>
              <a:rPr lang="ru-RU" sz="2800" dirty="0" smtClean="0">
                <a:solidFill>
                  <a:schemeClr val="tx2"/>
                </a:solidFill>
              </a:rPr>
              <a:t>способ использовался </a:t>
            </a:r>
            <a:r>
              <a:rPr lang="ru-RU" sz="2800" dirty="0">
                <a:solidFill>
                  <a:schemeClr val="tx2"/>
                </a:solidFill>
              </a:rPr>
              <a:t>при добавлении конструкции </a:t>
            </a:r>
            <a:r>
              <a:rPr lang="ru-RU" sz="2800" b="1" u="sng" dirty="0" err="1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smtClean="0">
                <a:solidFill>
                  <a:schemeClr val="tx2"/>
                </a:solidFill>
              </a:rPr>
              <a:t>о</a:t>
            </a:r>
            <a:r>
              <a:rPr lang="en-US" sz="2800" b="1" u="sng" dirty="0" smtClean="0">
                <a:solidFill>
                  <a:schemeClr val="tx2"/>
                </a:solidFill>
              </a:rPr>
              <a:t>d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 язык </a:t>
            </a:r>
            <a:r>
              <a:rPr lang="en-US" sz="2800" b="1" dirty="0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Альтернативным способом является сохранение ядра языка </a:t>
            </a:r>
            <a:r>
              <a:rPr lang="ru-RU" sz="2800" dirty="0" smtClean="0">
                <a:solidFill>
                  <a:schemeClr val="tx2"/>
                </a:solidFill>
              </a:rPr>
              <a:t>без </a:t>
            </a:r>
            <a:r>
              <a:rPr lang="ru-RU" sz="2800" dirty="0">
                <a:solidFill>
                  <a:schemeClr val="tx2"/>
                </a:solidFill>
              </a:rPr>
              <a:t>изменений и введение дополнительных конструкций с помощью синтаксических равенств. Этот путь показывает, как </a:t>
            </a:r>
            <a:r>
              <a:rPr lang="ru-RU" sz="2800" dirty="0" smtClean="0">
                <a:solidFill>
                  <a:schemeClr val="tx2"/>
                </a:solidFill>
              </a:rPr>
              <a:t>программа </a:t>
            </a:r>
            <a:r>
              <a:rPr lang="ru-RU" sz="2800" dirty="0">
                <a:solidFill>
                  <a:schemeClr val="tx2"/>
                </a:solidFill>
              </a:rPr>
              <a:t>может быть сведена к основным конструкциям ядра языка чисто синтаксическими средствами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232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Циклические конструкции и их семантика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На практике используются </a:t>
            </a:r>
            <a:r>
              <a:rPr lang="ru-RU" sz="2800" dirty="0">
                <a:solidFill>
                  <a:schemeClr val="tx2"/>
                </a:solidFill>
              </a:rPr>
              <a:t>оба способа, причем иногда оба сразу, давая определения обоих видов и доказывая их эквивалентность.</a:t>
            </a: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в качестве примера </a:t>
            </a:r>
            <a:r>
              <a:rPr lang="ru-RU" sz="2800" dirty="0" smtClean="0">
                <a:solidFill>
                  <a:schemeClr val="tx2"/>
                </a:solidFill>
              </a:rPr>
              <a:t>использования </a:t>
            </a:r>
            <a:r>
              <a:rPr lang="ru-RU" sz="2800" b="1" dirty="0" smtClean="0">
                <a:solidFill>
                  <a:schemeClr val="tx2"/>
                </a:solidFill>
              </a:rPr>
              <a:t>второго </a:t>
            </a:r>
            <a:r>
              <a:rPr lang="ru-RU" sz="2800" b="1" dirty="0">
                <a:solidFill>
                  <a:schemeClr val="tx2"/>
                </a:solidFill>
              </a:rPr>
              <a:t>способа </a:t>
            </a:r>
            <a:r>
              <a:rPr lang="ru-RU" sz="2800" dirty="0">
                <a:solidFill>
                  <a:schemeClr val="tx2"/>
                </a:solidFill>
              </a:rPr>
              <a:t>добавление оператора </a:t>
            </a:r>
            <a:r>
              <a:rPr lang="ru-RU" sz="2800" b="1" dirty="0">
                <a:solidFill>
                  <a:schemeClr val="tx2"/>
                </a:solidFill>
              </a:rPr>
              <a:t>отрицания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"¬"</a:t>
            </a:r>
            <a:r>
              <a:rPr lang="ru-RU" sz="2800" dirty="0" smtClean="0">
                <a:solidFill>
                  <a:schemeClr val="tx2"/>
                </a:solidFill>
              </a:rPr>
              <a:t>: 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¬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 </a:t>
            </a:r>
            <a:r>
              <a:rPr lang="ru-RU" sz="2800" b="1" u="sng" dirty="0" err="1">
                <a:solidFill>
                  <a:srgbClr val="035B7A"/>
                </a:solidFill>
              </a:rPr>
              <a:t>if</a:t>
            </a:r>
            <a:r>
              <a:rPr lang="ru-RU" sz="2800" b="1" dirty="0">
                <a:solidFill>
                  <a:srgbClr val="035B7A"/>
                </a:solidFill>
              </a:rPr>
              <a:t> Е </a:t>
            </a:r>
            <a:r>
              <a:rPr lang="ru-RU" sz="2800" b="1" u="sng" dirty="0" err="1">
                <a:solidFill>
                  <a:srgbClr val="035B7A"/>
                </a:solidFill>
              </a:rPr>
              <a:t>then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false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else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true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fi</a:t>
            </a:r>
            <a:endParaRPr lang="ru-RU" sz="2800" u="sng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Используя это равенство нетрудно доказать справедливость следующих </a:t>
            </a:r>
            <a:r>
              <a:rPr lang="ru-RU" sz="2800" dirty="0" smtClean="0">
                <a:solidFill>
                  <a:schemeClr val="tx2"/>
                </a:solidFill>
              </a:rPr>
              <a:t>утверждений: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u="sng" dirty="0" err="1">
                <a:solidFill>
                  <a:srgbClr val="035B7A"/>
                </a:solidFill>
              </a:rPr>
              <a:t>if</a:t>
            </a:r>
            <a:r>
              <a:rPr lang="ru-RU" sz="2800" b="1" dirty="0">
                <a:solidFill>
                  <a:srgbClr val="035B7A"/>
                </a:solidFill>
              </a:rPr>
              <a:t> ¬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then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E</a:t>
            </a:r>
            <a:r>
              <a:rPr lang="ru-RU" sz="2800" b="1" baseline="-25000" dirty="0">
                <a:solidFill>
                  <a:srgbClr val="035B7A"/>
                </a:solidFill>
              </a:rPr>
              <a:t>1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else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E</a:t>
            </a:r>
            <a:r>
              <a:rPr lang="ru-RU" sz="2800" b="1" baseline="-25000" dirty="0" smtClean="0">
                <a:solidFill>
                  <a:srgbClr val="035B7A"/>
                </a:solidFill>
              </a:rPr>
              <a:t>2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fi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 </a:t>
            </a:r>
            <a:r>
              <a:rPr lang="ru-RU" sz="2800" b="1" u="sng" dirty="0" err="1">
                <a:solidFill>
                  <a:srgbClr val="035B7A"/>
                </a:solidFill>
              </a:rPr>
              <a:t>if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then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2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else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1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fi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</a:p>
          <a:p>
            <a:pPr marL="0" lvl="7" indent="0" algn="ctr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¬</a:t>
            </a:r>
            <a:r>
              <a:rPr lang="ru-RU" sz="2800" b="1" dirty="0" smtClean="0">
                <a:solidFill>
                  <a:srgbClr val="035B7A"/>
                </a:solidFill>
              </a:rPr>
              <a:t>(¬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ru-RU" sz="2800" b="1" dirty="0" smtClean="0">
                <a:solidFill>
                  <a:srgbClr val="035B7A"/>
                </a:solidFill>
              </a:rPr>
              <a:t>) </a:t>
            </a:r>
            <a:r>
              <a:rPr lang="ru-RU" sz="2800" b="1" dirty="0">
                <a:solidFill>
                  <a:srgbClr val="035B7A"/>
                </a:solidFill>
              </a:rPr>
              <a:t>= </a:t>
            </a:r>
            <a:r>
              <a:rPr lang="en-US" sz="2800" b="1" dirty="0" smtClean="0">
                <a:solidFill>
                  <a:srgbClr val="035B7A"/>
                </a:solidFill>
              </a:rPr>
              <a:t>E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765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Циклические конструкции и их семантика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Докажем первое </a:t>
            </a:r>
            <a:r>
              <a:rPr lang="ru-RU" sz="2600" dirty="0">
                <a:solidFill>
                  <a:schemeClr val="tx2"/>
                </a:solidFill>
              </a:rPr>
              <a:t>утверждение. </a:t>
            </a:r>
            <a:r>
              <a:rPr lang="ru-RU" sz="2600" dirty="0" smtClean="0">
                <a:solidFill>
                  <a:schemeClr val="tx2"/>
                </a:solidFill>
              </a:rPr>
              <a:t>Пусть 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=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u="sng" dirty="0" err="1" smtClean="0">
                <a:solidFill>
                  <a:schemeClr val="tx2"/>
                </a:solidFill>
              </a:rPr>
              <a:t>if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¬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baseline="-25000" dirty="0">
                <a:solidFill>
                  <a:schemeClr val="tx2"/>
                </a:solidFill>
              </a:rPr>
              <a:t>0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u="sng" dirty="0" err="1">
                <a:solidFill>
                  <a:schemeClr val="tx2"/>
                </a:solidFill>
              </a:rPr>
              <a:t>then</a:t>
            </a:r>
            <a:r>
              <a:rPr lang="ru-RU" sz="2600" b="1" dirty="0">
                <a:solidFill>
                  <a:schemeClr val="tx2"/>
                </a:solidFill>
              </a:rPr>
              <a:t> E</a:t>
            </a:r>
            <a:r>
              <a:rPr lang="ru-RU" sz="2600" b="1" baseline="-25000" dirty="0">
                <a:solidFill>
                  <a:schemeClr val="tx2"/>
                </a:solidFill>
              </a:rPr>
              <a:t>1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u="sng" dirty="0" err="1">
                <a:solidFill>
                  <a:schemeClr val="tx2"/>
                </a:solidFill>
              </a:rPr>
              <a:t>else</a:t>
            </a:r>
            <a:r>
              <a:rPr lang="ru-RU" sz="2600" b="1" dirty="0">
                <a:solidFill>
                  <a:schemeClr val="tx2"/>
                </a:solidFill>
              </a:rPr>
              <a:t> E</a:t>
            </a:r>
            <a:r>
              <a:rPr lang="ru-RU" sz="2600" b="1" baseline="-25000" dirty="0">
                <a:solidFill>
                  <a:schemeClr val="tx2"/>
                </a:solidFill>
              </a:rPr>
              <a:t>2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u="sng" dirty="0" err="1" smtClean="0">
                <a:solidFill>
                  <a:schemeClr val="tx2"/>
                </a:solidFill>
              </a:rPr>
              <a:t>fi</a:t>
            </a:r>
            <a:r>
              <a:rPr lang="en-US" sz="2600" b="1" dirty="0" smtClean="0">
                <a:solidFill>
                  <a:schemeClr val="tx2"/>
                </a:solidFill>
              </a:rPr>
              <a:t>⟧ </a:t>
            </a:r>
            <a:r>
              <a:rPr lang="ru-RU" sz="2600" dirty="0" smtClean="0">
                <a:solidFill>
                  <a:schemeClr val="tx2"/>
                </a:solidFill>
              </a:rPr>
              <a:t>и 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en-US" sz="2600" b="1" baseline="-25000" dirty="0">
                <a:solidFill>
                  <a:schemeClr val="tx2"/>
                </a:solidFill>
              </a:rPr>
              <a:t>r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=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ru-RU" sz="2600" b="1" baseline="-25000" dirty="0" err="1" smtClean="0">
                <a:solidFill>
                  <a:schemeClr val="tx2"/>
                </a:solidFill>
              </a:rPr>
              <a:t>r</a:t>
            </a:r>
            <a:r>
              <a:rPr lang="en-US" sz="2600" b="1" dirty="0" smtClean="0">
                <a:solidFill>
                  <a:schemeClr val="tx2"/>
                </a:solidFill>
              </a:rPr>
              <a:t>⟧ </a:t>
            </a:r>
            <a:r>
              <a:rPr lang="ru-RU" sz="2600" dirty="0" smtClean="0">
                <a:solidFill>
                  <a:schemeClr val="tx2"/>
                </a:solidFill>
              </a:rPr>
              <a:t>для </a:t>
            </a:r>
            <a:r>
              <a:rPr lang="ru-RU" sz="2600" b="1" dirty="0" err="1">
                <a:solidFill>
                  <a:schemeClr val="tx2"/>
                </a:solidFill>
              </a:rPr>
              <a:t>r</a:t>
            </a:r>
            <a:r>
              <a:rPr lang="ru-RU" sz="2600" b="1" dirty="0">
                <a:solidFill>
                  <a:schemeClr val="tx2"/>
                </a:solidFill>
              </a:rPr>
              <a:t> = 0</a:t>
            </a:r>
            <a:r>
              <a:rPr lang="ru-RU" sz="2600" b="1" dirty="0" smtClean="0">
                <a:solidFill>
                  <a:schemeClr val="tx2"/>
                </a:solidFill>
              </a:rPr>
              <a:t>, 1, 2</a:t>
            </a:r>
            <a:r>
              <a:rPr lang="ru-RU" sz="26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Требуется доказать, что </a:t>
            </a:r>
            <a:r>
              <a:rPr lang="en-US" sz="2600" dirty="0">
                <a:solidFill>
                  <a:schemeClr val="tx2"/>
                </a:solidFill>
              </a:rPr>
              <a:t>𝛚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=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𝜆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ru-RU" sz="2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→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600" dirty="0" smtClean="0">
                <a:solidFill>
                  <a:schemeClr val="tx2"/>
                </a:solidFill>
              </a:rPr>
              <a:t>𝛔, 𝛚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</a:rPr>
              <a:t>(*)</a:t>
            </a:r>
            <a:endParaRPr lang="ru-RU" sz="26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Из семантического определения </a:t>
            </a:r>
            <a:r>
              <a:rPr lang="ru-RU" sz="2600" dirty="0" smtClean="0">
                <a:solidFill>
                  <a:schemeClr val="tx2"/>
                </a:solidFill>
              </a:rPr>
              <a:t>имеем: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=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𝜆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dirty="0" smtClean="0">
                <a:solidFill>
                  <a:schemeClr val="tx2"/>
                </a:solidFill>
              </a:rPr>
              <a:t>¬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→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en-US" sz="2600" dirty="0" smtClean="0">
                <a:solidFill>
                  <a:schemeClr val="tx2"/>
                </a:solidFill>
              </a:rPr>
              <a:t>, 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dirty="0" smtClean="0">
                <a:solidFill>
                  <a:schemeClr val="tx2"/>
                </a:solidFill>
              </a:rPr>
              <a:t>𝛔 </a:t>
            </a:r>
            <a:r>
              <a:rPr lang="en-US" sz="2600" b="1" dirty="0" smtClean="0">
                <a:solidFill>
                  <a:schemeClr val="tx2"/>
                </a:solidFill>
              </a:rPr>
              <a:t>=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     = </a:t>
            </a:r>
            <a:r>
              <a:rPr lang="en-US" sz="2600" b="1" dirty="0">
                <a:solidFill>
                  <a:schemeClr val="tx2"/>
                </a:solidFill>
              </a:rPr>
              <a:t>𝜆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>
                <a:solidFill>
                  <a:schemeClr val="tx2"/>
                </a:solidFill>
              </a:rPr>
              <a:t>.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dirty="0">
                <a:solidFill>
                  <a:schemeClr val="tx2"/>
                </a:solidFill>
              </a:rPr>
              <a:t>⟦</a:t>
            </a:r>
            <a:r>
              <a:rPr lang="ru-RU" sz="2600" b="1" dirty="0">
                <a:solidFill>
                  <a:schemeClr val="tx2"/>
                </a:solidFill>
              </a:rPr>
              <a:t>¬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baseline="-25000" dirty="0">
                <a:solidFill>
                  <a:schemeClr val="tx2"/>
                </a:solidFill>
              </a:rPr>
              <a:t>0</a:t>
            </a:r>
            <a:r>
              <a:rPr lang="en-US" sz="2600" b="1" dirty="0">
                <a:solidFill>
                  <a:schemeClr val="tx2"/>
                </a:solidFill>
              </a:rPr>
              <a:t>⟧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→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en-US" sz="2600" dirty="0">
                <a:solidFill>
                  <a:schemeClr val="tx2"/>
                </a:solidFill>
              </a:rPr>
              <a:t>, 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600" dirty="0" smtClean="0">
                <a:solidFill>
                  <a:schemeClr val="tx2"/>
                </a:solidFill>
              </a:rPr>
              <a:t>𝛔 </a:t>
            </a:r>
            <a:r>
              <a:rPr lang="en-US" sz="2600" b="1" dirty="0" smtClean="0">
                <a:solidFill>
                  <a:schemeClr val="tx2"/>
                </a:solidFill>
              </a:rPr>
              <a:t>=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     = </a:t>
            </a:r>
            <a:r>
              <a:rPr lang="en-US" sz="2600" b="1" dirty="0">
                <a:solidFill>
                  <a:schemeClr val="tx2"/>
                </a:solidFill>
              </a:rPr>
              <a:t>𝜆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>
                <a:solidFill>
                  <a:schemeClr val="tx2"/>
                </a:solidFill>
              </a:rPr>
              <a:t>.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u="sng" dirty="0" err="1" smtClean="0">
                <a:solidFill>
                  <a:schemeClr val="tx2"/>
                </a:solidFill>
              </a:rPr>
              <a:t>if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baseline="-25000" dirty="0">
                <a:solidFill>
                  <a:schemeClr val="tx2"/>
                </a:solidFill>
              </a:rPr>
              <a:t>0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u="sng" dirty="0" err="1">
                <a:solidFill>
                  <a:schemeClr val="tx2"/>
                </a:solidFill>
              </a:rPr>
              <a:t>then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en-US" sz="2600" b="1" u="sng" dirty="0" smtClean="0">
                <a:solidFill>
                  <a:schemeClr val="tx2"/>
                </a:solidFill>
              </a:rPr>
              <a:t>false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u="sng" dirty="0" err="1">
                <a:solidFill>
                  <a:schemeClr val="tx2"/>
                </a:solidFill>
              </a:rPr>
              <a:t>else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en-US" sz="2600" b="1" u="sng" dirty="0" smtClean="0">
                <a:solidFill>
                  <a:schemeClr val="tx2"/>
                </a:solidFill>
              </a:rPr>
              <a:t>true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u="sng" dirty="0" err="1" smtClean="0">
                <a:solidFill>
                  <a:schemeClr val="tx2"/>
                </a:solidFill>
              </a:rPr>
              <a:t>fi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→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𝛚</a:t>
            </a:r>
            <a:r>
              <a:rPr lang="en-US" sz="2600" b="1" baseline="-25000" dirty="0">
                <a:solidFill>
                  <a:schemeClr val="tx2"/>
                </a:solidFill>
              </a:rPr>
              <a:t>1</a:t>
            </a:r>
            <a:r>
              <a:rPr lang="en-US" sz="2600" dirty="0">
                <a:solidFill>
                  <a:schemeClr val="tx2"/>
                </a:solidFill>
              </a:rPr>
              <a:t>𝛔, 𝛚</a:t>
            </a:r>
            <a:r>
              <a:rPr lang="en-US" sz="2600" b="1" baseline="-25000" dirty="0">
                <a:solidFill>
                  <a:schemeClr val="tx2"/>
                </a:solidFill>
              </a:rPr>
              <a:t>2</a:t>
            </a:r>
            <a:r>
              <a:rPr lang="en-US" sz="2600" dirty="0">
                <a:solidFill>
                  <a:schemeClr val="tx2"/>
                </a:solidFill>
              </a:rPr>
              <a:t>𝛔 </a:t>
            </a:r>
            <a:r>
              <a:rPr lang="en-US" sz="2600" b="1" dirty="0" smtClean="0">
                <a:solidFill>
                  <a:schemeClr val="tx2"/>
                </a:solidFill>
              </a:rPr>
              <a:t>=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     = </a:t>
            </a:r>
            <a:r>
              <a:rPr lang="en-US" sz="2600" b="1" dirty="0">
                <a:solidFill>
                  <a:schemeClr val="tx2"/>
                </a:solidFill>
              </a:rPr>
              <a:t>𝜆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r>
              <a:rPr lang="en-US" sz="2600" b="1" dirty="0" smtClean="0">
                <a:solidFill>
                  <a:schemeClr val="tx2"/>
                </a:solidFill>
              </a:rPr>
              <a:t>(</a:t>
            </a:r>
            <a:r>
              <a:rPr lang="en-US" sz="2600" dirty="0" smtClean="0">
                <a:solidFill>
                  <a:schemeClr val="tx2"/>
                </a:solidFill>
              </a:rPr>
              <a:t>𝛚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→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strict(</a:t>
            </a:r>
            <a:r>
              <a:rPr lang="en-US" sz="2600" b="1" dirty="0">
                <a:solidFill>
                  <a:schemeClr val="tx2"/>
                </a:solidFill>
              </a:rPr>
              <a:t>𝜆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r>
              <a:rPr lang="en-US" sz="2600" b="1" dirty="0" smtClean="0">
                <a:solidFill>
                  <a:schemeClr val="tx2"/>
                </a:solidFill>
              </a:rPr>
              <a:t>false)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en-US" sz="2600" b="1" dirty="0" smtClean="0">
                <a:solidFill>
                  <a:schemeClr val="tx2"/>
                </a:solidFill>
              </a:rPr>
              <a:t>, </a:t>
            </a:r>
            <a:r>
              <a:rPr lang="en-US" sz="2600" b="1" dirty="0">
                <a:solidFill>
                  <a:schemeClr val="tx2"/>
                </a:solidFill>
              </a:rPr>
              <a:t>strict(𝜆</a:t>
            </a:r>
            <a:r>
              <a:rPr lang="en-US" sz="2600" dirty="0">
                <a:solidFill>
                  <a:schemeClr val="tx2"/>
                </a:solidFill>
              </a:rPr>
              <a:t>𝛔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  <a:r>
              <a:rPr lang="en-US" sz="2600" b="1" dirty="0" smtClean="0">
                <a:solidFill>
                  <a:schemeClr val="tx2"/>
                </a:solidFill>
              </a:rPr>
              <a:t>true)</a:t>
            </a:r>
            <a:r>
              <a:rPr lang="en-US" sz="2600" dirty="0" smtClean="0">
                <a:solidFill>
                  <a:schemeClr val="tx2"/>
                </a:solidFill>
              </a:rPr>
              <a:t>𝛔</a:t>
            </a:r>
            <a:r>
              <a:rPr lang="en-US" sz="2600" b="1" dirty="0" smtClean="0">
                <a:solidFill>
                  <a:schemeClr val="tx2"/>
                </a:solidFill>
              </a:rPr>
              <a:t>)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b="1" dirty="0">
                <a:solidFill>
                  <a:schemeClr val="tx2"/>
                </a:solidFill>
              </a:rPr>
              <a:t>→</a:t>
            </a:r>
            <a:r>
              <a:rPr lang="ru-RU" sz="2600" dirty="0">
                <a:solidFill>
                  <a:schemeClr val="tx2"/>
                </a:solidFill>
              </a:rPr>
              <a:t> </a:t>
            </a:r>
            <a:r>
              <a:rPr lang="en-US" sz="2600" dirty="0">
                <a:solidFill>
                  <a:schemeClr val="tx2"/>
                </a:solidFill>
              </a:rPr>
              <a:t>𝛚</a:t>
            </a:r>
            <a:r>
              <a:rPr lang="en-US" sz="2600" b="1" baseline="-25000" dirty="0">
                <a:solidFill>
                  <a:schemeClr val="tx2"/>
                </a:solidFill>
              </a:rPr>
              <a:t>1</a:t>
            </a:r>
            <a:r>
              <a:rPr lang="en-US" sz="2600" dirty="0">
                <a:solidFill>
                  <a:schemeClr val="tx2"/>
                </a:solidFill>
              </a:rPr>
              <a:t>𝛔, 𝛚</a:t>
            </a:r>
            <a:r>
              <a:rPr lang="en-US" sz="2600" b="1" baseline="-25000" dirty="0">
                <a:solidFill>
                  <a:schemeClr val="tx2"/>
                </a:solidFill>
              </a:rPr>
              <a:t>2</a:t>
            </a:r>
            <a:r>
              <a:rPr lang="en-US" sz="2600" dirty="0" smtClean="0">
                <a:solidFill>
                  <a:schemeClr val="tx2"/>
                </a:solidFill>
              </a:rPr>
              <a:t>𝛔.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Примени</a:t>
            </a:r>
            <a:r>
              <a:rPr lang="ru-RU" sz="2400" dirty="0">
                <a:solidFill>
                  <a:schemeClr val="tx2"/>
                </a:solidFill>
              </a:rPr>
              <a:t>в</a:t>
            </a:r>
            <a:r>
              <a:rPr lang="ru-RU" sz="2400" dirty="0" smtClean="0">
                <a:solidFill>
                  <a:schemeClr val="tx2"/>
                </a:solidFill>
              </a:rPr>
              <a:t> обе части доказываемого равенства (*) к некоторому произвольному 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ru-RU" sz="2400" dirty="0" smtClean="0">
                <a:solidFill>
                  <a:schemeClr val="tx2"/>
                </a:solidFill>
              </a:rPr>
              <a:t>. Если </a:t>
            </a:r>
            <a:r>
              <a:rPr lang="en-US" sz="2400" dirty="0" smtClean="0">
                <a:solidFill>
                  <a:schemeClr val="tx2"/>
                </a:solidFill>
              </a:rPr>
              <a:t>𝛔</a:t>
            </a:r>
            <a:r>
              <a:rPr lang="ru-RU" sz="2400" b="1" dirty="0" smtClean="0">
                <a:solidFill>
                  <a:schemeClr val="tx2"/>
                </a:solidFill>
              </a:rPr>
              <a:t>=⊥</a:t>
            </a:r>
            <a:r>
              <a:rPr lang="ru-RU" sz="2400" dirty="0" smtClean="0">
                <a:solidFill>
                  <a:schemeClr val="tx2"/>
                </a:solidFill>
              </a:rPr>
              <a:t>, то легко проверить, что равенство (*) имеет место. Если 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–</a:t>
            </a:r>
            <a:r>
              <a:rPr lang="ru-RU" sz="2400" dirty="0" smtClean="0">
                <a:solidFill>
                  <a:schemeClr val="tx2"/>
                </a:solidFill>
              </a:rPr>
              <a:t> подходящее состояние, то рассмотрим различные случаи, зависящие от значения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𝛔</a:t>
            </a:r>
            <a:r>
              <a:rPr lang="ru-RU" sz="2400" dirty="0" smtClean="0">
                <a:solidFill>
                  <a:schemeClr val="tx2"/>
                </a:solidFill>
              </a:rPr>
              <a:t>. Например, пусть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>
                <a:solidFill>
                  <a:schemeClr val="tx2"/>
                </a:solidFill>
              </a:rPr>
              <a:t>0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= </a:t>
            </a:r>
            <a:r>
              <a:rPr lang="ru-RU" sz="2400" b="1" dirty="0" err="1" smtClean="0">
                <a:solidFill>
                  <a:schemeClr val="tx2"/>
                </a:solidFill>
              </a:rPr>
              <a:t>true</a:t>
            </a:r>
            <a:r>
              <a:rPr lang="ru-RU" sz="2400" dirty="0" smtClean="0">
                <a:solidFill>
                  <a:schemeClr val="tx2"/>
                </a:solidFill>
              </a:rPr>
              <a:t>. Тогда: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𝛚𝛔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=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(</a:t>
            </a:r>
            <a:r>
              <a:rPr lang="ru-RU" sz="2400" b="1" dirty="0" err="1" smtClean="0">
                <a:solidFill>
                  <a:schemeClr val="tx2"/>
                </a:solidFill>
              </a:rPr>
              <a:t>true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strict(𝜆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r>
              <a:rPr lang="en-US" sz="2400" b="1" dirty="0">
                <a:solidFill>
                  <a:schemeClr val="tx2"/>
                </a:solidFill>
              </a:rPr>
              <a:t>false)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en-US" sz="2400" b="1" dirty="0">
                <a:solidFill>
                  <a:schemeClr val="tx2"/>
                </a:solidFill>
              </a:rPr>
              <a:t>, strict(𝜆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r>
              <a:rPr lang="en-US" sz="2400" b="1" dirty="0">
                <a:solidFill>
                  <a:schemeClr val="tx2"/>
                </a:solidFill>
              </a:rPr>
              <a:t>true)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𝛔, 𝛚</a:t>
            </a:r>
            <a:r>
              <a:rPr lang="en-US" sz="2400" b="1" baseline="-25000" dirty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𝛔 </a:t>
            </a:r>
            <a:r>
              <a:rPr lang="en-US" sz="2400" b="1" dirty="0" smtClean="0">
                <a:solidFill>
                  <a:schemeClr val="tx2"/>
                </a:solidFill>
              </a:rPr>
              <a:t>=</a:t>
            </a:r>
            <a:endParaRPr lang="ru-RU" sz="24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= </a:t>
            </a:r>
            <a:r>
              <a:rPr lang="ru-RU" sz="2400" b="1" dirty="0" err="1">
                <a:solidFill>
                  <a:schemeClr val="tx2"/>
                </a:solidFill>
              </a:rPr>
              <a:t>false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𝛔, 𝛚</a:t>
            </a:r>
            <a:r>
              <a:rPr lang="en-US" sz="2400" b="1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𝛔 </a:t>
            </a:r>
            <a:r>
              <a:rPr lang="en-US" sz="2400" b="1" dirty="0">
                <a:solidFill>
                  <a:schemeClr val="tx2"/>
                </a:solidFill>
              </a:rPr>
              <a:t>=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𝛔 </a:t>
            </a:r>
            <a:r>
              <a:rPr lang="ru-RU" sz="2400" b="1" dirty="0" smtClean="0">
                <a:solidFill>
                  <a:schemeClr val="tx2"/>
                </a:solidFill>
              </a:rPr>
              <a:t>=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400" dirty="0" smtClean="0">
                <a:solidFill>
                  <a:schemeClr val="tx2"/>
                </a:solidFill>
              </a:rPr>
              <a:t>𝛔 </a:t>
            </a:r>
            <a:r>
              <a:rPr lang="en-US" sz="2400" b="1" dirty="0">
                <a:solidFill>
                  <a:schemeClr val="tx2"/>
                </a:solidFill>
              </a:rPr>
              <a:t>→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𝛚</a:t>
            </a:r>
            <a:r>
              <a:rPr lang="en-US" sz="2400" b="1" baseline="-25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𝛔, 𝛚</a:t>
            </a:r>
            <a:r>
              <a:rPr lang="en-US" sz="2400" b="1" baseline="-25000" dirty="0">
                <a:solidFill>
                  <a:schemeClr val="tx2"/>
                </a:solidFill>
              </a:rPr>
              <a:t>1</a:t>
            </a:r>
            <a:r>
              <a:rPr lang="en-US" sz="2400" dirty="0">
                <a:solidFill>
                  <a:schemeClr val="tx2"/>
                </a:solidFill>
              </a:rPr>
              <a:t>𝛔</a:t>
            </a: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Аналогично доказываются и другие случаи, </a:t>
            </a:r>
            <a:r>
              <a:rPr lang="ru-RU" sz="2400" dirty="0" err="1">
                <a:solidFill>
                  <a:schemeClr val="tx2"/>
                </a:solidFill>
              </a:rPr>
              <a:t>ч.т.д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995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Циклические конструкции и их семантика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Введем </a:t>
            </a:r>
            <a:r>
              <a:rPr lang="ru-RU" sz="2800" dirty="0">
                <a:solidFill>
                  <a:schemeClr val="tx2"/>
                </a:solidFill>
              </a:rPr>
              <a:t>в </a:t>
            </a:r>
            <a:r>
              <a:rPr lang="ru-RU" sz="2800" dirty="0" smtClean="0">
                <a:solidFill>
                  <a:schemeClr val="tx2"/>
                </a:solidFill>
              </a:rPr>
              <a:t>язык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дополнительно </a:t>
            </a:r>
            <a:r>
              <a:rPr lang="ru-RU" sz="2800" dirty="0">
                <a:solidFill>
                  <a:schemeClr val="tx2"/>
                </a:solidFill>
              </a:rPr>
              <a:t>команду </a:t>
            </a:r>
            <a:r>
              <a:rPr lang="ru-RU" sz="2800" b="1" u="sng" dirty="0" err="1">
                <a:solidFill>
                  <a:srgbClr val="035B7A"/>
                </a:solidFill>
              </a:rPr>
              <a:t>until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r>
              <a:rPr lang="ru-RU" sz="2800" dirty="0">
                <a:solidFill>
                  <a:schemeClr val="tx2"/>
                </a:solidFill>
              </a:rPr>
              <a:t>, определив ее с помощью следующего синтаксического </a:t>
            </a:r>
            <a:r>
              <a:rPr lang="ru-RU" sz="2800" dirty="0" smtClean="0">
                <a:solidFill>
                  <a:schemeClr val="tx2"/>
                </a:solidFill>
              </a:rPr>
              <a:t>равенства: </a:t>
            </a:r>
            <a:r>
              <a:rPr lang="ru-RU" sz="2800" b="1" u="sng" dirty="0" err="1">
                <a:solidFill>
                  <a:srgbClr val="035B7A"/>
                </a:solidFill>
              </a:rPr>
              <a:t>until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=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while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>
                <a:solidFill>
                  <a:srgbClr val="035B7A"/>
                </a:solidFill>
              </a:rPr>
              <a:t>od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</a:t>
            </a:r>
            <a:r>
              <a:rPr lang="ru-RU" sz="2800" dirty="0" smtClean="0">
                <a:solidFill>
                  <a:schemeClr val="tx2"/>
                </a:solidFill>
              </a:rPr>
              <a:t>оказательство </a:t>
            </a:r>
            <a:r>
              <a:rPr lang="ru-RU" sz="2800" dirty="0">
                <a:solidFill>
                  <a:schemeClr val="tx2"/>
                </a:solidFill>
              </a:rPr>
              <a:t>того, что это определение эквивалентно альтернативному определению команды </a:t>
            </a:r>
            <a:r>
              <a:rPr lang="ru-RU" sz="2800" b="1" u="sng" dirty="0" err="1">
                <a:solidFill>
                  <a:srgbClr val="035B7A"/>
                </a:solidFill>
              </a:rPr>
              <a:t>until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until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Е </a:t>
            </a:r>
            <a:r>
              <a:rPr lang="ru-RU" sz="2800" b="1" u="sng" dirty="0" err="1">
                <a:solidFill>
                  <a:srgbClr val="035B7A"/>
                </a:solidFill>
              </a:rPr>
              <a:t>do</a:t>
            </a:r>
            <a:r>
              <a:rPr lang="ru-RU" sz="2800" b="1" dirty="0">
                <a:solidFill>
                  <a:srgbClr val="035B7A"/>
                </a:solidFill>
              </a:rPr>
              <a:t> С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od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fix</a:t>
            </a:r>
            <a:r>
              <a:rPr lang="ru-RU" sz="2800" b="1" dirty="0">
                <a:solidFill>
                  <a:srgbClr val="035B7A"/>
                </a:solidFill>
              </a:rPr>
              <a:t> (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 smtClean="0">
                <a:solidFill>
                  <a:srgbClr val="035B7A"/>
                </a:solidFill>
              </a:rPr>
              <a:t>𝛔 </a:t>
            </a:r>
            <a:r>
              <a:rPr lang="en-US" sz="2800" b="1" dirty="0" smtClean="0">
                <a:solidFill>
                  <a:srgbClr val="035B7A"/>
                </a:solidFill>
              </a:rPr>
              <a:t>→ 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, (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b="1" dirty="0">
                <a:solidFill>
                  <a:srgbClr val="035B7A"/>
                </a:solidFill>
              </a:rPr>
              <a:t>∙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)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Расширим язык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еще </a:t>
            </a:r>
            <a:r>
              <a:rPr lang="ru-RU" sz="2800" dirty="0">
                <a:solidFill>
                  <a:schemeClr val="tx2"/>
                </a:solidFill>
              </a:rPr>
              <a:t>двумя циклическими: конструкциями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repeat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Е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u="sng" dirty="0" err="1">
                <a:solidFill>
                  <a:schemeClr val="tx2"/>
                </a:solidFill>
              </a:rPr>
              <a:t>repeat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until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Е)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 добавлением соответствующих семантических </a:t>
            </a:r>
            <a:r>
              <a:rPr lang="ru-RU" sz="2800" dirty="0" smtClean="0">
                <a:solidFill>
                  <a:schemeClr val="tx2"/>
                </a:solidFill>
              </a:rPr>
              <a:t>равенств: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en-US" sz="2800" b="1" u="sng" dirty="0">
                <a:solidFill>
                  <a:srgbClr val="035B7A"/>
                </a:solidFill>
              </a:rPr>
              <a:t>repeat</a:t>
            </a:r>
            <a:r>
              <a:rPr lang="en-US" sz="2800" b="1" dirty="0">
                <a:solidFill>
                  <a:srgbClr val="035B7A"/>
                </a:solidFill>
              </a:rPr>
              <a:t> C </a:t>
            </a:r>
            <a:r>
              <a:rPr lang="en-US" sz="2800" b="1" u="sng" dirty="0">
                <a:solidFill>
                  <a:srgbClr val="035B7A"/>
                </a:solidFill>
              </a:rPr>
              <a:t>while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 err="1">
                <a:solidFill>
                  <a:srgbClr val="035B7A"/>
                </a:solidFill>
              </a:rPr>
              <a:t>Е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fix</a:t>
            </a:r>
            <a:r>
              <a:rPr lang="ru-RU" sz="2800" b="1" dirty="0">
                <a:solidFill>
                  <a:srgbClr val="035B7A"/>
                </a:solidFill>
              </a:rPr>
              <a:t> (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ru-RU" sz="2800" b="1" dirty="0" smtClean="0">
                <a:solidFill>
                  <a:srgbClr val="035B7A"/>
                </a:solidFill>
              </a:rPr>
              <a:t>.</a:t>
            </a:r>
            <a:r>
              <a:rPr lang="en-US" sz="2800" b="1" dirty="0" smtClean="0">
                <a:solidFill>
                  <a:srgbClr val="035B7A"/>
                </a:solidFill>
              </a:rPr>
              <a:t>(𝜆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 </a:t>
            </a:r>
            <a:r>
              <a:rPr lang="en-US" sz="2800" b="1" dirty="0" smtClean="0">
                <a:solidFill>
                  <a:srgbClr val="035B7A"/>
                </a:solidFill>
              </a:rPr>
              <a:t>→ </a:t>
            </a:r>
            <a:r>
              <a:rPr lang="ru-RU" sz="2800" dirty="0" smtClean="0">
                <a:solidFill>
                  <a:srgbClr val="035B7A"/>
                </a:solidFill>
              </a:rPr>
              <a:t>𝛄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,</a:t>
            </a:r>
            <a:r>
              <a:rPr lang="en-US" sz="2800" dirty="0">
                <a:solidFill>
                  <a:srgbClr val="035B7A"/>
                </a:solidFill>
              </a:rPr>
              <a:t> 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)∙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repeat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C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until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fix</a:t>
            </a:r>
            <a:r>
              <a:rPr lang="ru-RU" sz="2800" b="1" dirty="0">
                <a:solidFill>
                  <a:srgbClr val="035B7A"/>
                </a:solidFill>
              </a:rPr>
              <a:t> (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ru-RU" sz="2800" b="1" dirty="0" smtClean="0">
                <a:solidFill>
                  <a:srgbClr val="035B7A"/>
                </a:solidFill>
              </a:rPr>
              <a:t>.</a:t>
            </a:r>
            <a:r>
              <a:rPr lang="en-US" sz="2800" b="1" dirty="0" smtClean="0">
                <a:solidFill>
                  <a:srgbClr val="035B7A"/>
                </a:solidFill>
              </a:rPr>
              <a:t>(𝜆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>
                <a:solidFill>
                  <a:srgbClr val="035B7A"/>
                </a:solidFill>
              </a:rPr>
              <a:t>Е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 </a:t>
            </a:r>
            <a:r>
              <a:rPr lang="en-US" sz="2800" b="1" dirty="0">
                <a:solidFill>
                  <a:srgbClr val="035B7A"/>
                </a:solidFill>
              </a:rPr>
              <a:t>→ 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,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)</a:t>
            </a:r>
            <a:r>
              <a:rPr lang="en-US" sz="2800" b="1" dirty="0">
                <a:solidFill>
                  <a:srgbClr val="035B7A"/>
                </a:solidFill>
              </a:rPr>
              <a:t>∙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299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effectLst/>
              </a:rPr>
              <a:t>Теоремы для определения дополнительных конструкций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Следующие </a:t>
            </a:r>
            <a:r>
              <a:rPr lang="ru-RU" sz="2800" dirty="0">
                <a:solidFill>
                  <a:schemeClr val="tx2"/>
                </a:solidFill>
              </a:rPr>
              <a:t>две теоремы могут служить как альтернативные определения дополнительных конструкций.</a:t>
            </a: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Теорема </a:t>
            </a:r>
            <a:r>
              <a:rPr lang="ru-RU" sz="2800" b="1" dirty="0" smtClean="0">
                <a:solidFill>
                  <a:srgbClr val="970000"/>
                </a:solidFill>
              </a:rPr>
              <a:t>2</a:t>
            </a:r>
            <a:r>
              <a:rPr lang="ru-RU" sz="2800" b="1" dirty="0">
                <a:solidFill>
                  <a:srgbClr val="970000"/>
                </a:solidFill>
              </a:rPr>
              <a:t>.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repeat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Е = С; </a:t>
            </a:r>
            <a:r>
              <a:rPr lang="ru-RU" sz="2800" b="1" u="sng" dirty="0" err="1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b="1" u="sng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Теорема </a:t>
            </a:r>
            <a:r>
              <a:rPr lang="ru-RU" sz="2800" b="1" dirty="0" smtClean="0">
                <a:solidFill>
                  <a:srgbClr val="970000"/>
                </a:solidFill>
              </a:rPr>
              <a:t>3</a:t>
            </a:r>
            <a:r>
              <a:rPr lang="ru-RU" sz="2800" b="1" dirty="0">
                <a:solidFill>
                  <a:srgbClr val="970000"/>
                </a:solidFill>
              </a:rPr>
              <a:t>.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repeat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until</a:t>
            </a:r>
            <a:r>
              <a:rPr lang="ru-RU" sz="2800" b="1" dirty="0">
                <a:solidFill>
                  <a:schemeClr val="tx2"/>
                </a:solidFill>
              </a:rPr>
              <a:t> Е = С; </a:t>
            </a:r>
            <a:r>
              <a:rPr lang="ru-RU" sz="2800" b="1" u="sng" dirty="0" err="1">
                <a:solidFill>
                  <a:schemeClr val="tx2"/>
                </a:solidFill>
              </a:rPr>
              <a:t>until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b="1" u="sng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Сформулируем </a:t>
            </a:r>
            <a:r>
              <a:rPr lang="ru-RU" sz="2800" dirty="0">
                <a:solidFill>
                  <a:schemeClr val="tx2"/>
                </a:solidFill>
              </a:rPr>
              <a:t>еще одну теорему.</a:t>
            </a: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970000"/>
                </a:solidFill>
              </a:rPr>
              <a:t>Теорема </a:t>
            </a:r>
            <a:r>
              <a:rPr lang="ru-RU" sz="2800" b="1" dirty="0" smtClean="0">
                <a:solidFill>
                  <a:srgbClr val="970000"/>
                </a:solidFill>
              </a:rPr>
              <a:t>4</a:t>
            </a:r>
            <a:r>
              <a:rPr lang="ru-RU" sz="2800" b="1" dirty="0">
                <a:solidFill>
                  <a:srgbClr val="970000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>
                <a:solidFill>
                  <a:schemeClr val="tx2"/>
                </a:solidFill>
              </a:rPr>
              <a:t>do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od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repeat</a:t>
            </a:r>
            <a:r>
              <a:rPr lang="ru-RU" sz="2800" b="1" dirty="0">
                <a:solidFill>
                  <a:schemeClr val="tx2"/>
                </a:solidFill>
              </a:rPr>
              <a:t> С </a:t>
            </a:r>
            <a:r>
              <a:rPr lang="ru-RU" sz="2800" b="1" u="sng" dirty="0" err="1">
                <a:solidFill>
                  <a:schemeClr val="tx2"/>
                </a:solidFill>
              </a:rPr>
              <a:t>while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е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fi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доказательства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этих </a:t>
            </a:r>
            <a:r>
              <a:rPr lang="ru-RU" sz="2800" dirty="0">
                <a:solidFill>
                  <a:schemeClr val="tx2"/>
                </a:solidFill>
              </a:rPr>
              <a:t>теорем, а также для доказательства других подобных утверждений используются методы, </a:t>
            </a:r>
            <a:r>
              <a:rPr lang="ru-RU" sz="2800" dirty="0" smtClean="0">
                <a:solidFill>
                  <a:schemeClr val="tx2"/>
                </a:solidFill>
              </a:rPr>
              <a:t>базиру</a:t>
            </a:r>
            <a:r>
              <a:rPr lang="ru-RU" sz="2800" dirty="0">
                <a:solidFill>
                  <a:schemeClr val="tx2"/>
                </a:solidFill>
              </a:rPr>
              <a:t>ю</a:t>
            </a:r>
            <a:r>
              <a:rPr lang="ru-RU" sz="2800" dirty="0" smtClean="0">
                <a:solidFill>
                  <a:schemeClr val="tx2"/>
                </a:solidFill>
              </a:rPr>
              <a:t>щиеся </a:t>
            </a:r>
            <a:r>
              <a:rPr lang="ru-RU" sz="2800" dirty="0">
                <a:solidFill>
                  <a:schemeClr val="tx2"/>
                </a:solidFill>
              </a:rPr>
              <a:t>на понятии </a:t>
            </a:r>
            <a:r>
              <a:rPr lang="ru-RU" sz="2800" b="1" dirty="0">
                <a:solidFill>
                  <a:schemeClr val="tx2"/>
                </a:solidFill>
              </a:rPr>
              <a:t>фиксированных точек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692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определения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Прежде, чем определить язык программирования </a:t>
            </a:r>
            <a:r>
              <a:rPr lang="ru-RU" sz="2800" b="1" dirty="0" err="1">
                <a:solidFill>
                  <a:schemeClr val="tx2"/>
                </a:solidFill>
              </a:rPr>
              <a:t>L</a:t>
            </a:r>
            <a:r>
              <a:rPr lang="ru-RU" sz="2800" dirty="0">
                <a:solidFill>
                  <a:schemeClr val="tx2"/>
                </a:solidFill>
              </a:rPr>
              <a:t>, введем </a:t>
            </a:r>
            <a:r>
              <a:rPr lang="ru-RU" sz="2800" dirty="0" smtClean="0">
                <a:solidFill>
                  <a:schemeClr val="tx2"/>
                </a:solidFill>
              </a:rPr>
              <a:t>следующие </a:t>
            </a:r>
            <a:r>
              <a:rPr lang="ru-RU" sz="2800" dirty="0">
                <a:solidFill>
                  <a:schemeClr val="tx2"/>
                </a:solidFill>
              </a:rPr>
              <a:t>синтаксические области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		</a:t>
            </a:r>
          </a:p>
          <a:p>
            <a:pPr marL="0" lvl="7" indent="0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		</a:t>
            </a:r>
            <a:r>
              <a:rPr lang="ru-RU" sz="2800" b="1" dirty="0" smtClean="0">
                <a:solidFill>
                  <a:schemeClr val="tx2"/>
                </a:solidFill>
              </a:rPr>
              <a:t>С </a:t>
            </a:r>
            <a:r>
              <a:rPr lang="en-US" sz="2800" dirty="0" smtClean="0">
                <a:solidFill>
                  <a:schemeClr val="tx2"/>
                </a:solidFill>
              </a:rPr>
              <a:t>∈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Cmd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(команды)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	</a:t>
            </a:r>
            <a:r>
              <a:rPr lang="ru-RU" sz="2800" b="1" dirty="0" smtClean="0">
                <a:solidFill>
                  <a:schemeClr val="tx2"/>
                </a:solidFill>
              </a:rPr>
              <a:t>Е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Ехр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(выражения) </a:t>
            </a: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	</a:t>
            </a:r>
            <a:r>
              <a:rPr lang="en-US" sz="2800" b="1" dirty="0" smtClean="0">
                <a:solidFill>
                  <a:schemeClr val="tx2"/>
                </a:solidFill>
              </a:rPr>
              <a:t>c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 smtClean="0">
                <a:solidFill>
                  <a:schemeClr val="tx2"/>
                </a:solidFill>
              </a:rPr>
              <a:t> Со</a:t>
            </a:r>
            <a:r>
              <a:rPr lang="en-US" sz="2800" b="1" dirty="0" smtClean="0">
                <a:solidFill>
                  <a:schemeClr val="tx2"/>
                </a:solidFill>
              </a:rPr>
              <a:t>m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(примитивные команды)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	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∈</a:t>
            </a:r>
            <a:r>
              <a:rPr lang="ru-RU" sz="2800" b="1" dirty="0" smtClean="0">
                <a:solidFill>
                  <a:schemeClr val="tx2"/>
                </a:solidFill>
              </a:rPr>
              <a:t> Р</a:t>
            </a:r>
            <a:r>
              <a:rPr lang="en-US" sz="2800" b="1" dirty="0" smtClean="0">
                <a:solidFill>
                  <a:schemeClr val="tx2"/>
                </a:solidFill>
              </a:rPr>
              <a:t>r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(примитивные предикаты)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396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определения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Синтаксис языка </a:t>
            </a:r>
            <a:r>
              <a:rPr lang="ru-RU" sz="2800" b="1" dirty="0" err="1">
                <a:solidFill>
                  <a:schemeClr val="tx2"/>
                </a:solidFill>
              </a:rPr>
              <a:t>L</a:t>
            </a:r>
            <a:r>
              <a:rPr lang="ru-RU" sz="2800" dirty="0">
                <a:solidFill>
                  <a:schemeClr val="tx2"/>
                </a:solidFill>
              </a:rPr>
              <a:t> может быть задан </a:t>
            </a:r>
            <a:r>
              <a:rPr lang="ru-RU" sz="2800" dirty="0" smtClean="0">
                <a:solidFill>
                  <a:schemeClr val="tx2"/>
                </a:solidFill>
              </a:rPr>
              <a:t>следующим образом: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4000" b="1" dirty="0">
                <a:solidFill>
                  <a:srgbClr val="035B7A"/>
                </a:solidFill>
              </a:rPr>
              <a:t> </a:t>
            </a:r>
            <a:r>
              <a:rPr lang="en-US" sz="4000" b="1" dirty="0" smtClean="0">
                <a:solidFill>
                  <a:srgbClr val="035B7A"/>
                </a:solidFill>
              </a:rPr>
              <a:t>   </a:t>
            </a:r>
            <a:r>
              <a:rPr lang="ru-RU" sz="4000" b="1" dirty="0" smtClean="0">
                <a:solidFill>
                  <a:srgbClr val="035B7A"/>
                </a:solidFill>
              </a:rPr>
              <a:t>С ::= </a:t>
            </a:r>
            <a:r>
              <a:rPr lang="en-US" sz="4000" b="1" dirty="0">
                <a:solidFill>
                  <a:srgbClr val="035B7A"/>
                </a:solidFill>
              </a:rPr>
              <a:t>c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dirty="0">
                <a:solidFill>
                  <a:srgbClr val="035B7A"/>
                </a:solidFill>
              </a:rPr>
              <a:t>| </a:t>
            </a:r>
            <a:r>
              <a:rPr lang="en-US" sz="4000" b="1" dirty="0" smtClean="0">
                <a:solidFill>
                  <a:srgbClr val="035B7A"/>
                </a:solidFill>
              </a:rPr>
              <a:t>e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dirty="0">
                <a:solidFill>
                  <a:srgbClr val="035B7A"/>
                </a:solidFill>
              </a:rPr>
              <a:t>| </a:t>
            </a:r>
            <a:r>
              <a:rPr lang="en-US" sz="4000" b="1" u="sng" dirty="0" err="1" smtClean="0">
                <a:solidFill>
                  <a:srgbClr val="035B7A"/>
                </a:solidFill>
              </a:rPr>
              <a:t>i</a:t>
            </a:r>
            <a:r>
              <a:rPr lang="ru-RU" sz="4000" b="1" u="sng" dirty="0" err="1" smtClean="0">
                <a:solidFill>
                  <a:srgbClr val="035B7A"/>
                </a:solidFill>
              </a:rPr>
              <a:t>f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dirty="0">
                <a:solidFill>
                  <a:srgbClr val="035B7A"/>
                </a:solidFill>
              </a:rPr>
              <a:t>Е </a:t>
            </a:r>
            <a:r>
              <a:rPr lang="ru-RU" sz="4000" b="1" u="sng" dirty="0" err="1">
                <a:solidFill>
                  <a:srgbClr val="035B7A"/>
                </a:solidFill>
              </a:rPr>
              <a:t>then</a:t>
            </a:r>
            <a:r>
              <a:rPr lang="ru-RU" sz="4000" b="1" dirty="0">
                <a:solidFill>
                  <a:srgbClr val="035B7A"/>
                </a:solidFill>
              </a:rPr>
              <a:t> </a:t>
            </a:r>
            <a:r>
              <a:rPr lang="ru-RU" sz="4000" b="1" dirty="0" err="1" smtClean="0">
                <a:solidFill>
                  <a:srgbClr val="035B7A"/>
                </a:solidFill>
              </a:rPr>
              <a:t>C</a:t>
            </a:r>
            <a:r>
              <a:rPr lang="en-US" sz="40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u="sng" dirty="0" err="1">
                <a:solidFill>
                  <a:srgbClr val="035B7A"/>
                </a:solidFill>
              </a:rPr>
              <a:t>else</a:t>
            </a:r>
            <a:r>
              <a:rPr lang="ru-RU" sz="4000" b="1" dirty="0">
                <a:solidFill>
                  <a:srgbClr val="035B7A"/>
                </a:solidFill>
              </a:rPr>
              <a:t> </a:t>
            </a:r>
            <a:r>
              <a:rPr lang="ru-RU" sz="4000" b="1" dirty="0" err="1" smtClean="0">
                <a:solidFill>
                  <a:srgbClr val="035B7A"/>
                </a:solidFill>
              </a:rPr>
              <a:t>C</a:t>
            </a:r>
            <a:r>
              <a:rPr lang="en-US" sz="4000" b="1" baseline="-25000" dirty="0" smtClean="0">
                <a:solidFill>
                  <a:srgbClr val="035B7A"/>
                </a:solidFill>
              </a:rPr>
              <a:t>1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u="sng" dirty="0" err="1">
                <a:solidFill>
                  <a:srgbClr val="035B7A"/>
                </a:solidFill>
              </a:rPr>
              <a:t>fi</a:t>
            </a:r>
            <a:r>
              <a:rPr lang="ru-RU" sz="4000" b="1" dirty="0">
                <a:solidFill>
                  <a:srgbClr val="035B7A"/>
                </a:solidFill>
              </a:rPr>
              <a:t> </a:t>
            </a:r>
            <a:r>
              <a:rPr lang="ru-RU" sz="4000" b="1" dirty="0" smtClean="0">
                <a:solidFill>
                  <a:srgbClr val="035B7A"/>
                </a:solidFill>
              </a:rPr>
              <a:t>|</a:t>
            </a:r>
            <a:r>
              <a:rPr lang="en-US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dirty="0" err="1">
                <a:solidFill>
                  <a:srgbClr val="035B7A"/>
                </a:solidFill>
              </a:rPr>
              <a:t>C</a:t>
            </a:r>
            <a:r>
              <a:rPr lang="en-US" sz="4000" b="1" baseline="-25000" dirty="0">
                <a:solidFill>
                  <a:srgbClr val="035B7A"/>
                </a:solidFill>
              </a:rPr>
              <a:t>0</a:t>
            </a:r>
            <a:r>
              <a:rPr lang="ru-RU" sz="4000" b="1" dirty="0" smtClean="0">
                <a:solidFill>
                  <a:srgbClr val="035B7A"/>
                </a:solidFill>
              </a:rPr>
              <a:t>; </a:t>
            </a:r>
            <a:r>
              <a:rPr lang="ru-RU" sz="4000" b="1" dirty="0" err="1" smtClean="0">
                <a:solidFill>
                  <a:srgbClr val="035B7A"/>
                </a:solidFill>
              </a:rPr>
              <a:t>C</a:t>
            </a:r>
            <a:r>
              <a:rPr lang="en-US" sz="4000" b="1" baseline="-25000" dirty="0" smtClean="0">
                <a:solidFill>
                  <a:srgbClr val="035B7A"/>
                </a:solidFill>
              </a:rPr>
              <a:t>1</a:t>
            </a:r>
            <a:endParaRPr lang="ru-RU" sz="4000" b="1" dirty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endParaRPr lang="en-US" sz="4000" b="1" dirty="0" smtClean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4000" b="1" dirty="0" err="1" smtClean="0">
                <a:solidFill>
                  <a:srgbClr val="035B7A"/>
                </a:solidFill>
              </a:rPr>
              <a:t>E</a:t>
            </a:r>
            <a:r>
              <a:rPr lang="en-US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dirty="0" smtClean="0">
                <a:solidFill>
                  <a:srgbClr val="035B7A"/>
                </a:solidFill>
              </a:rPr>
              <a:t>::= </a:t>
            </a:r>
            <a:r>
              <a:rPr lang="ru-RU" sz="4000" b="1" dirty="0" err="1">
                <a:solidFill>
                  <a:srgbClr val="035B7A"/>
                </a:solidFill>
              </a:rPr>
              <a:t>p</a:t>
            </a:r>
            <a:r>
              <a:rPr lang="ru-RU" sz="4000" b="1" dirty="0">
                <a:solidFill>
                  <a:srgbClr val="035B7A"/>
                </a:solidFill>
              </a:rPr>
              <a:t> | </a:t>
            </a:r>
            <a:r>
              <a:rPr lang="ru-RU" sz="4000" b="1" u="sng" dirty="0" err="1">
                <a:solidFill>
                  <a:srgbClr val="035B7A"/>
                </a:solidFill>
              </a:rPr>
              <a:t>true</a:t>
            </a:r>
            <a:r>
              <a:rPr lang="ru-RU" sz="4000" b="1" dirty="0">
                <a:solidFill>
                  <a:srgbClr val="035B7A"/>
                </a:solidFill>
              </a:rPr>
              <a:t> | </a:t>
            </a:r>
            <a:r>
              <a:rPr lang="ru-RU" sz="4000" b="1" u="sng" dirty="0" err="1">
                <a:solidFill>
                  <a:srgbClr val="035B7A"/>
                </a:solidFill>
              </a:rPr>
              <a:t>false</a:t>
            </a:r>
            <a:r>
              <a:rPr lang="ru-RU" sz="4000" b="1" dirty="0">
                <a:solidFill>
                  <a:srgbClr val="035B7A"/>
                </a:solidFill>
              </a:rPr>
              <a:t> | </a:t>
            </a:r>
            <a:r>
              <a:rPr lang="en-US" sz="4000" b="1" u="sng" dirty="0" err="1">
                <a:solidFill>
                  <a:srgbClr val="035B7A"/>
                </a:solidFill>
              </a:rPr>
              <a:t>i</a:t>
            </a:r>
            <a:r>
              <a:rPr lang="ru-RU" sz="4000" b="1" u="sng" dirty="0" err="1">
                <a:solidFill>
                  <a:srgbClr val="035B7A"/>
                </a:solidFill>
              </a:rPr>
              <a:t>f</a:t>
            </a:r>
            <a:r>
              <a:rPr lang="ru-RU" sz="4000" b="1" dirty="0">
                <a:solidFill>
                  <a:srgbClr val="035B7A"/>
                </a:solidFill>
              </a:rPr>
              <a:t> </a:t>
            </a:r>
            <a:r>
              <a:rPr lang="en-US" sz="4000" b="1" dirty="0">
                <a:solidFill>
                  <a:srgbClr val="035B7A"/>
                </a:solidFill>
              </a:rPr>
              <a:t>E</a:t>
            </a:r>
            <a:r>
              <a:rPr lang="en-US" sz="4000" b="1" baseline="-25000" dirty="0">
                <a:solidFill>
                  <a:srgbClr val="035B7A"/>
                </a:solidFill>
              </a:rPr>
              <a:t>0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u="sng" dirty="0" err="1">
                <a:solidFill>
                  <a:srgbClr val="035B7A"/>
                </a:solidFill>
              </a:rPr>
              <a:t>then</a:t>
            </a:r>
            <a:r>
              <a:rPr lang="ru-RU" sz="4000" b="1" dirty="0">
                <a:solidFill>
                  <a:srgbClr val="035B7A"/>
                </a:solidFill>
              </a:rPr>
              <a:t> </a:t>
            </a:r>
            <a:r>
              <a:rPr lang="en-US" sz="4000" b="1" dirty="0" smtClean="0">
                <a:solidFill>
                  <a:srgbClr val="035B7A"/>
                </a:solidFill>
              </a:rPr>
              <a:t>E</a:t>
            </a:r>
            <a:r>
              <a:rPr lang="en-US" sz="4000" b="1" baseline="-25000" dirty="0" smtClean="0">
                <a:solidFill>
                  <a:srgbClr val="035B7A"/>
                </a:solidFill>
              </a:rPr>
              <a:t>1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u="sng" dirty="0" err="1">
                <a:solidFill>
                  <a:srgbClr val="035B7A"/>
                </a:solidFill>
              </a:rPr>
              <a:t>else</a:t>
            </a:r>
            <a:r>
              <a:rPr lang="ru-RU" sz="4000" b="1" dirty="0">
                <a:solidFill>
                  <a:srgbClr val="035B7A"/>
                </a:solidFill>
              </a:rPr>
              <a:t> </a:t>
            </a:r>
            <a:r>
              <a:rPr lang="en-US" sz="4000" b="1" dirty="0" smtClean="0">
                <a:solidFill>
                  <a:srgbClr val="035B7A"/>
                </a:solidFill>
              </a:rPr>
              <a:t>E</a:t>
            </a:r>
            <a:r>
              <a:rPr lang="en-US" sz="4000" b="1" baseline="-25000" dirty="0" smtClean="0">
                <a:solidFill>
                  <a:srgbClr val="035B7A"/>
                </a:solidFill>
              </a:rPr>
              <a:t>2</a:t>
            </a:r>
            <a:r>
              <a:rPr lang="ru-RU" sz="4000" b="1" dirty="0" smtClean="0">
                <a:solidFill>
                  <a:srgbClr val="035B7A"/>
                </a:solidFill>
              </a:rPr>
              <a:t> </a:t>
            </a:r>
            <a:r>
              <a:rPr lang="ru-RU" sz="4000" b="1" u="sng" dirty="0" err="1" smtClean="0">
                <a:solidFill>
                  <a:srgbClr val="035B7A"/>
                </a:solidFill>
              </a:rPr>
              <a:t>fi</a:t>
            </a:r>
            <a:endParaRPr lang="ru-RU" sz="4000" b="1" dirty="0" smtClean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4000" b="1" dirty="0" smtClean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Результатом </a:t>
            </a:r>
            <a:r>
              <a:rPr lang="ru-RU" sz="2800" dirty="0">
                <a:solidFill>
                  <a:schemeClr val="tx2"/>
                </a:solidFill>
              </a:rPr>
              <a:t>выполнения команды является	 изменение </a:t>
            </a:r>
            <a:r>
              <a:rPr lang="ru-RU" sz="2800" dirty="0" smtClean="0">
                <a:solidFill>
                  <a:schemeClr val="tx2"/>
                </a:solidFill>
              </a:rPr>
              <a:t>состояния </a:t>
            </a:r>
            <a:r>
              <a:rPr lang="ru-RU" sz="2800" dirty="0">
                <a:solidFill>
                  <a:schemeClr val="tx2"/>
                </a:solidFill>
              </a:rPr>
              <a:t>и в качестве подходящего значения команды будут выбираться функции изменения состояния.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128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определения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906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если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–</a:t>
            </a:r>
            <a:r>
              <a:rPr lang="ru-RU" sz="2800" dirty="0">
                <a:solidFill>
                  <a:schemeClr val="tx2"/>
                </a:solidFill>
              </a:rPr>
              <a:t> множество состояний, то значением команды будет элемент из области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Предположим</a:t>
            </a:r>
            <a:r>
              <a:rPr lang="ru-RU" sz="2800" dirty="0">
                <a:solidFill>
                  <a:schemeClr val="tx2"/>
                </a:solidFill>
              </a:rPr>
              <a:t>, что выражение не имеет побочного эффекта, т.е. вычисление выражения </a:t>
            </a:r>
            <a:r>
              <a:rPr lang="ru-RU" sz="2800" dirty="0" smtClean="0">
                <a:solidFill>
                  <a:schemeClr val="tx2"/>
                </a:solidFill>
              </a:rPr>
              <a:t>не </a:t>
            </a:r>
            <a:r>
              <a:rPr lang="ru-RU" sz="2800" dirty="0">
                <a:solidFill>
                  <a:schemeClr val="tx2"/>
                </a:solidFill>
              </a:rPr>
              <a:t>производит изменения состояния.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Ограничим также область значений выражений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областью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истинностных </a:t>
            </a:r>
            <a:r>
              <a:rPr lang="ru-RU" sz="2800" dirty="0">
                <a:solidFill>
                  <a:schemeClr val="tx2"/>
                </a:solidFill>
              </a:rPr>
              <a:t>значений </a:t>
            </a:r>
            <a:r>
              <a:rPr lang="ru-RU" sz="2800" b="1" dirty="0" smtClean="0">
                <a:solidFill>
                  <a:schemeClr val="tx2"/>
                </a:solidFill>
              </a:rPr>
              <a:t>Т =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ru-RU" sz="2800" b="1" dirty="0" err="1" smtClean="0">
                <a:solidFill>
                  <a:schemeClr val="tx2"/>
                </a:solidFill>
              </a:rPr>
              <a:t>true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false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⊥</a:t>
            </a:r>
            <a:r>
              <a:rPr lang="en-US" sz="2800" b="1" dirty="0" smtClean="0">
                <a:solidFill>
                  <a:schemeClr val="tx2"/>
                </a:solidFill>
              </a:rPr>
              <a:t>}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Результат выражения зависит от состояния. Таким образом, значением выражения будет элемент из области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T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116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определения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Из </a:t>
            </a:r>
            <a:r>
              <a:rPr lang="ru-RU" sz="2800" dirty="0">
                <a:solidFill>
                  <a:schemeClr val="tx2"/>
                </a:solidFill>
              </a:rPr>
              <a:t>вышесказанного следует, что семантическими областями (областями значений) для языка </a:t>
            </a:r>
            <a:r>
              <a:rPr lang="ru-RU" sz="2800" b="1" dirty="0" err="1">
                <a:solidFill>
                  <a:schemeClr val="tx2"/>
                </a:solidFill>
              </a:rPr>
              <a:t>L</a:t>
            </a:r>
            <a:r>
              <a:rPr lang="ru-RU" sz="2800" dirty="0">
                <a:solidFill>
                  <a:schemeClr val="tx2"/>
                </a:solidFill>
              </a:rPr>
              <a:t> являются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		</a:t>
            </a:r>
            <a:r>
              <a:rPr lang="en-US" sz="2800" b="1" dirty="0" smtClean="0">
                <a:solidFill>
                  <a:srgbClr val="035B7A"/>
                </a:solidFill>
              </a:rPr>
              <a:t>t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  </a:t>
            </a:r>
            <a:r>
              <a:rPr lang="en-US" sz="2800" dirty="0" smtClean="0">
                <a:solidFill>
                  <a:srgbClr val="035B7A"/>
                </a:solidFill>
              </a:rPr>
              <a:t>∈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T</a:t>
            </a:r>
            <a:r>
              <a:rPr lang="ru-RU" sz="2800" dirty="0">
                <a:solidFill>
                  <a:srgbClr val="035B7A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(истинностные значения)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	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 </a:t>
            </a:r>
            <a:r>
              <a:rPr lang="en-US" sz="2800" dirty="0" smtClean="0">
                <a:solidFill>
                  <a:srgbClr val="035B7A"/>
                </a:solidFill>
              </a:rPr>
              <a:t>∈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ru-RU" sz="2800" dirty="0" smtClean="0">
                <a:solidFill>
                  <a:schemeClr val="tx2"/>
                </a:solidFill>
              </a:rPr>
              <a:t>(машинные состояния)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	</a:t>
            </a:r>
            <a:r>
              <a:rPr lang="en-US" sz="2800" dirty="0" smtClean="0">
                <a:solidFill>
                  <a:srgbClr val="035B7A"/>
                </a:solidFill>
              </a:rPr>
              <a:t>𝛄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 </a:t>
            </a:r>
            <a:r>
              <a:rPr lang="en-US" sz="2800" dirty="0" smtClean="0">
                <a:solidFill>
                  <a:srgbClr val="035B7A"/>
                </a:solidFill>
              </a:rPr>
              <a:t>∈</a:t>
            </a:r>
            <a:r>
              <a:rPr lang="ru-RU" sz="2800" dirty="0" smtClean="0">
                <a:solidFill>
                  <a:srgbClr val="035B7A"/>
                </a:solidFill>
              </a:rPr>
              <a:t> (</a:t>
            </a:r>
            <a:r>
              <a:rPr lang="en-US" sz="2800" b="1" dirty="0">
                <a:solidFill>
                  <a:srgbClr val="035B7A"/>
                </a:solidFill>
              </a:rPr>
              <a:t>S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→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S</a:t>
            </a:r>
            <a:r>
              <a:rPr lang="ru-RU" sz="2800" dirty="0" smtClean="0">
                <a:solidFill>
                  <a:srgbClr val="035B7A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(значения команд)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		</a:t>
            </a:r>
            <a:r>
              <a:rPr lang="en-US" sz="2800" dirty="0" smtClean="0">
                <a:solidFill>
                  <a:srgbClr val="035B7A"/>
                </a:solidFill>
              </a:rPr>
              <a:t>𝛚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en-US" sz="2800" dirty="0" smtClean="0">
                <a:solidFill>
                  <a:srgbClr val="035B7A"/>
                </a:solidFill>
              </a:rPr>
              <a:t>∈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rgbClr val="035B7A"/>
                </a:solidFill>
              </a:rPr>
              <a:t>(</a:t>
            </a:r>
            <a:r>
              <a:rPr lang="en-US" sz="2800" b="1" dirty="0">
                <a:solidFill>
                  <a:srgbClr val="035B7A"/>
                </a:solidFill>
              </a:rPr>
              <a:t>S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→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T</a:t>
            </a:r>
            <a:r>
              <a:rPr lang="ru-RU" sz="2800" dirty="0" smtClean="0">
                <a:solidFill>
                  <a:srgbClr val="035B7A"/>
                </a:solidFill>
              </a:rPr>
              <a:t>) 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(значения выражений)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005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условный оператор </a:t>
            </a:r>
            <a:r>
              <a:rPr lang="ru-RU" sz="2800" dirty="0" smtClean="0">
                <a:effectLst/>
              </a:rPr>
              <a:t>и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понятие </a:t>
            </a:r>
            <a:r>
              <a:rPr lang="ru-RU" sz="2800" dirty="0">
                <a:effectLst/>
              </a:rPr>
              <a:t>строгой функции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889000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Прежде, чем задать семантические функции, определим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условный оператор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и введем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понятие строгой функции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. </a:t>
                </a:r>
                <a:endParaRPr lang="en-US" sz="2800" b="1" dirty="0" smtClean="0">
                  <a:solidFill>
                    <a:srgbClr val="035B7A"/>
                  </a:solidFill>
                </a:endParaRPr>
              </a:p>
              <a:p>
                <a:pPr marL="0" lvl="7" indent="0" algn="just">
                  <a:spcBef>
                    <a:spcPts val="1200"/>
                  </a:spcBef>
                  <a:buClr>
                    <a:srgbClr val="A85229"/>
                  </a:buClr>
                  <a:buNone/>
                </a:pPr>
                <a:r>
                  <a:rPr lang="ru-RU" sz="2800" b="1" dirty="0" smtClean="0">
                    <a:solidFill>
                      <a:srgbClr val="035B7A"/>
                    </a:solidFill>
                  </a:rPr>
                  <a:t>Определение 1</a:t>
                </a:r>
                <a:r>
                  <a:rPr lang="en-US" sz="2800" b="1" dirty="0" smtClean="0">
                    <a:solidFill>
                      <a:srgbClr val="035B7A"/>
                    </a:solidFill>
                  </a:rPr>
                  <a:t>.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Для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х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∈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Р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где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Р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–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область, содержащая 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T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как слагаемое (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Р = Р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+Р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+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.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.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.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+Р</a:t>
                </a:r>
                <a:r>
                  <a:rPr lang="en-US" sz="2800" b="1" baseline="-25000" dirty="0" smtClean="0">
                    <a:solidFill>
                      <a:schemeClr val="tx2"/>
                    </a:solidFill>
                  </a:rPr>
                  <a:t>n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), и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y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z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∈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D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.</a:t>
                </a:r>
                <a:endParaRPr lang="en-US" sz="2800" b="1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</a:rPr>
                  <a:t>	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х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→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y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z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mr-IN" sz="2800" b="1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𝐲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   </m:t>
                            </m:r>
                            <m:r>
                              <a:rPr lang="ru-RU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если </m:t>
                            </m:r>
                            <m:d>
                              <m:dPr>
                                <m:ctrlPr>
                                  <a:rPr lang="ru-RU" sz="2800" b="1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𝐱</m:t>
                                </m:r>
                              </m:e>
                              <m:e>
                                <m:r>
                                  <a:rPr lang="en-US" sz="2800" b="1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𝐓</m:t>
                                </m:r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≡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𝐭𝐫𝐮𝐞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𝒛</m:t>
                            </m:r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   </m:t>
                            </m:r>
                            <m:r>
                              <a:rPr lang="ru-RU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если 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𝐱</m:t>
                                </m:r>
                              </m:e>
                              <m:e>
                                <m:r>
                                  <a:rPr lang="en-US" sz="2800" b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𝐓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≡</m:t>
                            </m:r>
                            <m: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𝐟𝐚𝐥𝐬𝐞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𝐃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   </m:t>
                            </m:r>
                            <m:r>
                              <a:rPr lang="ru-RU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если 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𝐱</m:t>
                                </m:r>
                              </m:e>
                              <m:e>
                                <m:r>
                                  <a:rPr lang="en-US" sz="2800" b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𝐓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≡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⊥</m:t>
                                </m:r>
                              </m:e>
                              <m:sub>
                                <m:r>
                                  <a:rPr lang="en-US" sz="2800" b="1" i="0" smtClean="0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𝐓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1200"/>
                  </a:spcBef>
                  <a:buClr>
                    <a:srgbClr val="A85229"/>
                  </a:buClr>
                  <a:buNone/>
                </a:pPr>
                <a:r>
                  <a:rPr lang="ru-RU" sz="2800" b="1" dirty="0" smtClean="0">
                    <a:solidFill>
                      <a:srgbClr val="035B7A"/>
                    </a:solidFill>
                  </a:rPr>
                  <a:t>Определение 2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.</a:t>
                </a:r>
                <a:r>
                  <a:rPr lang="ru-RU" sz="2800" dirty="0">
                    <a:solidFill>
                      <a:schemeClr val="tx2"/>
                    </a:solidFill>
                  </a:rPr>
                  <a:t> Функция 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: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А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→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В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называется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строгой </a:t>
                </a:r>
                <a:r>
                  <a:rPr lang="ru-RU" sz="2800" dirty="0">
                    <a:solidFill>
                      <a:schemeClr val="tx2"/>
                    </a:solidFill>
                  </a:rPr>
                  <a:t>(записывается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strict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), </a:t>
                </a:r>
                <a:r>
                  <a:rPr lang="ru-RU" sz="2800" dirty="0">
                    <a:solidFill>
                      <a:schemeClr val="tx2"/>
                    </a:solidFill>
                  </a:rPr>
                  <a:t>если для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/>
                        </a:solidFill>
                        <a:latin typeface="Cambria Math" charset="0"/>
                      </a:rPr>
                      <m:t>⊥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∈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А</a:t>
                </a:r>
                <a:r>
                  <a:rPr lang="ru-RU" sz="2800" dirty="0">
                    <a:solidFill>
                      <a:schemeClr val="tx2"/>
                    </a:solidFill>
                  </a:rPr>
                  <a:t>	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/>
                        </a:solidFill>
                        <a:latin typeface="Cambria Math" charset="0"/>
                      </a:rPr>
                      <m:t>⊥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/>
                        </a:solidFill>
                        <a:latin typeface="Cambria Math" charset="0"/>
                      </a:rPr>
                      <m:t>⊥</m:t>
                    </m:r>
                  </m:oMath>
                </a14:m>
                <a:r>
                  <a:rPr lang="en-US" sz="2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</a:rPr>
                  <a:t>∈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В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т.е. </a:t>
                </a:r>
              </a:p>
              <a:p>
                <a:pPr marL="0" lvl="7" indent="0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</a:rPr>
                  <a:t>	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strict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=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mr-IN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280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⊥</m:t>
                            </m:r>
                            <m:r>
                              <m:rPr>
                                <m:nor/>
                              </m:rPr>
                              <a:rPr lang="ru-RU" sz="2800" dirty="0">
                                <a:solidFill>
                                  <a:schemeClr val="tx2"/>
                                </a:solidFill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ru-RU" sz="2800" dirty="0">
                                <a:solidFill>
                                  <a:schemeClr val="tx2"/>
                                </a:solidFill>
                              </a:rPr>
                              <m:t>если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 х =</m:t>
                            </m:r>
                            <m:r>
                              <a:rPr lang="en-US" sz="2800" b="1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⊥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,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1" i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                  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f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ru-RU" sz="2800" b="1" dirty="0">
                                <a:solidFill>
                                  <a:schemeClr val="tx2"/>
                                </a:solidFill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ru-RU" sz="2800" dirty="0">
                                <a:solidFill>
                                  <a:schemeClr val="tx2"/>
                                </a:solidFill>
                              </a:rPr>
                              <m:t>, в противном случае. </m:t>
                            </m:r>
                          </m:e>
                        </m:eqArr>
                      </m:e>
                    </m:d>
                  </m:oMath>
                </a14:m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889000"/>
                <a:ext cx="10530770" cy="5064125"/>
              </a:xfrm>
              <a:blipFill rotWithShape="0">
                <a:blip r:embed="rId2"/>
                <a:stretch>
                  <a:fillRect l="-1216" t="-2166" r="-1158" b="-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256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</a:t>
            </a:r>
            <a:r>
              <a:rPr lang="ru-RU" sz="2800" dirty="0" smtClean="0">
                <a:effectLst/>
              </a:rPr>
              <a:t>функции команд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Семантические функции команд </a:t>
            </a:r>
            <a:r>
              <a:rPr lang="ru-RU" sz="2800" b="1" dirty="0" smtClean="0">
                <a:solidFill>
                  <a:schemeClr val="tx2"/>
                </a:solidFill>
              </a:rPr>
              <a:t>С: </a:t>
            </a:r>
            <a:r>
              <a:rPr lang="ru-RU" sz="2800" b="1" dirty="0" err="1">
                <a:solidFill>
                  <a:schemeClr val="tx2"/>
                </a:solidFill>
              </a:rPr>
              <a:t>Cmd</a:t>
            </a:r>
            <a:r>
              <a:rPr lang="ru-RU" sz="2800" b="1" dirty="0">
                <a:solidFill>
                  <a:schemeClr val="tx2"/>
                </a:solidFill>
              </a:rPr>
              <a:t> 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smtClean="0">
                <a:solidFill>
                  <a:schemeClr val="tx2"/>
                </a:solidFill>
              </a:rPr>
              <a:t>S→S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определяются следующим </a:t>
            </a:r>
            <a:r>
              <a:rPr lang="ru-RU" sz="2800" dirty="0" smtClean="0">
                <a:solidFill>
                  <a:schemeClr val="tx2"/>
                </a:solidFill>
              </a:rPr>
              <a:t>образом: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⟦c⟧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= </a:t>
            </a:r>
            <a:r>
              <a:rPr lang="ru-RU" sz="2800" b="1" dirty="0" err="1" smtClean="0">
                <a:solidFill>
                  <a:srgbClr val="035B7A"/>
                </a:solidFill>
              </a:rPr>
              <a:t>strict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rgbClr val="035B7A"/>
                </a:solidFill>
              </a:rPr>
              <a:t>𝛄</a:t>
            </a:r>
            <a:r>
              <a:rPr lang="ru-RU" sz="2800" dirty="0">
                <a:solidFill>
                  <a:schemeClr val="tx2"/>
                </a:solidFill>
              </a:rPr>
              <a:t>, где 𝛄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функция, ассоциируемая с </a:t>
            </a:r>
            <a:r>
              <a:rPr lang="ru-RU" sz="2800" dirty="0" smtClean="0">
                <a:solidFill>
                  <a:schemeClr val="tx2"/>
                </a:solidFill>
              </a:rPr>
              <a:t>командой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"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dirty="0" smtClean="0">
                <a:solidFill>
                  <a:schemeClr val="tx2"/>
                </a:solidFill>
              </a:rPr>
              <a:t>";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⟦e⟧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 </a:t>
            </a:r>
            <a:r>
              <a:rPr lang="ru-RU" sz="2800" b="1" dirty="0" err="1" smtClean="0">
                <a:solidFill>
                  <a:srgbClr val="035B7A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тождественная </a:t>
            </a:r>
            <a:r>
              <a:rPr lang="ru-RU" sz="2800" dirty="0" smtClean="0">
                <a:solidFill>
                  <a:schemeClr val="tx2"/>
                </a:solidFill>
              </a:rPr>
              <a:t>функция </a:t>
            </a:r>
            <a:r>
              <a:rPr lang="ru-RU" sz="2800" dirty="0">
                <a:solidFill>
                  <a:schemeClr val="tx2"/>
                </a:solidFill>
              </a:rPr>
              <a:t>(т.е.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≡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𝜆</a:t>
            </a:r>
            <a:r>
              <a:rPr lang="en-US" sz="2800" dirty="0" smtClean="0">
                <a:solidFill>
                  <a:schemeClr val="tx2"/>
                </a:solidFill>
              </a:rPr>
              <a:t>𝛔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𝛔);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if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Е </a:t>
            </a:r>
            <a:r>
              <a:rPr lang="ru-RU" sz="2800" b="1" u="sng" dirty="0" err="1">
                <a:solidFill>
                  <a:srgbClr val="035B7A"/>
                </a:solidFill>
              </a:rPr>
              <a:t>then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else</a:t>
            </a:r>
            <a:r>
              <a:rPr lang="ru-RU" sz="2800" b="1" dirty="0">
                <a:solidFill>
                  <a:srgbClr val="035B7A"/>
                </a:solidFill>
              </a:rPr>
              <a:t> C</a:t>
            </a:r>
            <a:r>
              <a:rPr lang="ru-RU" sz="2800" b="1" baseline="-25000" dirty="0">
                <a:solidFill>
                  <a:srgbClr val="035B7A"/>
                </a:solidFill>
              </a:rPr>
              <a:t>1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u="sng" dirty="0" err="1" smtClean="0">
                <a:solidFill>
                  <a:srgbClr val="035B7A"/>
                </a:solidFill>
              </a:rPr>
              <a:t>fi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 smtClean="0">
                <a:solidFill>
                  <a:srgbClr val="035B7A"/>
                </a:solidFill>
              </a:rPr>
              <a:t>.</a:t>
            </a:r>
            <a:r>
              <a:rPr lang="ru-RU" sz="2800" b="1" dirty="0" err="1" smtClean="0">
                <a:solidFill>
                  <a:srgbClr val="035B7A"/>
                </a:solidFill>
              </a:rPr>
              <a:t>E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→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 smtClean="0">
                <a:solidFill>
                  <a:srgbClr val="035B7A"/>
                </a:solidFill>
              </a:rPr>
              <a:t>𝛔</a:t>
            </a:r>
            <a:r>
              <a:rPr lang="en-US" sz="2800" b="1" dirty="0" smtClean="0">
                <a:solidFill>
                  <a:srgbClr val="035B7A"/>
                </a:solidFill>
              </a:rPr>
              <a:t>,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1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>
                <a:solidFill>
                  <a:srgbClr val="035B7A"/>
                </a:solidFill>
              </a:rPr>
              <a:t>C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en-US" sz="2800" b="1" dirty="0" smtClean="0">
                <a:solidFill>
                  <a:srgbClr val="035B7A"/>
                </a:solidFill>
              </a:rPr>
              <a:t>;</a:t>
            </a:r>
            <a:r>
              <a:rPr lang="ru-RU" sz="2800" b="1" dirty="0" smtClean="0">
                <a:solidFill>
                  <a:srgbClr val="035B7A"/>
                </a:solidFill>
              </a:rPr>
              <a:t>C</a:t>
            </a:r>
            <a:r>
              <a:rPr lang="ru-RU" sz="2800" b="1" baseline="-25000" dirty="0" smtClean="0">
                <a:solidFill>
                  <a:srgbClr val="035B7A"/>
                </a:solidFill>
              </a:rPr>
              <a:t>1</a:t>
            </a:r>
            <a:r>
              <a:rPr lang="en-US" sz="2800" b="1" dirty="0" smtClean="0">
                <a:solidFill>
                  <a:srgbClr val="035B7A"/>
                </a:solidFill>
              </a:rPr>
              <a:t>⟧ = </a:t>
            </a:r>
            <a:r>
              <a:rPr lang="ru-RU" sz="2800" b="1" dirty="0">
                <a:solidFill>
                  <a:srgbClr val="035B7A"/>
                </a:solidFill>
              </a:rPr>
              <a:t>С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ru-RU" sz="2800" b="1" dirty="0" smtClean="0">
                <a:solidFill>
                  <a:srgbClr val="035B7A"/>
                </a:solidFill>
              </a:rPr>
              <a:t>C</a:t>
            </a:r>
            <a:r>
              <a:rPr lang="ru-RU" sz="2800" b="1" baseline="-25000" dirty="0" smtClean="0">
                <a:solidFill>
                  <a:srgbClr val="035B7A"/>
                </a:solidFill>
              </a:rPr>
              <a:t>1</a:t>
            </a:r>
            <a:r>
              <a:rPr lang="en-US" sz="2800" b="1" dirty="0" smtClean="0">
                <a:solidFill>
                  <a:srgbClr val="035B7A"/>
                </a:solidFill>
              </a:rPr>
              <a:t>⟧∙</a:t>
            </a:r>
            <a:r>
              <a:rPr lang="ru-RU" sz="2800" b="1" dirty="0" smtClean="0">
                <a:solidFill>
                  <a:srgbClr val="035B7A"/>
                </a:solidFill>
              </a:rPr>
              <a:t>С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err="1" smtClean="0">
                <a:solidFill>
                  <a:srgbClr val="035B7A"/>
                </a:solidFill>
              </a:rPr>
              <a:t>C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8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Здесь </a:t>
            </a:r>
            <a:r>
              <a:rPr lang="ru-RU" sz="2800" dirty="0">
                <a:solidFill>
                  <a:schemeClr val="tx2"/>
                </a:solidFill>
              </a:rPr>
              <a:t>и далее двойные скобки </a:t>
            </a:r>
            <a:r>
              <a:rPr lang="ru-RU" sz="2800" dirty="0" smtClean="0">
                <a:solidFill>
                  <a:schemeClr val="tx2"/>
                </a:solidFill>
              </a:rPr>
              <a:t>"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dirty="0" smtClean="0">
                <a:solidFill>
                  <a:schemeClr val="tx2"/>
                </a:solidFill>
              </a:rPr>
              <a:t>"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ru-RU" sz="2800" dirty="0" smtClean="0">
                <a:solidFill>
                  <a:schemeClr val="tx2"/>
                </a:solidFill>
              </a:rPr>
              <a:t>"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ru-RU" sz="2800" dirty="0" smtClean="0">
                <a:solidFill>
                  <a:schemeClr val="tx2"/>
                </a:solidFill>
              </a:rPr>
              <a:t>" </a:t>
            </a:r>
            <a:r>
              <a:rPr lang="ru-RU" sz="2800" dirty="0">
                <a:solidFill>
                  <a:schemeClr val="tx2"/>
                </a:solidFill>
              </a:rPr>
              <a:t>используются для выделения синтаксических конструкций, к которым применяется семантическая функция.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Семантическая функция 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определяющая значения выражений языка </a:t>
            </a:r>
            <a:r>
              <a:rPr lang="en-US" sz="2800" b="1" dirty="0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будет определена </a:t>
            </a:r>
            <a:r>
              <a:rPr lang="ru-RU" sz="2800" dirty="0" smtClean="0">
                <a:solidFill>
                  <a:schemeClr val="tx2"/>
                </a:solidFill>
              </a:rPr>
              <a:t>далее.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535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</a:t>
            </a:r>
            <a:r>
              <a:rPr lang="ru-RU" sz="2800" dirty="0" smtClean="0">
                <a:effectLst/>
              </a:rPr>
              <a:t>функции команд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863600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Для </a:t>
                </a:r>
                <a:r>
                  <a:rPr lang="ru-RU" sz="2800" dirty="0">
                    <a:solidFill>
                      <a:schemeClr val="tx2"/>
                    </a:solidFill>
                  </a:rPr>
                  <a:t>лучшего понимания пункта, определяющего семантику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условной команды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зададим состояние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 i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которому применяется соответствующая функция. </a:t>
                </a:r>
                <a:endParaRPr lang="ru-RU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Тогда</a:t>
                </a:r>
                <a:r>
                  <a:rPr lang="ru-RU" sz="2800" dirty="0">
                    <a:solidFill>
                      <a:schemeClr val="tx2"/>
                    </a:solidFill>
                  </a:rPr>
                  <a:t>: </a:t>
                </a:r>
              </a:p>
              <a:p>
                <a:pPr marL="0" lvl="7" indent="0" algn="ctr">
                  <a:spcBef>
                    <a:spcPts val="1200"/>
                  </a:spcBef>
                  <a:spcAft>
                    <a:spcPts val="1200"/>
                  </a:spcAft>
                  <a:buClr>
                    <a:srgbClr val="A85229"/>
                  </a:buClr>
                  <a:buNone/>
                </a:pPr>
                <a:r>
                  <a:rPr lang="ru-RU" sz="2800" b="1" dirty="0">
                    <a:solidFill>
                      <a:srgbClr val="035B7A"/>
                    </a:solidFill>
                  </a:rPr>
                  <a:t>С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⟦</a:t>
                </a:r>
                <a:r>
                  <a:rPr lang="ru-RU" sz="2800" b="1" u="sng" dirty="0" err="1">
                    <a:solidFill>
                      <a:srgbClr val="035B7A"/>
                    </a:solidFill>
                  </a:rPr>
                  <a:t>if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 Е </a:t>
                </a:r>
                <a:r>
                  <a:rPr lang="ru-RU" sz="2800" b="1" u="sng" dirty="0" err="1">
                    <a:solidFill>
                      <a:srgbClr val="035B7A"/>
                    </a:solidFill>
                  </a:rPr>
                  <a:t>then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 </a:t>
                </a:r>
                <a:r>
                  <a:rPr lang="ru-RU" sz="2800" b="1" dirty="0" err="1">
                    <a:solidFill>
                      <a:srgbClr val="035B7A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rgbClr val="035B7A"/>
                    </a:solidFill>
                  </a:rPr>
                  <a:t>0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 </a:t>
                </a:r>
                <a:r>
                  <a:rPr lang="ru-RU" sz="2800" b="1" u="sng" dirty="0" err="1">
                    <a:solidFill>
                      <a:srgbClr val="035B7A"/>
                    </a:solidFill>
                  </a:rPr>
                  <a:t>else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 C</a:t>
                </a:r>
                <a:r>
                  <a:rPr lang="ru-RU" sz="2800" b="1" baseline="-25000" dirty="0">
                    <a:solidFill>
                      <a:srgbClr val="035B7A"/>
                    </a:solidFill>
                  </a:rPr>
                  <a:t>1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 </a:t>
                </a:r>
                <a:r>
                  <a:rPr lang="ru-RU" sz="2800" b="1" u="sng" dirty="0" err="1">
                    <a:solidFill>
                      <a:srgbClr val="035B7A"/>
                    </a:solidFill>
                  </a:rPr>
                  <a:t>fi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⟧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 smtClean="0">
                            <a:solidFill>
                              <a:srgbClr val="035B7A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 smtClean="0">
                            <a:solidFill>
                              <a:srgbClr val="035B7A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035B7A"/>
                    </a:solidFill>
                  </a:rPr>
                  <a:t> 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=</a:t>
                </a:r>
                <a:r>
                  <a:rPr lang="ru-RU" sz="2800" dirty="0">
                    <a:solidFill>
                      <a:srgbClr val="035B7A"/>
                    </a:solidFill>
                  </a:rPr>
                  <a:t> </a:t>
                </a:r>
                <a:r>
                  <a:rPr lang="ru-RU" sz="2800" b="1" dirty="0" err="1" smtClean="0">
                    <a:solidFill>
                      <a:srgbClr val="035B7A"/>
                    </a:solidFill>
                  </a:rPr>
                  <a:t>E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⟦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Е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⟧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>
                            <a:solidFill>
                              <a:srgbClr val="035B7A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>
                            <a:solidFill>
                              <a:srgbClr val="035B7A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rgbClr val="035B7A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035B7A"/>
                    </a:solidFill>
                  </a:rPr>
                  <a:t>→</a:t>
                </a:r>
                <a:r>
                  <a:rPr lang="en-US" sz="2800" dirty="0" smtClean="0">
                    <a:solidFill>
                      <a:srgbClr val="035B7A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rgbClr val="035B7A"/>
                    </a:solidFill>
                  </a:rPr>
                  <a:t>С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⟦</a:t>
                </a:r>
                <a:r>
                  <a:rPr lang="ru-RU" sz="2800" b="1" dirty="0" err="1">
                    <a:solidFill>
                      <a:srgbClr val="035B7A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rgbClr val="035B7A"/>
                    </a:solidFill>
                  </a:rPr>
                  <a:t>0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⟧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>
                            <a:solidFill>
                              <a:srgbClr val="035B7A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>
                            <a:solidFill>
                              <a:srgbClr val="035B7A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rgbClr val="035B7A"/>
                    </a:solidFill>
                  </a:rPr>
                  <a:t>, </a:t>
                </a:r>
                <a:r>
                  <a:rPr lang="ru-RU" sz="2800" b="1" dirty="0">
                    <a:solidFill>
                      <a:srgbClr val="035B7A"/>
                    </a:solidFill>
                  </a:rPr>
                  <a:t>С</a:t>
                </a:r>
                <a:r>
                  <a:rPr lang="en-US" sz="2800" b="1" dirty="0">
                    <a:solidFill>
                      <a:srgbClr val="035B7A"/>
                    </a:solidFill>
                  </a:rPr>
                  <a:t>⟦</a:t>
                </a:r>
                <a:r>
                  <a:rPr lang="ru-RU" sz="2800" b="1" dirty="0" err="1">
                    <a:solidFill>
                      <a:srgbClr val="035B7A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rgbClr val="035B7A"/>
                    </a:solidFill>
                  </a:rPr>
                  <a:t>1</a:t>
                </a:r>
                <a:r>
                  <a:rPr lang="en-US" sz="2800" b="1" dirty="0" smtClean="0">
                    <a:solidFill>
                      <a:srgbClr val="035B7A"/>
                    </a:solidFill>
                  </a:rPr>
                  <a:t>⟧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>
                            <a:solidFill>
                              <a:srgbClr val="035B7A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>
                            <a:solidFill>
                              <a:srgbClr val="035B7A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ru-RU" sz="2800" b="1" dirty="0" smtClean="0">
                    <a:solidFill>
                      <a:srgbClr val="035B7A"/>
                    </a:solidFill>
                  </a:rPr>
                  <a:t>,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 smtClean="0">
                    <a:solidFill>
                      <a:schemeClr val="tx2"/>
                    </a:solidFill>
                  </a:rPr>
                  <a:t>т.е.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функция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E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⟦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Е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⟧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применяется к состоянию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 и результат используется для выбора альтернативы. </a:t>
                </a:r>
                <a:endParaRPr lang="ru-RU" sz="2800" dirty="0" smtClean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b="1" dirty="0" smtClean="0">
                    <a:solidFill>
                      <a:schemeClr val="tx2"/>
                    </a:solidFill>
                  </a:rPr>
                  <a:t>С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⟦</a:t>
                </a:r>
                <a:r>
                  <a:rPr lang="ru-RU" sz="2800" b="1" dirty="0" err="1" smtClean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⟧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r>
                  <a:rPr lang="en-US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0,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1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означает применение соответствующей функции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С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⟦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⟧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к состоянию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ru-RU" sz="2800" b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𝛔</m:t>
                        </m:r>
                      </m:e>
                    </m:acc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600"/>
                  </a:spcBef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Запись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вида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𝛄</a:t>
                </a:r>
                <a:r>
                  <a:rPr lang="en-US" sz="2800" b="1" baseline="-25000" dirty="0" smtClean="0">
                    <a:solidFill>
                      <a:schemeClr val="tx2"/>
                    </a:solidFill>
                  </a:rPr>
                  <a:t>1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∙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𝛄</a:t>
                </a:r>
                <a:r>
                  <a:rPr lang="en-US" sz="2800" b="1" baseline="-25000" dirty="0" smtClean="0">
                    <a:solidFill>
                      <a:schemeClr val="tx2"/>
                    </a:solidFill>
                  </a:rPr>
                  <a:t>0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в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последнем пункте семантического определения означает функциональную композицию, т.е.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tx2"/>
                    </a:solidFill>
                  </a:rPr>
                </a:br>
                <a:r>
                  <a:rPr lang="ru-RU" sz="28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ru-RU" sz="2800" dirty="0">
                    <a:solidFill>
                      <a:schemeClr val="tx2"/>
                    </a:solidFill>
                  </a:rPr>
                  <a:t>𝛄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∙</a:t>
                </a:r>
                <a:r>
                  <a:rPr lang="ru-RU" sz="2800" dirty="0">
                    <a:solidFill>
                      <a:schemeClr val="tx2"/>
                    </a:solidFill>
                  </a:rPr>
                  <a:t>𝛄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0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𝛔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= </a:t>
                </a:r>
                <a:r>
                  <a:rPr lang="ru-RU" sz="2800" dirty="0">
                    <a:solidFill>
                      <a:schemeClr val="tx2"/>
                    </a:solidFill>
                  </a:rPr>
                  <a:t>𝛄</a:t>
                </a:r>
                <a:r>
                  <a:rPr lang="en-US" sz="2800" b="1" baseline="-25000" dirty="0" smtClean="0">
                    <a:solidFill>
                      <a:schemeClr val="tx2"/>
                    </a:solidFill>
                  </a:rPr>
                  <a:t>1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(</a:t>
                </a:r>
                <a:r>
                  <a:rPr lang="ru-RU" sz="2800" dirty="0" smtClean="0">
                    <a:solidFill>
                      <a:schemeClr val="tx2"/>
                    </a:solidFill>
                  </a:rPr>
                  <a:t>𝛄</a:t>
                </a:r>
                <a:r>
                  <a:rPr lang="en-US" sz="2800" b="1" baseline="-25000" dirty="0" smtClean="0">
                    <a:solidFill>
                      <a:schemeClr val="tx2"/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𝛔</a:t>
                </a:r>
                <a:r>
                  <a:rPr lang="ru-RU" sz="2800" b="1" dirty="0" smtClean="0">
                    <a:solidFill>
                      <a:schemeClr val="tx2"/>
                    </a:solidFill>
                  </a:rPr>
                  <a:t>)</a:t>
                </a:r>
                <a:r>
                  <a:rPr lang="en-US" sz="2800" b="1" smtClean="0">
                    <a:solidFill>
                      <a:schemeClr val="tx2"/>
                    </a:solidFill>
                  </a:rPr>
                  <a:t>.</a:t>
                </a:r>
                <a:endParaRPr lang="ru-RU" sz="28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863600"/>
                <a:ext cx="10530770" cy="5064125"/>
              </a:xfrm>
              <a:blipFill rotWithShape="0">
                <a:blip r:embed="rId2"/>
                <a:stretch>
                  <a:fillRect l="-1216" t="-2169" r="-1158" b="-83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734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Семантические функции для выражений языка </a:t>
            </a:r>
            <a:r>
              <a:rPr lang="ru-RU" sz="2800" dirty="0" err="1">
                <a:effectLst/>
              </a:rPr>
              <a:t>L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Семантические </a:t>
            </a:r>
            <a:r>
              <a:rPr lang="ru-RU" sz="2800" dirty="0">
                <a:solidFill>
                  <a:schemeClr val="tx2"/>
                </a:solidFill>
              </a:rPr>
              <a:t>функции для выражений языка </a:t>
            </a:r>
            <a:r>
              <a:rPr lang="en-US" sz="2800" b="1" dirty="0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имеют аналогичное функциональное определение.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rgbClr val="035B7A"/>
                </a:solidFill>
              </a:rPr>
              <a:t>	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035B7A"/>
                </a:solidFill>
              </a:rPr>
              <a:t>	</a:t>
            </a:r>
            <a:r>
              <a:rPr lang="ru-RU" sz="2800" b="1" dirty="0" smtClean="0">
                <a:solidFill>
                  <a:srgbClr val="035B7A"/>
                </a:solidFill>
              </a:rPr>
              <a:t>Е </a:t>
            </a:r>
            <a:r>
              <a:rPr lang="ru-RU" sz="2800" b="1" dirty="0">
                <a:solidFill>
                  <a:srgbClr val="035B7A"/>
                </a:solidFill>
              </a:rPr>
              <a:t>: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Ехр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→ (</a:t>
            </a:r>
            <a:r>
              <a:rPr lang="ru-RU" sz="2800" b="1" dirty="0" err="1">
                <a:solidFill>
                  <a:srgbClr val="035B7A"/>
                </a:solidFill>
              </a:rPr>
              <a:t>S</a:t>
            </a:r>
            <a:r>
              <a:rPr lang="ru-RU" sz="2800" b="1" dirty="0" smtClean="0">
                <a:solidFill>
                  <a:srgbClr val="035B7A"/>
                </a:solidFill>
              </a:rPr>
              <a:t>→</a:t>
            </a:r>
            <a:r>
              <a:rPr lang="en-US" sz="2800" b="1" dirty="0" smtClean="0">
                <a:solidFill>
                  <a:srgbClr val="035B7A"/>
                </a:solidFill>
              </a:rPr>
              <a:t>T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задаются следующим </a:t>
            </a:r>
            <a:r>
              <a:rPr lang="ru-RU" sz="2800" dirty="0" smtClean="0">
                <a:solidFill>
                  <a:schemeClr val="tx2"/>
                </a:solidFill>
              </a:rPr>
              <a:t>образом: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rgbClr val="035B7A"/>
                </a:solidFill>
              </a:rPr>
              <a:t>	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dirty="0" smtClean="0">
                <a:solidFill>
                  <a:srgbClr val="035B7A"/>
                </a:solidFill>
              </a:rPr>
              <a:t>⟦p⟧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 </a:t>
            </a:r>
            <a:r>
              <a:rPr lang="ru-RU" sz="2800" b="1" dirty="0" err="1">
                <a:solidFill>
                  <a:srgbClr val="035B7A"/>
                </a:solidFill>
              </a:rPr>
              <a:t>strict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dirty="0">
                <a:solidFill>
                  <a:srgbClr val="035B7A"/>
                </a:solidFill>
              </a:rPr>
              <a:t>𝛚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где </a:t>
            </a:r>
            <a:r>
              <a:rPr lang="en-US" sz="2800" dirty="0">
                <a:solidFill>
                  <a:srgbClr val="035B7A"/>
                </a:solidFill>
              </a:rPr>
              <a:t>𝛚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функция, ассоциированная с "</a:t>
            </a:r>
            <a:r>
              <a:rPr lang="ru-RU" sz="2800" b="1" dirty="0">
                <a:solidFill>
                  <a:srgbClr val="035B7A"/>
                </a:solidFill>
              </a:rPr>
              <a:t>р</a:t>
            </a:r>
            <a:r>
              <a:rPr lang="ru-RU" sz="2800" dirty="0" smtClean="0">
                <a:solidFill>
                  <a:schemeClr val="tx2"/>
                </a:solidFill>
              </a:rPr>
              <a:t>";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rgbClr val="035B7A"/>
                </a:solidFill>
              </a:rPr>
              <a:t>	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en-US" sz="2800" b="1" u="sng" dirty="0" smtClean="0">
                <a:solidFill>
                  <a:srgbClr val="035B7A"/>
                </a:solidFill>
              </a:rPr>
              <a:t>true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stri</a:t>
            </a:r>
            <a:r>
              <a:rPr lang="en-US" sz="2800" b="1" dirty="0" smtClean="0">
                <a:solidFill>
                  <a:srgbClr val="035B7A"/>
                </a:solidFill>
              </a:rPr>
              <a:t>c</a:t>
            </a:r>
            <a:r>
              <a:rPr lang="ru-RU" sz="2800" b="1" dirty="0" err="1" smtClean="0">
                <a:solidFill>
                  <a:srgbClr val="035B7A"/>
                </a:solidFill>
              </a:rPr>
              <a:t>t</a:t>
            </a:r>
            <a:r>
              <a:rPr lang="ru-RU" sz="2800" b="1" dirty="0" smtClean="0">
                <a:solidFill>
                  <a:srgbClr val="035B7A"/>
                </a:solidFill>
              </a:rPr>
              <a:t>(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 smtClean="0">
                <a:solidFill>
                  <a:srgbClr val="035B7A"/>
                </a:solidFill>
              </a:rPr>
              <a:t>.</a:t>
            </a:r>
            <a:r>
              <a:rPr lang="ru-RU" sz="2800" b="1" dirty="0" err="1" smtClean="0">
                <a:solidFill>
                  <a:srgbClr val="035B7A"/>
                </a:solidFill>
              </a:rPr>
              <a:t>true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rgbClr val="035B7A"/>
                </a:solidFill>
              </a:rPr>
              <a:t>	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dirty="0" smtClean="0">
                <a:solidFill>
                  <a:srgbClr val="035B7A"/>
                </a:solidFill>
              </a:rPr>
              <a:t>⟦</a:t>
            </a:r>
            <a:r>
              <a:rPr lang="en-US" sz="2800" b="1" u="sng" dirty="0" smtClean="0">
                <a:solidFill>
                  <a:srgbClr val="035B7A"/>
                </a:solidFill>
              </a:rPr>
              <a:t>false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 smtClean="0">
                <a:solidFill>
                  <a:srgbClr val="035B7A"/>
                </a:solidFill>
              </a:rPr>
              <a:t> </a:t>
            </a:r>
            <a:r>
              <a:rPr lang="ru-RU" sz="2800" b="1" dirty="0" err="1" smtClean="0">
                <a:solidFill>
                  <a:srgbClr val="035B7A"/>
                </a:solidFill>
              </a:rPr>
              <a:t>strict</a:t>
            </a:r>
            <a:r>
              <a:rPr lang="ru-RU" sz="2800" b="1" dirty="0" smtClean="0">
                <a:solidFill>
                  <a:srgbClr val="035B7A"/>
                </a:solidFill>
              </a:rPr>
              <a:t>(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 smtClean="0">
                <a:solidFill>
                  <a:srgbClr val="035B7A"/>
                </a:solidFill>
              </a:rPr>
              <a:t>.</a:t>
            </a:r>
            <a:r>
              <a:rPr lang="ru-RU" sz="2800" b="1" dirty="0" err="1" smtClean="0">
                <a:solidFill>
                  <a:srgbClr val="035B7A"/>
                </a:solidFill>
              </a:rPr>
              <a:t>false</a:t>
            </a:r>
            <a:r>
              <a:rPr lang="ru-RU" sz="2800" b="1" dirty="0" smtClean="0">
                <a:solidFill>
                  <a:srgbClr val="035B7A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rgbClr val="035B7A"/>
                </a:solidFill>
              </a:rPr>
              <a:t>	E⟦</a:t>
            </a:r>
            <a:r>
              <a:rPr lang="ru-RU" sz="2800" b="1" u="sng" dirty="0" err="1">
                <a:solidFill>
                  <a:srgbClr val="035B7A"/>
                </a:solidFill>
              </a:rPr>
              <a:t>if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then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1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else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2</a:t>
            </a:r>
            <a:r>
              <a:rPr lang="ru-RU" sz="2800" b="1" dirty="0" smtClean="0">
                <a:solidFill>
                  <a:srgbClr val="035B7A"/>
                </a:solidFill>
              </a:rPr>
              <a:t> </a:t>
            </a:r>
            <a:r>
              <a:rPr lang="ru-RU" sz="2800" b="1" u="sng" dirty="0" err="1">
                <a:solidFill>
                  <a:srgbClr val="035B7A"/>
                </a:solidFill>
              </a:rPr>
              <a:t>fi</a:t>
            </a:r>
            <a:r>
              <a:rPr lang="en-US" sz="2800" b="1" dirty="0">
                <a:solidFill>
                  <a:srgbClr val="035B7A"/>
                </a:solidFill>
              </a:rPr>
              <a:t>⟧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=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𝜆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b="1" dirty="0">
                <a:solidFill>
                  <a:srgbClr val="035B7A"/>
                </a:solidFill>
              </a:rPr>
              <a:t>.</a:t>
            </a:r>
            <a:r>
              <a:rPr lang="ru-RU" sz="2800" b="1" dirty="0" err="1">
                <a:solidFill>
                  <a:srgbClr val="035B7A"/>
                </a:solidFill>
              </a:rPr>
              <a:t>E</a:t>
            </a:r>
            <a:r>
              <a:rPr lang="en-US" sz="2800" b="1" dirty="0">
                <a:solidFill>
                  <a:srgbClr val="035B7A"/>
                </a:solidFill>
              </a:rPr>
              <a:t>⟦</a:t>
            </a:r>
            <a:r>
              <a:rPr lang="ru-RU" sz="2800" b="1" dirty="0" smtClean="0">
                <a:solidFill>
                  <a:srgbClr val="035B7A"/>
                </a:solidFill>
              </a:rPr>
              <a:t>Е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0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>
                <a:solidFill>
                  <a:srgbClr val="035B7A"/>
                </a:solidFill>
              </a:rPr>
              <a:t>→</a:t>
            </a:r>
            <a:r>
              <a:rPr lang="ru-RU" sz="2800" dirty="0">
                <a:solidFill>
                  <a:srgbClr val="035B7A"/>
                </a:solidFill>
              </a:rPr>
              <a:t> </a:t>
            </a:r>
            <a:r>
              <a:rPr lang="en-US" sz="2800" b="1" dirty="0" smtClean="0">
                <a:solidFill>
                  <a:srgbClr val="035B7A"/>
                </a:solidFill>
              </a:rPr>
              <a:t>E⟦E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1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en-US" sz="2800" b="1" dirty="0">
                <a:solidFill>
                  <a:srgbClr val="035B7A"/>
                </a:solidFill>
              </a:rPr>
              <a:t>, </a:t>
            </a:r>
            <a:r>
              <a:rPr lang="en-US" sz="2800" b="1" dirty="0" smtClean="0">
                <a:solidFill>
                  <a:srgbClr val="035B7A"/>
                </a:solidFill>
              </a:rPr>
              <a:t>E⟦E</a:t>
            </a:r>
            <a:r>
              <a:rPr lang="en-US" sz="2800" b="1" baseline="-25000" dirty="0" smtClean="0">
                <a:solidFill>
                  <a:srgbClr val="035B7A"/>
                </a:solidFill>
              </a:rPr>
              <a:t>2</a:t>
            </a:r>
            <a:r>
              <a:rPr lang="en-US" sz="2800" b="1" dirty="0" smtClean="0">
                <a:solidFill>
                  <a:srgbClr val="035B7A"/>
                </a:solidFill>
              </a:rPr>
              <a:t>⟧</a:t>
            </a:r>
            <a:r>
              <a:rPr lang="en-US" sz="2800" dirty="0">
                <a:solidFill>
                  <a:srgbClr val="035B7A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;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Пусть </a:t>
            </a:r>
            <a:r>
              <a:rPr lang="ru-RU" sz="2800" dirty="0">
                <a:solidFill>
                  <a:schemeClr val="tx2"/>
                </a:solidFill>
              </a:rPr>
              <a:t>например, 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подходящее состояние, т.е. </a:t>
            </a:r>
            <a:r>
              <a:rPr lang="en-US" sz="2800" dirty="0" smtClean="0">
                <a:solidFill>
                  <a:schemeClr val="tx2"/>
                </a:solidFill>
              </a:rPr>
              <a:t>𝛔≢</a:t>
            </a:r>
            <a:r>
              <a:rPr lang="en-US" sz="2800" b="1" dirty="0" smtClean="0">
                <a:solidFill>
                  <a:schemeClr val="tx2"/>
                </a:solidFill>
              </a:rPr>
              <a:t>⊥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ru-RU" sz="2800" dirty="0" smtClean="0">
                <a:solidFill>
                  <a:schemeClr val="tx2"/>
                </a:solidFill>
              </a:rPr>
              <a:t>Тогда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en-US" sz="2800" b="1" u="sng" dirty="0">
                <a:solidFill>
                  <a:schemeClr val="tx2"/>
                </a:solidFill>
              </a:rPr>
              <a:t>true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true</a:t>
            </a:r>
            <a:r>
              <a:rPr lang="ru-RU" sz="2800" dirty="0">
                <a:solidFill>
                  <a:schemeClr val="tx2"/>
                </a:solidFill>
              </a:rPr>
              <a:t>. Если же </a:t>
            </a:r>
            <a:r>
              <a:rPr lang="en-US" sz="2800" dirty="0" smtClean="0">
                <a:solidFill>
                  <a:schemeClr val="tx2"/>
                </a:solidFill>
              </a:rPr>
              <a:t>𝛔≡</a:t>
            </a:r>
            <a:r>
              <a:rPr lang="en-US" sz="2800" b="1" dirty="0" smtClean="0">
                <a:solidFill>
                  <a:schemeClr val="tx2"/>
                </a:solidFill>
              </a:rPr>
              <a:t>⊥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то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en-US" sz="2800" b="1" u="sng" dirty="0">
                <a:solidFill>
                  <a:schemeClr val="tx2"/>
                </a:solidFill>
              </a:rPr>
              <a:t>true</a:t>
            </a:r>
            <a:r>
              <a:rPr lang="en-US" sz="2800" b="1" dirty="0">
                <a:solidFill>
                  <a:schemeClr val="tx2"/>
                </a:solidFill>
              </a:rPr>
              <a:t>⟧</a:t>
            </a:r>
            <a:r>
              <a:rPr lang="en-US" sz="2800" dirty="0">
                <a:solidFill>
                  <a:schemeClr val="tx2"/>
                </a:solidFill>
              </a:rPr>
              <a:t>𝛔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en-US" sz="2800" b="1" dirty="0" smtClean="0">
                <a:solidFill>
                  <a:schemeClr val="tx2"/>
                </a:solidFill>
              </a:rPr>
              <a:t>⊥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215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1510</Words>
  <Application>Microsoft Macintosh PowerPoint</Application>
  <PresentationFormat>Широкоэкранный</PresentationFormat>
  <Paragraphs>175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Cambria</vt:lpstr>
      <vt:lpstr>Cambria Math</vt:lpstr>
      <vt:lpstr>Mangal</vt:lpstr>
      <vt:lpstr>Red Line Business 16x9</vt:lpstr>
      <vt:lpstr>ДЕНОТАЦИОННАЯ СЕМАНТИКА ЯЗЫКОВ ПРОГРАММИРОВАНИЯ</vt:lpstr>
      <vt:lpstr>Семантические определения</vt:lpstr>
      <vt:lpstr>Семантические определения</vt:lpstr>
      <vt:lpstr>Семантические определения</vt:lpstr>
      <vt:lpstr>Семантические определения</vt:lpstr>
      <vt:lpstr>условный оператор и понятие строгой функции</vt:lpstr>
      <vt:lpstr>Семантические функции команд</vt:lpstr>
      <vt:lpstr>Семантические функции команд</vt:lpstr>
      <vt:lpstr>Семантические функции для выражений языка L</vt:lpstr>
      <vt:lpstr>Теорема</vt:lpstr>
      <vt:lpstr>Циклические конструкции и их семантика </vt:lpstr>
      <vt:lpstr>Циклические конструкции и их семантика </vt:lpstr>
      <vt:lpstr>Циклические конструкции и их семантика </vt:lpstr>
      <vt:lpstr>способа добавления новых синтаксических конструкций </vt:lpstr>
      <vt:lpstr>Циклические конструкции и их семантика </vt:lpstr>
      <vt:lpstr>Циклические конструкции и их семантика </vt:lpstr>
      <vt:lpstr>Циклические конструкции и их семантика </vt:lpstr>
      <vt:lpstr>Теоремы для определения дополнительных конструкций 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2017-04-16T11:56:44Z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