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411" r:id="rId3"/>
    <p:sldId id="393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4" r:id="rId14"/>
    <p:sldId id="421" r:id="rId15"/>
    <p:sldId id="422" r:id="rId16"/>
    <p:sldId id="423" r:id="rId17"/>
    <p:sldId id="4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0" userDrawn="1">
          <p15:clr>
            <a:srgbClr val="A4A3A4"/>
          </p15:clr>
        </p15:guide>
        <p15:guide id="2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0"/>
    <a:srgbClr val="035B7A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344" y="96"/>
      </p:cViewPr>
      <p:guideLst>
        <p:guide pos="3160"/>
        <p:guide orient="horz" pos="2863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26.03.17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26.03.17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непрерывност</a:t>
            </a:r>
            <a:r>
              <a:rPr lang="ru-RU" sz="2800" dirty="0">
                <a:effectLst/>
              </a:rPr>
              <a:t>ь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функции от многих аргументов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Рассмотрим </a:t>
            </a:r>
            <a:r>
              <a:rPr lang="ru-RU" sz="2800" dirty="0">
                <a:solidFill>
                  <a:schemeClr val="tx2"/>
                </a:solidFill>
              </a:rPr>
              <a:t>вопрос о непрерывности функции от многих аргументов.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Утверждение 5</a:t>
            </a:r>
            <a:r>
              <a:rPr lang="ru-RU" sz="2800" b="1" dirty="0" smtClean="0">
                <a:solidFill>
                  <a:srgbClr val="970000"/>
                </a:solidFill>
              </a:rPr>
              <a:t>.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Функция </a:t>
            </a:r>
            <a:r>
              <a:rPr lang="ru-RU" sz="2800" b="1" dirty="0" err="1" smtClean="0">
                <a:solidFill>
                  <a:schemeClr val="tx2"/>
                </a:solidFill>
              </a:rPr>
              <a:t>f</a:t>
            </a:r>
            <a:r>
              <a:rPr lang="ru-RU" sz="2800" b="1" dirty="0" smtClean="0">
                <a:solidFill>
                  <a:schemeClr val="tx2"/>
                </a:solidFill>
              </a:rPr>
              <a:t>: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D</a:t>
            </a:r>
            <a:r>
              <a:rPr lang="ru-RU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×</a:t>
            </a:r>
            <a:r>
              <a:rPr lang="ru-RU" sz="2800" b="1" dirty="0" smtClean="0">
                <a:solidFill>
                  <a:schemeClr val="tx2"/>
                </a:solidFill>
              </a:rPr>
              <a:t>D</a:t>
            </a:r>
            <a:r>
              <a:rPr lang="ru-RU" sz="2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×</a:t>
            </a:r>
            <a:r>
              <a:rPr lang="ru-RU" sz="2800" b="1" dirty="0" smtClean="0">
                <a:solidFill>
                  <a:schemeClr val="tx2"/>
                </a:solidFill>
              </a:rPr>
              <a:t>...</a:t>
            </a:r>
            <a:r>
              <a:rPr lang="en-US" sz="2800" b="1" dirty="0" smtClean="0">
                <a:solidFill>
                  <a:schemeClr val="tx2"/>
                </a:solidFill>
              </a:rPr>
              <a:t>×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ru-RU" sz="2800" b="1" baseline="-25000" dirty="0" err="1" smtClean="0">
                <a:solidFill>
                  <a:schemeClr val="tx2"/>
                </a:solidFill>
              </a:rPr>
              <a:t>n</a:t>
            </a:r>
            <a:r>
              <a:rPr lang="ru-RU" sz="2800" b="1" dirty="0" err="1" smtClean="0">
                <a:solidFill>
                  <a:schemeClr val="tx2"/>
                </a:solidFill>
              </a:rPr>
              <a:t>→Е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непрерывна, если и только если она непрерывна по каждому своему аргументу в отдельности, т.е.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непрерывна в </a:t>
            </a:r>
            <a:r>
              <a:rPr lang="ru-RU" sz="2800" b="1" dirty="0">
                <a:solidFill>
                  <a:schemeClr val="tx2"/>
                </a:solidFill>
              </a:rPr>
              <a:t>D</a:t>
            </a:r>
            <a:r>
              <a:rPr lang="ru-RU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>
                <a:solidFill>
                  <a:schemeClr val="tx2"/>
                </a:solidFill>
              </a:rPr>
              <a:t>D</a:t>
            </a:r>
            <a:r>
              <a:rPr lang="ru-RU" sz="2800" b="1" baseline="-25000" dirty="0">
                <a:solidFill>
                  <a:schemeClr val="tx2"/>
                </a:solidFill>
              </a:rPr>
              <a:t>2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>
                <a:solidFill>
                  <a:schemeClr val="tx2"/>
                </a:solidFill>
              </a:rPr>
              <a:t>...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baseline="-25000" dirty="0" err="1">
                <a:solidFill>
                  <a:schemeClr val="tx2"/>
                </a:solidFill>
              </a:rPr>
              <a:t>n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если и только если она непрерывна в каждом 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en-US" sz="2800" b="1" dirty="0" smtClean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≤</a:t>
            </a:r>
            <a:r>
              <a:rPr lang="ru-RU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≤</a:t>
            </a:r>
            <a:r>
              <a:rPr lang="ru-RU" sz="2800" b="1" dirty="0" err="1" smtClean="0">
                <a:solidFill>
                  <a:schemeClr val="tx2"/>
                </a:solidFill>
              </a:rPr>
              <a:t>n</a:t>
            </a:r>
            <a:r>
              <a:rPr lang="ru-RU" sz="2800" dirty="0">
                <a:solidFill>
                  <a:schemeClr val="tx2"/>
                </a:solidFill>
              </a:rPr>
              <a:t>, при неизменных других аргументах.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Перед тем, как привести доказательство </a:t>
            </a:r>
            <a:r>
              <a:rPr lang="ru-RU" sz="2800" dirty="0">
                <a:solidFill>
                  <a:srgbClr val="970000"/>
                </a:solidFill>
              </a:rPr>
              <a:t>утверждения </a:t>
            </a:r>
            <a:r>
              <a:rPr lang="ru-RU" sz="2800" dirty="0" smtClean="0">
                <a:solidFill>
                  <a:srgbClr val="970000"/>
                </a:solidFill>
              </a:rPr>
              <a:t>5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докажем полезное дополнительное </a:t>
            </a:r>
            <a:r>
              <a:rPr lang="ru-RU" sz="2800" dirty="0" smtClean="0">
                <a:solidFill>
                  <a:schemeClr val="tx2"/>
                </a:solidFill>
              </a:rPr>
              <a:t>утверждение: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Утверждение 6</a:t>
            </a:r>
            <a:r>
              <a:rPr lang="ru-RU" sz="2800" b="1" dirty="0" smtClean="0">
                <a:solidFill>
                  <a:srgbClr val="970000"/>
                </a:solidFill>
              </a:rPr>
              <a:t>.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Пусть для </a:t>
            </a:r>
            <a:r>
              <a:rPr lang="ru-RU" sz="2800" b="1" dirty="0" err="1" smtClean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j</a:t>
            </a:r>
            <a:r>
              <a:rPr lang="en-US" sz="2800" dirty="0" smtClean="0">
                <a:solidFill>
                  <a:schemeClr val="tx2"/>
                </a:solidFill>
              </a:rPr>
              <a:t> ∈ </a:t>
            </a:r>
            <a:r>
              <a:rPr lang="en-US" sz="2800" b="1" dirty="0" smtClean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где </a:t>
            </a:r>
            <a:r>
              <a:rPr lang="en-US" sz="2800" b="1" dirty="0" smtClean="0">
                <a:solidFill>
                  <a:schemeClr val="tx2"/>
                </a:solidFill>
              </a:rPr>
              <a:t>I </a:t>
            </a:r>
            <a:r>
              <a:rPr lang="ru-RU" sz="2800" b="1" dirty="0" smtClean="0">
                <a:solidFill>
                  <a:schemeClr val="tx2"/>
                </a:solidFill>
              </a:rPr>
              <a:t>=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0,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1,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...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x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ij</a:t>
            </a:r>
            <a:r>
              <a:rPr lang="en-US" sz="2800" baseline="-250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является </a:t>
            </a:r>
            <a:r>
              <a:rPr lang="ru-RU" sz="2800" dirty="0">
                <a:solidFill>
                  <a:schemeClr val="tx2"/>
                </a:solidFill>
              </a:rPr>
              <a:t>элементом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r>
              <a:rPr lang="ru-RU" sz="2800" dirty="0">
                <a:solidFill>
                  <a:schemeClr val="tx2"/>
                </a:solidFill>
              </a:rPr>
              <a:t>Предположим, что для всех </a:t>
            </a:r>
            <a:r>
              <a:rPr lang="ru-RU" sz="2800" b="1" dirty="0" err="1" smtClean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j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k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l</a:t>
            </a:r>
            <a:r>
              <a:rPr lang="ru-RU" sz="2800" dirty="0">
                <a:solidFill>
                  <a:schemeClr val="tx2"/>
                </a:solidFill>
              </a:rPr>
              <a:t>, если </a:t>
            </a:r>
            <a:r>
              <a:rPr lang="ru-RU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≤</a:t>
            </a:r>
            <a:r>
              <a:rPr lang="ru-RU" sz="2800" b="1" dirty="0" err="1" smtClean="0">
                <a:solidFill>
                  <a:schemeClr val="tx2"/>
                </a:solidFill>
              </a:rPr>
              <a:t>k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r>
              <a:rPr lang="en-US" sz="2800" b="1" dirty="0" err="1" smtClean="0">
                <a:solidFill>
                  <a:schemeClr val="tx2"/>
                </a:solidFill>
              </a:rPr>
              <a:t>j≤</a:t>
            </a:r>
            <a:r>
              <a:rPr lang="en-US" sz="2800" b="1" dirty="0" err="1">
                <a:solidFill>
                  <a:schemeClr val="tx2"/>
                </a:solidFill>
              </a:rPr>
              <a:t>l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то </a:t>
            </a:r>
            <a:r>
              <a:rPr lang="en-US" sz="2800" b="1" dirty="0" err="1">
                <a:solidFill>
                  <a:schemeClr val="tx2"/>
                </a:solidFill>
              </a:rPr>
              <a:t>x</a:t>
            </a:r>
            <a:r>
              <a:rPr lang="en-US" sz="2800" b="1" baseline="-25000" dirty="0" err="1">
                <a:solidFill>
                  <a:schemeClr val="tx2"/>
                </a:solidFill>
              </a:rPr>
              <a:t>ij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⊑ </a:t>
            </a:r>
            <a:r>
              <a:rPr lang="ru-RU" sz="2800" b="1" dirty="0" err="1" smtClean="0">
                <a:solidFill>
                  <a:schemeClr val="tx2"/>
                </a:solidFill>
              </a:rPr>
              <a:t>x</a:t>
            </a:r>
            <a:r>
              <a:rPr lang="ru-RU" sz="2800" b="1" baseline="-25000" dirty="0" err="1" smtClean="0">
                <a:solidFill>
                  <a:schemeClr val="tx2"/>
                </a:solidFill>
              </a:rPr>
              <a:t>kl</a:t>
            </a:r>
            <a:r>
              <a:rPr lang="ru-RU" sz="2800" dirty="0">
                <a:solidFill>
                  <a:schemeClr val="tx2"/>
                </a:solidFill>
              </a:rPr>
              <a:t>. Тогда 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en-US" sz="2800" b="1" dirty="0" smtClean="0">
                <a:solidFill>
                  <a:schemeClr val="tx2"/>
                </a:solidFill>
              </a:rPr>
              <a:t>{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en-US" sz="2800" b="1" dirty="0" smtClean="0">
                <a:solidFill>
                  <a:schemeClr val="tx2"/>
                </a:solidFill>
              </a:rPr>
              <a:t>{</a:t>
            </a:r>
            <a:r>
              <a:rPr lang="en-US" sz="2800" b="1" dirty="0" err="1">
                <a:solidFill>
                  <a:schemeClr val="tx2"/>
                </a:solidFill>
              </a:rPr>
              <a:t>x</a:t>
            </a:r>
            <a:r>
              <a:rPr lang="en-US" sz="2800" b="1" baseline="-25000" dirty="0" err="1">
                <a:solidFill>
                  <a:schemeClr val="tx2"/>
                </a:solidFill>
              </a:rPr>
              <a:t>ij</a:t>
            </a:r>
            <a:r>
              <a:rPr lang="en-US" sz="2800" b="1" baseline="-25000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|</a:t>
            </a:r>
            <a:r>
              <a:rPr lang="en-US" sz="2800" b="1" dirty="0" smtClean="0">
                <a:solidFill>
                  <a:schemeClr val="tx2"/>
                </a:solidFill>
              </a:rPr>
              <a:t> j</a:t>
            </a:r>
            <a:r>
              <a:rPr lang="en-US" sz="2800" dirty="0">
                <a:solidFill>
                  <a:schemeClr val="tx2"/>
                </a:solidFill>
              </a:rPr>
              <a:t> ∈ </a:t>
            </a:r>
            <a:r>
              <a:rPr lang="en-US" sz="2800" b="1" dirty="0" smtClean="0">
                <a:solidFill>
                  <a:schemeClr val="tx2"/>
                </a:solidFill>
              </a:rPr>
              <a:t>I} </a:t>
            </a:r>
            <a:r>
              <a:rPr lang="ru-RU" sz="2800" b="1" dirty="0" smtClean="0">
                <a:solidFill>
                  <a:schemeClr val="tx2"/>
                </a:solidFill>
              </a:rPr>
              <a:t>|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 smtClean="0">
                <a:solidFill>
                  <a:schemeClr val="tx2"/>
                </a:solidFill>
              </a:rPr>
              <a:t>I}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en-US" sz="2800" b="1" dirty="0" err="1">
                <a:solidFill>
                  <a:schemeClr val="tx2"/>
                </a:solidFill>
              </a:rPr>
              <a:t>x</a:t>
            </a:r>
            <a:r>
              <a:rPr lang="en-US" sz="2800" b="1" baseline="-25000" dirty="0" err="1">
                <a:solidFill>
                  <a:schemeClr val="tx2"/>
                </a:solidFill>
              </a:rPr>
              <a:t>ij</a:t>
            </a:r>
            <a:r>
              <a:rPr lang="en-US" sz="2800" b="1" baseline="-250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I}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j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} =</a:t>
            </a:r>
            <a:r>
              <a:rPr lang="en-US" sz="2800" dirty="0">
                <a:solidFill>
                  <a:schemeClr val="tx2"/>
                </a:solidFill>
              </a:rPr>
              <a:t> ⊔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en-US" sz="2800" b="1" dirty="0" err="1" smtClean="0">
                <a:solidFill>
                  <a:schemeClr val="tx2"/>
                </a:solidFill>
              </a:rPr>
              <a:t>x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kk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k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}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916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функциональные области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509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u="sng" dirty="0">
                <a:solidFill>
                  <a:schemeClr val="tx2"/>
                </a:solidFill>
              </a:rPr>
              <a:t>Доказательство</a:t>
            </a:r>
            <a:r>
              <a:rPr lang="ru-RU" sz="2800" dirty="0">
                <a:solidFill>
                  <a:schemeClr val="tx2"/>
                </a:solidFill>
              </a:rPr>
              <a:t>. Пусть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{</a:t>
            </a:r>
            <a:r>
              <a:rPr lang="ru-RU" sz="2800" b="1" dirty="0" err="1" smtClean="0">
                <a:solidFill>
                  <a:schemeClr val="tx2"/>
                </a:solidFill>
              </a:rPr>
              <a:t>f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→</a:t>
            </a:r>
            <a:r>
              <a:rPr lang="ru-RU" sz="2800" b="1" dirty="0" err="1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 |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цепь. Для </a:t>
            </a:r>
            <a:r>
              <a:rPr lang="en-US" sz="2800" dirty="0">
                <a:solidFill>
                  <a:schemeClr val="tx2"/>
                </a:solidFill>
              </a:rPr>
              <a:t>⩝ </a:t>
            </a:r>
            <a:r>
              <a:rPr lang="en-US" sz="2800" b="1" dirty="0" err="1" smtClean="0">
                <a:solidFill>
                  <a:schemeClr val="tx2"/>
                </a:solidFill>
              </a:rPr>
              <a:t>a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j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множество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 = {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|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цепь в </a:t>
            </a:r>
            <a:r>
              <a:rPr lang="ru-RU" sz="2800" b="1" dirty="0">
                <a:solidFill>
                  <a:schemeClr val="tx2"/>
                </a:solidFill>
              </a:rPr>
              <a:t>В</a:t>
            </a:r>
            <a:r>
              <a:rPr lang="ru-RU" sz="2800" dirty="0">
                <a:solidFill>
                  <a:schemeClr val="tx2"/>
                </a:solidFill>
              </a:rPr>
              <a:t> (в силу определения частичного порядка в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). </a:t>
            </a:r>
            <a:r>
              <a:rPr lang="ru-RU" sz="2800" dirty="0">
                <a:solidFill>
                  <a:schemeClr val="tx2"/>
                </a:solidFill>
              </a:rPr>
              <a:t>Поскольку </a:t>
            </a: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 </a:t>
            </a:r>
            <a:r>
              <a:rPr lang="ru-RU" sz="2800" dirty="0" smtClean="0">
                <a:solidFill>
                  <a:schemeClr val="tx2"/>
                </a:solidFill>
              </a:rPr>
              <a:t>частично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упорядоченное </a:t>
            </a:r>
            <a:r>
              <a:rPr lang="ru-RU" sz="2800" dirty="0">
                <a:solidFill>
                  <a:schemeClr val="tx2"/>
                </a:solidFill>
              </a:rPr>
              <a:t>множество, в котором любая цепь имеет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., то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ru-RU" sz="2800" b="1" baseline="-25000" dirty="0" err="1" smtClean="0">
                <a:solidFill>
                  <a:schemeClr val="tx2"/>
                </a:solidFill>
              </a:rPr>
              <a:t>j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существует для </a:t>
            </a:r>
            <a:r>
              <a:rPr lang="ru-RU" sz="2800" dirty="0" smtClean="0">
                <a:solidFill>
                  <a:schemeClr val="tx2"/>
                </a:solidFill>
              </a:rPr>
              <a:t>любого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j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Определим функцию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 smtClean="0">
                <a:solidFill>
                  <a:schemeClr val="tx2"/>
                </a:solidFill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следующим образом: </a:t>
            </a:r>
            <a:r>
              <a:rPr lang="ru-RU" sz="2800" b="1" dirty="0" err="1" smtClean="0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ru-RU" sz="2800" b="1" baseline="-25000" dirty="0" err="1" smtClean="0">
                <a:solidFill>
                  <a:schemeClr val="tx2"/>
                </a:solidFill>
              </a:rPr>
              <a:t>j</a:t>
            </a:r>
            <a:r>
              <a:rPr lang="ru-RU" sz="2800" dirty="0" smtClean="0">
                <a:solidFill>
                  <a:schemeClr val="tx2"/>
                </a:solidFill>
              </a:rPr>
              <a:t> для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r>
              <a:rPr lang="ru-RU" sz="2800" dirty="0">
                <a:solidFill>
                  <a:schemeClr val="tx2"/>
                </a:solidFill>
              </a:rPr>
              <a:t>Покажем, что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 есть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цепи 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этой </a:t>
            </a:r>
            <a:r>
              <a:rPr lang="ru-RU" sz="2800" dirty="0" smtClean="0">
                <a:solidFill>
                  <a:schemeClr val="tx2"/>
                </a:solidFill>
              </a:rPr>
              <a:t>цели, </a:t>
            </a:r>
            <a:r>
              <a:rPr lang="ru-RU" sz="2800" dirty="0">
                <a:solidFill>
                  <a:schemeClr val="tx2"/>
                </a:solidFill>
              </a:rPr>
              <a:t>в </a:t>
            </a:r>
            <a:r>
              <a:rPr lang="ru-RU" sz="2800" dirty="0" smtClean="0">
                <a:solidFill>
                  <a:schemeClr val="tx2"/>
                </a:solidFill>
              </a:rPr>
              <a:t>соответствии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с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определением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., необходимо показать,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1)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⩝ 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,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 smtClean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 smtClean="0">
                <a:solidFill>
                  <a:schemeClr val="tx2"/>
                </a:solidFill>
              </a:rPr>
              <a:t>f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baseline="-250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⊑ </a:t>
            </a:r>
            <a:r>
              <a:rPr lang="ru-RU" sz="2800" b="1" dirty="0" err="1" smtClean="0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>
                <a:solidFill>
                  <a:schemeClr val="tx2"/>
                </a:solidFill>
              </a:rPr>
              <a:t>2</a:t>
            </a:r>
            <a:r>
              <a:rPr lang="ru-RU" sz="2800" dirty="0" smtClean="0">
                <a:solidFill>
                  <a:schemeClr val="tx2"/>
                </a:solidFill>
              </a:rPr>
              <a:t>) </a:t>
            </a:r>
            <a:r>
              <a:rPr lang="ru-RU" sz="2800" dirty="0">
                <a:solidFill>
                  <a:schemeClr val="tx2"/>
                </a:solidFill>
              </a:rPr>
              <a:t>если существует функция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, такая что </a:t>
            </a:r>
            <a:r>
              <a:rPr lang="en-US" sz="2800" dirty="0">
                <a:solidFill>
                  <a:schemeClr val="tx2"/>
                </a:solidFill>
              </a:rPr>
              <a:t>⩝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en-US" sz="2800" baseline="-250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en-US" sz="2800" b="1" dirty="0" smtClean="0">
                <a:solidFill>
                  <a:schemeClr val="tx2"/>
                </a:solidFill>
              </a:rPr>
              <a:t>q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то </a:t>
            </a:r>
            <a:r>
              <a:rPr lang="ru-RU" sz="2800" b="1" dirty="0" err="1" smtClean="0">
                <a:solidFill>
                  <a:schemeClr val="tx2"/>
                </a:solidFill>
              </a:rPr>
              <a:t>g</a:t>
            </a:r>
            <a:r>
              <a:rPr lang="en-US" sz="2800" dirty="0" smtClean="0">
                <a:solidFill>
                  <a:schemeClr val="tx2"/>
                </a:solidFill>
              </a:rPr>
              <a:t>⊑</a:t>
            </a:r>
            <a:r>
              <a:rPr lang="ru-RU" sz="2800" b="1" dirty="0" err="1" smtClean="0">
                <a:solidFill>
                  <a:schemeClr val="tx2"/>
                </a:solidFill>
              </a:rPr>
              <a:t>q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74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функциональные области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9779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</a:t>
            </a:r>
            <a:r>
              <a:rPr lang="en-US" sz="2800" dirty="0">
                <a:solidFill>
                  <a:schemeClr val="tx2"/>
                </a:solidFill>
              </a:rPr>
              <a:t>⩝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b="1" baseline="-25000" dirty="0" err="1">
                <a:solidFill>
                  <a:schemeClr val="tx2"/>
                </a:solidFill>
              </a:rPr>
              <a:t>j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b="1" dirty="0">
                <a:solidFill>
                  <a:schemeClr val="tx2"/>
                </a:solidFill>
              </a:rPr>
              <a:t>j</a:t>
            </a:r>
            <a:r>
              <a:rPr lang="en-US" sz="2800" dirty="0">
                <a:solidFill>
                  <a:schemeClr val="tx2"/>
                </a:solidFill>
              </a:rPr>
              <a:t> 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, и для </a:t>
            </a:r>
            <a:r>
              <a:rPr lang="en-US" sz="2800" dirty="0">
                <a:solidFill>
                  <a:schemeClr val="tx2"/>
                </a:solidFill>
              </a:rPr>
              <a:t>⩝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, имеем: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en-US" sz="2800" b="1" baseline="-250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откуда следует, что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Покажем </a:t>
            </a:r>
            <a:r>
              <a:rPr lang="ru-RU" sz="2800" dirty="0">
                <a:solidFill>
                  <a:schemeClr val="tx2"/>
                </a:solidFill>
              </a:rPr>
              <a:t>далее выполнение </a:t>
            </a:r>
            <a:r>
              <a:rPr lang="ru-RU" sz="2800" dirty="0" smtClean="0">
                <a:solidFill>
                  <a:schemeClr val="tx2"/>
                </a:solidFill>
              </a:rPr>
              <a:t>вто</a:t>
            </a:r>
            <a:r>
              <a:rPr lang="ru-RU" sz="2800" dirty="0">
                <a:solidFill>
                  <a:schemeClr val="tx2"/>
                </a:solidFill>
              </a:rPr>
              <a:t>р</a:t>
            </a:r>
            <a:r>
              <a:rPr lang="ru-RU" sz="2800" dirty="0" smtClean="0">
                <a:solidFill>
                  <a:schemeClr val="tx2"/>
                </a:solidFill>
              </a:rPr>
              <a:t>ого </a:t>
            </a:r>
            <a:r>
              <a:rPr lang="ru-RU" sz="2800" dirty="0">
                <a:solidFill>
                  <a:schemeClr val="tx2"/>
                </a:solidFill>
              </a:rPr>
              <a:t>условия.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Пусть </a:t>
            </a:r>
            <a:r>
              <a:rPr lang="ru-RU" sz="2800" b="1" dirty="0" err="1" smtClean="0">
                <a:solidFill>
                  <a:schemeClr val="tx2"/>
                </a:solidFill>
              </a:rPr>
              <a:t>q</a:t>
            </a:r>
            <a:r>
              <a:rPr lang="ru-RU" sz="2800" dirty="0" smtClean="0">
                <a:solidFill>
                  <a:schemeClr val="tx2"/>
                </a:solidFill>
              </a:rPr>
              <a:t> – функция</a:t>
            </a:r>
            <a:r>
              <a:rPr lang="ru-RU" sz="2800" dirty="0">
                <a:solidFill>
                  <a:schemeClr val="tx2"/>
                </a:solidFill>
              </a:rPr>
              <a:t>, такая что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en-US" sz="2800" b="1" dirty="0" smtClean="0">
                <a:solidFill>
                  <a:schemeClr val="tx2"/>
                </a:solidFill>
              </a:rPr>
              <a:t>q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Это </a:t>
            </a:r>
            <a:r>
              <a:rPr lang="ru-RU" sz="2800" dirty="0">
                <a:solidFill>
                  <a:schemeClr val="tx2"/>
                </a:solidFill>
              </a:rPr>
              <a:t>означает, что для </a:t>
            </a:r>
            <a:r>
              <a:rPr lang="en-US" sz="2800" dirty="0" smtClean="0">
                <a:solidFill>
                  <a:schemeClr val="tx2"/>
                </a:solidFill>
              </a:rPr>
              <a:t>⩝ </a:t>
            </a:r>
            <a:r>
              <a:rPr lang="en-US" sz="2800" b="1" dirty="0" err="1">
                <a:solidFill>
                  <a:schemeClr val="tx2"/>
                </a:solidFill>
              </a:rPr>
              <a:t>a</a:t>
            </a:r>
            <a:r>
              <a:rPr lang="en-US" sz="2800" b="1" baseline="-25000" dirty="0" err="1">
                <a:solidFill>
                  <a:schemeClr val="tx2"/>
                </a:solidFill>
              </a:rPr>
              <a:t>j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b="1" dirty="0">
                <a:solidFill>
                  <a:schemeClr val="tx2"/>
                </a:solidFill>
              </a:rPr>
              <a:t>j</a:t>
            </a:r>
            <a:r>
              <a:rPr lang="en-US" sz="2800" dirty="0">
                <a:solidFill>
                  <a:schemeClr val="tx2"/>
                </a:solidFill>
              </a:rPr>
              <a:t> 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dirty="0" smtClean="0">
                <a:solidFill>
                  <a:schemeClr val="tx2"/>
                </a:solidFill>
              </a:rPr>
              <a:t> ⊑ </a:t>
            </a:r>
            <a:r>
              <a:rPr lang="en-US" sz="2800" b="1" dirty="0" smtClean="0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, а следовательно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en-US" sz="2800" b="1" dirty="0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откуда </a:t>
            </a:r>
            <a:r>
              <a:rPr lang="ru-RU" sz="2800" dirty="0">
                <a:solidFill>
                  <a:schemeClr val="tx2"/>
                </a:solidFill>
              </a:rPr>
              <a:t>вытекает, что </a:t>
            </a:r>
            <a:r>
              <a:rPr lang="ru-RU" sz="2800" b="1" dirty="0" err="1" smtClean="0">
                <a:solidFill>
                  <a:schemeClr val="tx2"/>
                </a:solidFill>
              </a:rPr>
              <a:t>g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ru-RU" sz="2800" b="1" baseline="-25000" dirty="0" err="1" smtClean="0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en-US" sz="2800" b="1" dirty="0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, а </a:t>
            </a:r>
            <a:r>
              <a:rPr lang="ru-RU" sz="2800" dirty="0">
                <a:solidFill>
                  <a:schemeClr val="tx2"/>
                </a:solidFill>
              </a:rPr>
              <a:t>следовательно, </a:t>
            </a:r>
            <a:r>
              <a:rPr lang="ru-RU" sz="2800" b="1" dirty="0" err="1" smtClean="0">
                <a:solidFill>
                  <a:schemeClr val="tx2"/>
                </a:solidFill>
              </a:rPr>
              <a:t>g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en-US" sz="2800" b="1" dirty="0" smtClean="0">
                <a:solidFill>
                  <a:schemeClr val="tx2"/>
                </a:solidFill>
              </a:rPr>
              <a:t>q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что завершает доказательство того, 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что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 есть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цепи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422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функциональные области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6985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Покажем </a:t>
            </a:r>
            <a:r>
              <a:rPr lang="ru-RU" sz="2800" dirty="0">
                <a:solidFill>
                  <a:schemeClr val="tx2"/>
                </a:solidFill>
              </a:rPr>
              <a:t>теперь, что ассоциированные с областью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операция применения функции и операция абстракции являются непрерывными.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Покажем вначале, что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– </a:t>
            </a:r>
            <a:r>
              <a:rPr lang="ru-RU" sz="2800" dirty="0">
                <a:solidFill>
                  <a:schemeClr val="tx2"/>
                </a:solidFill>
              </a:rPr>
              <a:t>непрерывная функция.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Пусть </a:t>
            </a:r>
            <a:r>
              <a:rPr lang="en-US" sz="2800" b="1" dirty="0" smtClean="0">
                <a:solidFill>
                  <a:schemeClr val="tx2"/>
                </a:solidFill>
              </a:rPr>
              <a:t>X =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{</a:t>
            </a:r>
            <a:r>
              <a:rPr lang="en-US" sz="2800" b="1" dirty="0" err="1" smtClean="0">
                <a:solidFill>
                  <a:schemeClr val="tx2"/>
                </a:solidFill>
              </a:rPr>
              <a:t>a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j</a:t>
            </a:r>
            <a:r>
              <a:rPr lang="en-US" sz="2800" dirty="0" err="1" smtClean="0">
                <a:solidFill>
                  <a:schemeClr val="tx2"/>
                </a:solidFill>
              </a:rPr>
              <a:t>∈</a:t>
            </a:r>
            <a:r>
              <a:rPr lang="en-US" sz="2800" b="1" dirty="0" err="1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  </a:t>
            </a:r>
            <a:r>
              <a:rPr lang="ru-RU" sz="2800" b="1" dirty="0">
                <a:solidFill>
                  <a:schemeClr val="tx2"/>
                </a:solidFill>
              </a:rPr>
              <a:t>| </a:t>
            </a:r>
            <a:r>
              <a:rPr lang="en-US" sz="2800" b="1" dirty="0" err="1" smtClean="0">
                <a:solidFill>
                  <a:schemeClr val="tx2"/>
                </a:solidFill>
              </a:rPr>
              <a:t>j</a:t>
            </a:r>
            <a:r>
              <a:rPr lang="en-US" sz="2800" dirty="0" err="1" smtClean="0">
                <a:solidFill>
                  <a:schemeClr val="tx2"/>
                </a:solidFill>
              </a:rPr>
              <a:t>∈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}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цепь. </a:t>
            </a:r>
            <a:r>
              <a:rPr lang="ru-RU" sz="2800" dirty="0" smtClean="0">
                <a:solidFill>
                  <a:schemeClr val="tx2"/>
                </a:solidFill>
              </a:rPr>
              <a:t>Тогда: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en-US" sz="2800" b="1" dirty="0" smtClean="0">
                <a:solidFill>
                  <a:schemeClr val="tx2"/>
                </a:solidFill>
              </a:rPr>
              <a:t>g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ru-RU" sz="2800" b="1" baseline="-25000" dirty="0" err="1" smtClean="0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 </a:t>
            </a:r>
            <a:r>
              <a:rPr lang="en-US" sz="2800" b="1" dirty="0" err="1" smtClean="0">
                <a:solidFill>
                  <a:schemeClr val="tx2"/>
                </a:solidFill>
              </a:rPr>
              <a:t>j</a:t>
            </a:r>
            <a:r>
              <a:rPr lang="en-US" sz="2800" dirty="0" err="1" smtClean="0">
                <a:solidFill>
                  <a:schemeClr val="tx2"/>
                </a:solidFill>
              </a:rPr>
              <a:t>∈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 </a:t>
            </a:r>
            <a:r>
              <a:rPr lang="ru-RU" sz="2800" dirty="0" smtClean="0">
                <a:solidFill>
                  <a:schemeClr val="tx2"/>
                </a:solidFill>
              </a:rPr>
              <a:t>=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en-US" sz="2800" b="1" dirty="0" smtClean="0">
                <a:solidFill>
                  <a:schemeClr val="tx2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ru-RU" sz="2800" b="1" baseline="-25000" dirty="0" err="1" smtClean="0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 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dirty="0" err="1" smtClean="0">
                <a:solidFill>
                  <a:schemeClr val="tx2"/>
                </a:solidFill>
              </a:rPr>
              <a:t>∈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| </a:t>
            </a:r>
            <a:r>
              <a:rPr lang="en-US" sz="2800" b="1" dirty="0" err="1" smtClean="0">
                <a:solidFill>
                  <a:schemeClr val="tx2"/>
                </a:solidFill>
              </a:rPr>
              <a:t>j</a:t>
            </a:r>
            <a:r>
              <a:rPr lang="en-US" sz="2800" dirty="0" err="1" smtClean="0">
                <a:solidFill>
                  <a:schemeClr val="tx2"/>
                </a:solidFill>
              </a:rPr>
              <a:t>∈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(по определению функции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Обозначим в последнем выражении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через </a:t>
            </a:r>
            <a:r>
              <a:rPr lang="ru-RU" sz="2800" b="1" dirty="0" smtClean="0">
                <a:solidFill>
                  <a:schemeClr val="tx2"/>
                </a:solidFill>
              </a:rPr>
              <a:t>х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r>
              <a:rPr lang="ru-RU" sz="2800" dirty="0">
                <a:solidFill>
                  <a:schemeClr val="tx2"/>
                </a:solidFill>
              </a:rPr>
              <a:t>Для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≤</a:t>
            </a:r>
            <a:r>
              <a:rPr lang="ru-RU" sz="2800" b="1" dirty="0" err="1">
                <a:solidFill>
                  <a:schemeClr val="tx2"/>
                </a:solidFill>
              </a:rPr>
              <a:t>k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 err="1">
                <a:solidFill>
                  <a:schemeClr val="tx2"/>
                </a:solidFill>
              </a:rPr>
              <a:t>j≤l</a:t>
            </a:r>
            <a:r>
              <a:rPr lang="ru-RU" sz="2800" dirty="0" smtClean="0">
                <a:solidFill>
                  <a:schemeClr val="tx2"/>
                </a:solidFill>
              </a:rPr>
              <a:t> имеем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en-US" sz="2800" b="1" dirty="0" smtClean="0">
                <a:solidFill>
                  <a:schemeClr val="tx2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l</a:t>
            </a:r>
            <a:r>
              <a:rPr lang="ru-RU" sz="2800" b="1" dirty="0" smtClean="0">
                <a:solidFill>
                  <a:schemeClr val="tx2"/>
                </a:solidFill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en-US" sz="2800" b="1" dirty="0" err="1" smtClean="0">
                <a:solidFill>
                  <a:schemeClr val="tx2"/>
                </a:solidFill>
              </a:rPr>
              <a:t>f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k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l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en-US" sz="2800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так как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en-US" sz="2800" b="1" dirty="0" err="1" smtClean="0">
                <a:solidFill>
                  <a:schemeClr val="tx2"/>
                </a:solidFill>
              </a:rPr>
              <a:t>a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j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 </a:t>
            </a:r>
            <a:r>
              <a:rPr lang="en-US" sz="2800" b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}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цепь в </a:t>
            </a: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ru-RU" sz="2800" dirty="0" smtClean="0">
                <a:solidFill>
                  <a:schemeClr val="tx2"/>
                </a:solidFill>
              </a:rPr>
              <a:t> и </a:t>
            </a:r>
            <a:r>
              <a:rPr lang="en-US" sz="2800" b="1" dirty="0" smtClean="0">
                <a:solidFill>
                  <a:schemeClr val="tx2"/>
                </a:solidFill>
              </a:rPr>
              <a:t>{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 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dirty="0" err="1" smtClean="0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}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цепь в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следовательно </a:t>
            </a:r>
            <a:r>
              <a:rPr lang="en-US" sz="2800" b="1" dirty="0" err="1" smtClean="0">
                <a:solidFill>
                  <a:schemeClr val="tx2"/>
                </a:solidFill>
              </a:rPr>
              <a:t>x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en-US" sz="2800" b="1" dirty="0" err="1" smtClean="0">
                <a:solidFill>
                  <a:schemeClr val="tx2"/>
                </a:solidFill>
              </a:rPr>
              <a:t>x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kl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ru-RU" sz="2800" dirty="0" smtClean="0">
                <a:solidFill>
                  <a:schemeClr val="tx2"/>
                </a:solidFill>
              </a:rPr>
              <a:t>Отсюда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в силу </a:t>
            </a:r>
            <a:r>
              <a:rPr lang="ru-RU" sz="2800" dirty="0" smtClean="0">
                <a:solidFill>
                  <a:srgbClr val="970000"/>
                </a:solidFill>
              </a:rPr>
              <a:t>утверждения 6</a:t>
            </a:r>
            <a:r>
              <a:rPr lang="ru-RU" sz="2800" dirty="0" smtClean="0">
                <a:solidFill>
                  <a:schemeClr val="tx2"/>
                </a:solidFill>
              </a:rPr>
              <a:t>, получаем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 smtClean="0">
                <a:solidFill>
                  <a:schemeClr val="tx2"/>
                </a:solidFill>
              </a:rPr>
              <a:t>)|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|</a:t>
            </a:r>
            <a:r>
              <a:rPr lang="en-US" sz="2800" b="1" dirty="0" err="1" smtClean="0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=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 smtClean="0">
                <a:solidFill>
                  <a:schemeClr val="tx2"/>
                </a:solidFill>
              </a:rPr>
              <a:t>)|</a:t>
            </a:r>
            <a:r>
              <a:rPr lang="en-US" sz="2800" b="1" dirty="0" err="1" smtClean="0">
                <a:solidFill>
                  <a:schemeClr val="tx2"/>
                </a:solidFill>
              </a:rPr>
              <a:t>j</a:t>
            </a:r>
            <a:r>
              <a:rPr lang="en-US" sz="2800" dirty="0" err="1" smtClean="0">
                <a:solidFill>
                  <a:schemeClr val="tx2"/>
                </a:solidFill>
              </a:rPr>
              <a:t>∈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|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dirty="0" err="1" smtClean="0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Далее</a:t>
            </a:r>
            <a:r>
              <a:rPr lang="ru-RU" sz="2800" dirty="0">
                <a:solidFill>
                  <a:schemeClr val="tx2"/>
                </a:solidFill>
              </a:rPr>
              <a:t>, так как все </a:t>
            </a:r>
            <a:r>
              <a:rPr lang="ru-RU" sz="2800" dirty="0" smtClean="0">
                <a:solidFill>
                  <a:schemeClr val="tx2"/>
                </a:solidFill>
              </a:rPr>
              <a:t>функции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f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 </a:t>
            </a:r>
            <a:r>
              <a:rPr lang="ru-RU" sz="2800" dirty="0" smtClean="0">
                <a:solidFill>
                  <a:schemeClr val="tx2"/>
                </a:solidFill>
              </a:rPr>
              <a:t>непрерывны,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то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)|</a:t>
            </a:r>
            <a:r>
              <a:rPr lang="en-US" sz="2800" b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=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ru-RU" sz="2800" b="1" baseline="-25000" dirty="0" err="1" smtClean="0">
                <a:solidFill>
                  <a:schemeClr val="tx2"/>
                </a:solidFill>
              </a:rPr>
              <a:t>j</a:t>
            </a:r>
            <a:r>
              <a:rPr lang="ru-RU" sz="2800" b="1" dirty="0" smtClean="0">
                <a:solidFill>
                  <a:schemeClr val="tx2"/>
                </a:solidFill>
              </a:rPr>
              <a:t>|</a:t>
            </a:r>
            <a:r>
              <a:rPr lang="en-US" sz="2800" b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}</a:t>
            </a:r>
            <a:r>
              <a:rPr lang="ru-RU" sz="2800" b="1" dirty="0" smtClean="0">
                <a:solidFill>
                  <a:schemeClr val="tx2"/>
                </a:solidFill>
              </a:rPr>
              <a:t>)|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=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X</a:t>
            </a:r>
            <a:r>
              <a:rPr lang="ru-RU" sz="2800" b="1" dirty="0" smtClean="0">
                <a:solidFill>
                  <a:schemeClr val="tx2"/>
                </a:solidFill>
              </a:rPr>
              <a:t>)|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en-US" sz="2800" b="1" dirty="0" smtClean="0">
                <a:solidFill>
                  <a:schemeClr val="tx2"/>
                </a:solidFill>
              </a:rPr>
              <a:t> = </a:t>
            </a:r>
            <a:r>
              <a:rPr lang="ru-RU" sz="2800" b="1" dirty="0" err="1" smtClean="0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X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=</a:t>
            </a:r>
            <a:r>
              <a:rPr lang="en-US" sz="2800" b="1" dirty="0" smtClean="0">
                <a:solidFill>
                  <a:schemeClr val="tx2"/>
                </a:solidFill>
              </a:rPr>
              <a:t> = g(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baseline="-25000" dirty="0" err="1">
                <a:solidFill>
                  <a:schemeClr val="tx2"/>
                </a:solidFill>
              </a:rPr>
              <a:t>j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∈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})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откуда </a:t>
            </a:r>
            <a:r>
              <a:rPr lang="ru-RU" sz="2800" dirty="0" smtClean="0">
                <a:solidFill>
                  <a:schemeClr val="tx2"/>
                </a:solidFill>
              </a:rPr>
              <a:t>следует </a:t>
            </a:r>
            <a:r>
              <a:rPr lang="ru-RU" sz="2800" dirty="0">
                <a:solidFill>
                  <a:schemeClr val="tx2"/>
                </a:solidFill>
              </a:rPr>
              <a:t>непрерывность функции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815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функциональные области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112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Покажем теперь, что применение функции является непрерывной операцией. </a:t>
            </a:r>
            <a:r>
              <a:rPr lang="ru-RU" sz="2600" dirty="0" smtClean="0">
                <a:solidFill>
                  <a:schemeClr val="tx2"/>
                </a:solidFill>
              </a:rPr>
              <a:t>Операция </a:t>
            </a:r>
            <a:r>
              <a:rPr lang="ru-RU" sz="2600" dirty="0">
                <a:solidFill>
                  <a:schemeClr val="tx2"/>
                </a:solidFill>
              </a:rPr>
              <a:t>применения функции </a:t>
            </a:r>
            <a:r>
              <a:rPr lang="ru-RU" sz="2600" dirty="0" smtClean="0">
                <a:solidFill>
                  <a:schemeClr val="tx2"/>
                </a:solidFill>
              </a:rPr>
              <a:t>(</a:t>
            </a:r>
            <a:r>
              <a:rPr lang="ru-RU" sz="2600" b="1" dirty="0" err="1" smtClean="0">
                <a:solidFill>
                  <a:schemeClr val="tx2"/>
                </a:solidFill>
              </a:rPr>
              <a:t>apply</a:t>
            </a:r>
            <a:r>
              <a:rPr lang="ru-RU" sz="2600" dirty="0" smtClean="0">
                <a:solidFill>
                  <a:schemeClr val="tx2"/>
                </a:solidFill>
              </a:rPr>
              <a:t>) </a:t>
            </a:r>
            <a:r>
              <a:rPr lang="ru-RU" sz="2600" dirty="0">
                <a:solidFill>
                  <a:schemeClr val="tx2"/>
                </a:solidFill>
              </a:rPr>
              <a:t>может рассматриваться как функция </a:t>
            </a:r>
            <a:r>
              <a:rPr lang="ru-RU" sz="2600" dirty="0" smtClean="0">
                <a:solidFill>
                  <a:schemeClr val="tx2"/>
                </a:solidFill>
              </a:rPr>
              <a:t>от </a:t>
            </a:r>
            <a:r>
              <a:rPr lang="ru-RU" sz="2600" dirty="0">
                <a:solidFill>
                  <a:schemeClr val="tx2"/>
                </a:solidFill>
              </a:rPr>
              <a:t>двух аргументов: </a:t>
            </a:r>
            <a:r>
              <a:rPr lang="ru-RU" sz="2600" b="1" dirty="0" err="1" smtClean="0">
                <a:solidFill>
                  <a:schemeClr val="tx2"/>
                </a:solidFill>
              </a:rPr>
              <a:t>f</a:t>
            </a:r>
            <a:r>
              <a:rPr lang="ru-RU" sz="2600" b="1" dirty="0" smtClean="0">
                <a:solidFill>
                  <a:schemeClr val="tx2"/>
                </a:solidFill>
              </a:rPr>
              <a:t>(</a:t>
            </a:r>
            <a:r>
              <a:rPr lang="ru-RU" sz="2600" b="1" dirty="0" err="1" smtClean="0">
                <a:solidFill>
                  <a:schemeClr val="tx2"/>
                </a:solidFill>
              </a:rPr>
              <a:t>x</a:t>
            </a:r>
            <a:r>
              <a:rPr lang="ru-RU" sz="2600" b="1" dirty="0">
                <a:solidFill>
                  <a:schemeClr val="tx2"/>
                </a:solidFill>
              </a:rPr>
              <a:t>) = </a:t>
            </a:r>
            <a:r>
              <a:rPr lang="ru-RU" sz="2600" b="1" dirty="0" err="1" smtClean="0">
                <a:solidFill>
                  <a:schemeClr val="tx2"/>
                </a:solidFill>
              </a:rPr>
              <a:t>apply</a:t>
            </a:r>
            <a:r>
              <a:rPr lang="ru-RU" sz="2600" b="1" dirty="0" smtClean="0">
                <a:solidFill>
                  <a:schemeClr val="tx2"/>
                </a:solidFill>
              </a:rPr>
              <a:t>(</a:t>
            </a:r>
            <a:r>
              <a:rPr lang="ru-RU" sz="2600" b="1" dirty="0" err="1" smtClean="0">
                <a:solidFill>
                  <a:schemeClr val="tx2"/>
                </a:solidFill>
              </a:rPr>
              <a:t>f</a:t>
            </a:r>
            <a:r>
              <a:rPr lang="ru-RU" sz="2600" b="1" dirty="0" smtClean="0">
                <a:solidFill>
                  <a:schemeClr val="tx2"/>
                </a:solidFill>
              </a:rPr>
              <a:t>, </a:t>
            </a:r>
            <a:r>
              <a:rPr lang="ru-RU" sz="2600" b="1" dirty="0" err="1" smtClean="0">
                <a:solidFill>
                  <a:schemeClr val="tx2"/>
                </a:solidFill>
              </a:rPr>
              <a:t>x</a:t>
            </a:r>
            <a:r>
              <a:rPr lang="ru-RU" sz="2600" b="1" dirty="0">
                <a:solidFill>
                  <a:schemeClr val="tx2"/>
                </a:solidFill>
              </a:rPr>
              <a:t>)</a:t>
            </a:r>
            <a:r>
              <a:rPr lang="ru-RU" sz="26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В силу </a:t>
            </a:r>
            <a:r>
              <a:rPr lang="ru-RU" sz="2600" dirty="0" err="1">
                <a:solidFill>
                  <a:srgbClr val="970000"/>
                </a:solidFill>
              </a:rPr>
              <a:t>утвервдения</a:t>
            </a:r>
            <a:r>
              <a:rPr lang="ru-RU" sz="2600" dirty="0">
                <a:solidFill>
                  <a:srgbClr val="970000"/>
                </a:solidFill>
              </a:rPr>
              <a:t> 5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600" dirty="0">
                <a:solidFill>
                  <a:schemeClr val="tx2"/>
                </a:solidFill>
              </a:rPr>
              <a:t>для доказательства непрерывности операции </a:t>
            </a:r>
            <a:r>
              <a:rPr lang="ru-RU" sz="2600" b="1" dirty="0" err="1">
                <a:solidFill>
                  <a:schemeClr val="tx2"/>
                </a:solidFill>
              </a:rPr>
              <a:t>apply</a:t>
            </a:r>
            <a:r>
              <a:rPr lang="ru-RU" sz="2600" dirty="0">
                <a:solidFill>
                  <a:schemeClr val="tx2"/>
                </a:solidFill>
              </a:rPr>
              <a:t> достаточно доказать ее непрерывность по каждому аргументу в отдельности.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Пусть </a:t>
            </a:r>
            <a:r>
              <a:rPr lang="ru-RU" sz="2600" b="1" dirty="0" err="1">
                <a:solidFill>
                  <a:schemeClr val="tx2"/>
                </a:solidFill>
              </a:rPr>
              <a:t>g</a:t>
            </a:r>
            <a:r>
              <a:rPr lang="ru-RU" sz="2600" b="1" dirty="0">
                <a:solidFill>
                  <a:schemeClr val="tx2"/>
                </a:solidFill>
              </a:rPr>
              <a:t> =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ru-RU" sz="2600" b="1" dirty="0">
                <a:solidFill>
                  <a:schemeClr val="tx2"/>
                </a:solidFill>
              </a:rPr>
              <a:t>{</a:t>
            </a:r>
            <a:r>
              <a:rPr lang="en-US" sz="2600" b="1" dirty="0" smtClean="0">
                <a:solidFill>
                  <a:schemeClr val="tx2"/>
                </a:solidFill>
              </a:rPr>
              <a:t>f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i</a:t>
            </a:r>
            <a:r>
              <a:rPr lang="ru-RU" sz="2600" b="1" dirty="0" smtClean="0">
                <a:solidFill>
                  <a:schemeClr val="tx2"/>
                </a:solidFill>
              </a:rPr>
              <a:t>: </a:t>
            </a:r>
            <a:r>
              <a:rPr lang="ru-RU" sz="2600" b="1" dirty="0" err="1">
                <a:solidFill>
                  <a:schemeClr val="tx2"/>
                </a:solidFill>
              </a:rPr>
              <a:t>A</a:t>
            </a:r>
            <a:r>
              <a:rPr lang="en-US" sz="2600" b="1" dirty="0">
                <a:solidFill>
                  <a:schemeClr val="tx2"/>
                </a:solidFill>
              </a:rPr>
              <a:t>→</a:t>
            </a:r>
            <a:r>
              <a:rPr lang="ru-RU" sz="2600" b="1" dirty="0" err="1">
                <a:solidFill>
                  <a:schemeClr val="tx2"/>
                </a:solidFill>
              </a:rPr>
              <a:t>B</a:t>
            </a:r>
            <a:r>
              <a:rPr lang="ru-RU" sz="2600" b="1" dirty="0" smtClean="0">
                <a:solidFill>
                  <a:schemeClr val="tx2"/>
                </a:solidFill>
              </a:rPr>
              <a:t> | </a:t>
            </a:r>
            <a:r>
              <a:rPr lang="en-US" sz="2600" b="1" dirty="0" err="1" smtClean="0">
                <a:solidFill>
                  <a:schemeClr val="tx2"/>
                </a:solidFill>
              </a:rPr>
              <a:t>i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∈ </a:t>
            </a:r>
            <a:r>
              <a:rPr lang="en-US" sz="2600" b="1" dirty="0" smtClean="0">
                <a:solidFill>
                  <a:schemeClr val="tx2"/>
                </a:solidFill>
              </a:rPr>
              <a:t>I}</a:t>
            </a:r>
            <a:r>
              <a:rPr lang="ru-RU" sz="2600" dirty="0" smtClean="0">
                <a:solidFill>
                  <a:schemeClr val="tx2"/>
                </a:solidFill>
              </a:rPr>
              <a:t>. Тогда:</a:t>
            </a:r>
            <a:endParaRPr lang="ru-RU" sz="26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ru-RU" sz="2600" b="1" dirty="0">
                <a:solidFill>
                  <a:schemeClr val="tx2"/>
                </a:solidFill>
              </a:rPr>
              <a:t>{</a:t>
            </a:r>
            <a:r>
              <a:rPr lang="en-US" sz="2600" b="1" dirty="0" smtClean="0">
                <a:solidFill>
                  <a:schemeClr val="tx2"/>
                </a:solidFill>
              </a:rPr>
              <a:t>f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i</a:t>
            </a:r>
            <a:r>
              <a:rPr lang="en-US" sz="2600" b="1" dirty="0" smtClean="0">
                <a:solidFill>
                  <a:schemeClr val="tx2"/>
                </a:solidFill>
                <a:sym typeface="Wingdings"/>
              </a:rPr>
              <a:t>(x)</a:t>
            </a:r>
            <a:r>
              <a:rPr lang="en-US" sz="2600" b="1" dirty="0">
                <a:solidFill>
                  <a:schemeClr val="tx2"/>
                </a:solidFill>
                <a:sym typeface="Wingdings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| </a:t>
            </a:r>
            <a:r>
              <a:rPr lang="en-US" sz="2600" b="1" dirty="0" err="1">
                <a:solidFill>
                  <a:schemeClr val="tx2"/>
                </a:solidFill>
              </a:rPr>
              <a:t>i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∈ </a:t>
            </a:r>
            <a:r>
              <a:rPr lang="en-US" sz="2600" b="1" dirty="0">
                <a:solidFill>
                  <a:schemeClr val="tx2"/>
                </a:solidFill>
              </a:rPr>
              <a:t>I}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=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	</a:t>
            </a:r>
            <a:r>
              <a:rPr lang="ru-RU" sz="2600" dirty="0" smtClean="0">
                <a:solidFill>
                  <a:schemeClr val="tx2"/>
                </a:solidFill>
              </a:rPr>
              <a:t>(</a:t>
            </a:r>
            <a:r>
              <a:rPr lang="ru-RU" sz="2600" dirty="0">
                <a:solidFill>
                  <a:schemeClr val="tx2"/>
                </a:solidFill>
              </a:rPr>
              <a:t>по определению </a:t>
            </a:r>
            <a:r>
              <a:rPr lang="ru-RU" sz="2600" b="1" dirty="0" err="1">
                <a:solidFill>
                  <a:schemeClr val="tx2"/>
                </a:solidFill>
              </a:rPr>
              <a:t>g</a:t>
            </a:r>
            <a:r>
              <a:rPr lang="ru-RU" sz="2600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b="1" dirty="0" err="1">
                <a:solidFill>
                  <a:schemeClr val="tx2"/>
                </a:solidFill>
              </a:rPr>
              <a:t>g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ru-RU" sz="2600" b="1" dirty="0" err="1">
                <a:solidFill>
                  <a:schemeClr val="tx2"/>
                </a:solidFill>
              </a:rPr>
              <a:t>x</a:t>
            </a:r>
            <a:r>
              <a:rPr lang="ru-RU" sz="2600" b="1" dirty="0" smtClean="0">
                <a:solidFill>
                  <a:schemeClr val="tx2"/>
                </a:solidFill>
              </a:rPr>
              <a:t>)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=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(</a:t>
            </a: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ru-RU" sz="2600" b="1" dirty="0">
                <a:solidFill>
                  <a:schemeClr val="tx2"/>
                </a:solidFill>
              </a:rPr>
              <a:t>{</a:t>
            </a:r>
            <a:r>
              <a:rPr lang="en-US" sz="2600" b="1" dirty="0" smtClean="0">
                <a:solidFill>
                  <a:schemeClr val="tx2"/>
                </a:solidFill>
              </a:rPr>
              <a:t>f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i </a:t>
            </a:r>
            <a:r>
              <a:rPr lang="ru-RU" sz="2600" b="1" dirty="0" smtClean="0">
                <a:solidFill>
                  <a:schemeClr val="tx2"/>
                </a:solidFill>
              </a:rPr>
              <a:t>|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</a:rPr>
              <a:t>i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∈ </a:t>
            </a:r>
            <a:r>
              <a:rPr lang="en-US" sz="2600" b="1" dirty="0">
                <a:solidFill>
                  <a:schemeClr val="tx2"/>
                </a:solidFill>
              </a:rPr>
              <a:t>I}</a:t>
            </a:r>
            <a:r>
              <a:rPr lang="ru-RU" sz="2600" b="1" dirty="0" smtClean="0">
                <a:solidFill>
                  <a:schemeClr val="tx2"/>
                </a:solidFill>
              </a:rPr>
              <a:t>)(</a:t>
            </a:r>
            <a:r>
              <a:rPr lang="ru-RU" sz="2600" b="1" dirty="0">
                <a:solidFill>
                  <a:schemeClr val="tx2"/>
                </a:solidFill>
              </a:rPr>
              <a:t>х)</a:t>
            </a:r>
            <a:r>
              <a:rPr lang="ru-RU" sz="2600" dirty="0" smtClean="0">
                <a:solidFill>
                  <a:schemeClr val="tx2"/>
                </a:solidFill>
              </a:rPr>
              <a:t>, </a:t>
            </a:r>
            <a:r>
              <a:rPr lang="ru-RU" sz="2600" dirty="0">
                <a:solidFill>
                  <a:schemeClr val="tx2"/>
                </a:solidFill>
              </a:rPr>
              <a:t>откуда следует непрерывность </a:t>
            </a:r>
            <a:r>
              <a:rPr lang="ru-RU" sz="2600" dirty="0" smtClean="0">
                <a:solidFill>
                  <a:schemeClr val="tx2"/>
                </a:solidFill>
              </a:rPr>
              <a:t>операции </a:t>
            </a:r>
            <a:r>
              <a:rPr lang="ru-RU" sz="2600" b="1" dirty="0" err="1">
                <a:solidFill>
                  <a:schemeClr val="tx2"/>
                </a:solidFill>
              </a:rPr>
              <a:t>apply</a:t>
            </a:r>
            <a:r>
              <a:rPr lang="ru-RU" sz="2600" dirty="0">
                <a:solidFill>
                  <a:schemeClr val="tx2"/>
                </a:solidFill>
              </a:rPr>
              <a:t> по первому аргументу.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Далее, для непрерывной функции </a:t>
            </a: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ru-RU" sz="2600" dirty="0" smtClean="0">
                <a:solidFill>
                  <a:schemeClr val="tx2"/>
                </a:solidFill>
              </a:rPr>
              <a:t>имеем</a:t>
            </a:r>
            <a:r>
              <a:rPr lang="en-US" sz="2600" dirty="0" smtClean="0">
                <a:solidFill>
                  <a:schemeClr val="tx2"/>
                </a:solidFill>
              </a:rPr>
              <a:t>:</a:t>
            </a:r>
            <a:endParaRPr lang="ru-RU" sz="26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ru-RU" sz="2600" b="1" dirty="0">
                <a:solidFill>
                  <a:schemeClr val="tx2"/>
                </a:solidFill>
              </a:rPr>
              <a:t>{</a:t>
            </a:r>
            <a:r>
              <a:rPr lang="en-US" sz="2600" b="1" dirty="0" smtClean="0">
                <a:solidFill>
                  <a:schemeClr val="tx2"/>
                </a:solidFill>
              </a:rPr>
              <a:t>f</a:t>
            </a:r>
            <a:r>
              <a:rPr lang="en-US" sz="2600" b="1" dirty="0" smtClean="0">
                <a:solidFill>
                  <a:schemeClr val="tx2"/>
                </a:solidFill>
                <a:sym typeface="Wingdings"/>
              </a:rPr>
              <a:t>(</a:t>
            </a:r>
            <a:r>
              <a:rPr lang="en-US" sz="2600" b="1" dirty="0" err="1" smtClean="0">
                <a:solidFill>
                  <a:schemeClr val="tx2"/>
                </a:solidFill>
                <a:sym typeface="Wingdings"/>
              </a:rPr>
              <a:t>x</a:t>
            </a:r>
            <a:r>
              <a:rPr lang="en-US" sz="2600" b="1" baseline="-25000" dirty="0" err="1" smtClean="0">
                <a:solidFill>
                  <a:schemeClr val="tx2"/>
                </a:solidFill>
                <a:sym typeface="Wingdings"/>
              </a:rPr>
              <a:t>j</a:t>
            </a:r>
            <a:r>
              <a:rPr lang="en-US" sz="2600" b="1" dirty="0" smtClean="0">
                <a:solidFill>
                  <a:schemeClr val="tx2"/>
                </a:solidFill>
                <a:sym typeface="Wingdings"/>
              </a:rPr>
              <a:t>) </a:t>
            </a:r>
            <a:r>
              <a:rPr lang="ru-RU" sz="2600" b="1" dirty="0">
                <a:solidFill>
                  <a:schemeClr val="tx2"/>
                </a:solidFill>
              </a:rPr>
              <a:t>| </a:t>
            </a:r>
            <a:r>
              <a:rPr lang="en-US" sz="2600" b="1" dirty="0" smtClean="0">
                <a:solidFill>
                  <a:schemeClr val="tx2"/>
                </a:solidFill>
              </a:rPr>
              <a:t>j </a:t>
            </a:r>
            <a:r>
              <a:rPr lang="en-US" sz="2600" dirty="0">
                <a:solidFill>
                  <a:schemeClr val="tx2"/>
                </a:solidFill>
              </a:rPr>
              <a:t>∈ </a:t>
            </a:r>
            <a:r>
              <a:rPr lang="en-US" sz="2600" b="1" dirty="0">
                <a:solidFill>
                  <a:schemeClr val="tx2"/>
                </a:solidFill>
              </a:rPr>
              <a:t>I}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=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f(</a:t>
            </a:r>
            <a:r>
              <a:rPr lang="en-US" sz="2600" dirty="0" smtClean="0">
                <a:solidFill>
                  <a:schemeClr val="tx2"/>
                </a:solidFill>
              </a:rPr>
              <a:t>⊔</a:t>
            </a:r>
            <a:r>
              <a:rPr lang="ru-RU" sz="2600" b="1" dirty="0" smtClean="0">
                <a:solidFill>
                  <a:schemeClr val="tx2"/>
                </a:solidFill>
              </a:rPr>
              <a:t>{</a:t>
            </a:r>
            <a:r>
              <a:rPr lang="en-US" sz="2600" b="1" dirty="0" err="1" smtClean="0">
                <a:solidFill>
                  <a:schemeClr val="tx2"/>
                </a:solidFill>
                <a:sym typeface="Wingdings"/>
              </a:rPr>
              <a:t>x</a:t>
            </a:r>
            <a:r>
              <a:rPr lang="en-US" sz="2600" b="1" baseline="-25000" dirty="0" err="1" smtClean="0">
                <a:solidFill>
                  <a:schemeClr val="tx2"/>
                </a:solidFill>
                <a:sym typeface="Wingdings"/>
              </a:rPr>
              <a:t>j</a:t>
            </a:r>
            <a:r>
              <a:rPr lang="en-US" sz="2600" b="1" baseline="-250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| </a:t>
            </a:r>
            <a:r>
              <a:rPr lang="en-US" sz="2600" b="1" dirty="0" smtClean="0">
                <a:solidFill>
                  <a:schemeClr val="tx2"/>
                </a:solidFill>
              </a:rPr>
              <a:t>j </a:t>
            </a:r>
            <a:r>
              <a:rPr lang="en-US" sz="2600" dirty="0">
                <a:solidFill>
                  <a:schemeClr val="tx2"/>
                </a:solidFill>
              </a:rPr>
              <a:t>∈ </a:t>
            </a:r>
            <a:r>
              <a:rPr lang="en-US" sz="2600" b="1" dirty="0">
                <a:solidFill>
                  <a:schemeClr val="tx2"/>
                </a:solidFill>
              </a:rPr>
              <a:t>I</a:t>
            </a:r>
            <a:r>
              <a:rPr lang="en-US" sz="2600" b="1" dirty="0" smtClean="0">
                <a:solidFill>
                  <a:schemeClr val="tx2"/>
                </a:solidFill>
              </a:rPr>
              <a:t>})</a:t>
            </a:r>
            <a:r>
              <a:rPr lang="ru-RU" sz="2600" dirty="0" smtClean="0">
                <a:solidFill>
                  <a:schemeClr val="tx2"/>
                </a:solidFill>
              </a:rPr>
              <a:t>, </a:t>
            </a:r>
            <a:r>
              <a:rPr lang="ru-RU" sz="2600" dirty="0">
                <a:solidFill>
                  <a:schemeClr val="tx2"/>
                </a:solidFill>
              </a:rPr>
              <a:t>что означает непрерывность операции </a:t>
            </a:r>
            <a:r>
              <a:rPr lang="ru-RU" sz="2600" b="1" dirty="0" err="1">
                <a:solidFill>
                  <a:schemeClr val="tx2"/>
                </a:solidFill>
              </a:rPr>
              <a:t>apply</a:t>
            </a:r>
            <a:r>
              <a:rPr lang="ru-RU" sz="2600" dirty="0">
                <a:solidFill>
                  <a:schemeClr val="tx2"/>
                </a:solidFill>
              </a:rPr>
              <a:t> по второму аргументу, а следовательно, операция применения функции является непрерывной.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670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функциональные области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255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Остается </a:t>
            </a:r>
            <a:r>
              <a:rPr lang="ru-RU" sz="2800" dirty="0">
                <a:solidFill>
                  <a:schemeClr val="tx2"/>
                </a:solidFill>
              </a:rPr>
              <a:t>показать, что операция функциональной абстракции является непрерывной.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Пусть 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 smtClean="0">
                <a:solidFill>
                  <a:schemeClr val="tx2"/>
                </a:solidFill>
              </a:rPr>
              <a:t>e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|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–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множество </a:t>
            </a:r>
            <a:r>
              <a:rPr lang="ru-RU" sz="2800" dirty="0">
                <a:solidFill>
                  <a:schemeClr val="tx2"/>
                </a:solidFill>
              </a:rPr>
              <a:t>выражений, таких что для </a:t>
            </a:r>
            <a:r>
              <a:rPr lang="en-US" sz="2800" dirty="0" smtClean="0">
                <a:solidFill>
                  <a:schemeClr val="tx2"/>
                </a:solidFill>
              </a:rPr>
              <a:t>⩝ </a:t>
            </a: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[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/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]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|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является цепью в </a:t>
            </a: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. Тогда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по </a:t>
            </a:r>
            <a:r>
              <a:rPr lang="ru-RU" sz="2800" dirty="0">
                <a:solidFill>
                  <a:schemeClr val="tx2"/>
                </a:solidFill>
              </a:rPr>
              <a:t>определению частичного порядка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en-US" sz="2800" b="1" dirty="0" smtClean="0">
                <a:solidFill>
                  <a:schemeClr val="tx2"/>
                </a:solidFill>
              </a:rPr>
              <a:t>𝜆x.</a:t>
            </a:r>
            <a:r>
              <a:rPr lang="ru-RU" sz="2800" b="1" dirty="0" err="1" smtClean="0">
                <a:solidFill>
                  <a:schemeClr val="tx2"/>
                </a:solidFill>
              </a:rPr>
              <a:t>e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 – </a:t>
            </a:r>
            <a:r>
              <a:rPr lang="ru-RU" sz="2800" dirty="0">
                <a:solidFill>
                  <a:schemeClr val="tx2"/>
                </a:solidFill>
              </a:rPr>
              <a:t>цепь в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Ранее было </a:t>
            </a:r>
            <a:r>
              <a:rPr lang="ru-RU" sz="2800" dirty="0">
                <a:solidFill>
                  <a:schemeClr val="tx2"/>
                </a:solidFill>
              </a:rPr>
              <a:t>показано, что 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en-US" sz="2800" b="1" dirty="0">
                <a:solidFill>
                  <a:schemeClr val="tx2"/>
                </a:solidFill>
              </a:rPr>
              <a:t>𝜆x.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есть </a:t>
            </a:r>
            <a:r>
              <a:rPr lang="ru-RU" sz="2800" dirty="0" smtClean="0">
                <a:solidFill>
                  <a:schemeClr val="tx2"/>
                </a:solidFill>
              </a:rPr>
              <a:t>непрер</a:t>
            </a:r>
            <a:r>
              <a:rPr lang="ru-RU" sz="2800" dirty="0">
                <a:solidFill>
                  <a:schemeClr val="tx2"/>
                </a:solidFill>
              </a:rPr>
              <a:t>ы</a:t>
            </a:r>
            <a:r>
              <a:rPr lang="ru-RU" sz="2800" dirty="0" smtClean="0">
                <a:solidFill>
                  <a:schemeClr val="tx2"/>
                </a:solidFill>
              </a:rPr>
              <a:t>вная </a:t>
            </a:r>
            <a:r>
              <a:rPr lang="ru-RU" sz="2800" dirty="0">
                <a:solidFill>
                  <a:schemeClr val="tx2"/>
                </a:solidFill>
              </a:rPr>
              <a:t>функция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, такая что: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 smtClean="0">
                <a:solidFill>
                  <a:schemeClr val="tx2"/>
                </a:solidFill>
              </a:rPr>
              <a:t>)=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{(</a:t>
            </a:r>
            <a:r>
              <a:rPr lang="en-US" sz="2800" b="1" dirty="0" smtClean="0">
                <a:solidFill>
                  <a:schemeClr val="tx2"/>
                </a:solidFill>
              </a:rPr>
              <a:t>𝜆</a:t>
            </a:r>
            <a:r>
              <a:rPr lang="en-US" sz="2800" b="1" dirty="0">
                <a:solidFill>
                  <a:schemeClr val="tx2"/>
                </a:solidFill>
              </a:rPr>
              <a:t>x.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)(</a:t>
            </a: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ru-RU" sz="2800" b="1" dirty="0" smtClean="0">
                <a:solidFill>
                  <a:schemeClr val="tx2"/>
                </a:solidFill>
              </a:rPr>
              <a:t>)|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}=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[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/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]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</a:t>
            </a:r>
            <a:r>
              <a:rPr lang="ru-RU" sz="2800" dirty="0" smtClean="0">
                <a:solidFill>
                  <a:schemeClr val="tx2"/>
                </a:solidFill>
              </a:rPr>
              <a:t>имеем: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en-US" sz="2800" b="1" dirty="0" smtClean="0">
                <a:solidFill>
                  <a:schemeClr val="tx2"/>
                </a:solidFill>
              </a:rPr>
              <a:t>𝜆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r>
              <a:rPr lang="en-US" sz="2800" dirty="0" smtClean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[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/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]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en-US" sz="2800" b="1" dirty="0" smtClean="0">
                <a:solidFill>
                  <a:schemeClr val="tx2"/>
                </a:solidFill>
              </a:rPr>
              <a:t> =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𝜆x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[x</a:t>
            </a:r>
            <a:r>
              <a:rPr lang="ru-RU" sz="2800" b="1" dirty="0" smtClean="0">
                <a:solidFill>
                  <a:schemeClr val="tx2"/>
                </a:solidFill>
              </a:rPr>
              <a:t>/</a:t>
            </a:r>
            <a:r>
              <a:rPr lang="ru-RU" sz="2800" b="1" dirty="0" err="1" smtClean="0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]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en-US" sz="2800" b="1" dirty="0" smtClean="0">
                <a:solidFill>
                  <a:schemeClr val="tx2"/>
                </a:solidFill>
              </a:rPr>
              <a:t> = </a:t>
            </a:r>
            <a:r>
              <a:rPr lang="en-US" sz="2800" b="1" dirty="0">
                <a:solidFill>
                  <a:schemeClr val="tx2"/>
                </a:solidFill>
              </a:rPr>
              <a:t>𝜆x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ru-RU" sz="2800" b="1" dirty="0" smtClean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откуда </a:t>
            </a:r>
            <a:r>
              <a:rPr lang="ru-RU" sz="2800" dirty="0">
                <a:solidFill>
                  <a:schemeClr val="tx2"/>
                </a:solidFill>
              </a:rPr>
              <a:t>следует непрерывность операции функциональной абстракции.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</a:t>
            </a:r>
            <a:r>
              <a:rPr lang="ru-RU" sz="2800" dirty="0">
                <a:solidFill>
                  <a:srgbClr val="970000"/>
                </a:solidFill>
              </a:rPr>
              <a:t>утверждение </a:t>
            </a:r>
            <a:r>
              <a:rPr lang="en-US" sz="2800" dirty="0">
                <a:solidFill>
                  <a:srgbClr val="970000"/>
                </a:solidFill>
              </a:rPr>
              <a:t>8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полностью доказано.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43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Следствие и ТЕОРЕМА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u="sng" dirty="0" smtClean="0">
                <a:solidFill>
                  <a:srgbClr val="035B7A"/>
                </a:solidFill>
              </a:rPr>
              <a:t>Следствие</a:t>
            </a:r>
            <a:r>
              <a:rPr lang="ru-RU" sz="2800" dirty="0" smtClean="0">
                <a:solidFill>
                  <a:srgbClr val="035B7A"/>
                </a:solidFill>
              </a:rPr>
              <a:t>. Если </a:t>
            </a:r>
            <a:r>
              <a:rPr lang="ru-RU" sz="2800" b="1" dirty="0">
                <a:solidFill>
                  <a:srgbClr val="035B7A"/>
                </a:solidFill>
              </a:rPr>
              <a:t>А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dirty="0" smtClean="0">
                <a:solidFill>
                  <a:srgbClr val="035B7A"/>
                </a:solidFill>
              </a:rPr>
              <a:t>–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dirty="0">
                <a:solidFill>
                  <a:srgbClr val="035B7A"/>
                </a:solidFill>
              </a:rPr>
              <a:t>частично упорядоченное множество, </a:t>
            </a:r>
            <a:r>
              <a:rPr lang="ru-RU" sz="2800" dirty="0" smtClean="0">
                <a:solidFill>
                  <a:srgbClr val="035B7A"/>
                </a:solidFill>
              </a:rPr>
              <a:t>каждая </a:t>
            </a:r>
            <a:r>
              <a:rPr lang="ru-RU" sz="2800" dirty="0">
                <a:solidFill>
                  <a:srgbClr val="035B7A"/>
                </a:solidFill>
              </a:rPr>
              <a:t>цепь которого имеет </a:t>
            </a:r>
            <a:r>
              <a:rPr lang="ru-RU" sz="2800" dirty="0" err="1">
                <a:solidFill>
                  <a:srgbClr val="035B7A"/>
                </a:solidFill>
              </a:rPr>
              <a:t>н.в.г</a:t>
            </a:r>
            <a:r>
              <a:rPr lang="ru-RU" sz="2800" dirty="0">
                <a:solidFill>
                  <a:srgbClr val="035B7A"/>
                </a:solidFill>
              </a:rPr>
              <a:t>., и </a:t>
            </a:r>
            <a:r>
              <a:rPr lang="en-US" sz="2800" b="1" dirty="0">
                <a:solidFill>
                  <a:srgbClr val="035B7A"/>
                </a:solidFill>
              </a:rPr>
              <a:t>B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en-US" sz="2800" dirty="0" smtClean="0">
                <a:solidFill>
                  <a:srgbClr val="035B7A"/>
                </a:solidFill>
              </a:rPr>
              <a:t>–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dirty="0" err="1">
                <a:solidFill>
                  <a:srgbClr val="035B7A"/>
                </a:solidFill>
              </a:rPr>
              <a:t>п</a:t>
            </a:r>
            <a:r>
              <a:rPr lang="ru-RU" sz="2800" dirty="0" err="1" smtClean="0">
                <a:solidFill>
                  <a:srgbClr val="035B7A"/>
                </a:solidFill>
              </a:rPr>
              <a:t>.ч.п</a:t>
            </a:r>
            <a:r>
              <a:rPr lang="ru-RU" sz="2800" dirty="0">
                <a:solidFill>
                  <a:srgbClr val="035B7A"/>
                </a:solidFill>
              </a:rPr>
              <a:t>., то </a:t>
            </a:r>
            <a:r>
              <a:rPr lang="ru-RU" sz="2800" b="1" dirty="0" err="1" smtClean="0">
                <a:solidFill>
                  <a:srgbClr val="035B7A"/>
                </a:solidFill>
              </a:rPr>
              <a:t>A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→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B</a:t>
            </a:r>
            <a:r>
              <a:rPr lang="ru-RU" sz="2800" dirty="0" smtClean="0">
                <a:solidFill>
                  <a:srgbClr val="035B7A"/>
                </a:solidFill>
              </a:rPr>
              <a:t> – </a:t>
            </a:r>
            <a:r>
              <a:rPr lang="ru-RU" sz="2800" dirty="0" err="1">
                <a:solidFill>
                  <a:srgbClr val="035B7A"/>
                </a:solidFill>
              </a:rPr>
              <a:t>п.ч.п</a:t>
            </a:r>
            <a:r>
              <a:rPr lang="ru-RU" sz="2800" dirty="0" smtClean="0">
                <a:solidFill>
                  <a:srgbClr val="035B7A"/>
                </a:solidFill>
              </a:rPr>
              <a:t>.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u="sng" dirty="0" smtClean="0">
                <a:solidFill>
                  <a:schemeClr val="tx2"/>
                </a:solidFill>
              </a:rPr>
              <a:t>Доказательство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Для </a:t>
            </a:r>
            <a:r>
              <a:rPr lang="ru-RU" sz="2800" dirty="0">
                <a:solidFill>
                  <a:schemeClr val="tx2"/>
                </a:solidFill>
              </a:rPr>
              <a:t>доказательства этого необходимо лишь показать существование наименее определенного элемента в области </a:t>
            </a:r>
            <a:r>
              <a:rPr lang="ru-RU" sz="2800" b="1" dirty="0" err="1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→</a:t>
            </a:r>
            <a:r>
              <a:rPr lang="ru-RU" sz="2800" b="1" dirty="0" err="1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. Очевидно</a:t>
            </a:r>
            <a:r>
              <a:rPr lang="ru-RU" sz="2800" dirty="0">
                <a:solidFill>
                  <a:schemeClr val="tx2"/>
                </a:solidFill>
              </a:rPr>
              <a:t>, что таким элементом является функция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f</a:t>
            </a:r>
            <a:r>
              <a:rPr lang="ru-RU" sz="2800" b="1" dirty="0" smtClean="0">
                <a:solidFill>
                  <a:schemeClr val="tx2"/>
                </a:solidFill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определенная как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ru-RU" sz="2800" b="1" dirty="0" err="1" smtClean="0">
                <a:solidFill>
                  <a:schemeClr val="tx2"/>
                </a:solidFill>
              </a:rPr>
              <a:t>b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где </a:t>
            </a:r>
            <a:r>
              <a:rPr lang="ru-RU" sz="2800" b="1" dirty="0" err="1" smtClean="0">
                <a:solidFill>
                  <a:schemeClr val="tx2"/>
                </a:solidFill>
              </a:rPr>
              <a:t>b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наименьший элемент в </a:t>
            </a: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err="1">
                <a:solidFill>
                  <a:schemeClr val="tx2"/>
                </a:solidFill>
              </a:rPr>
              <a:t>ч.т.д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Из </a:t>
            </a:r>
            <a:r>
              <a:rPr lang="ru-RU" sz="2800" dirty="0">
                <a:solidFill>
                  <a:schemeClr val="tx2"/>
                </a:solidFill>
              </a:rPr>
              <a:t>предыдущих результатов вытекает следующая </a:t>
            </a:r>
            <a:r>
              <a:rPr lang="ru-RU" sz="2800" b="1" u="sng" dirty="0">
                <a:solidFill>
                  <a:srgbClr val="970000"/>
                </a:solidFill>
              </a:rPr>
              <a:t>теорема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Любая операция, построенная с помощью функциональной нотации, является, непрерывной функцией.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31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3937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Семантика </a:t>
            </a:r>
            <a:r>
              <a:rPr lang="ru-RU" sz="2800" dirty="0">
                <a:solidFill>
                  <a:schemeClr val="tx2"/>
                </a:solidFill>
              </a:rPr>
              <a:t>фиксированной точки оперирует на областях, являющихся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Наименьший </a:t>
            </a:r>
            <a:r>
              <a:rPr lang="ru-RU" sz="2800" dirty="0">
                <a:solidFill>
                  <a:schemeClr val="tx2"/>
                </a:solidFill>
              </a:rPr>
              <a:t>элемент области является начальным элементом для </a:t>
            </a:r>
            <a:r>
              <a:rPr lang="ru-RU" sz="2800" dirty="0" smtClean="0">
                <a:solidFill>
                  <a:schemeClr val="tx2"/>
                </a:solidFill>
              </a:rPr>
              <a:t>построения </a:t>
            </a:r>
            <a:r>
              <a:rPr lang="ru-RU" sz="2800" dirty="0">
                <a:solidFill>
                  <a:schemeClr val="tx2"/>
                </a:solidFill>
              </a:rPr>
              <a:t>решения. Начальный элемент области может быть получен либо в результате конструирования сложной области, либо в </a:t>
            </a:r>
            <a:r>
              <a:rPr lang="ru-RU" sz="2800" dirty="0" smtClean="0">
                <a:solidFill>
                  <a:schemeClr val="tx2"/>
                </a:solidFill>
              </a:rPr>
              <a:t>результате </a:t>
            </a:r>
            <a:r>
              <a:rPr lang="ru-RU" sz="2800" dirty="0">
                <a:solidFill>
                  <a:schemeClr val="tx2"/>
                </a:solidFill>
              </a:rPr>
              <a:t>добавления его к области.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Символ </a:t>
            </a:r>
            <a:r>
              <a:rPr lang="ru-RU" sz="2800" b="1" dirty="0" smtClean="0">
                <a:solidFill>
                  <a:schemeClr val="tx2"/>
                </a:solidFill>
              </a:rPr>
              <a:t>⊥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будет использоваться далее вместо минимального элемента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., независимо от того, получен ли он в </a:t>
            </a:r>
            <a:r>
              <a:rPr lang="ru-RU" sz="2800" dirty="0" smtClean="0">
                <a:solidFill>
                  <a:schemeClr val="tx2"/>
                </a:solidFill>
              </a:rPr>
              <a:t>результате </a:t>
            </a:r>
            <a:r>
              <a:rPr lang="ru-RU" sz="2800" dirty="0">
                <a:solidFill>
                  <a:schemeClr val="tx2"/>
                </a:solidFill>
              </a:rPr>
              <a:t>построения области, либо в результате его добавления к области.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дальнейшем </a:t>
            </a:r>
            <a:r>
              <a:rPr lang="ru-RU" sz="2800" dirty="0" smtClean="0">
                <a:solidFill>
                  <a:schemeClr val="tx2"/>
                </a:solidFill>
              </a:rPr>
              <a:t>будем </a:t>
            </a:r>
            <a:r>
              <a:rPr lang="ru-RU" sz="2800" dirty="0">
                <a:solidFill>
                  <a:schemeClr val="tx2"/>
                </a:solidFill>
              </a:rPr>
              <a:t>рассматривать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dirty="0">
                <a:solidFill>
                  <a:schemeClr val="tx2"/>
                </a:solidFill>
              </a:rPr>
              <a:t> как конструктор.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Для </a:t>
            </a:r>
            <a:r>
              <a:rPr lang="ru-RU" sz="2800" dirty="0">
                <a:solidFill>
                  <a:schemeClr val="tx2"/>
                </a:solidFill>
              </a:rPr>
              <a:t>любой области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, являющейся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., и непрерывной функции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 smtClean="0">
                <a:solidFill>
                  <a:schemeClr val="tx2"/>
                </a:solidFill>
              </a:rPr>
              <a:t>: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</a:rPr>
              <a:t> → 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запись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обозначает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 цепи, индуцированной из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295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непрерывност</a:t>
            </a:r>
            <a:r>
              <a:rPr lang="ru-RU" sz="2800" dirty="0">
                <a:effectLst/>
              </a:rPr>
              <a:t>ь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функции от многих аргументов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6731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b="1" u="sng" dirty="0" smtClean="0">
                <a:solidFill>
                  <a:schemeClr val="tx2"/>
                </a:solidFill>
              </a:rPr>
              <a:t>Доказательство</a:t>
            </a:r>
            <a:r>
              <a:rPr lang="en-US" sz="2700" b="1" u="sng" dirty="0">
                <a:solidFill>
                  <a:schemeClr val="tx2"/>
                </a:solidFill>
              </a:rPr>
              <a:t> </a:t>
            </a:r>
            <a:r>
              <a:rPr lang="ru-RU" sz="2700" b="1" u="sng" dirty="0" smtClean="0">
                <a:solidFill>
                  <a:schemeClr val="tx2"/>
                </a:solidFill>
              </a:rPr>
              <a:t>утверждения 6</a:t>
            </a:r>
            <a:r>
              <a:rPr lang="ru-RU" sz="2700" dirty="0" smtClean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 smtClean="0">
                <a:solidFill>
                  <a:schemeClr val="tx2"/>
                </a:solidFill>
              </a:rPr>
              <a:t>Для </a:t>
            </a:r>
            <a:r>
              <a:rPr lang="ru-RU" sz="2700" dirty="0">
                <a:solidFill>
                  <a:schemeClr val="tx2"/>
                </a:solidFill>
              </a:rPr>
              <a:t>любого </a:t>
            </a:r>
            <a:r>
              <a:rPr lang="ru-RU" sz="2700" b="1" dirty="0" err="1">
                <a:solidFill>
                  <a:schemeClr val="tx2"/>
                </a:solidFill>
              </a:rPr>
              <a:t>i</a:t>
            </a:r>
            <a:r>
              <a:rPr lang="ru-RU" sz="2700" dirty="0">
                <a:solidFill>
                  <a:schemeClr val="tx2"/>
                </a:solidFill>
              </a:rPr>
              <a:t> справедливо, что </a:t>
            </a:r>
            <a:r>
              <a:rPr lang="ru-RU" sz="2700" b="1" dirty="0" smtClean="0">
                <a:solidFill>
                  <a:schemeClr val="tx2"/>
                </a:solidFill>
              </a:rPr>
              <a:t>х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i0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smtClean="0">
                <a:solidFill>
                  <a:schemeClr val="tx2"/>
                </a:solidFill>
              </a:rPr>
              <a:t>⊑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 smtClean="0">
                <a:solidFill>
                  <a:schemeClr val="tx2"/>
                </a:solidFill>
              </a:rPr>
              <a:t>x</a:t>
            </a:r>
            <a:r>
              <a:rPr lang="ru-RU" sz="27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smtClean="0">
                <a:solidFill>
                  <a:schemeClr val="tx2"/>
                </a:solidFill>
              </a:rPr>
              <a:t>⊑</a:t>
            </a:r>
            <a:r>
              <a:rPr lang="en-US" sz="2700" dirty="0">
                <a:solidFill>
                  <a:schemeClr val="tx2"/>
                </a:solidFill>
              </a:rPr>
              <a:t> </a:t>
            </a:r>
            <a:r>
              <a:rPr lang="mr-IN" sz="2700" b="1" dirty="0" smtClean="0">
                <a:solidFill>
                  <a:schemeClr val="tx2"/>
                </a:solidFill>
              </a:rPr>
              <a:t>…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dirty="0" smtClean="0">
                <a:solidFill>
                  <a:schemeClr val="tx2"/>
                </a:solidFill>
              </a:rPr>
              <a:t>,</a:t>
            </a:r>
            <a:r>
              <a:rPr lang="ru-RU" sz="2700" dirty="0" smtClean="0">
                <a:solidFill>
                  <a:schemeClr val="tx2"/>
                </a:solidFill>
              </a:rPr>
              <a:t> а следовательно и ⊔</a:t>
            </a:r>
            <a:r>
              <a:rPr lang="en-US" sz="2700" b="1" dirty="0" smtClean="0">
                <a:solidFill>
                  <a:schemeClr val="tx2"/>
                </a:solidFill>
              </a:rPr>
              <a:t>{</a:t>
            </a:r>
            <a:r>
              <a:rPr lang="en-US" sz="2700" b="1" dirty="0" err="1">
                <a:solidFill>
                  <a:schemeClr val="tx2"/>
                </a:solidFill>
              </a:rPr>
              <a:t>x</a:t>
            </a:r>
            <a:r>
              <a:rPr lang="en-US" sz="2700" b="1" baseline="-25000" dirty="0" err="1">
                <a:solidFill>
                  <a:schemeClr val="tx2"/>
                </a:solidFill>
              </a:rPr>
              <a:t>ij</a:t>
            </a:r>
            <a:r>
              <a:rPr lang="en-US" sz="2700" b="1" baseline="-250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en-US" sz="2700" b="1" dirty="0">
                <a:solidFill>
                  <a:schemeClr val="tx2"/>
                </a:solidFill>
              </a:rPr>
              <a:t> j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smtClean="0">
                <a:solidFill>
                  <a:schemeClr val="tx2"/>
                </a:solidFill>
              </a:rPr>
              <a:t>существует </a:t>
            </a:r>
            <a:r>
              <a:rPr lang="ru-RU" sz="2700" dirty="0">
                <a:solidFill>
                  <a:schemeClr val="tx2"/>
                </a:solidFill>
              </a:rPr>
              <a:t>для любого </a:t>
            </a:r>
            <a:r>
              <a:rPr lang="ru-RU" sz="2700" b="1" dirty="0" err="1">
                <a:solidFill>
                  <a:schemeClr val="tx2"/>
                </a:solidFill>
              </a:rPr>
              <a:t>i</a:t>
            </a:r>
            <a:r>
              <a:rPr lang="ru-RU" sz="2700" dirty="0">
                <a:solidFill>
                  <a:schemeClr val="tx2"/>
                </a:solidFill>
              </a:rPr>
              <a:t>. Далее, поскольку для любых </a:t>
            </a:r>
            <a:r>
              <a:rPr lang="ru-RU" sz="2700" b="1" dirty="0" err="1">
                <a:solidFill>
                  <a:schemeClr val="tx2"/>
                </a:solidFill>
              </a:rPr>
              <a:t>i</a:t>
            </a:r>
            <a:r>
              <a:rPr lang="ru-RU" sz="2700" dirty="0">
                <a:solidFill>
                  <a:schemeClr val="tx2"/>
                </a:solidFill>
              </a:rPr>
              <a:t> и </a:t>
            </a:r>
            <a:r>
              <a:rPr lang="ru-RU" sz="2700" b="1" dirty="0" err="1">
                <a:solidFill>
                  <a:schemeClr val="tx2"/>
                </a:solidFill>
              </a:rPr>
              <a:t>j</a:t>
            </a:r>
            <a:r>
              <a:rPr lang="ru-RU" sz="2700" dirty="0">
                <a:solidFill>
                  <a:schemeClr val="tx2"/>
                </a:solidFill>
              </a:rPr>
              <a:t> справедливо, что </a:t>
            </a:r>
            <a:r>
              <a:rPr lang="en-US" sz="2700" b="1" dirty="0" err="1">
                <a:solidFill>
                  <a:schemeClr val="tx2"/>
                </a:solidFill>
              </a:rPr>
              <a:t>x</a:t>
            </a:r>
            <a:r>
              <a:rPr lang="en-US" sz="2700" b="1" baseline="-25000" dirty="0" err="1">
                <a:solidFill>
                  <a:schemeClr val="tx2"/>
                </a:solidFill>
              </a:rPr>
              <a:t>ij</a:t>
            </a:r>
            <a:r>
              <a:rPr lang="ru-RU" sz="2700" dirty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⊑ </a:t>
            </a:r>
            <a:r>
              <a:rPr lang="ru-RU" sz="2700" b="1" dirty="0" err="1" smtClean="0">
                <a:solidFill>
                  <a:schemeClr val="tx2"/>
                </a:solidFill>
              </a:rPr>
              <a:t>x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i+1,j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ru-RU" sz="2700" dirty="0" smtClean="0">
                <a:solidFill>
                  <a:schemeClr val="tx2"/>
                </a:solidFill>
              </a:rPr>
              <a:t>то </a:t>
            </a:r>
            <a:r>
              <a:rPr lang="ru-RU" sz="2700" dirty="0">
                <a:solidFill>
                  <a:schemeClr val="tx2"/>
                </a:solidFill>
              </a:rPr>
              <a:t>имеем</a:t>
            </a:r>
            <a:r>
              <a:rPr lang="ru-RU" sz="2700" dirty="0" smtClean="0">
                <a:solidFill>
                  <a:schemeClr val="tx2"/>
                </a:solidFill>
              </a:rPr>
              <a:t>,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smtClean="0">
                <a:solidFill>
                  <a:schemeClr val="tx2"/>
                </a:solidFill>
              </a:rPr>
              <a:t>что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>
                <a:solidFill>
                  <a:schemeClr val="tx2"/>
                </a:solidFill>
              </a:rPr>
              <a:t>x</a:t>
            </a:r>
            <a:r>
              <a:rPr lang="en-US" sz="2700" b="1" baseline="-25000" dirty="0" err="1">
                <a:solidFill>
                  <a:schemeClr val="tx2"/>
                </a:solidFill>
              </a:rPr>
              <a:t>ij</a:t>
            </a:r>
            <a:r>
              <a:rPr lang="en-US" sz="2700" b="1" baseline="-250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en-US" sz="2700" b="1" dirty="0">
                <a:solidFill>
                  <a:schemeClr val="tx2"/>
                </a:solidFill>
              </a:rPr>
              <a:t> j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ru-RU" sz="2700" dirty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⊑ ⊔</a:t>
            </a:r>
            <a:r>
              <a:rPr lang="en-US" sz="2700" b="1" dirty="0">
                <a:solidFill>
                  <a:schemeClr val="tx2"/>
                </a:solidFill>
              </a:rPr>
              <a:t>{x</a:t>
            </a:r>
            <a:r>
              <a:rPr lang="en-US" sz="2700" b="1" baseline="-25000" dirty="0">
                <a:solidFill>
                  <a:schemeClr val="tx2"/>
                </a:solidFill>
              </a:rPr>
              <a:t>i+1j 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en-US" sz="2700" b="1" dirty="0">
                <a:solidFill>
                  <a:schemeClr val="tx2"/>
                </a:solidFill>
              </a:rPr>
              <a:t> j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ru-RU" sz="2700" dirty="0" smtClean="0">
                <a:solidFill>
                  <a:schemeClr val="tx2"/>
                </a:solidFill>
              </a:rPr>
              <a:t>а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smtClean="0">
                <a:solidFill>
                  <a:schemeClr val="tx2"/>
                </a:solidFill>
              </a:rPr>
              <a:t>следовательно </a:t>
            </a:r>
            <a:r>
              <a:rPr lang="en-US" sz="2700" dirty="0" smtClean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 smtClean="0">
                <a:solidFill>
                  <a:schemeClr val="tx2"/>
                </a:solidFill>
              </a:rPr>
              <a:t>x</a:t>
            </a:r>
            <a:r>
              <a:rPr lang="en-US" sz="27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smtClean="0">
                <a:solidFill>
                  <a:schemeClr val="tx2"/>
                </a:solidFill>
              </a:rPr>
              <a:t>j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</a:t>
            </a:r>
            <a:r>
              <a:rPr lang="en-US" sz="2700" b="1" dirty="0" smtClean="0">
                <a:solidFill>
                  <a:schemeClr val="tx2"/>
                </a:solidFill>
              </a:rPr>
              <a:t>}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ru-RU" sz="2700" b="1" dirty="0" err="1" smtClean="0">
                <a:solidFill>
                  <a:schemeClr val="tx2"/>
                </a:solidFill>
              </a:rPr>
              <a:t>i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I} </a:t>
            </a:r>
            <a:r>
              <a:rPr lang="ru-RU" sz="2700" dirty="0" smtClean="0">
                <a:solidFill>
                  <a:schemeClr val="tx2"/>
                </a:solidFill>
              </a:rPr>
              <a:t>существует</a:t>
            </a:r>
            <a:r>
              <a:rPr lang="ru-RU" sz="2700" dirty="0">
                <a:solidFill>
                  <a:schemeClr val="tx2"/>
                </a:solidFill>
              </a:rPr>
              <a:t>. Аналогично можно показать, что 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 smtClean="0">
                <a:solidFill>
                  <a:schemeClr val="tx2"/>
                </a:solidFill>
              </a:rPr>
              <a:t>x</a:t>
            </a:r>
            <a:r>
              <a:rPr lang="en-US" sz="27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err="1" smtClean="0">
                <a:solidFill>
                  <a:schemeClr val="tx2"/>
                </a:solidFill>
              </a:rPr>
              <a:t>i</a:t>
            </a:r>
            <a:r>
              <a:rPr lang="en-US" sz="2700" dirty="0" smtClean="0">
                <a:solidFill>
                  <a:schemeClr val="tx2"/>
                </a:solidFill>
              </a:rPr>
              <a:t> ∈ </a:t>
            </a:r>
            <a:r>
              <a:rPr lang="en-US" sz="2700" b="1" dirty="0" smtClean="0">
                <a:solidFill>
                  <a:schemeClr val="tx2"/>
                </a:solidFill>
              </a:rPr>
              <a:t>I}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smtClean="0">
                <a:solidFill>
                  <a:schemeClr val="tx2"/>
                </a:solidFill>
              </a:rPr>
              <a:t>j </a:t>
            </a:r>
            <a:r>
              <a:rPr lang="en-US" sz="2700" dirty="0" smtClean="0">
                <a:solidFill>
                  <a:schemeClr val="tx2"/>
                </a:solidFill>
              </a:rPr>
              <a:t>∈ </a:t>
            </a:r>
            <a:r>
              <a:rPr lang="en-US" sz="2700" b="1" dirty="0" smtClean="0">
                <a:solidFill>
                  <a:schemeClr val="tx2"/>
                </a:solidFill>
              </a:rPr>
              <a:t>I</a:t>
            </a:r>
            <a:r>
              <a:rPr lang="en-US" sz="2700" b="1" dirty="0">
                <a:solidFill>
                  <a:schemeClr val="tx2"/>
                </a:solidFill>
              </a:rPr>
              <a:t>}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существует. Существование 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>
                <a:solidFill>
                  <a:schemeClr val="tx2"/>
                </a:solidFill>
              </a:rPr>
              <a:t>x</a:t>
            </a:r>
            <a:r>
              <a:rPr lang="en-US" sz="2700" b="1" baseline="-25000" dirty="0" err="1">
                <a:solidFill>
                  <a:schemeClr val="tx2"/>
                </a:solidFill>
              </a:rPr>
              <a:t>kk</a:t>
            </a:r>
            <a:r>
              <a:rPr lang="en-US" sz="2700" b="1" baseline="-250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en-US" sz="2700" b="1" dirty="0">
                <a:solidFill>
                  <a:schemeClr val="tx2"/>
                </a:solidFill>
              </a:rPr>
              <a:t> k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очевидно.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Для всех </a:t>
            </a:r>
            <a:r>
              <a:rPr lang="ru-RU" sz="2700" b="1" dirty="0" err="1">
                <a:solidFill>
                  <a:schemeClr val="tx2"/>
                </a:solidFill>
              </a:rPr>
              <a:t>i</a:t>
            </a:r>
            <a:r>
              <a:rPr lang="ru-RU" sz="2700" dirty="0">
                <a:solidFill>
                  <a:schemeClr val="tx2"/>
                </a:solidFill>
              </a:rPr>
              <a:t> и </a:t>
            </a:r>
            <a:r>
              <a:rPr lang="ru-RU" sz="2700" b="1" dirty="0" err="1">
                <a:solidFill>
                  <a:schemeClr val="tx2"/>
                </a:solidFill>
              </a:rPr>
              <a:t>j</a:t>
            </a:r>
            <a:r>
              <a:rPr lang="ru-RU" sz="2700" dirty="0">
                <a:solidFill>
                  <a:schemeClr val="tx2"/>
                </a:solidFill>
              </a:rPr>
              <a:t> справедливо: </a:t>
            </a:r>
            <a:endParaRPr lang="en-US" sz="27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b="1" dirty="0" err="1" smtClean="0">
                <a:solidFill>
                  <a:schemeClr val="tx2"/>
                </a:solidFill>
              </a:rPr>
              <a:t>x</a:t>
            </a:r>
            <a:r>
              <a:rPr lang="ru-RU" sz="2700" b="1" baseline="-25000" dirty="0" err="1" smtClean="0">
                <a:solidFill>
                  <a:schemeClr val="tx2"/>
                </a:solidFill>
              </a:rPr>
              <a:t>ij</a:t>
            </a:r>
            <a:r>
              <a:rPr lang="en-US" sz="2700" dirty="0" smtClean="0">
                <a:solidFill>
                  <a:schemeClr val="tx2"/>
                </a:solidFill>
              </a:rPr>
              <a:t> ⊑ </a:t>
            </a:r>
            <a:r>
              <a:rPr lang="ru-RU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 smtClean="0">
                <a:solidFill>
                  <a:schemeClr val="tx2"/>
                </a:solidFill>
              </a:rPr>
              <a:t>x</a:t>
            </a:r>
            <a:r>
              <a:rPr lang="en-US" sz="27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err="1" smtClean="0">
                <a:solidFill>
                  <a:schemeClr val="tx2"/>
                </a:solidFill>
              </a:rPr>
              <a:t>i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I} </a:t>
            </a:r>
            <a:r>
              <a:rPr lang="en-US" sz="2700" dirty="0">
                <a:solidFill>
                  <a:schemeClr val="tx2"/>
                </a:solidFill>
              </a:rPr>
              <a:t>⊑ </a:t>
            </a:r>
            <a:r>
              <a:rPr lang="en-US" sz="2700" dirty="0" smtClean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 smtClean="0">
                <a:solidFill>
                  <a:schemeClr val="tx2"/>
                </a:solidFill>
              </a:rPr>
              <a:t>x</a:t>
            </a:r>
            <a:r>
              <a:rPr lang="en-US" sz="27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err="1" smtClean="0">
                <a:solidFill>
                  <a:schemeClr val="tx2"/>
                </a:solidFill>
              </a:rPr>
              <a:t>i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</a:t>
            </a:r>
            <a:r>
              <a:rPr lang="en-US" sz="2700" b="1" dirty="0" smtClean="0">
                <a:solidFill>
                  <a:schemeClr val="tx2"/>
                </a:solidFill>
              </a:rPr>
              <a:t>}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smtClean="0">
                <a:solidFill>
                  <a:schemeClr val="tx2"/>
                </a:solidFill>
              </a:rPr>
              <a:t>j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</a:t>
            </a:r>
            <a:r>
              <a:rPr lang="en-US" sz="2700" b="1" dirty="0" smtClean="0">
                <a:solidFill>
                  <a:schemeClr val="tx2"/>
                </a:solidFill>
              </a:rPr>
              <a:t>}</a:t>
            </a:r>
            <a:r>
              <a:rPr lang="ru-RU" sz="2700" dirty="0" smtClean="0">
                <a:solidFill>
                  <a:schemeClr val="tx2"/>
                </a:solidFill>
              </a:rPr>
              <a:t>, </a:t>
            </a:r>
            <a:r>
              <a:rPr lang="ru-RU" sz="2700" dirty="0">
                <a:solidFill>
                  <a:schemeClr val="tx2"/>
                </a:solidFill>
              </a:rPr>
              <a:t>а следовательно </a:t>
            </a:r>
            <a:r>
              <a:rPr lang="en-US" sz="2700" dirty="0" smtClean="0">
                <a:solidFill>
                  <a:schemeClr val="tx2"/>
                </a:solidFill>
              </a:rPr>
              <a:t/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 smtClean="0">
                <a:solidFill>
                  <a:schemeClr val="tx2"/>
                </a:solidFill>
              </a:rPr>
              <a:t>x</a:t>
            </a:r>
            <a:r>
              <a:rPr lang="en-US" sz="27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smtClean="0">
                <a:solidFill>
                  <a:schemeClr val="tx2"/>
                </a:solidFill>
              </a:rPr>
              <a:t>j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I} </a:t>
            </a:r>
            <a:r>
              <a:rPr lang="en-US" sz="2700" dirty="0">
                <a:solidFill>
                  <a:schemeClr val="tx2"/>
                </a:solidFill>
              </a:rPr>
              <a:t>⊑ 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 smtClean="0">
                <a:solidFill>
                  <a:schemeClr val="tx2"/>
                </a:solidFill>
              </a:rPr>
              <a:t>x</a:t>
            </a:r>
            <a:r>
              <a:rPr lang="en-US" sz="27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err="1" smtClean="0">
                <a:solidFill>
                  <a:schemeClr val="tx2"/>
                </a:solidFill>
              </a:rPr>
              <a:t>i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</a:t>
            </a:r>
            <a:r>
              <a:rPr lang="en-US" sz="2700" b="1" dirty="0" smtClean="0">
                <a:solidFill>
                  <a:schemeClr val="tx2"/>
                </a:solidFill>
              </a:rPr>
              <a:t>}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smtClean="0">
                <a:solidFill>
                  <a:schemeClr val="tx2"/>
                </a:solidFill>
              </a:rPr>
              <a:t>j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справедливо для любого </a:t>
            </a:r>
            <a:r>
              <a:rPr lang="ru-RU" sz="2700" b="1" dirty="0" err="1">
                <a:solidFill>
                  <a:schemeClr val="tx2"/>
                </a:solidFill>
              </a:rPr>
              <a:t>i</a:t>
            </a:r>
            <a:r>
              <a:rPr lang="ru-RU" sz="2700" dirty="0">
                <a:solidFill>
                  <a:schemeClr val="tx2"/>
                </a:solidFill>
              </a:rPr>
              <a:t>. Отсюда получаем, что 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>
                <a:solidFill>
                  <a:schemeClr val="tx2"/>
                </a:solidFill>
              </a:rPr>
              <a:t>x</a:t>
            </a:r>
            <a:r>
              <a:rPr lang="en-US" sz="2700" b="1" baseline="-25000" dirty="0" err="1">
                <a:solidFill>
                  <a:schemeClr val="tx2"/>
                </a:solidFill>
              </a:rPr>
              <a:t>ij</a:t>
            </a:r>
            <a:r>
              <a:rPr lang="en-US" sz="2700" b="1" baseline="-250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en-US" sz="2700" b="1" dirty="0">
                <a:solidFill>
                  <a:schemeClr val="tx2"/>
                </a:solidFill>
              </a:rPr>
              <a:t> j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</a:t>
            </a:r>
            <a:r>
              <a:rPr lang="en-US" sz="2700" b="1" dirty="0" smtClean="0">
                <a:solidFill>
                  <a:schemeClr val="tx2"/>
                </a:solidFill>
              </a:rPr>
              <a:t>}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ru-RU" sz="2700" b="1" dirty="0" err="1" smtClean="0">
                <a:solidFill>
                  <a:schemeClr val="tx2"/>
                </a:solidFill>
              </a:rPr>
              <a:t>i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ru-RU" sz="2700" dirty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⊑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>
                <a:solidFill>
                  <a:schemeClr val="tx2"/>
                </a:solidFill>
              </a:rPr>
              <a:t>x</a:t>
            </a:r>
            <a:r>
              <a:rPr lang="en-US" sz="2700" b="1" baseline="-25000" dirty="0" err="1">
                <a:solidFill>
                  <a:schemeClr val="tx2"/>
                </a:solidFill>
              </a:rPr>
              <a:t>ij</a:t>
            </a:r>
            <a:r>
              <a:rPr lang="en-US" sz="2700" b="1" baseline="-250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en-US" sz="2700" b="1" dirty="0">
                <a:solidFill>
                  <a:schemeClr val="tx2"/>
                </a:solidFill>
              </a:rPr>
              <a:t> </a:t>
            </a:r>
            <a:r>
              <a:rPr lang="en-US" sz="2700" b="1" dirty="0" err="1">
                <a:solidFill>
                  <a:schemeClr val="tx2"/>
                </a:solidFill>
              </a:rPr>
              <a:t>i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</a:t>
            </a:r>
            <a:r>
              <a:rPr lang="en-US" sz="2700" b="1" dirty="0" smtClean="0">
                <a:solidFill>
                  <a:schemeClr val="tx2"/>
                </a:solidFill>
              </a:rPr>
              <a:t>}</a:t>
            </a:r>
            <a:r>
              <a:rPr lang="ru-RU" sz="2700" b="1" dirty="0" smtClean="0">
                <a:solidFill>
                  <a:schemeClr val="tx2"/>
                </a:solidFill>
              </a:rPr>
              <a:t>|</a:t>
            </a:r>
            <a:r>
              <a:rPr lang="en-US" sz="2700" b="1" dirty="0" smtClean="0">
                <a:solidFill>
                  <a:schemeClr val="tx2"/>
                </a:solidFill>
              </a:rPr>
              <a:t>j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ru-RU" sz="2700" dirty="0" smtClean="0">
                <a:solidFill>
                  <a:schemeClr val="tx2"/>
                </a:solidFill>
              </a:rPr>
              <a:t>.</a:t>
            </a:r>
            <a:endParaRPr lang="ru-RU" sz="27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Аналогично (по симметрии) можно доказать обратное утверждение, откуда, с учетом предыдущего, получаем, что: 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>
                <a:solidFill>
                  <a:schemeClr val="tx2"/>
                </a:solidFill>
              </a:rPr>
              <a:t>x</a:t>
            </a:r>
            <a:r>
              <a:rPr lang="en-US" sz="2700" b="1" baseline="-25000" dirty="0" err="1">
                <a:solidFill>
                  <a:schemeClr val="tx2"/>
                </a:solidFill>
              </a:rPr>
              <a:t>ij</a:t>
            </a:r>
            <a:r>
              <a:rPr lang="en-US" sz="2700" b="1" baseline="-250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en-US" sz="2700" b="1" dirty="0">
                <a:solidFill>
                  <a:schemeClr val="tx2"/>
                </a:solidFill>
              </a:rPr>
              <a:t> j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ru-RU" sz="2700" b="1" dirty="0" err="1">
                <a:solidFill>
                  <a:schemeClr val="tx2"/>
                </a:solidFill>
              </a:rPr>
              <a:t>i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ru-RU" sz="2700" dirty="0">
                <a:solidFill>
                  <a:schemeClr val="tx2"/>
                </a:solidFill>
              </a:rPr>
              <a:t> </a:t>
            </a:r>
            <a:r>
              <a:rPr lang="en-US" sz="2700" dirty="0" smtClean="0">
                <a:solidFill>
                  <a:schemeClr val="tx2"/>
                </a:solidFill>
              </a:rPr>
              <a:t>=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dirty="0">
                <a:solidFill>
                  <a:schemeClr val="tx2"/>
                </a:solidFill>
              </a:rPr>
              <a:t>⊔</a:t>
            </a:r>
            <a:r>
              <a:rPr lang="en-US" sz="2700" b="1" dirty="0">
                <a:solidFill>
                  <a:schemeClr val="tx2"/>
                </a:solidFill>
              </a:rPr>
              <a:t>{</a:t>
            </a:r>
            <a:r>
              <a:rPr lang="en-US" sz="2700" b="1" dirty="0" err="1">
                <a:solidFill>
                  <a:schemeClr val="tx2"/>
                </a:solidFill>
              </a:rPr>
              <a:t>x</a:t>
            </a:r>
            <a:r>
              <a:rPr lang="en-US" sz="2700" b="1" baseline="-25000" dirty="0" err="1">
                <a:solidFill>
                  <a:schemeClr val="tx2"/>
                </a:solidFill>
              </a:rPr>
              <a:t>ij</a:t>
            </a:r>
            <a:r>
              <a:rPr lang="en-US" sz="2700" b="1" baseline="-250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en-US" sz="2700" b="1" dirty="0">
                <a:solidFill>
                  <a:schemeClr val="tx2"/>
                </a:solidFill>
              </a:rPr>
              <a:t> </a:t>
            </a:r>
            <a:r>
              <a:rPr lang="en-US" sz="2700" b="1" dirty="0" err="1">
                <a:solidFill>
                  <a:schemeClr val="tx2"/>
                </a:solidFill>
              </a:rPr>
              <a:t>i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I}</a:t>
            </a:r>
            <a:r>
              <a:rPr lang="ru-RU" sz="2700" b="1" dirty="0">
                <a:solidFill>
                  <a:schemeClr val="tx2"/>
                </a:solidFill>
              </a:rPr>
              <a:t>|</a:t>
            </a:r>
            <a:r>
              <a:rPr lang="en-US" sz="2700" b="1" dirty="0">
                <a:solidFill>
                  <a:schemeClr val="tx2"/>
                </a:solidFill>
              </a:rPr>
              <a:t>j</a:t>
            </a:r>
            <a:r>
              <a:rPr lang="en-US" sz="2700" dirty="0">
                <a:solidFill>
                  <a:schemeClr val="tx2"/>
                </a:solidFill>
              </a:rPr>
              <a:t> ∈ </a:t>
            </a:r>
            <a:r>
              <a:rPr lang="en-US" sz="2700" b="1" dirty="0">
                <a:solidFill>
                  <a:schemeClr val="tx2"/>
                </a:solidFill>
              </a:rPr>
              <a:t>I</a:t>
            </a:r>
            <a:r>
              <a:rPr lang="en-US" sz="2700" b="1" dirty="0" smtClean="0">
                <a:solidFill>
                  <a:schemeClr val="tx2"/>
                </a:solidFill>
              </a:rPr>
              <a:t>}</a:t>
            </a:r>
            <a:r>
              <a:rPr lang="en-US" sz="2700" dirty="0" smtClean="0">
                <a:solidFill>
                  <a:schemeClr val="tx2"/>
                </a:solidFill>
              </a:rPr>
              <a:t>.</a:t>
            </a: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685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непрерывност</a:t>
            </a:r>
            <a:r>
              <a:rPr lang="ru-RU" sz="2800" dirty="0">
                <a:effectLst/>
              </a:rPr>
              <a:t>ь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функции от многих аргументов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Докажем справедливость</a:t>
            </a:r>
            <a:r>
              <a:rPr lang="en-US" sz="2800" dirty="0" smtClean="0">
                <a:solidFill>
                  <a:schemeClr val="tx2"/>
                </a:solidFill>
              </a:rPr>
              <a:t> 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второго </a:t>
            </a:r>
            <a:r>
              <a:rPr lang="ru-RU" sz="2800" dirty="0" smtClean="0">
                <a:solidFill>
                  <a:schemeClr val="tx2"/>
                </a:solidFill>
              </a:rPr>
              <a:t>равенства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rgbClr val="970000"/>
                </a:solidFill>
              </a:rPr>
              <a:t>утверждения </a:t>
            </a:r>
            <a:r>
              <a:rPr lang="en-US" sz="2800" dirty="0" smtClean="0">
                <a:solidFill>
                  <a:srgbClr val="970000"/>
                </a:solidFill>
              </a:rPr>
              <a:t>6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Возьмем для каждого элемента </a:t>
            </a:r>
            <a:r>
              <a:rPr lang="en-US" sz="2800" b="1" dirty="0" err="1">
                <a:solidFill>
                  <a:schemeClr val="tx2"/>
                </a:solidFill>
              </a:rPr>
              <a:t>x</a:t>
            </a:r>
            <a:r>
              <a:rPr lang="en-US" sz="2800" b="1" baseline="-25000" dirty="0" err="1">
                <a:solidFill>
                  <a:schemeClr val="tx2"/>
                </a:solidFill>
              </a:rPr>
              <a:t>ij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k</a:t>
            </a:r>
            <a:r>
              <a:rPr lang="ru-RU" sz="2800" b="1" dirty="0" smtClean="0">
                <a:solidFill>
                  <a:schemeClr val="tx2"/>
                </a:solidFill>
              </a:rPr>
              <a:t>=</a:t>
            </a:r>
            <a:r>
              <a:rPr lang="ru-RU" sz="2800" b="1" dirty="0" err="1" smtClean="0">
                <a:solidFill>
                  <a:schemeClr val="tx2"/>
                </a:solidFill>
              </a:rPr>
              <a:t>max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i,j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 Тогда </a:t>
            </a:r>
            <a:r>
              <a:rPr lang="en-US" sz="2800" b="1" dirty="0" err="1">
                <a:solidFill>
                  <a:schemeClr val="tx2"/>
                </a:solidFill>
              </a:rPr>
              <a:t>x</a:t>
            </a:r>
            <a:r>
              <a:rPr lang="en-US" sz="2800" b="1" baseline="-25000" dirty="0" err="1">
                <a:solidFill>
                  <a:schemeClr val="tx2"/>
                </a:solidFill>
              </a:rPr>
              <a:t>ij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ru-RU" sz="2800" b="1" dirty="0" err="1" smtClean="0">
                <a:solidFill>
                  <a:schemeClr val="tx2"/>
                </a:solidFill>
              </a:rPr>
              <a:t>x</a:t>
            </a:r>
            <a:r>
              <a:rPr lang="ru-RU" sz="2800" b="1" baseline="-25000" dirty="0" err="1" smtClean="0">
                <a:solidFill>
                  <a:schemeClr val="tx2"/>
                </a:solidFill>
              </a:rPr>
              <a:t>k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k</a:t>
            </a:r>
            <a:r>
              <a:rPr lang="ru-RU" sz="2800" dirty="0" smtClean="0">
                <a:solidFill>
                  <a:schemeClr val="tx2"/>
                </a:solidFill>
              </a:rPr>
              <a:t> откуда </a:t>
            </a:r>
            <a:r>
              <a:rPr lang="ru-RU" sz="2800" dirty="0">
                <a:solidFill>
                  <a:schemeClr val="tx2"/>
                </a:solidFill>
              </a:rPr>
              <a:t>следует, что </a:t>
            </a:r>
            <a:r>
              <a:rPr lang="en-US" sz="2800" b="1" dirty="0" err="1">
                <a:solidFill>
                  <a:schemeClr val="tx2"/>
                </a:solidFill>
              </a:rPr>
              <a:t>x</a:t>
            </a:r>
            <a:r>
              <a:rPr lang="en-US" sz="2800" b="1" baseline="-25000" dirty="0" err="1">
                <a:solidFill>
                  <a:schemeClr val="tx2"/>
                </a:solidFill>
              </a:rPr>
              <a:t>ij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baseline="-25000" dirty="0" err="1">
                <a:solidFill>
                  <a:schemeClr val="tx2"/>
                </a:solidFill>
              </a:rPr>
              <a:t>k</a:t>
            </a:r>
            <a:r>
              <a:rPr lang="en-US" sz="2800" b="1" baseline="-25000" dirty="0">
                <a:solidFill>
                  <a:schemeClr val="tx2"/>
                </a:solidFill>
              </a:rPr>
              <a:t>k </a:t>
            </a:r>
            <a:r>
              <a:rPr lang="en-US" sz="2800" dirty="0">
                <a:solidFill>
                  <a:schemeClr val="tx2"/>
                </a:solidFill>
              </a:rPr>
              <a:t>⊑ ⊔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en-US" sz="2800" b="1" dirty="0" err="1">
                <a:solidFill>
                  <a:schemeClr val="tx2"/>
                </a:solidFill>
              </a:rPr>
              <a:t>x</a:t>
            </a:r>
            <a:r>
              <a:rPr lang="en-US" sz="2800" b="1" baseline="-25000" dirty="0" err="1">
                <a:solidFill>
                  <a:schemeClr val="tx2"/>
                </a:solidFill>
              </a:rPr>
              <a:t>kk</a:t>
            </a:r>
            <a:r>
              <a:rPr lang="en-US" sz="2800" b="1" baseline="-250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k</a:t>
            </a:r>
            <a:r>
              <a:rPr lang="en-US" sz="2800" dirty="0">
                <a:solidFill>
                  <a:schemeClr val="tx2"/>
                </a:solidFill>
              </a:rPr>
              <a:t> 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. Отсюда получаем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что 		</a:t>
            </a:r>
          </a:p>
          <a:p>
            <a:pPr marL="0" lvl="7" indent="0" algn="ctr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en-US" sz="2800" dirty="0" smtClean="0">
                <a:solidFill>
                  <a:srgbClr val="035B7A"/>
                </a:solidFill>
              </a:rPr>
              <a:t>⊔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en-US" sz="2800" dirty="0">
                <a:solidFill>
                  <a:srgbClr val="035B7A"/>
                </a:solidFill>
              </a:rPr>
              <a:t>⊔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en-US" sz="2800" b="1" dirty="0" err="1">
                <a:solidFill>
                  <a:srgbClr val="035B7A"/>
                </a:solidFill>
              </a:rPr>
              <a:t>x</a:t>
            </a:r>
            <a:r>
              <a:rPr lang="en-US" sz="2800" b="1" baseline="-25000" dirty="0" err="1">
                <a:solidFill>
                  <a:srgbClr val="035B7A"/>
                </a:solidFill>
              </a:rPr>
              <a:t>ij</a:t>
            </a:r>
            <a:r>
              <a:rPr lang="en-US" sz="2800" b="1" baseline="-25000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|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 err="1">
                <a:solidFill>
                  <a:srgbClr val="035B7A"/>
                </a:solidFill>
              </a:rPr>
              <a:t>i</a:t>
            </a:r>
            <a:r>
              <a:rPr lang="en-US" sz="2800" dirty="0">
                <a:solidFill>
                  <a:srgbClr val="035B7A"/>
                </a:solidFill>
              </a:rPr>
              <a:t> ∈ </a:t>
            </a:r>
            <a:r>
              <a:rPr lang="en-US" sz="2800" b="1" dirty="0">
                <a:solidFill>
                  <a:srgbClr val="035B7A"/>
                </a:solidFill>
              </a:rPr>
              <a:t>I</a:t>
            </a:r>
            <a:r>
              <a:rPr lang="en-US" sz="2800" b="1" dirty="0" smtClean="0">
                <a:solidFill>
                  <a:srgbClr val="035B7A"/>
                </a:solidFill>
              </a:rPr>
              <a:t>}</a:t>
            </a:r>
            <a:r>
              <a:rPr lang="ru-RU" sz="2800" b="1" dirty="0" smtClean="0">
                <a:solidFill>
                  <a:srgbClr val="035B7A"/>
                </a:solidFill>
              </a:rPr>
              <a:t> | </a:t>
            </a:r>
            <a:r>
              <a:rPr lang="en-US" sz="2800" b="1" dirty="0" smtClean="0">
                <a:solidFill>
                  <a:srgbClr val="035B7A"/>
                </a:solidFill>
              </a:rPr>
              <a:t>j</a:t>
            </a:r>
            <a:r>
              <a:rPr lang="en-US" sz="2800" dirty="0" smtClean="0">
                <a:solidFill>
                  <a:srgbClr val="035B7A"/>
                </a:solidFill>
              </a:rPr>
              <a:t> </a:t>
            </a:r>
            <a:r>
              <a:rPr lang="en-US" sz="2800" dirty="0">
                <a:solidFill>
                  <a:srgbClr val="035B7A"/>
                </a:solidFill>
              </a:rPr>
              <a:t>∈ </a:t>
            </a:r>
            <a:r>
              <a:rPr lang="en-US" sz="2800" b="1" dirty="0">
                <a:solidFill>
                  <a:srgbClr val="035B7A"/>
                </a:solidFill>
              </a:rPr>
              <a:t>I}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en-US" sz="2800" dirty="0">
                <a:solidFill>
                  <a:srgbClr val="035B7A"/>
                </a:solidFill>
              </a:rPr>
              <a:t>⊑ ⊔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en-US" sz="2800" b="1" dirty="0" err="1">
                <a:solidFill>
                  <a:srgbClr val="035B7A"/>
                </a:solidFill>
              </a:rPr>
              <a:t>x</a:t>
            </a:r>
            <a:r>
              <a:rPr lang="en-US" sz="2800" b="1" baseline="-25000" dirty="0" err="1">
                <a:solidFill>
                  <a:srgbClr val="035B7A"/>
                </a:solidFill>
              </a:rPr>
              <a:t>kk</a:t>
            </a:r>
            <a:r>
              <a:rPr lang="en-US" sz="2800" b="1" baseline="-25000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|</a:t>
            </a:r>
            <a:r>
              <a:rPr lang="en-US" sz="2800" b="1" dirty="0">
                <a:solidFill>
                  <a:srgbClr val="035B7A"/>
                </a:solidFill>
              </a:rPr>
              <a:t> k</a:t>
            </a:r>
            <a:r>
              <a:rPr lang="en-US" sz="2800" dirty="0">
                <a:solidFill>
                  <a:srgbClr val="035B7A"/>
                </a:solidFill>
              </a:rPr>
              <a:t> ∈ </a:t>
            </a:r>
            <a:r>
              <a:rPr lang="en-US" sz="2800" b="1" dirty="0">
                <a:solidFill>
                  <a:srgbClr val="035B7A"/>
                </a:solidFill>
              </a:rPr>
              <a:t>I</a:t>
            </a:r>
            <a:r>
              <a:rPr lang="en-US" sz="2800" b="1" dirty="0" smtClean="0">
                <a:solidFill>
                  <a:srgbClr val="035B7A"/>
                </a:solidFill>
              </a:rPr>
              <a:t>}</a:t>
            </a:r>
            <a:r>
              <a:rPr lang="ru-RU" sz="2800" b="1" dirty="0" smtClean="0">
                <a:solidFill>
                  <a:srgbClr val="035B7A"/>
                </a:solidFill>
              </a:rPr>
              <a:t>	(</a:t>
            </a:r>
            <a:r>
              <a:rPr lang="en-US" sz="2800" b="1" dirty="0" smtClean="0">
                <a:solidFill>
                  <a:srgbClr val="035B7A"/>
                </a:solidFill>
              </a:rPr>
              <a:t>*</a:t>
            </a:r>
            <a:r>
              <a:rPr lang="ru-RU" sz="2800" b="1" dirty="0" smtClean="0">
                <a:solidFill>
                  <a:srgbClr val="035B7A"/>
                </a:solidFill>
              </a:rPr>
              <a:t>)</a:t>
            </a:r>
            <a:endParaRPr lang="ru-RU" sz="2800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Далее</a:t>
            </a:r>
            <a:r>
              <a:rPr lang="ru-RU" sz="2800" dirty="0">
                <a:solidFill>
                  <a:schemeClr val="tx2"/>
                </a:solidFill>
              </a:rPr>
              <a:t>, для любого </a:t>
            </a:r>
            <a:r>
              <a:rPr lang="en-US" sz="2800" b="1" dirty="0">
                <a:solidFill>
                  <a:schemeClr val="tx2"/>
                </a:solidFill>
              </a:rPr>
              <a:t>k</a:t>
            </a:r>
            <a:r>
              <a:rPr lang="en-US" sz="2800" dirty="0">
                <a:solidFill>
                  <a:schemeClr val="tx2"/>
                </a:solidFill>
              </a:rPr>
              <a:t> 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существуют такие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≤</a:t>
            </a:r>
            <a:r>
              <a:rPr lang="ru-RU" sz="2800" b="1" dirty="0" err="1">
                <a:solidFill>
                  <a:schemeClr val="tx2"/>
                </a:solidFill>
              </a:rPr>
              <a:t>k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 err="1">
                <a:solidFill>
                  <a:schemeClr val="tx2"/>
                </a:solidFill>
              </a:rPr>
              <a:t>j</a:t>
            </a:r>
            <a:r>
              <a:rPr lang="en-US" sz="2800" b="1" dirty="0" err="1" smtClean="0">
                <a:solidFill>
                  <a:schemeClr val="tx2"/>
                </a:solidFill>
              </a:rPr>
              <a:t>≤</a:t>
            </a:r>
            <a:r>
              <a:rPr lang="en-US" sz="2800" b="1" dirty="0" err="1">
                <a:solidFill>
                  <a:schemeClr val="tx2"/>
                </a:solidFill>
              </a:rPr>
              <a:t>k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что </a:t>
            </a:r>
            <a:r>
              <a:rPr lang="ru-RU" sz="2800" b="1" dirty="0" smtClean="0">
                <a:solidFill>
                  <a:schemeClr val="tx2"/>
                </a:solidFill>
              </a:rPr>
              <a:t>х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kk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х</a:t>
            </a:r>
            <a:r>
              <a:rPr lang="en-US" sz="28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а следовательно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baseline="-25000" dirty="0" err="1">
                <a:solidFill>
                  <a:schemeClr val="tx2"/>
                </a:solidFill>
              </a:rPr>
              <a:t>k</a:t>
            </a:r>
            <a:r>
              <a:rPr lang="en-US" sz="2800" b="1" baseline="-25000" dirty="0">
                <a:solidFill>
                  <a:schemeClr val="tx2"/>
                </a:solidFill>
              </a:rPr>
              <a:t>k </a:t>
            </a:r>
            <a:r>
              <a:rPr lang="en-US" sz="2800" dirty="0" smtClean="0">
                <a:solidFill>
                  <a:schemeClr val="tx2"/>
                </a:solidFill>
              </a:rPr>
              <a:t>⊑ 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en-US" sz="2800" dirty="0">
                <a:solidFill>
                  <a:schemeClr val="tx2"/>
                </a:solidFill>
              </a:rPr>
              <a:t>⊔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en-US" sz="2800" b="1" dirty="0" err="1">
                <a:solidFill>
                  <a:schemeClr val="tx2"/>
                </a:solidFill>
              </a:rPr>
              <a:t>x</a:t>
            </a:r>
            <a:r>
              <a:rPr lang="en-US" sz="2800" b="1" baseline="-25000" dirty="0" err="1">
                <a:solidFill>
                  <a:schemeClr val="tx2"/>
                </a:solidFill>
              </a:rPr>
              <a:t>ij</a:t>
            </a:r>
            <a:r>
              <a:rPr lang="en-US" sz="2800" b="1" baseline="-250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|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∈ </a:t>
            </a:r>
            <a:r>
              <a:rPr lang="en-US" sz="2800" b="1" dirty="0">
                <a:solidFill>
                  <a:schemeClr val="tx2"/>
                </a:solidFill>
              </a:rPr>
              <a:t>I}</a:t>
            </a:r>
            <a:r>
              <a:rPr lang="ru-RU" sz="2800" b="1" dirty="0">
                <a:solidFill>
                  <a:schemeClr val="tx2"/>
                </a:solidFill>
              </a:rPr>
              <a:t> | </a:t>
            </a:r>
            <a:r>
              <a:rPr lang="en-US" sz="2800" b="1" dirty="0">
                <a:solidFill>
                  <a:schemeClr val="tx2"/>
                </a:solidFill>
              </a:rPr>
              <a:t>j</a:t>
            </a:r>
            <a:r>
              <a:rPr lang="en-US" sz="2800" dirty="0">
                <a:solidFill>
                  <a:schemeClr val="tx2"/>
                </a:solidFill>
              </a:rPr>
              <a:t> ∈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}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откуда </a:t>
            </a:r>
            <a:r>
              <a:rPr lang="ru-RU" sz="2800" dirty="0">
                <a:solidFill>
                  <a:schemeClr val="tx2"/>
                </a:solidFill>
              </a:rPr>
              <a:t>вытекает, что</a:t>
            </a:r>
          </a:p>
          <a:p>
            <a:pPr marL="0" lvl="7" indent="0" algn="ctr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en-US" sz="2800" dirty="0">
                <a:solidFill>
                  <a:srgbClr val="035B7A"/>
                </a:solidFill>
              </a:rPr>
              <a:t>⊔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en-US" sz="2800" b="1" dirty="0" err="1">
                <a:solidFill>
                  <a:srgbClr val="035B7A"/>
                </a:solidFill>
              </a:rPr>
              <a:t>x</a:t>
            </a:r>
            <a:r>
              <a:rPr lang="en-US" sz="2800" b="1" baseline="-25000" dirty="0" err="1">
                <a:solidFill>
                  <a:srgbClr val="035B7A"/>
                </a:solidFill>
              </a:rPr>
              <a:t>kk</a:t>
            </a:r>
            <a:r>
              <a:rPr lang="en-US" sz="2800" b="1" baseline="-25000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|</a:t>
            </a:r>
            <a:r>
              <a:rPr lang="en-US" sz="2800" b="1" dirty="0">
                <a:solidFill>
                  <a:srgbClr val="035B7A"/>
                </a:solidFill>
              </a:rPr>
              <a:t> k</a:t>
            </a:r>
            <a:r>
              <a:rPr lang="en-US" sz="2800" dirty="0">
                <a:solidFill>
                  <a:srgbClr val="035B7A"/>
                </a:solidFill>
              </a:rPr>
              <a:t> ∈ </a:t>
            </a:r>
            <a:r>
              <a:rPr lang="en-US" sz="2800" b="1" dirty="0">
                <a:solidFill>
                  <a:srgbClr val="035B7A"/>
                </a:solidFill>
              </a:rPr>
              <a:t>I</a:t>
            </a:r>
            <a:r>
              <a:rPr lang="en-US" sz="2800" b="1" dirty="0" smtClean="0">
                <a:solidFill>
                  <a:srgbClr val="035B7A"/>
                </a:solidFill>
              </a:rPr>
              <a:t>} </a:t>
            </a:r>
            <a:r>
              <a:rPr lang="en-US" sz="2800" dirty="0">
                <a:solidFill>
                  <a:srgbClr val="035B7A"/>
                </a:solidFill>
              </a:rPr>
              <a:t>⊑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035B7A"/>
                </a:solidFill>
              </a:rPr>
              <a:t>⊔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en-US" sz="2800" dirty="0">
                <a:solidFill>
                  <a:srgbClr val="035B7A"/>
                </a:solidFill>
              </a:rPr>
              <a:t>⊔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en-US" sz="2800" b="1" dirty="0" err="1">
                <a:solidFill>
                  <a:srgbClr val="035B7A"/>
                </a:solidFill>
              </a:rPr>
              <a:t>x</a:t>
            </a:r>
            <a:r>
              <a:rPr lang="en-US" sz="2800" b="1" baseline="-25000" dirty="0" err="1">
                <a:solidFill>
                  <a:srgbClr val="035B7A"/>
                </a:solidFill>
              </a:rPr>
              <a:t>ij</a:t>
            </a:r>
            <a:r>
              <a:rPr lang="en-US" sz="2800" b="1" baseline="-25000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|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 err="1">
                <a:solidFill>
                  <a:srgbClr val="035B7A"/>
                </a:solidFill>
              </a:rPr>
              <a:t>i</a:t>
            </a:r>
            <a:r>
              <a:rPr lang="en-US" sz="2800" dirty="0">
                <a:solidFill>
                  <a:srgbClr val="035B7A"/>
                </a:solidFill>
              </a:rPr>
              <a:t> ∈ </a:t>
            </a:r>
            <a:r>
              <a:rPr lang="en-US" sz="2800" b="1" dirty="0">
                <a:solidFill>
                  <a:srgbClr val="035B7A"/>
                </a:solidFill>
              </a:rPr>
              <a:t>I}</a:t>
            </a:r>
            <a:r>
              <a:rPr lang="ru-RU" sz="2800" b="1" dirty="0">
                <a:solidFill>
                  <a:srgbClr val="035B7A"/>
                </a:solidFill>
              </a:rPr>
              <a:t> | </a:t>
            </a:r>
            <a:r>
              <a:rPr lang="en-US" sz="2800" b="1" dirty="0">
                <a:solidFill>
                  <a:srgbClr val="035B7A"/>
                </a:solidFill>
              </a:rPr>
              <a:t>j</a:t>
            </a:r>
            <a:r>
              <a:rPr lang="en-US" sz="2800" dirty="0">
                <a:solidFill>
                  <a:srgbClr val="035B7A"/>
                </a:solidFill>
              </a:rPr>
              <a:t> ∈ </a:t>
            </a:r>
            <a:r>
              <a:rPr lang="en-US" sz="2800" b="1" dirty="0">
                <a:solidFill>
                  <a:srgbClr val="035B7A"/>
                </a:solidFill>
              </a:rPr>
              <a:t>I} 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ru-RU" sz="2800" b="1" dirty="0" smtClean="0">
                <a:solidFill>
                  <a:srgbClr val="035B7A"/>
                </a:solidFill>
              </a:rPr>
              <a:t>(**</a:t>
            </a:r>
            <a:r>
              <a:rPr lang="en-US" sz="2800" b="1" dirty="0" smtClean="0">
                <a:solidFill>
                  <a:srgbClr val="035B7A"/>
                </a:solidFill>
              </a:rPr>
              <a:t>)</a:t>
            </a:r>
            <a:endParaRPr lang="ru-RU" sz="2800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Из </a:t>
            </a:r>
            <a:r>
              <a:rPr lang="ru-RU" sz="2800" b="1" dirty="0">
                <a:solidFill>
                  <a:schemeClr val="tx2"/>
                </a:solidFill>
              </a:rPr>
              <a:t>(*)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(**) </a:t>
            </a:r>
            <a:r>
              <a:rPr lang="ru-RU" sz="2800" dirty="0">
                <a:solidFill>
                  <a:schemeClr val="tx2"/>
                </a:solidFill>
              </a:rPr>
              <a:t>следует, </a:t>
            </a:r>
            <a:r>
              <a:rPr lang="ru-RU" sz="2800" dirty="0" smtClean="0">
                <a:solidFill>
                  <a:schemeClr val="tx2"/>
                </a:solidFill>
              </a:rPr>
              <a:t>что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 smtClean="0">
                <a:solidFill>
                  <a:srgbClr val="970000"/>
                </a:solidFill>
              </a:rPr>
              <a:t>⊔</a:t>
            </a:r>
            <a:r>
              <a:rPr lang="en-US" sz="2800" b="1" dirty="0">
                <a:solidFill>
                  <a:srgbClr val="970000"/>
                </a:solidFill>
              </a:rPr>
              <a:t>{</a:t>
            </a:r>
            <a:r>
              <a:rPr lang="en-US" sz="2800" dirty="0">
                <a:solidFill>
                  <a:srgbClr val="970000"/>
                </a:solidFill>
              </a:rPr>
              <a:t>⊔</a:t>
            </a:r>
            <a:r>
              <a:rPr lang="en-US" sz="2800" b="1" dirty="0">
                <a:solidFill>
                  <a:srgbClr val="970000"/>
                </a:solidFill>
              </a:rPr>
              <a:t>{</a:t>
            </a:r>
            <a:r>
              <a:rPr lang="en-US" sz="2800" b="1" dirty="0" err="1">
                <a:solidFill>
                  <a:srgbClr val="970000"/>
                </a:solidFill>
              </a:rPr>
              <a:t>x</a:t>
            </a:r>
            <a:r>
              <a:rPr lang="en-US" sz="2800" b="1" baseline="-25000" dirty="0" err="1">
                <a:solidFill>
                  <a:srgbClr val="970000"/>
                </a:solidFill>
              </a:rPr>
              <a:t>ij</a:t>
            </a:r>
            <a:r>
              <a:rPr lang="en-US" sz="2800" b="1" baseline="-25000" dirty="0">
                <a:solidFill>
                  <a:srgbClr val="970000"/>
                </a:solidFill>
              </a:rPr>
              <a:t> </a:t>
            </a:r>
            <a:r>
              <a:rPr lang="ru-RU" sz="2800" b="1" dirty="0">
                <a:solidFill>
                  <a:srgbClr val="970000"/>
                </a:solidFill>
              </a:rPr>
              <a:t>|</a:t>
            </a:r>
            <a:r>
              <a:rPr lang="en-US" sz="2800" b="1" dirty="0">
                <a:solidFill>
                  <a:srgbClr val="970000"/>
                </a:solidFill>
              </a:rPr>
              <a:t> </a:t>
            </a:r>
            <a:r>
              <a:rPr lang="en-US" sz="2800" b="1" dirty="0" err="1">
                <a:solidFill>
                  <a:srgbClr val="970000"/>
                </a:solidFill>
              </a:rPr>
              <a:t>i</a:t>
            </a:r>
            <a:r>
              <a:rPr lang="en-US" sz="2800" dirty="0">
                <a:solidFill>
                  <a:srgbClr val="970000"/>
                </a:solidFill>
              </a:rPr>
              <a:t> ∈ </a:t>
            </a:r>
            <a:r>
              <a:rPr lang="en-US" sz="2800" b="1" dirty="0">
                <a:solidFill>
                  <a:srgbClr val="970000"/>
                </a:solidFill>
              </a:rPr>
              <a:t>I}</a:t>
            </a:r>
            <a:r>
              <a:rPr lang="ru-RU" sz="2800" b="1" dirty="0">
                <a:solidFill>
                  <a:srgbClr val="970000"/>
                </a:solidFill>
              </a:rPr>
              <a:t> | </a:t>
            </a:r>
            <a:r>
              <a:rPr lang="en-US" sz="2800" b="1" dirty="0">
                <a:solidFill>
                  <a:srgbClr val="970000"/>
                </a:solidFill>
              </a:rPr>
              <a:t>j</a:t>
            </a:r>
            <a:r>
              <a:rPr lang="en-US" sz="2800" dirty="0">
                <a:solidFill>
                  <a:srgbClr val="970000"/>
                </a:solidFill>
              </a:rPr>
              <a:t> ∈ </a:t>
            </a:r>
            <a:r>
              <a:rPr lang="en-US" sz="2800" b="1" dirty="0">
                <a:solidFill>
                  <a:srgbClr val="970000"/>
                </a:solidFill>
              </a:rPr>
              <a:t>I</a:t>
            </a:r>
            <a:r>
              <a:rPr lang="en-US" sz="2800" b="1" dirty="0" smtClean="0">
                <a:solidFill>
                  <a:srgbClr val="970000"/>
                </a:solidFill>
              </a:rPr>
              <a:t>}</a:t>
            </a:r>
            <a:r>
              <a:rPr lang="en-US" sz="2800" dirty="0">
                <a:solidFill>
                  <a:srgbClr val="970000"/>
                </a:solidFill>
              </a:rPr>
              <a:t> =</a:t>
            </a:r>
            <a:r>
              <a:rPr lang="en-US" sz="2800" b="1" dirty="0">
                <a:solidFill>
                  <a:srgbClr val="970000"/>
                </a:solidFill>
              </a:rPr>
              <a:t> </a:t>
            </a:r>
            <a:r>
              <a:rPr lang="en-US" sz="2800" dirty="0" smtClean="0">
                <a:solidFill>
                  <a:srgbClr val="970000"/>
                </a:solidFill>
              </a:rPr>
              <a:t>⊔</a:t>
            </a:r>
            <a:r>
              <a:rPr lang="en-US" sz="2800" b="1" dirty="0">
                <a:solidFill>
                  <a:srgbClr val="970000"/>
                </a:solidFill>
              </a:rPr>
              <a:t>{</a:t>
            </a:r>
            <a:r>
              <a:rPr lang="en-US" sz="2800" b="1" dirty="0" err="1">
                <a:solidFill>
                  <a:srgbClr val="970000"/>
                </a:solidFill>
              </a:rPr>
              <a:t>x</a:t>
            </a:r>
            <a:r>
              <a:rPr lang="en-US" sz="2800" b="1" baseline="-25000" dirty="0" err="1">
                <a:solidFill>
                  <a:srgbClr val="970000"/>
                </a:solidFill>
              </a:rPr>
              <a:t>kk</a:t>
            </a:r>
            <a:r>
              <a:rPr lang="en-US" sz="2800" b="1" baseline="-25000" dirty="0">
                <a:solidFill>
                  <a:srgbClr val="970000"/>
                </a:solidFill>
              </a:rPr>
              <a:t> </a:t>
            </a:r>
            <a:r>
              <a:rPr lang="ru-RU" sz="2800" b="1" dirty="0">
                <a:solidFill>
                  <a:srgbClr val="970000"/>
                </a:solidFill>
              </a:rPr>
              <a:t>|</a:t>
            </a:r>
            <a:r>
              <a:rPr lang="en-US" sz="2800" b="1" dirty="0">
                <a:solidFill>
                  <a:srgbClr val="970000"/>
                </a:solidFill>
              </a:rPr>
              <a:t> k</a:t>
            </a:r>
            <a:r>
              <a:rPr lang="en-US" sz="2800" dirty="0">
                <a:solidFill>
                  <a:srgbClr val="970000"/>
                </a:solidFill>
              </a:rPr>
              <a:t> ∈ </a:t>
            </a:r>
            <a:r>
              <a:rPr lang="en-US" sz="2800" b="1" dirty="0">
                <a:solidFill>
                  <a:srgbClr val="970000"/>
                </a:solidFill>
              </a:rPr>
              <a:t>I</a:t>
            </a:r>
            <a:r>
              <a:rPr lang="en-US" sz="2800" b="1" dirty="0" smtClean="0">
                <a:solidFill>
                  <a:srgbClr val="970000"/>
                </a:solidFill>
              </a:rPr>
              <a:t>}</a:t>
            </a:r>
            <a:endParaRPr lang="en-US" sz="2800" dirty="0">
              <a:solidFill>
                <a:srgbClr val="970000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что </a:t>
            </a:r>
            <a:r>
              <a:rPr lang="ru-RU" sz="2800" dirty="0">
                <a:solidFill>
                  <a:schemeClr val="tx2"/>
                </a:solidFill>
              </a:rPr>
              <a:t>завершает доказательство</a:t>
            </a:r>
            <a:r>
              <a:rPr lang="ru-RU" sz="2800" dirty="0">
                <a:solidFill>
                  <a:srgbClr val="970000"/>
                </a:solidFill>
              </a:rPr>
              <a:t> утверждения </a:t>
            </a:r>
            <a:r>
              <a:rPr lang="en-US" sz="2800" dirty="0">
                <a:solidFill>
                  <a:srgbClr val="970000"/>
                </a:solidFill>
              </a:rPr>
              <a:t>6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380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непрерывност</a:t>
            </a:r>
            <a:r>
              <a:rPr lang="ru-RU" sz="2800" dirty="0">
                <a:effectLst/>
              </a:rPr>
              <a:t>ь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функции от многих аргументов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6731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b="1" u="sng" dirty="0" smtClean="0">
                <a:solidFill>
                  <a:schemeClr val="tx2"/>
                </a:solidFill>
              </a:rPr>
              <a:t>Доказательство</a:t>
            </a:r>
            <a:r>
              <a:rPr lang="en-US" sz="2600" b="1" u="sng" dirty="0" smtClean="0">
                <a:solidFill>
                  <a:schemeClr val="tx2"/>
                </a:solidFill>
              </a:rPr>
              <a:t> </a:t>
            </a:r>
            <a:r>
              <a:rPr lang="ru-RU" sz="2600" b="1" u="sng" dirty="0">
                <a:solidFill>
                  <a:schemeClr val="tx2"/>
                </a:solidFill>
              </a:rPr>
              <a:t>утверждения </a:t>
            </a:r>
            <a:r>
              <a:rPr lang="en-US" sz="2600" b="1" u="sng" dirty="0">
                <a:solidFill>
                  <a:schemeClr val="tx2"/>
                </a:solidFill>
              </a:rPr>
              <a:t>5</a:t>
            </a:r>
            <a:r>
              <a:rPr lang="ru-RU" sz="2600" dirty="0" smtClean="0">
                <a:solidFill>
                  <a:schemeClr val="tx2"/>
                </a:solidFill>
              </a:rPr>
              <a:t>. </a:t>
            </a:r>
            <a:r>
              <a:rPr lang="ru-RU" sz="2600" dirty="0">
                <a:solidFill>
                  <a:schemeClr val="tx2"/>
                </a:solidFill>
              </a:rPr>
              <a:t>Приведем доказательство для функции от двух аргументов (</a:t>
            </a:r>
            <a:r>
              <a:rPr lang="ru-RU" sz="2600" b="1" dirty="0" err="1" smtClean="0">
                <a:solidFill>
                  <a:schemeClr val="tx2"/>
                </a:solidFill>
              </a:rPr>
              <a:t>f</a:t>
            </a:r>
            <a:r>
              <a:rPr lang="ru-RU" sz="2600" b="1" dirty="0" smtClean="0">
                <a:solidFill>
                  <a:schemeClr val="tx2"/>
                </a:solidFill>
              </a:rPr>
              <a:t>: D</a:t>
            </a:r>
            <a:r>
              <a:rPr lang="ru-RU" sz="26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600" b="1" dirty="0" smtClean="0">
                <a:solidFill>
                  <a:schemeClr val="tx2"/>
                </a:solidFill>
              </a:rPr>
              <a:t>×D</a:t>
            </a:r>
            <a:r>
              <a:rPr lang="ru-RU" sz="2600" b="1" baseline="-25000" dirty="0" smtClean="0">
                <a:solidFill>
                  <a:schemeClr val="tx2"/>
                </a:solidFill>
              </a:rPr>
              <a:t>2</a:t>
            </a:r>
            <a:r>
              <a:rPr lang="ru-RU" sz="2600" b="1" dirty="0" smtClean="0">
                <a:solidFill>
                  <a:schemeClr val="tx2"/>
                </a:solidFill>
              </a:rPr>
              <a:t>→Е</a:t>
            </a:r>
            <a:r>
              <a:rPr lang="ru-RU" sz="2600" dirty="0">
                <a:solidFill>
                  <a:schemeClr val="tx2"/>
                </a:solidFill>
              </a:rPr>
              <a:t>). Доказательство в общем случае будет очевидным расширением </a:t>
            </a:r>
            <a:r>
              <a:rPr lang="ru-RU" sz="2600" dirty="0" smtClean="0">
                <a:solidFill>
                  <a:schemeClr val="tx2"/>
                </a:solidFill>
              </a:rPr>
              <a:t>этого доказательства</a:t>
            </a:r>
            <a:r>
              <a:rPr lang="ru-RU" sz="26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b="1" u="sng" dirty="0" smtClean="0">
                <a:solidFill>
                  <a:schemeClr val="tx2"/>
                </a:solidFill>
              </a:rPr>
              <a:t>В</a:t>
            </a:r>
            <a:r>
              <a:rPr lang="en-US" sz="2600" b="1" u="sng" dirty="0" smtClean="0">
                <a:solidFill>
                  <a:schemeClr val="tx2"/>
                </a:solidFill>
              </a:rPr>
              <a:t> </a:t>
            </a:r>
            <a:r>
              <a:rPr lang="ru-RU" sz="2600" b="1" u="sng" dirty="0" smtClean="0">
                <a:solidFill>
                  <a:schemeClr val="tx2"/>
                </a:solidFill>
              </a:rPr>
              <a:t>одну </a:t>
            </a:r>
            <a:r>
              <a:rPr lang="ru-RU" sz="2600" b="1" u="sng" dirty="0">
                <a:solidFill>
                  <a:schemeClr val="tx2"/>
                </a:solidFill>
              </a:rPr>
              <a:t>сторону</a:t>
            </a:r>
            <a:r>
              <a:rPr lang="ru-RU" sz="2600" dirty="0">
                <a:solidFill>
                  <a:schemeClr val="tx2"/>
                </a:solidFill>
              </a:rPr>
              <a:t>. Пусть </a:t>
            </a: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ru-RU" sz="2600" dirty="0" smtClean="0">
                <a:solidFill>
                  <a:schemeClr val="tx2"/>
                </a:solidFill>
              </a:rPr>
              <a:t>– </a:t>
            </a:r>
            <a:r>
              <a:rPr lang="ru-RU" sz="2600" dirty="0">
                <a:solidFill>
                  <a:schemeClr val="tx2"/>
                </a:solidFill>
              </a:rPr>
              <a:t>непрерывная функция. Покажем, что она непрерывна в </a:t>
            </a:r>
            <a:r>
              <a:rPr lang="ru-RU" sz="2600" b="1" dirty="0" smtClean="0">
                <a:solidFill>
                  <a:schemeClr val="tx2"/>
                </a:solidFill>
              </a:rPr>
              <a:t>D</a:t>
            </a:r>
            <a:r>
              <a:rPr lang="ru-RU" sz="26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600" dirty="0">
                <a:solidFill>
                  <a:schemeClr val="tx2"/>
                </a:solidFill>
              </a:rPr>
              <a:t>и </a:t>
            </a:r>
            <a:r>
              <a:rPr lang="ru-RU" sz="2600" b="1" dirty="0">
                <a:solidFill>
                  <a:schemeClr val="tx2"/>
                </a:solidFill>
              </a:rPr>
              <a:t>D</a:t>
            </a:r>
            <a:r>
              <a:rPr lang="ru-RU" sz="2600" b="1" baseline="-25000" dirty="0">
                <a:solidFill>
                  <a:schemeClr val="tx2"/>
                </a:solidFill>
              </a:rPr>
              <a:t>2</a:t>
            </a:r>
            <a:r>
              <a:rPr lang="ru-RU" sz="2600" dirty="0">
                <a:solidFill>
                  <a:schemeClr val="tx2"/>
                </a:solidFill>
              </a:rPr>
              <a:t>. Докажем непрерывность функции в </a:t>
            </a:r>
            <a:r>
              <a:rPr lang="ru-RU" sz="2600" b="1" dirty="0" smtClean="0">
                <a:solidFill>
                  <a:schemeClr val="tx2"/>
                </a:solidFill>
              </a:rPr>
              <a:t>D</a:t>
            </a:r>
            <a:r>
              <a:rPr lang="ru-RU" sz="26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600" dirty="0" smtClean="0">
                <a:solidFill>
                  <a:schemeClr val="tx2"/>
                </a:solidFill>
              </a:rPr>
              <a:t>. </a:t>
            </a:r>
            <a:r>
              <a:rPr lang="ru-RU" sz="2600" dirty="0">
                <a:solidFill>
                  <a:schemeClr val="tx2"/>
                </a:solidFill>
              </a:rPr>
              <a:t>Для этой цели зафиксируем аргумент </a:t>
            </a:r>
            <a:r>
              <a:rPr lang="ru-RU" sz="2600" b="1" dirty="0">
                <a:solidFill>
                  <a:schemeClr val="tx2"/>
                </a:solidFill>
              </a:rPr>
              <a:t>х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ru-RU" sz="2600" dirty="0" smtClean="0">
                <a:solidFill>
                  <a:schemeClr val="tx2"/>
                </a:solidFill>
              </a:rPr>
              <a:t>∈ </a:t>
            </a:r>
            <a:r>
              <a:rPr lang="ru-RU" sz="2600" b="1" dirty="0">
                <a:solidFill>
                  <a:schemeClr val="tx2"/>
                </a:solidFill>
              </a:rPr>
              <a:t>D</a:t>
            </a:r>
            <a:r>
              <a:rPr lang="ru-RU" sz="2600" b="1" baseline="-25000" dirty="0">
                <a:solidFill>
                  <a:schemeClr val="tx2"/>
                </a:solidFill>
              </a:rPr>
              <a:t>2</a:t>
            </a:r>
            <a:r>
              <a:rPr lang="ru-RU" sz="2600" dirty="0">
                <a:solidFill>
                  <a:schemeClr val="tx2"/>
                </a:solidFill>
              </a:rPr>
              <a:t>. </a:t>
            </a: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ru-RU" sz="2600" dirty="0" smtClean="0">
                <a:solidFill>
                  <a:schemeClr val="tx2"/>
                </a:solidFill>
              </a:rPr>
              <a:t>Пусть </a:t>
            </a:r>
            <a:r>
              <a:rPr lang="en-US" sz="2600" b="1" dirty="0" smtClean="0">
                <a:solidFill>
                  <a:schemeClr val="tx2"/>
                </a:solidFill>
              </a:rPr>
              <a:t>{</a:t>
            </a:r>
            <a:r>
              <a:rPr lang="ru-RU" sz="2600" b="1" dirty="0" err="1" smtClean="0">
                <a:solidFill>
                  <a:schemeClr val="tx2"/>
                </a:solidFill>
              </a:rPr>
              <a:t>d</a:t>
            </a:r>
            <a:r>
              <a:rPr lang="en-US" sz="26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|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</a:rPr>
              <a:t>d</a:t>
            </a:r>
            <a:r>
              <a:rPr lang="en-US" sz="26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 </a:t>
            </a:r>
            <a:r>
              <a:rPr lang="ru-RU" sz="2600" dirty="0" smtClean="0">
                <a:solidFill>
                  <a:schemeClr val="tx2"/>
                </a:solidFill>
              </a:rPr>
              <a:t>∈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</a:rPr>
              <a:t>D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600" dirty="0" smtClean="0">
                <a:solidFill>
                  <a:schemeClr val="tx2"/>
                </a:solidFill>
              </a:rPr>
              <a:t>,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i</a:t>
            </a:r>
            <a:r>
              <a:rPr lang="en-US" sz="2600" dirty="0">
                <a:solidFill>
                  <a:schemeClr val="tx2"/>
                </a:solidFill>
              </a:rPr>
              <a:t> ∈ </a:t>
            </a:r>
            <a:r>
              <a:rPr lang="en-US" sz="2600" b="1" dirty="0">
                <a:solidFill>
                  <a:schemeClr val="tx2"/>
                </a:solidFill>
              </a:rPr>
              <a:t>I</a:t>
            </a:r>
            <a:r>
              <a:rPr lang="ru-RU" sz="2600" b="1" dirty="0" smtClean="0">
                <a:solidFill>
                  <a:schemeClr val="tx2"/>
                </a:solidFill>
              </a:rPr>
              <a:t>}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–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600" dirty="0">
                <a:solidFill>
                  <a:schemeClr val="tx2"/>
                </a:solidFill>
              </a:rPr>
              <a:t>цепь в </a:t>
            </a:r>
            <a:r>
              <a:rPr lang="ru-RU" sz="2600" b="1" dirty="0">
                <a:solidFill>
                  <a:schemeClr val="tx2"/>
                </a:solidFill>
              </a:rPr>
              <a:t>D</a:t>
            </a:r>
            <a:r>
              <a:rPr lang="ru-RU" sz="2600" b="1" baseline="-25000" dirty="0">
                <a:solidFill>
                  <a:schemeClr val="tx2"/>
                </a:solidFill>
              </a:rPr>
              <a:t>1</a:t>
            </a:r>
            <a:r>
              <a:rPr lang="ru-RU" sz="2600" dirty="0">
                <a:solidFill>
                  <a:schemeClr val="tx2"/>
                </a:solidFill>
              </a:rPr>
              <a:t>. Тогда</a:t>
            </a:r>
            <a:r>
              <a:rPr lang="ru-RU" sz="2600" dirty="0" smtClean="0">
                <a:solidFill>
                  <a:schemeClr val="tx2"/>
                </a:solidFill>
              </a:rPr>
              <a:t>:</a:t>
            </a:r>
            <a:endParaRPr lang="ru-RU" sz="26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en-US" sz="2600" b="1" dirty="0" smtClean="0">
                <a:solidFill>
                  <a:schemeClr val="tx2"/>
                </a:solidFill>
              </a:rPr>
              <a:t>{</a:t>
            </a:r>
            <a:r>
              <a:rPr lang="ru-RU" sz="2600" b="1" dirty="0" err="1" smtClean="0">
                <a:solidFill>
                  <a:schemeClr val="tx2"/>
                </a:solidFill>
              </a:rPr>
              <a:t>f</a:t>
            </a:r>
            <a:r>
              <a:rPr lang="ru-RU" sz="2600" b="1" dirty="0" smtClean="0">
                <a:solidFill>
                  <a:schemeClr val="tx2"/>
                </a:solidFill>
              </a:rPr>
              <a:t>(</a:t>
            </a:r>
            <a:r>
              <a:rPr lang="ru-RU" sz="2600" b="1" dirty="0" err="1" smtClean="0">
                <a:solidFill>
                  <a:schemeClr val="tx2"/>
                </a:solidFill>
              </a:rPr>
              <a:t>d</a:t>
            </a:r>
            <a:r>
              <a:rPr lang="en-US" sz="2600" b="1" baseline="-25000" dirty="0" err="1" smtClean="0">
                <a:solidFill>
                  <a:schemeClr val="tx2"/>
                </a:solidFill>
              </a:rPr>
              <a:t>i</a:t>
            </a:r>
            <a:r>
              <a:rPr lang="ru-RU" sz="2600" b="1" dirty="0" smtClean="0">
                <a:solidFill>
                  <a:schemeClr val="tx2"/>
                </a:solidFill>
              </a:rPr>
              <a:t>,</a:t>
            </a:r>
            <a:r>
              <a:rPr lang="ru-RU" sz="2600" b="1" dirty="0" err="1" smtClean="0">
                <a:solidFill>
                  <a:schemeClr val="tx2"/>
                </a:solidFill>
              </a:rPr>
              <a:t>x</a:t>
            </a:r>
            <a:r>
              <a:rPr lang="ru-RU" sz="2600" b="1" dirty="0" smtClean="0">
                <a:solidFill>
                  <a:schemeClr val="tx2"/>
                </a:solidFill>
              </a:rPr>
              <a:t>) | </a:t>
            </a:r>
            <a:r>
              <a:rPr lang="en-US" sz="2600" b="1" dirty="0" err="1" smtClean="0">
                <a:solidFill>
                  <a:schemeClr val="tx2"/>
                </a:solidFill>
              </a:rPr>
              <a:t>i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∈ </a:t>
            </a:r>
            <a:r>
              <a:rPr lang="en-US" sz="2600" b="1" dirty="0">
                <a:solidFill>
                  <a:schemeClr val="tx2"/>
                </a:solidFill>
              </a:rPr>
              <a:t>I} </a:t>
            </a:r>
            <a:r>
              <a:rPr lang="ru-RU" sz="2600" b="1" dirty="0" smtClean="0">
                <a:solidFill>
                  <a:schemeClr val="tx2"/>
                </a:solidFill>
              </a:rPr>
              <a:t>=</a:t>
            </a:r>
            <a:r>
              <a:rPr lang="ru-RU" sz="2600" dirty="0">
                <a:solidFill>
                  <a:schemeClr val="tx2"/>
                </a:solidFill>
              </a:rPr>
              <a:t>	</a:t>
            </a:r>
            <a:r>
              <a:rPr lang="ru-RU" sz="2600" dirty="0" smtClean="0">
                <a:solidFill>
                  <a:schemeClr val="tx2"/>
                </a:solidFill>
              </a:rPr>
              <a:t>		(</a:t>
            </a:r>
            <a:r>
              <a:rPr lang="ru-RU" sz="2600" dirty="0">
                <a:solidFill>
                  <a:schemeClr val="tx2"/>
                </a:solidFill>
              </a:rPr>
              <a:t>по непрерывности </a:t>
            </a: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b="1" dirty="0" err="1" smtClean="0">
                <a:solidFill>
                  <a:schemeClr val="tx2"/>
                </a:solidFill>
              </a:rPr>
              <a:t>f</a:t>
            </a:r>
            <a:r>
              <a:rPr lang="ru-RU" sz="2600" b="1" dirty="0" smtClean="0">
                <a:solidFill>
                  <a:schemeClr val="tx2"/>
                </a:solidFill>
              </a:rPr>
              <a:t>(</a:t>
            </a:r>
            <a:r>
              <a:rPr lang="en-US" sz="2600" dirty="0" smtClean="0">
                <a:solidFill>
                  <a:schemeClr val="tx2"/>
                </a:solidFill>
              </a:rPr>
              <a:t>⊔</a:t>
            </a:r>
            <a:r>
              <a:rPr lang="en-US" sz="2600" b="1" dirty="0" smtClean="0">
                <a:solidFill>
                  <a:schemeClr val="tx2"/>
                </a:solidFill>
              </a:rPr>
              <a:t>{</a:t>
            </a:r>
            <a:r>
              <a:rPr lang="ru-RU" sz="2600" b="1" dirty="0" smtClean="0">
                <a:solidFill>
                  <a:schemeClr val="tx2"/>
                </a:solidFill>
              </a:rPr>
              <a:t>(</a:t>
            </a:r>
            <a:r>
              <a:rPr lang="ru-RU" sz="2600" b="1" dirty="0" err="1" smtClean="0">
                <a:solidFill>
                  <a:schemeClr val="tx2"/>
                </a:solidFill>
              </a:rPr>
              <a:t>d</a:t>
            </a:r>
            <a:r>
              <a:rPr lang="en-US" sz="2600" b="1" baseline="-25000" dirty="0" err="1" smtClean="0">
                <a:solidFill>
                  <a:schemeClr val="tx2"/>
                </a:solidFill>
              </a:rPr>
              <a:t>i</a:t>
            </a:r>
            <a:r>
              <a:rPr lang="ru-RU" sz="2600" b="1" dirty="0" smtClean="0">
                <a:solidFill>
                  <a:schemeClr val="tx2"/>
                </a:solidFill>
              </a:rPr>
              <a:t>,</a:t>
            </a:r>
            <a:r>
              <a:rPr lang="ru-RU" sz="2600" b="1" dirty="0" err="1" smtClean="0">
                <a:solidFill>
                  <a:schemeClr val="tx2"/>
                </a:solidFill>
              </a:rPr>
              <a:t>x</a:t>
            </a:r>
            <a:r>
              <a:rPr lang="ru-RU" sz="2600" b="1" dirty="0">
                <a:solidFill>
                  <a:schemeClr val="tx2"/>
                </a:solidFill>
              </a:rPr>
              <a:t>)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| </a:t>
            </a:r>
            <a:r>
              <a:rPr lang="en-US" sz="2600" b="1" dirty="0" err="1">
                <a:solidFill>
                  <a:schemeClr val="tx2"/>
                </a:solidFill>
              </a:rPr>
              <a:t>i</a:t>
            </a:r>
            <a:r>
              <a:rPr lang="en-US" sz="2600" dirty="0">
                <a:solidFill>
                  <a:schemeClr val="tx2"/>
                </a:solidFill>
              </a:rPr>
              <a:t> ∈ </a:t>
            </a:r>
            <a:r>
              <a:rPr lang="en-US" sz="2600" b="1" dirty="0">
                <a:solidFill>
                  <a:schemeClr val="tx2"/>
                </a:solidFill>
              </a:rPr>
              <a:t>I</a:t>
            </a:r>
            <a:r>
              <a:rPr lang="ru-RU" sz="2600" b="1" dirty="0" smtClean="0">
                <a:solidFill>
                  <a:schemeClr val="tx2"/>
                </a:solidFill>
              </a:rPr>
              <a:t>})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=</a:t>
            </a:r>
            <a:r>
              <a:rPr lang="ru-RU" sz="2600" dirty="0">
                <a:solidFill>
                  <a:schemeClr val="tx2"/>
                </a:solidFill>
              </a:rPr>
              <a:t>	</a:t>
            </a:r>
            <a:r>
              <a:rPr lang="ru-RU" sz="2600" dirty="0" smtClean="0">
                <a:solidFill>
                  <a:schemeClr val="tx2"/>
                </a:solidFill>
              </a:rPr>
              <a:t>	(</a:t>
            </a:r>
            <a:r>
              <a:rPr lang="ru-RU" sz="2600" dirty="0">
                <a:solidFill>
                  <a:srgbClr val="970000"/>
                </a:solidFill>
              </a:rPr>
              <a:t>утверждение </a:t>
            </a:r>
            <a:r>
              <a:rPr lang="en-US" sz="2600" dirty="0">
                <a:solidFill>
                  <a:srgbClr val="970000"/>
                </a:solidFill>
              </a:rPr>
              <a:t>6</a:t>
            </a:r>
            <a:r>
              <a:rPr lang="ru-RU" sz="2600" dirty="0" smtClean="0">
                <a:solidFill>
                  <a:schemeClr val="tx2"/>
                </a:solidFill>
              </a:rPr>
              <a:t>)</a:t>
            </a:r>
            <a:endParaRPr lang="ru-RU" sz="26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b="1" dirty="0" err="1">
                <a:solidFill>
                  <a:schemeClr val="tx2"/>
                </a:solidFill>
              </a:rPr>
              <a:t>f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en-US" sz="2600" b="1" dirty="0" smtClean="0">
                <a:solidFill>
                  <a:schemeClr val="tx2"/>
                </a:solidFill>
              </a:rPr>
              <a:t>{</a:t>
            </a:r>
            <a:r>
              <a:rPr lang="ru-RU" sz="2600" b="1" dirty="0" err="1" smtClean="0">
                <a:solidFill>
                  <a:schemeClr val="tx2"/>
                </a:solidFill>
              </a:rPr>
              <a:t>d</a:t>
            </a:r>
            <a:r>
              <a:rPr lang="en-US" sz="26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| </a:t>
            </a:r>
            <a:r>
              <a:rPr lang="en-US" sz="2600" b="1" dirty="0" err="1">
                <a:solidFill>
                  <a:schemeClr val="tx2"/>
                </a:solidFill>
              </a:rPr>
              <a:t>i</a:t>
            </a:r>
            <a:r>
              <a:rPr lang="en-US" sz="2600" dirty="0">
                <a:solidFill>
                  <a:schemeClr val="tx2"/>
                </a:solidFill>
              </a:rPr>
              <a:t> ∈ </a:t>
            </a:r>
            <a:r>
              <a:rPr lang="en-US" sz="2600" b="1" dirty="0">
                <a:solidFill>
                  <a:schemeClr val="tx2"/>
                </a:solidFill>
              </a:rPr>
              <a:t>I</a:t>
            </a:r>
            <a:r>
              <a:rPr lang="ru-RU" sz="2600" b="1" dirty="0" smtClean="0">
                <a:solidFill>
                  <a:schemeClr val="tx2"/>
                </a:solidFill>
              </a:rPr>
              <a:t>}</a:t>
            </a:r>
            <a:r>
              <a:rPr lang="en-US" sz="2600" b="1" dirty="0" smtClean="0">
                <a:solidFill>
                  <a:schemeClr val="tx2"/>
                </a:solidFill>
              </a:rPr>
              <a:t>, </a:t>
            </a: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en-US" sz="2600" b="1" dirty="0" smtClean="0">
                <a:solidFill>
                  <a:schemeClr val="tx2"/>
                </a:solidFill>
              </a:rPr>
              <a:t>{x}</a:t>
            </a:r>
            <a:r>
              <a:rPr lang="ru-RU" sz="2600" b="1" dirty="0" smtClean="0">
                <a:solidFill>
                  <a:schemeClr val="tx2"/>
                </a:solidFill>
              </a:rPr>
              <a:t>)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=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b="1" dirty="0" err="1" smtClean="0">
                <a:solidFill>
                  <a:schemeClr val="tx2"/>
                </a:solidFill>
              </a:rPr>
              <a:t>f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en-US" sz="2600" dirty="0">
                <a:solidFill>
                  <a:schemeClr val="tx2"/>
                </a:solidFill>
              </a:rPr>
              <a:t>⊔</a:t>
            </a:r>
            <a:r>
              <a:rPr lang="en-US" sz="2600" b="1" dirty="0">
                <a:solidFill>
                  <a:schemeClr val="tx2"/>
                </a:solidFill>
              </a:rPr>
              <a:t>{</a:t>
            </a:r>
            <a:r>
              <a:rPr lang="ru-RU" sz="2600" b="1" dirty="0" err="1">
                <a:solidFill>
                  <a:schemeClr val="tx2"/>
                </a:solidFill>
              </a:rPr>
              <a:t>d</a:t>
            </a:r>
            <a:r>
              <a:rPr lang="en-US" sz="2600" b="1" baseline="-25000" dirty="0" err="1">
                <a:solidFill>
                  <a:schemeClr val="tx2"/>
                </a:solidFill>
              </a:rPr>
              <a:t>i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| </a:t>
            </a:r>
            <a:r>
              <a:rPr lang="en-US" sz="2600" b="1" dirty="0" err="1">
                <a:solidFill>
                  <a:schemeClr val="tx2"/>
                </a:solidFill>
              </a:rPr>
              <a:t>i</a:t>
            </a:r>
            <a:r>
              <a:rPr lang="en-US" sz="2600" dirty="0">
                <a:solidFill>
                  <a:schemeClr val="tx2"/>
                </a:solidFill>
              </a:rPr>
              <a:t> ∈ </a:t>
            </a:r>
            <a:r>
              <a:rPr lang="en-US" sz="2600" b="1" dirty="0">
                <a:solidFill>
                  <a:schemeClr val="tx2"/>
                </a:solidFill>
              </a:rPr>
              <a:t>I</a:t>
            </a:r>
            <a:r>
              <a:rPr lang="ru-RU" sz="2600" b="1" dirty="0">
                <a:solidFill>
                  <a:schemeClr val="tx2"/>
                </a:solidFill>
              </a:rPr>
              <a:t>}</a:t>
            </a:r>
            <a:r>
              <a:rPr lang="en-US" sz="2600" b="1" dirty="0">
                <a:solidFill>
                  <a:schemeClr val="tx2"/>
                </a:solidFill>
              </a:rPr>
              <a:t>, </a:t>
            </a:r>
            <a:r>
              <a:rPr lang="en-US" sz="2600" b="1" dirty="0" smtClean="0">
                <a:solidFill>
                  <a:schemeClr val="tx2"/>
                </a:solidFill>
              </a:rPr>
              <a:t>x</a:t>
            </a:r>
            <a:r>
              <a:rPr lang="ru-RU" sz="2600" b="1" dirty="0" smtClean="0">
                <a:solidFill>
                  <a:schemeClr val="tx2"/>
                </a:solidFill>
              </a:rPr>
              <a:t>)</a:t>
            </a:r>
            <a:r>
              <a:rPr lang="ru-RU" sz="2600" dirty="0" smtClean="0">
                <a:solidFill>
                  <a:schemeClr val="tx2"/>
                </a:solidFill>
              </a:rPr>
              <a:t>,</a:t>
            </a:r>
            <a:endParaRPr lang="ru-RU" sz="26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откуда следует непрерывность </a:t>
            </a:r>
            <a:r>
              <a:rPr lang="en-US" sz="2600" b="1" dirty="0" smtClean="0">
                <a:solidFill>
                  <a:schemeClr val="tx2"/>
                </a:solidFill>
              </a:rPr>
              <a:t>f</a:t>
            </a:r>
            <a:r>
              <a:rPr lang="ru-RU" sz="2600" dirty="0" smtClean="0">
                <a:solidFill>
                  <a:schemeClr val="tx2"/>
                </a:solidFill>
              </a:rPr>
              <a:t> по </a:t>
            </a:r>
            <a:r>
              <a:rPr lang="ru-RU" sz="2600" dirty="0">
                <a:solidFill>
                  <a:schemeClr val="tx2"/>
                </a:solidFill>
              </a:rPr>
              <a:t>первому аргументу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Доказательство непрерывности </a:t>
            </a:r>
            <a:r>
              <a:rPr lang="en-US" sz="2600" b="1" dirty="0">
                <a:solidFill>
                  <a:schemeClr val="tx2"/>
                </a:solidFill>
              </a:rPr>
              <a:t>f</a:t>
            </a:r>
            <a:r>
              <a:rPr lang="ru-RU" sz="2600" dirty="0">
                <a:solidFill>
                  <a:schemeClr val="tx2"/>
                </a:solidFill>
              </a:rPr>
              <a:t> в </a:t>
            </a:r>
            <a:r>
              <a:rPr lang="ru-RU" sz="2600" b="1" dirty="0">
                <a:solidFill>
                  <a:schemeClr val="tx2"/>
                </a:solidFill>
              </a:rPr>
              <a:t>D</a:t>
            </a:r>
            <a:r>
              <a:rPr lang="ru-RU" sz="2600" b="1" baseline="-25000" dirty="0">
                <a:solidFill>
                  <a:schemeClr val="tx2"/>
                </a:solidFill>
              </a:rPr>
              <a:t>2</a:t>
            </a:r>
            <a:r>
              <a:rPr lang="ru-RU" sz="2600" dirty="0">
                <a:solidFill>
                  <a:schemeClr val="tx2"/>
                </a:solidFill>
              </a:rPr>
              <a:t> осуществляется аналогично. Таким образом, утверждение в одну сторону доказано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59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непрерывност</a:t>
            </a:r>
            <a:r>
              <a:rPr lang="ru-RU" sz="2800" dirty="0">
                <a:effectLst/>
              </a:rPr>
              <a:t>ь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функции от многих аргументов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112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b="1" u="sng" dirty="0" smtClean="0">
                <a:solidFill>
                  <a:schemeClr val="tx2"/>
                </a:solidFill>
              </a:rPr>
              <a:t>В </a:t>
            </a:r>
            <a:r>
              <a:rPr lang="ru-RU" sz="2500" b="1" u="sng" dirty="0">
                <a:solidFill>
                  <a:schemeClr val="tx2"/>
                </a:solidFill>
              </a:rPr>
              <a:t>обратную сторону</a:t>
            </a:r>
            <a:r>
              <a:rPr lang="ru-RU" sz="2500" dirty="0">
                <a:solidFill>
                  <a:schemeClr val="tx2"/>
                </a:solidFill>
              </a:rPr>
              <a:t>. Пусть </a:t>
            </a:r>
            <a:r>
              <a:rPr lang="ru-RU" sz="2500" b="1" dirty="0" err="1">
                <a:solidFill>
                  <a:schemeClr val="tx2"/>
                </a:solidFill>
              </a:rPr>
              <a:t>f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dirty="0" smtClean="0">
                <a:solidFill>
                  <a:schemeClr val="tx2"/>
                </a:solidFill>
              </a:rPr>
              <a:t>–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непрерывна по 1-ому и 2-ому аргументам в отдельности, и пусть </a:t>
            </a:r>
            <a:endParaRPr lang="en-US" sz="25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500" b="1" dirty="0">
                <a:solidFill>
                  <a:schemeClr val="tx2"/>
                </a:solidFill>
              </a:rPr>
              <a:t>{</a:t>
            </a:r>
            <a:r>
              <a:rPr lang="ru-RU" sz="2500" b="1" dirty="0" smtClean="0">
                <a:solidFill>
                  <a:schemeClr val="tx2"/>
                </a:solidFill>
              </a:rPr>
              <a:t>(</a:t>
            </a:r>
            <a:r>
              <a:rPr lang="en-US" sz="2500" b="1" dirty="0" err="1" smtClean="0">
                <a:solidFill>
                  <a:schemeClr val="tx2"/>
                </a:solidFill>
              </a:rPr>
              <a:t>a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500" b="1" dirty="0" smtClean="0">
                <a:solidFill>
                  <a:schemeClr val="tx2"/>
                </a:solidFill>
              </a:rPr>
              <a:t>, b</a:t>
            </a:r>
            <a:r>
              <a:rPr lang="en-US" sz="2500" b="1" baseline="-25000" dirty="0" smtClean="0">
                <a:solidFill>
                  <a:schemeClr val="tx2"/>
                </a:solidFill>
              </a:rPr>
              <a:t>i</a:t>
            </a:r>
            <a:r>
              <a:rPr lang="ru-RU" sz="2500" b="1" dirty="0" smtClean="0">
                <a:solidFill>
                  <a:schemeClr val="tx2"/>
                </a:solidFill>
              </a:rPr>
              <a:t>)</a:t>
            </a:r>
            <a:r>
              <a:rPr lang="en-US" sz="2500" b="1" dirty="0" smtClean="0">
                <a:solidFill>
                  <a:schemeClr val="tx2"/>
                </a:solidFill>
              </a:rPr>
              <a:t> </a:t>
            </a:r>
            <a:r>
              <a:rPr lang="ru-RU" sz="2500" b="1" dirty="0" smtClean="0">
                <a:solidFill>
                  <a:schemeClr val="tx2"/>
                </a:solidFill>
              </a:rPr>
              <a:t>| 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i</a:t>
            </a:r>
            <a:r>
              <a:rPr lang="ru-RU" sz="2500" b="1" dirty="0" smtClean="0">
                <a:solidFill>
                  <a:schemeClr val="tx2"/>
                </a:solidFill>
              </a:rPr>
              <a:t> </a:t>
            </a:r>
            <a:r>
              <a:rPr lang="en-US" sz="2500" dirty="0" smtClean="0">
                <a:solidFill>
                  <a:schemeClr val="tx2"/>
                </a:solidFill>
              </a:rPr>
              <a:t>∈</a:t>
            </a:r>
            <a:r>
              <a:rPr lang="ru-RU" sz="2500" b="1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D</a:t>
            </a:r>
            <a:r>
              <a:rPr lang="ru-RU" sz="2500" b="1" baseline="-25000" dirty="0">
                <a:solidFill>
                  <a:schemeClr val="tx2"/>
                </a:solidFill>
              </a:rPr>
              <a:t>1</a:t>
            </a:r>
            <a:r>
              <a:rPr lang="ru-RU" sz="2500" b="1" dirty="0">
                <a:solidFill>
                  <a:schemeClr val="tx2"/>
                </a:solidFill>
              </a:rPr>
              <a:t>, </a:t>
            </a:r>
            <a:r>
              <a:rPr lang="en-US" sz="2500" b="1" dirty="0" smtClean="0">
                <a:solidFill>
                  <a:schemeClr val="tx2"/>
                </a:solidFill>
              </a:rPr>
              <a:t>b</a:t>
            </a:r>
            <a:r>
              <a:rPr lang="en-US" sz="2500" b="1" baseline="-25000" dirty="0" smtClean="0">
                <a:solidFill>
                  <a:schemeClr val="tx2"/>
                </a:solidFill>
              </a:rPr>
              <a:t>i </a:t>
            </a:r>
            <a:r>
              <a:rPr lang="en-US" sz="2500" dirty="0">
                <a:solidFill>
                  <a:schemeClr val="tx2"/>
                </a:solidFill>
              </a:rPr>
              <a:t>∈ </a:t>
            </a:r>
            <a:r>
              <a:rPr lang="ru-RU" sz="2500" b="1" dirty="0" smtClean="0">
                <a:solidFill>
                  <a:schemeClr val="tx2"/>
                </a:solidFill>
              </a:rPr>
              <a:t>D</a:t>
            </a:r>
            <a:r>
              <a:rPr lang="ru-RU" sz="2500" b="1" baseline="-25000" dirty="0" smtClean="0">
                <a:solidFill>
                  <a:schemeClr val="tx2"/>
                </a:solidFill>
              </a:rPr>
              <a:t>2</a:t>
            </a:r>
            <a:r>
              <a:rPr lang="ru-RU" sz="2500" b="1" dirty="0">
                <a:solidFill>
                  <a:schemeClr val="tx2"/>
                </a:solidFill>
              </a:rPr>
              <a:t>, </a:t>
            </a:r>
            <a:r>
              <a:rPr lang="en-US" sz="2500" b="1" dirty="0" err="1">
                <a:solidFill>
                  <a:schemeClr val="tx2"/>
                </a:solidFill>
              </a:rPr>
              <a:t>i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 smtClean="0">
                <a:solidFill>
                  <a:schemeClr val="tx2"/>
                </a:solidFill>
              </a:rPr>
              <a:t>}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smtClean="0">
                <a:solidFill>
                  <a:schemeClr val="tx2"/>
                </a:solidFill>
              </a:rPr>
              <a:t> –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цепь в </a:t>
            </a:r>
            <a:r>
              <a:rPr lang="ru-RU" sz="2500" b="1" dirty="0" smtClean="0">
                <a:solidFill>
                  <a:schemeClr val="tx2"/>
                </a:solidFill>
              </a:rPr>
              <a:t>D</a:t>
            </a:r>
            <a:r>
              <a:rPr lang="ru-RU" sz="25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500" b="1" dirty="0" smtClean="0">
                <a:solidFill>
                  <a:schemeClr val="tx2"/>
                </a:solidFill>
              </a:rPr>
              <a:t>×</a:t>
            </a:r>
            <a:r>
              <a:rPr lang="ru-RU" sz="2500" b="1" dirty="0" err="1" smtClean="0">
                <a:solidFill>
                  <a:schemeClr val="tx2"/>
                </a:solidFill>
              </a:rPr>
              <a:t>D</a:t>
            </a:r>
            <a:r>
              <a:rPr lang="en-US" sz="2500" b="1" baseline="-25000" dirty="0" smtClean="0">
                <a:solidFill>
                  <a:schemeClr val="tx2"/>
                </a:solidFill>
              </a:rPr>
              <a:t>2</a:t>
            </a:r>
            <a:r>
              <a:rPr lang="ru-RU" sz="2500" dirty="0" smtClean="0">
                <a:solidFill>
                  <a:schemeClr val="tx2"/>
                </a:solidFill>
              </a:rPr>
              <a:t>. Тогда</a:t>
            </a:r>
            <a:r>
              <a:rPr lang="ru-RU" sz="2500" dirty="0">
                <a:solidFill>
                  <a:schemeClr val="tx2"/>
                </a:solidFill>
              </a:rPr>
              <a:t>: </a:t>
            </a:r>
            <a:endParaRPr lang="en-US" sz="25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b="1" dirty="0" err="1" smtClean="0">
                <a:solidFill>
                  <a:schemeClr val="tx2"/>
                </a:solidFill>
              </a:rPr>
              <a:t>f</a:t>
            </a:r>
            <a:r>
              <a:rPr lang="ru-RU" sz="2500" b="1" dirty="0" smtClean="0">
                <a:solidFill>
                  <a:schemeClr val="tx2"/>
                </a:solidFill>
              </a:rPr>
              <a:t>(</a:t>
            </a:r>
            <a:r>
              <a:rPr lang="en-US" sz="2500" dirty="0" smtClean="0">
                <a:solidFill>
                  <a:schemeClr val="tx2"/>
                </a:solidFill>
              </a:rPr>
              <a:t>⊔</a:t>
            </a:r>
            <a:r>
              <a:rPr lang="en-US" sz="2500" b="1" dirty="0" smtClean="0">
                <a:solidFill>
                  <a:schemeClr val="tx2"/>
                </a:solidFill>
              </a:rPr>
              <a:t>{</a:t>
            </a:r>
            <a:r>
              <a:rPr lang="ru-RU" sz="2500" b="1" dirty="0" smtClean="0">
                <a:solidFill>
                  <a:schemeClr val="tx2"/>
                </a:solidFill>
              </a:rPr>
              <a:t>(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i</a:t>
            </a:r>
            <a:r>
              <a:rPr lang="en-US" sz="2500" b="1" dirty="0" smtClean="0">
                <a:solidFill>
                  <a:schemeClr val="tx2"/>
                </a:solidFill>
              </a:rPr>
              <a:t>, b</a:t>
            </a:r>
            <a:r>
              <a:rPr lang="en-US" sz="2500" b="1" baseline="-25000" dirty="0" smtClean="0">
                <a:solidFill>
                  <a:schemeClr val="tx2"/>
                </a:solidFill>
              </a:rPr>
              <a:t>i</a:t>
            </a:r>
            <a:r>
              <a:rPr lang="ru-RU" sz="2500" b="1" dirty="0">
                <a:solidFill>
                  <a:schemeClr val="tx2"/>
                </a:solidFill>
              </a:rPr>
              <a:t>)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i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>
                <a:solidFill>
                  <a:schemeClr val="tx2"/>
                </a:solidFill>
              </a:rPr>
              <a:t>}</a:t>
            </a:r>
            <a:r>
              <a:rPr lang="ru-RU" sz="2500" b="1" dirty="0" smtClean="0">
                <a:solidFill>
                  <a:schemeClr val="tx2"/>
                </a:solidFill>
              </a:rPr>
              <a:t>)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=</a:t>
            </a:r>
            <a:r>
              <a:rPr lang="ru-RU" sz="2500" dirty="0">
                <a:solidFill>
                  <a:schemeClr val="tx2"/>
                </a:solidFill>
              </a:rPr>
              <a:t>	</a:t>
            </a:r>
            <a:r>
              <a:rPr lang="en-US" sz="2500" dirty="0" smtClean="0">
                <a:solidFill>
                  <a:schemeClr val="tx2"/>
                </a:solidFill>
              </a:rPr>
              <a:t>		</a:t>
            </a:r>
            <a:r>
              <a:rPr lang="ru-RU" sz="2500" dirty="0" smtClean="0">
                <a:solidFill>
                  <a:schemeClr val="tx2"/>
                </a:solidFill>
              </a:rPr>
              <a:t>(</a:t>
            </a:r>
            <a:r>
              <a:rPr lang="ru-RU" sz="2500" dirty="0">
                <a:solidFill>
                  <a:schemeClr val="tx2"/>
                </a:solidFill>
              </a:rPr>
              <a:t>согласно </a:t>
            </a:r>
            <a:r>
              <a:rPr lang="ru-RU" sz="2500" dirty="0">
                <a:solidFill>
                  <a:srgbClr val="970000"/>
                </a:solidFill>
              </a:rPr>
              <a:t>утверждению </a:t>
            </a:r>
            <a:r>
              <a:rPr lang="en-US" sz="2500" dirty="0">
                <a:solidFill>
                  <a:srgbClr val="970000"/>
                </a:solidFill>
              </a:rPr>
              <a:t>6</a:t>
            </a:r>
            <a:r>
              <a:rPr lang="ru-RU" sz="2500" dirty="0" smtClean="0">
                <a:solidFill>
                  <a:schemeClr val="tx2"/>
                </a:solidFill>
              </a:rPr>
              <a:t>)</a:t>
            </a:r>
            <a:endParaRPr lang="ru-RU" sz="25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500" b="1" dirty="0" smtClean="0">
                <a:solidFill>
                  <a:schemeClr val="tx2"/>
                </a:solidFill>
              </a:rPr>
              <a:t>f</a:t>
            </a:r>
            <a:r>
              <a:rPr lang="ru-RU" sz="2500" b="1" dirty="0" smtClean="0">
                <a:solidFill>
                  <a:schemeClr val="tx2"/>
                </a:solidFill>
              </a:rPr>
              <a:t>(</a:t>
            </a:r>
            <a:r>
              <a:rPr lang="en-US" sz="2500" dirty="0" smtClean="0">
                <a:solidFill>
                  <a:schemeClr val="tx2"/>
                </a:solidFill>
              </a:rPr>
              <a:t>⊔</a:t>
            </a:r>
            <a:r>
              <a:rPr lang="en-US" sz="2500" b="1" dirty="0" smtClean="0">
                <a:solidFill>
                  <a:schemeClr val="tx2"/>
                </a:solidFill>
              </a:rPr>
              <a:t>{</a:t>
            </a:r>
            <a:r>
              <a:rPr lang="en-US" sz="2500" b="1" dirty="0" err="1" smtClean="0">
                <a:solidFill>
                  <a:schemeClr val="tx2"/>
                </a:solidFill>
              </a:rPr>
              <a:t>a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500" b="1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i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 smtClean="0">
                <a:solidFill>
                  <a:schemeClr val="tx2"/>
                </a:solidFill>
              </a:rPr>
              <a:t>}</a:t>
            </a:r>
            <a:r>
              <a:rPr lang="en-US" sz="2500" b="1" dirty="0" smtClean="0">
                <a:solidFill>
                  <a:schemeClr val="tx2"/>
                </a:solidFill>
              </a:rPr>
              <a:t>, </a:t>
            </a:r>
            <a:r>
              <a:rPr lang="en-US" sz="2500" dirty="0">
                <a:solidFill>
                  <a:schemeClr val="tx2"/>
                </a:solidFill>
              </a:rPr>
              <a:t>⊔</a:t>
            </a:r>
            <a:r>
              <a:rPr lang="en-US" sz="2500" b="1" dirty="0" smtClean="0">
                <a:solidFill>
                  <a:schemeClr val="tx2"/>
                </a:solidFill>
              </a:rPr>
              <a:t>{</a:t>
            </a:r>
            <a:r>
              <a:rPr lang="en-US" sz="2500" b="1" dirty="0" err="1" smtClean="0">
                <a:solidFill>
                  <a:schemeClr val="tx2"/>
                </a:solidFill>
              </a:rPr>
              <a:t>b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j</a:t>
            </a:r>
            <a:r>
              <a:rPr lang="en-US" sz="2500" b="1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</a:rPr>
              <a:t>j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>
                <a:solidFill>
                  <a:schemeClr val="tx2"/>
                </a:solidFill>
              </a:rPr>
              <a:t>}</a:t>
            </a:r>
            <a:r>
              <a:rPr lang="ru-RU" sz="2500" b="1" dirty="0" smtClean="0">
                <a:solidFill>
                  <a:schemeClr val="tx2"/>
                </a:solidFill>
              </a:rPr>
              <a:t>)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=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dirty="0" smtClean="0">
                <a:solidFill>
                  <a:schemeClr val="tx2"/>
                </a:solidFill>
              </a:rPr>
              <a:t>		</a:t>
            </a:r>
            <a:r>
              <a:rPr lang="ru-RU" sz="2500" dirty="0" smtClean="0">
                <a:solidFill>
                  <a:schemeClr val="tx2"/>
                </a:solidFill>
              </a:rPr>
              <a:t>(</a:t>
            </a:r>
            <a:r>
              <a:rPr lang="ru-RU" sz="2500" dirty="0">
                <a:solidFill>
                  <a:schemeClr val="tx2"/>
                </a:solidFill>
              </a:rPr>
              <a:t>по непрерывности </a:t>
            </a:r>
            <a:r>
              <a:rPr lang="ru-RU" sz="2500" b="1" dirty="0" err="1">
                <a:solidFill>
                  <a:schemeClr val="tx2"/>
                </a:solidFill>
              </a:rPr>
              <a:t>f</a:t>
            </a:r>
            <a:r>
              <a:rPr lang="ru-RU" sz="2500" dirty="0">
                <a:solidFill>
                  <a:schemeClr val="tx2"/>
                </a:solidFill>
              </a:rPr>
              <a:t> в </a:t>
            </a:r>
            <a:r>
              <a:rPr lang="ru-RU" sz="2500" b="1" dirty="0">
                <a:solidFill>
                  <a:schemeClr val="tx2"/>
                </a:solidFill>
              </a:rPr>
              <a:t>D</a:t>
            </a:r>
            <a:r>
              <a:rPr lang="ru-RU" sz="2500" b="1" baseline="-25000" dirty="0">
                <a:solidFill>
                  <a:schemeClr val="tx2"/>
                </a:solidFill>
              </a:rPr>
              <a:t>1</a:t>
            </a:r>
            <a:r>
              <a:rPr lang="ru-RU" sz="2500" dirty="0">
                <a:solidFill>
                  <a:schemeClr val="tx2"/>
                </a:solidFill>
              </a:rPr>
              <a:t>) </a:t>
            </a:r>
            <a:endParaRPr lang="en-US" sz="25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⊔</a:t>
            </a:r>
            <a:r>
              <a:rPr lang="en-US" sz="2500" b="1" dirty="0" smtClean="0">
                <a:solidFill>
                  <a:schemeClr val="tx2"/>
                </a:solidFill>
              </a:rPr>
              <a:t>{</a:t>
            </a:r>
            <a:r>
              <a:rPr lang="ru-RU" sz="2500" b="1" dirty="0" err="1" smtClean="0">
                <a:solidFill>
                  <a:schemeClr val="tx2"/>
                </a:solidFill>
              </a:rPr>
              <a:t>f</a:t>
            </a:r>
            <a:r>
              <a:rPr lang="ru-RU" sz="2500" b="1" dirty="0" smtClean="0">
                <a:solidFill>
                  <a:schemeClr val="tx2"/>
                </a:solidFill>
              </a:rPr>
              <a:t>(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i</a:t>
            </a:r>
            <a:r>
              <a:rPr lang="ru-RU" sz="2500" dirty="0" smtClean="0">
                <a:solidFill>
                  <a:schemeClr val="tx2"/>
                </a:solidFill>
              </a:rPr>
              <a:t>,</a:t>
            </a:r>
            <a:r>
              <a:rPr lang="en-US" sz="2500" dirty="0">
                <a:solidFill>
                  <a:schemeClr val="tx2"/>
                </a:solidFill>
              </a:rPr>
              <a:t> ⊔</a:t>
            </a:r>
            <a:r>
              <a:rPr lang="en-US" sz="2500" b="1" dirty="0">
                <a:solidFill>
                  <a:schemeClr val="tx2"/>
                </a:solidFill>
              </a:rPr>
              <a:t>{</a:t>
            </a:r>
            <a:r>
              <a:rPr lang="en-US" sz="2500" b="1" dirty="0" err="1">
                <a:solidFill>
                  <a:schemeClr val="tx2"/>
                </a:solidFill>
              </a:rPr>
              <a:t>b</a:t>
            </a:r>
            <a:r>
              <a:rPr lang="en-US" sz="2500" b="1" baseline="-25000" dirty="0" err="1">
                <a:solidFill>
                  <a:schemeClr val="tx2"/>
                </a:solidFill>
              </a:rPr>
              <a:t>j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>
                <a:solidFill>
                  <a:schemeClr val="tx2"/>
                </a:solidFill>
              </a:rPr>
              <a:t>j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>
                <a:solidFill>
                  <a:schemeClr val="tx2"/>
                </a:solidFill>
              </a:rPr>
              <a:t>})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i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>
                <a:solidFill>
                  <a:schemeClr val="tx2"/>
                </a:solidFill>
              </a:rPr>
              <a:t>}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=</a:t>
            </a:r>
            <a:r>
              <a:rPr lang="ru-RU" sz="2500" dirty="0">
                <a:solidFill>
                  <a:schemeClr val="tx2"/>
                </a:solidFill>
              </a:rPr>
              <a:t>	</a:t>
            </a:r>
            <a:r>
              <a:rPr lang="en-US" sz="2500" dirty="0" smtClean="0">
                <a:solidFill>
                  <a:schemeClr val="tx2"/>
                </a:solidFill>
              </a:rPr>
              <a:t>	</a:t>
            </a:r>
            <a:r>
              <a:rPr lang="ru-RU" sz="2500" dirty="0" smtClean="0">
                <a:solidFill>
                  <a:schemeClr val="tx2"/>
                </a:solidFill>
              </a:rPr>
              <a:t>(по </a:t>
            </a:r>
            <a:r>
              <a:rPr lang="ru-RU" sz="2500" dirty="0">
                <a:solidFill>
                  <a:schemeClr val="tx2"/>
                </a:solidFill>
              </a:rPr>
              <a:t>непрерывности </a:t>
            </a:r>
            <a:r>
              <a:rPr lang="ru-RU" sz="2500" b="1" dirty="0" err="1">
                <a:solidFill>
                  <a:schemeClr val="tx2"/>
                </a:solidFill>
              </a:rPr>
              <a:t>f</a:t>
            </a:r>
            <a:r>
              <a:rPr lang="ru-RU" sz="2500" dirty="0">
                <a:solidFill>
                  <a:schemeClr val="tx2"/>
                </a:solidFill>
              </a:rPr>
              <a:t> в </a:t>
            </a:r>
            <a:r>
              <a:rPr lang="ru-RU" sz="2500" b="1" dirty="0">
                <a:solidFill>
                  <a:schemeClr val="tx2"/>
                </a:solidFill>
              </a:rPr>
              <a:t>D</a:t>
            </a:r>
            <a:r>
              <a:rPr lang="ru-RU" sz="2500" b="1" baseline="-25000" dirty="0">
                <a:solidFill>
                  <a:schemeClr val="tx2"/>
                </a:solidFill>
              </a:rPr>
              <a:t>2</a:t>
            </a:r>
            <a:r>
              <a:rPr lang="ru-RU" sz="2500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500" dirty="0">
                <a:solidFill>
                  <a:schemeClr val="tx2"/>
                </a:solidFill>
              </a:rPr>
              <a:t>⊔</a:t>
            </a:r>
            <a:r>
              <a:rPr lang="en-US" sz="2500" b="1" dirty="0" smtClean="0">
                <a:solidFill>
                  <a:schemeClr val="tx2"/>
                </a:solidFill>
              </a:rPr>
              <a:t>{</a:t>
            </a:r>
            <a:r>
              <a:rPr lang="en-US" sz="2500" dirty="0">
                <a:solidFill>
                  <a:schemeClr val="tx2"/>
                </a:solidFill>
              </a:rPr>
              <a:t>⊔</a:t>
            </a:r>
            <a:r>
              <a:rPr lang="en-US" sz="2500" b="1" dirty="0" smtClean="0">
                <a:solidFill>
                  <a:schemeClr val="tx2"/>
                </a:solidFill>
              </a:rPr>
              <a:t>{</a:t>
            </a:r>
            <a:r>
              <a:rPr lang="ru-RU" sz="2500" b="1" dirty="0" err="1" smtClean="0">
                <a:solidFill>
                  <a:schemeClr val="tx2"/>
                </a:solidFill>
              </a:rPr>
              <a:t>f</a:t>
            </a:r>
            <a:r>
              <a:rPr lang="ru-RU" sz="2500" b="1" dirty="0" smtClean="0">
                <a:solidFill>
                  <a:schemeClr val="tx2"/>
                </a:solidFill>
              </a:rPr>
              <a:t>(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i</a:t>
            </a:r>
            <a:r>
              <a:rPr lang="ru-RU" sz="2500" dirty="0">
                <a:solidFill>
                  <a:schemeClr val="tx2"/>
                </a:solidFill>
              </a:rPr>
              <a:t>,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</a:rPr>
              <a:t>b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j</a:t>
            </a:r>
            <a:r>
              <a:rPr lang="en-US" sz="2500" b="1" dirty="0" smtClean="0">
                <a:solidFill>
                  <a:schemeClr val="tx2"/>
                </a:solidFill>
              </a:rPr>
              <a:t>) </a:t>
            </a:r>
            <a:r>
              <a:rPr lang="ru-RU" sz="2500" b="1" dirty="0" smtClean="0">
                <a:solidFill>
                  <a:schemeClr val="tx2"/>
                </a:solidFill>
              </a:rPr>
              <a:t>|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en-US" sz="2500" b="1" dirty="0">
                <a:solidFill>
                  <a:schemeClr val="tx2"/>
                </a:solidFill>
              </a:rPr>
              <a:t>j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 smtClean="0">
                <a:solidFill>
                  <a:schemeClr val="tx2"/>
                </a:solidFill>
              </a:rPr>
              <a:t>}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i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>
                <a:solidFill>
                  <a:schemeClr val="tx2"/>
                </a:solidFill>
              </a:rPr>
              <a:t>}</a:t>
            </a:r>
            <a:endParaRPr lang="ru-RU" sz="25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Обозначим в последнем выражении </a:t>
            </a:r>
            <a:r>
              <a:rPr lang="ru-RU" sz="2500" b="1" dirty="0" err="1">
                <a:solidFill>
                  <a:schemeClr val="tx2"/>
                </a:solidFill>
              </a:rPr>
              <a:t>f</a:t>
            </a: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i</a:t>
            </a:r>
            <a:r>
              <a:rPr lang="ru-RU" sz="2500" dirty="0">
                <a:solidFill>
                  <a:schemeClr val="tx2"/>
                </a:solidFill>
              </a:rPr>
              <a:t>,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b</a:t>
            </a:r>
            <a:r>
              <a:rPr lang="en-US" sz="2500" b="1" baseline="-25000" dirty="0" err="1">
                <a:solidFill>
                  <a:schemeClr val="tx2"/>
                </a:solidFill>
              </a:rPr>
              <a:t>j</a:t>
            </a:r>
            <a:r>
              <a:rPr lang="en-US" sz="2500" b="1" dirty="0">
                <a:solidFill>
                  <a:schemeClr val="tx2"/>
                </a:solidFill>
              </a:rPr>
              <a:t>)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через </a:t>
            </a:r>
            <a:r>
              <a:rPr lang="ru-RU" sz="2500" b="1" dirty="0" err="1" smtClean="0">
                <a:solidFill>
                  <a:schemeClr val="tx2"/>
                </a:solidFill>
              </a:rPr>
              <a:t>x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ij</a:t>
            </a:r>
            <a:r>
              <a:rPr lang="ru-RU" sz="2500" dirty="0" smtClean="0">
                <a:solidFill>
                  <a:schemeClr val="tx2"/>
                </a:solidFill>
              </a:rPr>
              <a:t>. </a:t>
            </a:r>
            <a:endParaRPr lang="en-US" sz="25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 smtClean="0">
                <a:solidFill>
                  <a:schemeClr val="tx2"/>
                </a:solidFill>
              </a:rPr>
              <a:t>Для </a:t>
            </a:r>
            <a:r>
              <a:rPr lang="ru-RU" sz="2500" b="1" dirty="0" err="1">
                <a:solidFill>
                  <a:schemeClr val="tx2"/>
                </a:solidFill>
              </a:rPr>
              <a:t>i</a:t>
            </a:r>
            <a:r>
              <a:rPr lang="en-US" sz="2500" b="1" dirty="0">
                <a:solidFill>
                  <a:schemeClr val="tx2"/>
                </a:solidFill>
              </a:rPr>
              <a:t>≤</a:t>
            </a:r>
            <a:r>
              <a:rPr lang="ru-RU" sz="2500" b="1" dirty="0" err="1">
                <a:solidFill>
                  <a:schemeClr val="tx2"/>
                </a:solidFill>
              </a:rPr>
              <a:t>k</a:t>
            </a:r>
            <a:r>
              <a:rPr lang="ru-RU" sz="2500" dirty="0">
                <a:solidFill>
                  <a:schemeClr val="tx2"/>
                </a:solidFill>
              </a:rPr>
              <a:t> и </a:t>
            </a:r>
            <a:r>
              <a:rPr lang="en-US" sz="2500" b="1" dirty="0" err="1">
                <a:solidFill>
                  <a:schemeClr val="tx2"/>
                </a:solidFill>
              </a:rPr>
              <a:t>j≤l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имеем </a:t>
            </a: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i</a:t>
            </a:r>
            <a:r>
              <a:rPr lang="ru-RU" sz="2500" dirty="0">
                <a:solidFill>
                  <a:schemeClr val="tx2"/>
                </a:solidFill>
              </a:rPr>
              <a:t>,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b</a:t>
            </a:r>
            <a:r>
              <a:rPr lang="en-US" sz="2500" b="1" baseline="-25000" dirty="0" err="1">
                <a:solidFill>
                  <a:schemeClr val="tx2"/>
                </a:solidFill>
              </a:rPr>
              <a:t>j</a:t>
            </a:r>
            <a:r>
              <a:rPr lang="en-US" sz="2500" b="1" dirty="0">
                <a:solidFill>
                  <a:schemeClr val="tx2"/>
                </a:solidFill>
              </a:rPr>
              <a:t>)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⊑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b="1" dirty="0" err="1" smtClean="0">
                <a:solidFill>
                  <a:schemeClr val="tx2"/>
                </a:solidFill>
              </a:rPr>
              <a:t>a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k</a:t>
            </a:r>
            <a:r>
              <a:rPr lang="ru-RU" sz="2500" dirty="0" smtClean="0">
                <a:solidFill>
                  <a:schemeClr val="tx2"/>
                </a:solidFill>
              </a:rPr>
              <a:t>,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b</a:t>
            </a:r>
            <a:r>
              <a:rPr lang="en-US" sz="2500" b="1" baseline="-25000" dirty="0" err="1">
                <a:solidFill>
                  <a:schemeClr val="tx2"/>
                </a:solidFill>
              </a:rPr>
              <a:t>j</a:t>
            </a:r>
            <a:r>
              <a:rPr lang="en-US" sz="2500" b="1" dirty="0">
                <a:solidFill>
                  <a:schemeClr val="tx2"/>
                </a:solidFill>
              </a:rPr>
              <a:t>)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err="1" smtClean="0">
                <a:solidFill>
                  <a:schemeClr val="tx2"/>
                </a:solidFill>
              </a:rPr>
              <a:t>⊑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b="1" dirty="0" err="1" smtClean="0">
                <a:solidFill>
                  <a:schemeClr val="tx2"/>
                </a:solidFill>
              </a:rPr>
              <a:t>a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k</a:t>
            </a:r>
            <a:r>
              <a:rPr lang="ru-RU" sz="2500" dirty="0" smtClean="0">
                <a:solidFill>
                  <a:schemeClr val="tx2"/>
                </a:solidFill>
              </a:rPr>
              <a:t>,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</a:rPr>
              <a:t>b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l</a:t>
            </a:r>
            <a:r>
              <a:rPr lang="en-US" sz="2500" b="1" dirty="0" smtClean="0">
                <a:solidFill>
                  <a:schemeClr val="tx2"/>
                </a:solidFill>
              </a:rPr>
              <a:t>)</a:t>
            </a:r>
            <a:r>
              <a:rPr lang="ru-RU" sz="2500" dirty="0" smtClean="0">
                <a:solidFill>
                  <a:schemeClr val="tx2"/>
                </a:solidFill>
              </a:rPr>
              <a:t>, </a:t>
            </a:r>
            <a:r>
              <a:rPr lang="ru-RU" sz="2500" dirty="0">
                <a:solidFill>
                  <a:schemeClr val="tx2"/>
                </a:solidFill>
              </a:rPr>
              <a:t>т.к. </a:t>
            </a:r>
            <a:r>
              <a:rPr lang="en-US" sz="2500" b="1" dirty="0">
                <a:solidFill>
                  <a:schemeClr val="tx2"/>
                </a:solidFill>
              </a:rPr>
              <a:t>{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i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i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 smtClean="0">
                <a:solidFill>
                  <a:schemeClr val="tx2"/>
                </a:solidFill>
              </a:rPr>
              <a:t>}</a:t>
            </a:r>
            <a:r>
              <a:rPr lang="en-US" sz="2500" b="1" dirty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и</a:t>
            </a:r>
            <a:r>
              <a:rPr lang="en-US" sz="2500" b="1" dirty="0" smtClean="0">
                <a:solidFill>
                  <a:schemeClr val="tx2"/>
                </a:solidFill>
              </a:rPr>
              <a:t> {</a:t>
            </a:r>
            <a:r>
              <a:rPr lang="en-US" sz="2500" b="1" dirty="0" err="1" smtClean="0">
                <a:solidFill>
                  <a:schemeClr val="tx2"/>
                </a:solidFill>
              </a:rPr>
              <a:t>b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j</a:t>
            </a:r>
            <a:r>
              <a:rPr lang="en-US" sz="2500" b="1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>
                <a:solidFill>
                  <a:schemeClr val="tx2"/>
                </a:solidFill>
              </a:rPr>
              <a:t>j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>
                <a:solidFill>
                  <a:schemeClr val="tx2"/>
                </a:solidFill>
              </a:rPr>
              <a:t>}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 smtClean="0">
                <a:solidFill>
                  <a:schemeClr val="tx2"/>
                </a:solidFill>
              </a:rPr>
              <a:t>–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цепи, откуда следует, </a:t>
            </a:r>
            <a:r>
              <a:rPr lang="ru-RU" sz="2500" dirty="0" smtClean="0">
                <a:solidFill>
                  <a:schemeClr val="tx2"/>
                </a:solidFill>
              </a:rPr>
              <a:t>что </a:t>
            </a:r>
            <a:r>
              <a:rPr lang="en-US" sz="2500" b="1" dirty="0" smtClean="0">
                <a:solidFill>
                  <a:schemeClr val="tx2"/>
                </a:solidFill>
              </a:rPr>
              <a:t>f</a:t>
            </a:r>
            <a:r>
              <a:rPr lang="ru-RU" sz="2500" b="1" dirty="0" smtClean="0">
                <a:solidFill>
                  <a:schemeClr val="tx2"/>
                </a:solidFill>
              </a:rPr>
              <a:t>(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i</a:t>
            </a:r>
            <a:r>
              <a:rPr lang="ru-RU" sz="2500" dirty="0">
                <a:solidFill>
                  <a:schemeClr val="tx2"/>
                </a:solidFill>
              </a:rPr>
              <a:t>,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b</a:t>
            </a:r>
            <a:r>
              <a:rPr lang="en-US" sz="2500" b="1" baseline="-25000" dirty="0" err="1">
                <a:solidFill>
                  <a:schemeClr val="tx2"/>
                </a:solidFill>
              </a:rPr>
              <a:t>j</a:t>
            </a:r>
            <a:r>
              <a:rPr lang="en-US" sz="2500" b="1" dirty="0">
                <a:solidFill>
                  <a:schemeClr val="tx2"/>
                </a:solidFill>
              </a:rPr>
              <a:t>)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⊑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</a:rPr>
              <a:t>f</a:t>
            </a:r>
            <a:r>
              <a:rPr lang="ru-RU" sz="2500" b="1" dirty="0" smtClean="0">
                <a:solidFill>
                  <a:schemeClr val="tx2"/>
                </a:solidFill>
              </a:rPr>
              <a:t>(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k</a:t>
            </a:r>
            <a:r>
              <a:rPr lang="ru-RU" sz="2500" dirty="0">
                <a:solidFill>
                  <a:schemeClr val="tx2"/>
                </a:solidFill>
              </a:rPr>
              <a:t>,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b</a:t>
            </a:r>
            <a:r>
              <a:rPr lang="en-US" sz="2500" b="1" baseline="-25000" dirty="0" err="1">
                <a:solidFill>
                  <a:schemeClr val="tx2"/>
                </a:solidFill>
              </a:rPr>
              <a:t>j</a:t>
            </a:r>
            <a:r>
              <a:rPr lang="en-US" sz="2500" b="1" dirty="0">
                <a:solidFill>
                  <a:schemeClr val="tx2"/>
                </a:solidFill>
              </a:rPr>
              <a:t>)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⊑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</a:rPr>
              <a:t>f</a:t>
            </a:r>
            <a:r>
              <a:rPr lang="ru-RU" sz="2500" b="1" dirty="0" smtClean="0">
                <a:solidFill>
                  <a:schemeClr val="tx2"/>
                </a:solidFill>
              </a:rPr>
              <a:t>(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k</a:t>
            </a:r>
            <a:r>
              <a:rPr lang="ru-RU" sz="2500" dirty="0">
                <a:solidFill>
                  <a:schemeClr val="tx2"/>
                </a:solidFill>
              </a:rPr>
              <a:t>,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b</a:t>
            </a:r>
            <a:r>
              <a:rPr lang="en-US" sz="2500" b="1" baseline="-25000" dirty="0" err="1">
                <a:solidFill>
                  <a:schemeClr val="tx2"/>
                </a:solidFill>
              </a:rPr>
              <a:t>l</a:t>
            </a:r>
            <a:r>
              <a:rPr lang="en-US" sz="2500" b="1" dirty="0">
                <a:solidFill>
                  <a:schemeClr val="tx2"/>
                </a:solidFill>
              </a:rPr>
              <a:t>)</a:t>
            </a:r>
            <a:r>
              <a:rPr lang="ru-RU" sz="2500" dirty="0" smtClean="0">
                <a:solidFill>
                  <a:schemeClr val="tx2"/>
                </a:solidFill>
              </a:rPr>
              <a:t>, </a:t>
            </a:r>
            <a:r>
              <a:rPr lang="ru-RU" sz="2500" dirty="0">
                <a:solidFill>
                  <a:schemeClr val="tx2"/>
                </a:solidFill>
              </a:rPr>
              <a:t>а следовательно </a:t>
            </a:r>
            <a:r>
              <a:rPr lang="ru-RU" sz="2500" b="1" dirty="0" err="1" smtClean="0">
                <a:solidFill>
                  <a:schemeClr val="tx2"/>
                </a:solidFill>
              </a:rPr>
              <a:t>x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ij</a:t>
            </a:r>
            <a:r>
              <a:rPr lang="en-US" sz="25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500" dirty="0" smtClean="0">
                <a:solidFill>
                  <a:schemeClr val="tx2"/>
                </a:solidFill>
              </a:rPr>
              <a:t>⊑ </a:t>
            </a:r>
            <a:r>
              <a:rPr lang="ru-RU" sz="2500" b="1" dirty="0" err="1" smtClean="0">
                <a:solidFill>
                  <a:schemeClr val="tx2"/>
                </a:solidFill>
              </a:rPr>
              <a:t>x</a:t>
            </a:r>
            <a:r>
              <a:rPr lang="ru-RU" sz="2500" b="1" baseline="-25000" dirty="0" err="1" smtClean="0">
                <a:solidFill>
                  <a:schemeClr val="tx2"/>
                </a:solidFill>
              </a:rPr>
              <a:t>kl</a:t>
            </a:r>
            <a:r>
              <a:rPr lang="en-US" sz="2500" dirty="0" smtClean="0">
                <a:solidFill>
                  <a:schemeClr val="tx2"/>
                </a:solidFill>
              </a:rPr>
              <a:t>. </a:t>
            </a:r>
            <a:r>
              <a:rPr lang="ru-RU" sz="2500" dirty="0" smtClean="0">
                <a:solidFill>
                  <a:schemeClr val="tx2"/>
                </a:solidFill>
              </a:rPr>
              <a:t>Отсюда</a:t>
            </a:r>
            <a:r>
              <a:rPr lang="ru-RU" sz="2500" dirty="0">
                <a:solidFill>
                  <a:schemeClr val="tx2"/>
                </a:solidFill>
              </a:rPr>
              <a:t>, в силу </a:t>
            </a:r>
            <a:r>
              <a:rPr lang="ru-RU" sz="2500" dirty="0">
                <a:solidFill>
                  <a:srgbClr val="970000"/>
                </a:solidFill>
              </a:rPr>
              <a:t>утверждения </a:t>
            </a:r>
            <a:r>
              <a:rPr lang="en-US" sz="2500" dirty="0">
                <a:solidFill>
                  <a:srgbClr val="970000"/>
                </a:solidFill>
              </a:rPr>
              <a:t>6</a:t>
            </a:r>
            <a:r>
              <a:rPr lang="ru-RU" sz="2500" dirty="0" smtClean="0">
                <a:solidFill>
                  <a:schemeClr val="tx2"/>
                </a:solidFill>
              </a:rPr>
              <a:t>, получаем: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⊔</a:t>
            </a:r>
            <a:r>
              <a:rPr lang="en-US" sz="2500" b="1" dirty="0">
                <a:solidFill>
                  <a:schemeClr val="tx2"/>
                </a:solidFill>
              </a:rPr>
              <a:t>{</a:t>
            </a:r>
            <a:r>
              <a:rPr lang="en-US" sz="2500" dirty="0">
                <a:solidFill>
                  <a:schemeClr val="tx2"/>
                </a:solidFill>
              </a:rPr>
              <a:t>⊔</a:t>
            </a:r>
            <a:r>
              <a:rPr lang="en-US" sz="2500" b="1" dirty="0">
                <a:solidFill>
                  <a:schemeClr val="tx2"/>
                </a:solidFill>
              </a:rPr>
              <a:t>{</a:t>
            </a:r>
            <a:r>
              <a:rPr lang="ru-RU" sz="2500" b="1" dirty="0" err="1">
                <a:solidFill>
                  <a:schemeClr val="tx2"/>
                </a:solidFill>
              </a:rPr>
              <a:t>f</a:t>
            </a: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b="1" dirty="0" err="1">
                <a:solidFill>
                  <a:schemeClr val="tx2"/>
                </a:solidFill>
              </a:rPr>
              <a:t>a</a:t>
            </a:r>
            <a:r>
              <a:rPr lang="en-US" sz="2500" b="1" baseline="-25000" dirty="0" err="1">
                <a:solidFill>
                  <a:schemeClr val="tx2"/>
                </a:solidFill>
              </a:rPr>
              <a:t>i</a:t>
            </a:r>
            <a:r>
              <a:rPr lang="ru-RU" sz="2500" dirty="0">
                <a:solidFill>
                  <a:schemeClr val="tx2"/>
                </a:solidFill>
              </a:rPr>
              <a:t>,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b</a:t>
            </a:r>
            <a:r>
              <a:rPr lang="en-US" sz="2500" b="1" baseline="-25000" dirty="0" err="1">
                <a:solidFill>
                  <a:schemeClr val="tx2"/>
                </a:solidFill>
              </a:rPr>
              <a:t>j</a:t>
            </a:r>
            <a:r>
              <a:rPr lang="en-US" sz="2500" b="1" dirty="0">
                <a:solidFill>
                  <a:schemeClr val="tx2"/>
                </a:solidFill>
              </a:rPr>
              <a:t>)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>
                <a:solidFill>
                  <a:schemeClr val="tx2"/>
                </a:solidFill>
              </a:rPr>
              <a:t>j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>
                <a:solidFill>
                  <a:schemeClr val="tx2"/>
                </a:solidFill>
              </a:rPr>
              <a:t>}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>
                <a:solidFill>
                  <a:schemeClr val="tx2"/>
                </a:solidFill>
              </a:rPr>
              <a:t>i</a:t>
            </a:r>
            <a:r>
              <a:rPr lang="en-US" sz="2500" dirty="0">
                <a:solidFill>
                  <a:schemeClr val="tx2"/>
                </a:solidFill>
              </a:rPr>
              <a:t> 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 smtClean="0">
                <a:solidFill>
                  <a:schemeClr val="tx2"/>
                </a:solidFill>
              </a:rPr>
              <a:t>}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=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⊔</a:t>
            </a:r>
            <a:r>
              <a:rPr lang="en-US" sz="2500" b="1" dirty="0">
                <a:solidFill>
                  <a:schemeClr val="tx2"/>
                </a:solidFill>
              </a:rPr>
              <a:t>{</a:t>
            </a:r>
            <a:r>
              <a:rPr lang="ru-RU" sz="2500" b="1" dirty="0" err="1">
                <a:solidFill>
                  <a:schemeClr val="tx2"/>
                </a:solidFill>
              </a:rPr>
              <a:t>f</a:t>
            </a: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b="1" dirty="0" err="1" smtClean="0">
                <a:solidFill>
                  <a:schemeClr val="tx2"/>
                </a:solidFill>
              </a:rPr>
              <a:t>a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k</a:t>
            </a:r>
            <a:r>
              <a:rPr lang="ru-RU" sz="2500" dirty="0" smtClean="0">
                <a:solidFill>
                  <a:schemeClr val="tx2"/>
                </a:solidFill>
              </a:rPr>
              <a:t>,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</a:rPr>
              <a:t>b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k</a:t>
            </a:r>
            <a:r>
              <a:rPr lang="en-US" sz="2500" b="1" dirty="0" smtClean="0">
                <a:solidFill>
                  <a:schemeClr val="tx2"/>
                </a:solidFill>
              </a:rPr>
              <a:t>) </a:t>
            </a:r>
            <a:r>
              <a:rPr lang="ru-RU" sz="2500" b="1" dirty="0" smtClean="0">
                <a:solidFill>
                  <a:schemeClr val="tx2"/>
                </a:solidFill>
              </a:rPr>
              <a:t>|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</a:rPr>
              <a:t>k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 smtClean="0">
                <a:solidFill>
                  <a:schemeClr val="tx2"/>
                </a:solidFill>
              </a:rPr>
              <a:t>}</a:t>
            </a:r>
            <a:r>
              <a:rPr lang="ru-RU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=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⊔</a:t>
            </a:r>
            <a:r>
              <a:rPr lang="en-US" sz="2500" b="1" dirty="0">
                <a:solidFill>
                  <a:schemeClr val="tx2"/>
                </a:solidFill>
              </a:rPr>
              <a:t>{</a:t>
            </a:r>
            <a:r>
              <a:rPr lang="ru-RU" sz="2500" b="1" dirty="0" err="1">
                <a:solidFill>
                  <a:schemeClr val="tx2"/>
                </a:solidFill>
              </a:rPr>
              <a:t>f</a:t>
            </a: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b="1" dirty="0" err="1" smtClean="0">
                <a:solidFill>
                  <a:schemeClr val="tx2"/>
                </a:solidFill>
              </a:rPr>
              <a:t>a</a:t>
            </a:r>
            <a:r>
              <a:rPr lang="en-US" sz="2500" b="1" baseline="-25000" dirty="0" err="1" smtClean="0">
                <a:solidFill>
                  <a:schemeClr val="tx2"/>
                </a:solidFill>
              </a:rPr>
              <a:t>i</a:t>
            </a:r>
            <a:r>
              <a:rPr lang="ru-RU" sz="2500" dirty="0" smtClean="0">
                <a:solidFill>
                  <a:schemeClr val="tx2"/>
                </a:solidFill>
              </a:rPr>
              <a:t>,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</a:rPr>
              <a:t>b</a:t>
            </a:r>
            <a:r>
              <a:rPr lang="en-US" sz="2500" b="1" baseline="-25000" dirty="0" smtClean="0">
                <a:solidFill>
                  <a:schemeClr val="tx2"/>
                </a:solidFill>
              </a:rPr>
              <a:t>i</a:t>
            </a:r>
            <a:r>
              <a:rPr lang="en-US" sz="2500" b="1" dirty="0" smtClean="0">
                <a:solidFill>
                  <a:schemeClr val="tx2"/>
                </a:solidFill>
              </a:rPr>
              <a:t>) </a:t>
            </a:r>
            <a:r>
              <a:rPr lang="ru-RU" sz="2500" b="1" dirty="0">
                <a:solidFill>
                  <a:schemeClr val="tx2"/>
                </a:solidFill>
              </a:rPr>
              <a:t>|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b="1" dirty="0" err="1" smtClean="0">
                <a:solidFill>
                  <a:schemeClr val="tx2"/>
                </a:solidFill>
              </a:rPr>
              <a:t>i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∈ </a:t>
            </a:r>
            <a:r>
              <a:rPr lang="en-US" sz="2500" b="1" dirty="0">
                <a:solidFill>
                  <a:schemeClr val="tx2"/>
                </a:solidFill>
              </a:rPr>
              <a:t>I</a:t>
            </a:r>
            <a:r>
              <a:rPr lang="ru-RU" sz="2500" b="1" dirty="0">
                <a:solidFill>
                  <a:schemeClr val="tx2"/>
                </a:solidFill>
              </a:rPr>
              <a:t>}</a:t>
            </a:r>
            <a:r>
              <a:rPr lang="ru-RU" sz="2500" dirty="0" smtClean="0">
                <a:solidFill>
                  <a:schemeClr val="tx2"/>
                </a:solidFill>
              </a:rPr>
              <a:t>.</a:t>
            </a:r>
            <a:endParaRPr lang="ru-RU" sz="25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Таким образом, </a:t>
            </a:r>
            <a:r>
              <a:rPr lang="ru-RU" sz="2500" dirty="0" smtClean="0">
                <a:solidFill>
                  <a:schemeClr val="tx2"/>
                </a:solidFill>
              </a:rPr>
              <a:t>справедливо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ru-RU" sz="2500" b="1" dirty="0" err="1" smtClean="0">
                <a:solidFill>
                  <a:srgbClr val="035B7A"/>
                </a:solidFill>
              </a:rPr>
              <a:t>f</a:t>
            </a:r>
            <a:r>
              <a:rPr lang="ru-RU" sz="2500" b="1" dirty="0">
                <a:solidFill>
                  <a:srgbClr val="035B7A"/>
                </a:solidFill>
              </a:rPr>
              <a:t>(</a:t>
            </a:r>
            <a:r>
              <a:rPr lang="en-US" sz="2500" dirty="0">
                <a:solidFill>
                  <a:srgbClr val="035B7A"/>
                </a:solidFill>
              </a:rPr>
              <a:t>⊔</a:t>
            </a:r>
            <a:r>
              <a:rPr lang="en-US" sz="2500" b="1" dirty="0">
                <a:solidFill>
                  <a:srgbClr val="035B7A"/>
                </a:solidFill>
              </a:rPr>
              <a:t>{</a:t>
            </a:r>
            <a:r>
              <a:rPr lang="ru-RU" sz="2500" b="1" dirty="0">
                <a:solidFill>
                  <a:srgbClr val="035B7A"/>
                </a:solidFill>
              </a:rPr>
              <a:t>(</a:t>
            </a:r>
            <a:r>
              <a:rPr lang="en-US" sz="2500" b="1" dirty="0" err="1">
                <a:solidFill>
                  <a:srgbClr val="035B7A"/>
                </a:solidFill>
              </a:rPr>
              <a:t>a</a:t>
            </a:r>
            <a:r>
              <a:rPr lang="en-US" sz="2500" b="1" baseline="-25000" dirty="0" err="1">
                <a:solidFill>
                  <a:srgbClr val="035B7A"/>
                </a:solidFill>
              </a:rPr>
              <a:t>i</a:t>
            </a:r>
            <a:r>
              <a:rPr lang="en-US" sz="2500" b="1" dirty="0">
                <a:solidFill>
                  <a:srgbClr val="035B7A"/>
                </a:solidFill>
              </a:rPr>
              <a:t>, b</a:t>
            </a:r>
            <a:r>
              <a:rPr lang="en-US" sz="2500" b="1" baseline="-25000" dirty="0">
                <a:solidFill>
                  <a:srgbClr val="035B7A"/>
                </a:solidFill>
              </a:rPr>
              <a:t>i</a:t>
            </a:r>
            <a:r>
              <a:rPr lang="ru-RU" sz="2500" b="1" dirty="0">
                <a:solidFill>
                  <a:srgbClr val="035B7A"/>
                </a:solidFill>
              </a:rPr>
              <a:t>)</a:t>
            </a:r>
            <a:r>
              <a:rPr lang="en-US" sz="2500" b="1" dirty="0">
                <a:solidFill>
                  <a:srgbClr val="035B7A"/>
                </a:solidFill>
              </a:rPr>
              <a:t> </a:t>
            </a:r>
            <a:r>
              <a:rPr lang="ru-RU" sz="2500" b="1" dirty="0">
                <a:solidFill>
                  <a:srgbClr val="035B7A"/>
                </a:solidFill>
              </a:rPr>
              <a:t>|</a:t>
            </a:r>
            <a:r>
              <a:rPr lang="ru-RU" sz="2500" dirty="0">
                <a:solidFill>
                  <a:srgbClr val="035B7A"/>
                </a:solidFill>
              </a:rPr>
              <a:t> </a:t>
            </a:r>
            <a:r>
              <a:rPr lang="en-US" sz="2500" b="1" dirty="0" err="1">
                <a:solidFill>
                  <a:srgbClr val="035B7A"/>
                </a:solidFill>
              </a:rPr>
              <a:t>i</a:t>
            </a:r>
            <a:r>
              <a:rPr lang="en-US" sz="2500" dirty="0">
                <a:solidFill>
                  <a:srgbClr val="035B7A"/>
                </a:solidFill>
              </a:rPr>
              <a:t> ∈ </a:t>
            </a:r>
            <a:r>
              <a:rPr lang="en-US" sz="2500" b="1" dirty="0">
                <a:solidFill>
                  <a:srgbClr val="035B7A"/>
                </a:solidFill>
              </a:rPr>
              <a:t>I</a:t>
            </a:r>
            <a:r>
              <a:rPr lang="ru-RU" sz="2500" b="1" dirty="0">
                <a:solidFill>
                  <a:srgbClr val="035B7A"/>
                </a:solidFill>
              </a:rPr>
              <a:t>})</a:t>
            </a:r>
            <a:r>
              <a:rPr lang="ru-RU" sz="2500" dirty="0" smtClean="0">
                <a:solidFill>
                  <a:srgbClr val="035B7A"/>
                </a:solidFill>
              </a:rPr>
              <a:t> </a:t>
            </a:r>
            <a:r>
              <a:rPr lang="ru-RU" sz="2500" b="1" dirty="0">
                <a:solidFill>
                  <a:srgbClr val="035B7A"/>
                </a:solidFill>
              </a:rPr>
              <a:t>=</a:t>
            </a:r>
            <a:r>
              <a:rPr lang="ru-RU" sz="2500" dirty="0">
                <a:solidFill>
                  <a:srgbClr val="035B7A"/>
                </a:solidFill>
              </a:rPr>
              <a:t> </a:t>
            </a:r>
            <a:r>
              <a:rPr lang="en-US" sz="2500" dirty="0">
                <a:solidFill>
                  <a:srgbClr val="035B7A"/>
                </a:solidFill>
              </a:rPr>
              <a:t>⊔</a:t>
            </a:r>
            <a:r>
              <a:rPr lang="en-US" sz="2500" b="1" dirty="0">
                <a:solidFill>
                  <a:srgbClr val="035B7A"/>
                </a:solidFill>
              </a:rPr>
              <a:t>{</a:t>
            </a:r>
            <a:r>
              <a:rPr lang="ru-RU" sz="2500" b="1" dirty="0" err="1">
                <a:solidFill>
                  <a:srgbClr val="035B7A"/>
                </a:solidFill>
              </a:rPr>
              <a:t>f</a:t>
            </a:r>
            <a:r>
              <a:rPr lang="ru-RU" sz="2500" b="1" dirty="0">
                <a:solidFill>
                  <a:srgbClr val="035B7A"/>
                </a:solidFill>
              </a:rPr>
              <a:t>(</a:t>
            </a:r>
            <a:r>
              <a:rPr lang="en-US" sz="2500" b="1" dirty="0" err="1">
                <a:solidFill>
                  <a:srgbClr val="035B7A"/>
                </a:solidFill>
              </a:rPr>
              <a:t>a</a:t>
            </a:r>
            <a:r>
              <a:rPr lang="en-US" sz="2500" b="1" baseline="-25000" dirty="0" err="1">
                <a:solidFill>
                  <a:srgbClr val="035B7A"/>
                </a:solidFill>
              </a:rPr>
              <a:t>i</a:t>
            </a:r>
            <a:r>
              <a:rPr lang="ru-RU" sz="2500" dirty="0">
                <a:solidFill>
                  <a:srgbClr val="035B7A"/>
                </a:solidFill>
              </a:rPr>
              <a:t>,</a:t>
            </a:r>
            <a:r>
              <a:rPr lang="en-US" sz="2500" dirty="0">
                <a:solidFill>
                  <a:srgbClr val="035B7A"/>
                </a:solidFill>
              </a:rPr>
              <a:t> </a:t>
            </a:r>
            <a:r>
              <a:rPr lang="en-US" sz="2500" b="1" dirty="0">
                <a:solidFill>
                  <a:srgbClr val="035B7A"/>
                </a:solidFill>
              </a:rPr>
              <a:t>b</a:t>
            </a:r>
            <a:r>
              <a:rPr lang="en-US" sz="2500" b="1" baseline="-25000" dirty="0">
                <a:solidFill>
                  <a:srgbClr val="035B7A"/>
                </a:solidFill>
              </a:rPr>
              <a:t>i</a:t>
            </a:r>
            <a:r>
              <a:rPr lang="en-US" sz="2500" b="1" dirty="0">
                <a:solidFill>
                  <a:srgbClr val="035B7A"/>
                </a:solidFill>
              </a:rPr>
              <a:t>) </a:t>
            </a:r>
            <a:r>
              <a:rPr lang="ru-RU" sz="2500" b="1" dirty="0">
                <a:solidFill>
                  <a:srgbClr val="035B7A"/>
                </a:solidFill>
              </a:rPr>
              <a:t>|</a:t>
            </a:r>
            <a:r>
              <a:rPr lang="ru-RU" sz="2500" dirty="0">
                <a:solidFill>
                  <a:srgbClr val="035B7A"/>
                </a:solidFill>
              </a:rPr>
              <a:t> </a:t>
            </a:r>
            <a:r>
              <a:rPr lang="en-US" sz="2500" b="1" dirty="0" err="1">
                <a:solidFill>
                  <a:srgbClr val="035B7A"/>
                </a:solidFill>
              </a:rPr>
              <a:t>i</a:t>
            </a:r>
            <a:r>
              <a:rPr lang="en-US" sz="2500" dirty="0">
                <a:solidFill>
                  <a:srgbClr val="035B7A"/>
                </a:solidFill>
              </a:rPr>
              <a:t> ∈ </a:t>
            </a:r>
            <a:r>
              <a:rPr lang="en-US" sz="2500" b="1" dirty="0">
                <a:solidFill>
                  <a:srgbClr val="035B7A"/>
                </a:solidFill>
              </a:rPr>
              <a:t>I</a:t>
            </a:r>
            <a:r>
              <a:rPr lang="ru-RU" sz="2500" b="1" dirty="0">
                <a:solidFill>
                  <a:srgbClr val="035B7A"/>
                </a:solidFill>
              </a:rPr>
              <a:t>}</a:t>
            </a:r>
            <a:r>
              <a:rPr lang="ru-RU" sz="2500" dirty="0" smtClean="0">
                <a:solidFill>
                  <a:schemeClr val="tx2"/>
                </a:solidFill>
              </a:rPr>
              <a:t>, </a:t>
            </a:r>
            <a:r>
              <a:rPr lang="en-US" sz="2500" dirty="0" smtClean="0">
                <a:solidFill>
                  <a:schemeClr val="tx2"/>
                </a:solidFill>
              </a:rPr>
              <a:t/>
            </a:r>
            <a:br>
              <a:rPr lang="en-US" sz="2500" dirty="0" smtClean="0">
                <a:solidFill>
                  <a:schemeClr val="tx2"/>
                </a:solidFill>
              </a:rPr>
            </a:br>
            <a:r>
              <a:rPr lang="ru-RU" sz="2500" dirty="0" smtClean="0">
                <a:solidFill>
                  <a:schemeClr val="tx2"/>
                </a:solidFill>
              </a:rPr>
              <a:t>что </a:t>
            </a:r>
            <a:r>
              <a:rPr lang="ru-RU" sz="2500" dirty="0">
                <a:solidFill>
                  <a:schemeClr val="tx2"/>
                </a:solidFill>
              </a:rPr>
              <a:t>завершает доказательство </a:t>
            </a:r>
            <a:r>
              <a:rPr lang="ru-RU" sz="2500" dirty="0">
                <a:solidFill>
                  <a:srgbClr val="970000"/>
                </a:solidFill>
              </a:rPr>
              <a:t>утверждения </a:t>
            </a:r>
            <a:r>
              <a:rPr lang="en-US" sz="2500" dirty="0">
                <a:solidFill>
                  <a:srgbClr val="970000"/>
                </a:solidFill>
              </a:rPr>
              <a:t>5</a:t>
            </a:r>
            <a:r>
              <a:rPr lang="ru-RU" sz="2500" dirty="0" smtClean="0">
                <a:solidFill>
                  <a:schemeClr val="tx2"/>
                </a:solidFill>
              </a:rPr>
              <a:t>.</a:t>
            </a:r>
            <a:endParaRPr lang="ru-RU" sz="25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333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размеченное объединение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b="1" dirty="0">
                <a:solidFill>
                  <a:srgbClr val="035B7A"/>
                </a:solidFill>
              </a:rPr>
              <a:t>Определение </a:t>
            </a:r>
            <a:r>
              <a:rPr lang="ru-RU" sz="2700" b="1" dirty="0" smtClean="0">
                <a:solidFill>
                  <a:srgbClr val="035B7A"/>
                </a:solidFill>
              </a:rPr>
              <a:t>6</a:t>
            </a:r>
            <a:r>
              <a:rPr lang="ru-RU" sz="2700" b="1" dirty="0">
                <a:solidFill>
                  <a:srgbClr val="035B7A"/>
                </a:solidFill>
              </a:rPr>
              <a:t>.</a:t>
            </a:r>
            <a:r>
              <a:rPr lang="ru-RU" sz="2700" dirty="0">
                <a:solidFill>
                  <a:schemeClr val="tx2"/>
                </a:solidFill>
              </a:rPr>
              <a:t> Для множеств </a:t>
            </a:r>
            <a:r>
              <a:rPr lang="ru-RU" sz="2700" b="1" dirty="0">
                <a:solidFill>
                  <a:schemeClr val="tx2"/>
                </a:solidFill>
              </a:rPr>
              <a:t>А</a:t>
            </a:r>
            <a:r>
              <a:rPr lang="ru-RU" sz="2700" dirty="0">
                <a:solidFill>
                  <a:schemeClr val="tx2"/>
                </a:solidFill>
              </a:rPr>
              <a:t> и </a:t>
            </a:r>
            <a:r>
              <a:rPr lang="en-US" sz="2700" b="1" dirty="0" smtClean="0">
                <a:solidFill>
                  <a:schemeClr val="tx2"/>
                </a:solidFill>
              </a:rPr>
              <a:t>B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их размеченное объединение </a:t>
            </a:r>
            <a:r>
              <a:rPr lang="ru-RU" sz="2700" b="1" dirty="0" smtClean="0">
                <a:solidFill>
                  <a:schemeClr val="tx2"/>
                </a:solidFill>
              </a:rPr>
              <a:t>А+</a:t>
            </a:r>
            <a:r>
              <a:rPr lang="en-US" sz="2700" b="1" dirty="0" smtClean="0">
                <a:solidFill>
                  <a:schemeClr val="tx2"/>
                </a:solidFill>
              </a:rPr>
              <a:t>B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есть множество </a:t>
            </a:r>
            <a:r>
              <a:rPr lang="ru-RU" sz="2700" b="1" dirty="0" smtClean="0">
                <a:solidFill>
                  <a:schemeClr val="tx2"/>
                </a:solidFill>
              </a:rPr>
              <a:t>{(</a:t>
            </a:r>
            <a:r>
              <a:rPr lang="en-US" sz="2700" b="1" dirty="0" smtClean="0">
                <a:solidFill>
                  <a:schemeClr val="tx2"/>
                </a:solidFill>
              </a:rPr>
              <a:t>0</a:t>
            </a:r>
            <a:r>
              <a:rPr lang="ru-RU" sz="2700" b="1" dirty="0" smtClean="0">
                <a:solidFill>
                  <a:schemeClr val="tx2"/>
                </a:solidFill>
              </a:rPr>
              <a:t>,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</a:rPr>
              <a:t>а)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</a:rPr>
              <a:t>| а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dirty="0" smtClean="0">
                <a:solidFill>
                  <a:schemeClr val="tx2"/>
                </a:solidFill>
              </a:rPr>
              <a:t>∈ </a:t>
            </a:r>
            <a:r>
              <a:rPr lang="ru-RU" sz="2700" b="1" dirty="0" smtClean="0">
                <a:solidFill>
                  <a:schemeClr val="tx2"/>
                </a:solidFill>
              </a:rPr>
              <a:t>А</a:t>
            </a:r>
            <a:r>
              <a:rPr lang="en-US" sz="2700" b="1" dirty="0" smtClean="0">
                <a:solidFill>
                  <a:schemeClr val="tx2"/>
                </a:solidFill>
              </a:rPr>
              <a:t>} </a:t>
            </a:r>
            <a:r>
              <a:rPr lang="en-US" sz="2700" dirty="0" smtClean="0">
                <a:solidFill>
                  <a:schemeClr val="tx2"/>
                </a:solidFill>
              </a:rPr>
              <a:t>∪ </a:t>
            </a:r>
            <a:r>
              <a:rPr lang="ru-RU" sz="2700" b="1" dirty="0" smtClean="0">
                <a:solidFill>
                  <a:schemeClr val="tx2"/>
                </a:solidFill>
              </a:rPr>
              <a:t>{(1,</a:t>
            </a:r>
            <a:r>
              <a:rPr lang="en-US" sz="2700" b="1" dirty="0" smtClean="0">
                <a:solidFill>
                  <a:schemeClr val="tx2"/>
                </a:solidFill>
              </a:rPr>
              <a:t> b</a:t>
            </a:r>
            <a:r>
              <a:rPr lang="ru-RU" sz="2700" b="1" dirty="0" smtClean="0">
                <a:solidFill>
                  <a:schemeClr val="tx2"/>
                </a:solidFill>
              </a:rPr>
              <a:t>)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</a:rPr>
              <a:t>| </a:t>
            </a:r>
            <a:r>
              <a:rPr lang="en-US" sz="2700" b="1" dirty="0" smtClean="0">
                <a:solidFill>
                  <a:schemeClr val="tx2"/>
                </a:solidFill>
              </a:rPr>
              <a:t>b </a:t>
            </a:r>
            <a:r>
              <a:rPr lang="en-US" sz="2700" dirty="0" smtClean="0">
                <a:solidFill>
                  <a:schemeClr val="tx2"/>
                </a:solidFill>
              </a:rPr>
              <a:t>∈ </a:t>
            </a:r>
            <a:r>
              <a:rPr lang="ru-RU" sz="2700" b="1" dirty="0" smtClean="0">
                <a:solidFill>
                  <a:schemeClr val="tx2"/>
                </a:solidFill>
              </a:rPr>
              <a:t>В</a:t>
            </a:r>
            <a:r>
              <a:rPr lang="en-US" sz="2700" b="1" dirty="0" smtClean="0">
                <a:solidFill>
                  <a:schemeClr val="tx2"/>
                </a:solidFill>
              </a:rPr>
              <a:t>}</a:t>
            </a:r>
            <a:r>
              <a:rPr lang="ru-RU" sz="2700" dirty="0" smtClean="0">
                <a:solidFill>
                  <a:schemeClr val="tx2"/>
                </a:solidFill>
              </a:rPr>
              <a:t>, </a:t>
            </a:r>
            <a:r>
              <a:rPr lang="ru-RU" sz="2700" dirty="0">
                <a:solidFill>
                  <a:schemeClr val="tx2"/>
                </a:solidFill>
              </a:rPr>
              <a:t>частично упорядоченное отношением </a:t>
            </a:r>
            <a:r>
              <a:rPr lang="en-US" sz="2700" dirty="0" smtClean="0">
                <a:solidFill>
                  <a:schemeClr val="tx2"/>
                </a:solidFill>
              </a:rPr>
              <a:t>⊑</a:t>
            </a:r>
            <a:r>
              <a:rPr lang="ru-RU" sz="2700" b="1" baseline="-25000" dirty="0" smtClean="0">
                <a:solidFill>
                  <a:schemeClr val="tx2"/>
                </a:solidFill>
              </a:rPr>
              <a:t>А+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B</a:t>
            </a:r>
            <a:r>
              <a:rPr lang="en-US" sz="2700" dirty="0" smtClean="0">
                <a:solidFill>
                  <a:schemeClr val="tx2"/>
                </a:solidFill>
              </a:rPr>
              <a:t>, </a:t>
            </a:r>
            <a:r>
              <a:rPr lang="ru-RU" sz="2700" dirty="0" smtClean="0">
                <a:solidFill>
                  <a:schemeClr val="tx2"/>
                </a:solidFill>
              </a:rPr>
              <a:t>причем </a:t>
            </a:r>
            <a:r>
              <a:rPr lang="ru-RU" sz="2700" b="1" dirty="0" err="1" smtClean="0">
                <a:solidFill>
                  <a:schemeClr val="tx2"/>
                </a:solidFill>
              </a:rPr>
              <a:t>d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⊑</a:t>
            </a:r>
            <a:r>
              <a:rPr lang="ru-RU" sz="2700" b="1" baseline="-25000" dirty="0" smtClean="0">
                <a:solidFill>
                  <a:schemeClr val="tx2"/>
                </a:solidFill>
              </a:rPr>
              <a:t>А+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B </a:t>
            </a:r>
            <a:r>
              <a:rPr lang="ru-RU" sz="2700" b="1" dirty="0" err="1" smtClean="0">
                <a:solidFill>
                  <a:schemeClr val="tx2"/>
                </a:solidFill>
              </a:rPr>
              <a:t>d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dirty="0" smtClean="0">
                <a:solidFill>
                  <a:schemeClr val="tx2"/>
                </a:solidFill>
              </a:rPr>
              <a:t>, </a:t>
            </a:r>
            <a:r>
              <a:rPr lang="ru-RU" sz="2700" dirty="0">
                <a:solidFill>
                  <a:schemeClr val="tx2"/>
                </a:solidFill>
              </a:rPr>
              <a:t>если и только если </a:t>
            </a:r>
            <a:r>
              <a:rPr lang="ru-RU" sz="2700" b="1" dirty="0" err="1">
                <a:solidFill>
                  <a:schemeClr val="tx2"/>
                </a:solidFill>
              </a:rPr>
              <a:t>d</a:t>
            </a:r>
            <a:r>
              <a:rPr lang="ru-RU" sz="2700" b="1" dirty="0">
                <a:solidFill>
                  <a:schemeClr val="tx2"/>
                </a:solidFill>
              </a:rPr>
              <a:t>=(</a:t>
            </a:r>
            <a:r>
              <a:rPr lang="ru-RU" sz="2700" b="1" dirty="0" smtClean="0">
                <a:solidFill>
                  <a:schemeClr val="tx2"/>
                </a:solidFill>
              </a:rPr>
              <a:t>0,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 smtClean="0">
                <a:solidFill>
                  <a:schemeClr val="tx2"/>
                </a:solidFill>
              </a:rPr>
              <a:t>a</a:t>
            </a:r>
            <a:r>
              <a:rPr lang="ru-RU" sz="2700" b="1" dirty="0" smtClean="0">
                <a:solidFill>
                  <a:schemeClr val="tx2"/>
                </a:solidFill>
              </a:rPr>
              <a:t>)</a:t>
            </a:r>
            <a:r>
              <a:rPr lang="ru-RU" sz="2700" dirty="0" smtClean="0">
                <a:solidFill>
                  <a:schemeClr val="tx2"/>
                </a:solidFill>
              </a:rPr>
              <a:t>,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 smtClean="0">
                <a:solidFill>
                  <a:schemeClr val="tx2"/>
                </a:solidFill>
              </a:rPr>
              <a:t>d</a:t>
            </a:r>
            <a:r>
              <a:rPr lang="ru-RU" sz="2700" b="1" dirty="0" smtClean="0">
                <a:solidFill>
                  <a:schemeClr val="tx2"/>
                </a:solidFill>
              </a:rPr>
              <a:t>'=(</a:t>
            </a:r>
            <a:r>
              <a:rPr lang="en-US" sz="2700" b="1" dirty="0" smtClean="0">
                <a:solidFill>
                  <a:schemeClr val="tx2"/>
                </a:solidFill>
              </a:rPr>
              <a:t>0</a:t>
            </a:r>
            <a:r>
              <a:rPr lang="ru-RU" sz="2700" b="1" dirty="0" smtClean="0">
                <a:solidFill>
                  <a:schemeClr val="tx2"/>
                </a:solidFill>
              </a:rPr>
              <a:t>,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 smtClean="0">
                <a:solidFill>
                  <a:schemeClr val="tx2"/>
                </a:solidFill>
              </a:rPr>
              <a:t>a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b="1" dirty="0" smtClean="0">
                <a:solidFill>
                  <a:schemeClr val="tx2"/>
                </a:solidFill>
              </a:rPr>
              <a:t>)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и </a:t>
            </a:r>
            <a:r>
              <a:rPr lang="en-US" sz="2700" b="1" dirty="0" smtClean="0">
                <a:solidFill>
                  <a:schemeClr val="tx2"/>
                </a:solidFill>
              </a:rPr>
              <a:t>a </a:t>
            </a:r>
            <a:r>
              <a:rPr lang="en-US" sz="2700" dirty="0">
                <a:solidFill>
                  <a:schemeClr val="tx2"/>
                </a:solidFill>
              </a:rPr>
              <a:t>⊑</a:t>
            </a:r>
            <a:r>
              <a:rPr lang="ru-RU" sz="2700" b="1" baseline="-25000" dirty="0" smtClean="0">
                <a:solidFill>
                  <a:schemeClr val="tx2"/>
                </a:solidFill>
              </a:rPr>
              <a:t>А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700" b="1" dirty="0" smtClean="0">
                <a:solidFill>
                  <a:schemeClr val="tx2"/>
                </a:solidFill>
              </a:rPr>
              <a:t>a</a:t>
            </a:r>
            <a:r>
              <a:rPr lang="ru-RU" sz="2700" b="1" dirty="0" smtClean="0">
                <a:solidFill>
                  <a:schemeClr val="tx2"/>
                </a:solidFill>
              </a:rPr>
              <a:t>'</a:t>
            </a:r>
            <a:r>
              <a:rPr lang="ru-RU" sz="2700" dirty="0" smtClean="0">
                <a:solidFill>
                  <a:schemeClr val="tx2"/>
                </a:solidFill>
              </a:rPr>
              <a:t>, </a:t>
            </a:r>
            <a:r>
              <a:rPr lang="ru-RU" sz="2700" dirty="0">
                <a:solidFill>
                  <a:schemeClr val="tx2"/>
                </a:solidFill>
              </a:rPr>
              <a:t>либо </a:t>
            </a:r>
            <a:r>
              <a:rPr lang="en-US" sz="2700" dirty="0" smtClean="0">
                <a:solidFill>
                  <a:schemeClr val="tx2"/>
                </a:solidFill>
              </a:rPr>
              <a:t/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ru-RU" sz="2700" b="1" dirty="0" err="1" smtClean="0">
                <a:solidFill>
                  <a:schemeClr val="tx2"/>
                </a:solidFill>
              </a:rPr>
              <a:t>d</a:t>
            </a:r>
            <a:r>
              <a:rPr lang="ru-RU" sz="2700" b="1" dirty="0" smtClean="0">
                <a:solidFill>
                  <a:schemeClr val="tx2"/>
                </a:solidFill>
              </a:rPr>
              <a:t>=(</a:t>
            </a:r>
            <a:r>
              <a:rPr lang="en-US" sz="2700" b="1" dirty="0" smtClean="0">
                <a:solidFill>
                  <a:schemeClr val="tx2"/>
                </a:solidFill>
              </a:rPr>
              <a:t>1, </a:t>
            </a:r>
            <a:r>
              <a:rPr lang="ru-RU" sz="2700" b="1" dirty="0" err="1" smtClean="0">
                <a:solidFill>
                  <a:schemeClr val="tx2"/>
                </a:solidFill>
              </a:rPr>
              <a:t>b</a:t>
            </a:r>
            <a:r>
              <a:rPr lang="ru-RU" sz="2700" b="1" dirty="0" smtClean="0">
                <a:solidFill>
                  <a:schemeClr val="tx2"/>
                </a:solidFill>
              </a:rPr>
              <a:t>)</a:t>
            </a:r>
            <a:r>
              <a:rPr lang="ru-RU" sz="2700" dirty="0" smtClean="0">
                <a:solidFill>
                  <a:schemeClr val="tx2"/>
                </a:solidFill>
              </a:rPr>
              <a:t>,</a:t>
            </a:r>
            <a:r>
              <a:rPr lang="en-US" sz="2700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>
                <a:solidFill>
                  <a:schemeClr val="tx2"/>
                </a:solidFill>
              </a:rPr>
              <a:t>d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b="1" dirty="0" smtClean="0">
                <a:solidFill>
                  <a:schemeClr val="tx2"/>
                </a:solidFill>
              </a:rPr>
              <a:t>=(</a:t>
            </a:r>
            <a:r>
              <a:rPr lang="ru-RU" sz="2700" b="1" dirty="0">
                <a:solidFill>
                  <a:schemeClr val="tx2"/>
                </a:solidFill>
              </a:rPr>
              <a:t>1</a:t>
            </a:r>
            <a:r>
              <a:rPr lang="ru-RU" sz="2700" b="1" dirty="0" smtClean="0">
                <a:solidFill>
                  <a:schemeClr val="tx2"/>
                </a:solidFill>
              </a:rPr>
              <a:t>,</a:t>
            </a:r>
            <a:r>
              <a:rPr lang="en-US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 smtClean="0">
                <a:solidFill>
                  <a:schemeClr val="tx2"/>
                </a:solidFill>
              </a:rPr>
              <a:t>b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b="1" dirty="0" smtClean="0">
                <a:solidFill>
                  <a:schemeClr val="tx2"/>
                </a:solidFill>
              </a:rPr>
              <a:t>)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и </a:t>
            </a:r>
            <a:r>
              <a:rPr lang="en-US" sz="2700" b="1" dirty="0" smtClean="0">
                <a:solidFill>
                  <a:schemeClr val="tx2"/>
                </a:solidFill>
              </a:rPr>
              <a:t>b </a:t>
            </a:r>
            <a:r>
              <a:rPr lang="en-US" sz="2700" dirty="0" smtClean="0">
                <a:solidFill>
                  <a:schemeClr val="tx2"/>
                </a:solidFill>
              </a:rPr>
              <a:t>⊑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B </a:t>
            </a:r>
            <a:r>
              <a:rPr lang="en-US" sz="2700" b="1" dirty="0" smtClean="0">
                <a:solidFill>
                  <a:schemeClr val="tx2"/>
                </a:solidFill>
              </a:rPr>
              <a:t>b</a:t>
            </a:r>
            <a:r>
              <a:rPr lang="ru-RU" sz="2700" b="1" dirty="0" smtClean="0">
                <a:solidFill>
                  <a:schemeClr val="tx2"/>
                </a:solidFill>
              </a:rPr>
              <a:t>'</a:t>
            </a:r>
            <a:r>
              <a:rPr lang="ru-RU" sz="2700" dirty="0" smtClean="0">
                <a:solidFill>
                  <a:schemeClr val="tx2"/>
                </a:solidFill>
              </a:rPr>
              <a:t>.</a:t>
            </a:r>
            <a:endParaRPr lang="ru-RU" sz="27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На </a:t>
            </a:r>
            <a:r>
              <a:rPr lang="ru-RU" sz="2700" dirty="0" smtClean="0">
                <a:solidFill>
                  <a:schemeClr val="tx2"/>
                </a:solidFill>
              </a:rPr>
              <a:t>рисунке </a:t>
            </a:r>
            <a:r>
              <a:rPr lang="ru-RU" sz="2700" dirty="0">
                <a:solidFill>
                  <a:schemeClr val="tx2"/>
                </a:solidFill>
              </a:rPr>
              <a:t>приведен пример размеченного объединения </a:t>
            </a:r>
            <a:r>
              <a:rPr lang="ru-RU" sz="2700" b="1" dirty="0" smtClean="0">
                <a:solidFill>
                  <a:schemeClr val="tx2"/>
                </a:solidFill>
              </a:rPr>
              <a:t>В</a:t>
            </a:r>
            <a:r>
              <a:rPr lang="ru-RU" sz="2700" b="1" baseline="-25000" dirty="0" smtClean="0">
                <a:solidFill>
                  <a:schemeClr val="tx2"/>
                </a:solidFill>
              </a:rPr>
              <a:t>⊥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и </a:t>
            </a:r>
            <a:r>
              <a:rPr lang="en-US" sz="2700" b="1" dirty="0" smtClean="0">
                <a:solidFill>
                  <a:schemeClr val="tx2"/>
                </a:solidFill>
              </a:rPr>
              <a:t>Nat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⊥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7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7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7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 smtClean="0">
                <a:solidFill>
                  <a:schemeClr val="tx2"/>
                </a:solidFill>
              </a:rPr>
              <a:t>Размеченное </a:t>
            </a:r>
            <a:r>
              <a:rPr lang="ru-RU" sz="2700" dirty="0">
                <a:solidFill>
                  <a:schemeClr val="tx2"/>
                </a:solidFill>
              </a:rPr>
              <a:t>объединение можно расширить и на произвольное количество аргументов. Порядок на элементах размеченного объединения определяется аналогично порядку на </a:t>
            </a:r>
            <a:r>
              <a:rPr lang="ru-RU" sz="2700" b="1" dirty="0" smtClean="0">
                <a:solidFill>
                  <a:schemeClr val="tx2"/>
                </a:solidFill>
              </a:rPr>
              <a:t>А+</a:t>
            </a:r>
            <a:r>
              <a:rPr lang="en-US" sz="2700" b="1" dirty="0" smtClean="0">
                <a:solidFill>
                  <a:schemeClr val="tx2"/>
                </a:solidFill>
              </a:rPr>
              <a:t>B</a:t>
            </a:r>
            <a:r>
              <a:rPr lang="ru-RU" sz="2700" dirty="0" smtClean="0">
                <a:solidFill>
                  <a:schemeClr val="tx2"/>
                </a:solidFill>
              </a:rPr>
              <a:t>.</a:t>
            </a: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  <p:sp>
        <p:nvSpPr>
          <p:cNvPr id="7" name="Овал 6"/>
          <p:cNvSpPr/>
          <p:nvPr/>
        </p:nvSpPr>
        <p:spPr>
          <a:xfrm>
            <a:off x="2945831" y="3925366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92597" y="3926707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25561" y="4520828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98115" y="4677330"/>
            <a:ext cx="96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(0, </a:t>
            </a:r>
            <a:r>
              <a:rPr lang="ru-RU" b="1" dirty="0" smtClean="0">
                <a:solidFill>
                  <a:schemeClr val="tx2"/>
                </a:solidFill>
              </a:rPr>
              <a:t>⊥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1337" y="4033366"/>
            <a:ext cx="14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В</a:t>
            </a:r>
            <a:r>
              <a:rPr lang="ru-RU" b="1" baseline="-25000" dirty="0" smtClean="0">
                <a:solidFill>
                  <a:schemeClr val="tx2"/>
                </a:solidFill>
              </a:rPr>
              <a:t>⊥</a:t>
            </a:r>
            <a:r>
              <a:rPr lang="en-US" b="1" dirty="0" smtClean="0">
                <a:solidFill>
                  <a:schemeClr val="tx2"/>
                </a:solidFill>
              </a:rPr>
              <a:t>+Nat</a:t>
            </a:r>
            <a:r>
              <a:rPr lang="en-US" b="1" baseline="-25000" dirty="0">
                <a:solidFill>
                  <a:schemeClr val="tx2"/>
                </a:solidFill>
              </a:rPr>
              <a:t>⊥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=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12" name="Прямая со стрелкой 11"/>
          <p:cNvCxnSpPr>
            <a:stCxn id="9" idx="0"/>
            <a:endCxn id="7" idx="4"/>
          </p:cNvCxnSpPr>
          <p:nvPr/>
        </p:nvCxnSpPr>
        <p:spPr>
          <a:xfrm flipH="1" flipV="1">
            <a:off x="2999831" y="4033366"/>
            <a:ext cx="1079730" cy="48746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  <a:endCxn id="8" idx="4"/>
          </p:cNvCxnSpPr>
          <p:nvPr/>
        </p:nvCxnSpPr>
        <p:spPr>
          <a:xfrm flipV="1">
            <a:off x="4079561" y="4034707"/>
            <a:ext cx="1067036" cy="48612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37598" y="3525018"/>
            <a:ext cx="14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0, f</a:t>
            </a:r>
            <a:r>
              <a:rPr lang="en-US" b="1" dirty="0" smtClean="0">
                <a:solidFill>
                  <a:schemeClr val="tx2"/>
                </a:solidFill>
              </a:rPr>
              <a:t>alse)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8808" y="3505368"/>
            <a:ext cx="111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2"/>
                </a:solidFill>
              </a:rPr>
              <a:t>(0, true)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66931" y="3925366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813697" y="3926707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746661" y="4520828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319215" y="4677330"/>
            <a:ext cx="96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(1, </a:t>
            </a:r>
            <a:r>
              <a:rPr lang="ru-RU" b="1" dirty="0" smtClean="0">
                <a:solidFill>
                  <a:schemeClr val="tx2"/>
                </a:solidFill>
              </a:rPr>
              <a:t>⊥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4" name="Прямая со стрелкой 23"/>
          <p:cNvCxnSpPr>
            <a:stCxn id="27" idx="0"/>
            <a:endCxn id="25" idx="4"/>
          </p:cNvCxnSpPr>
          <p:nvPr/>
        </p:nvCxnSpPr>
        <p:spPr>
          <a:xfrm flipH="1" flipV="1">
            <a:off x="6720931" y="4033366"/>
            <a:ext cx="1079730" cy="48746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7" idx="0"/>
            <a:endCxn id="26" idx="4"/>
          </p:cNvCxnSpPr>
          <p:nvPr/>
        </p:nvCxnSpPr>
        <p:spPr>
          <a:xfrm flipV="1">
            <a:off x="7800661" y="4034707"/>
            <a:ext cx="1067036" cy="48612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58698" y="3525018"/>
            <a:ext cx="14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, 2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9908" y="3505368"/>
            <a:ext cx="111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(1, 0)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746435" y="3917894"/>
            <a:ext cx="108000" cy="10800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22" idx="0"/>
            <a:endCxn id="28" idx="4"/>
          </p:cNvCxnSpPr>
          <p:nvPr/>
        </p:nvCxnSpPr>
        <p:spPr>
          <a:xfrm flipH="1" flipV="1">
            <a:off x="7800435" y="4025894"/>
            <a:ext cx="226" cy="49493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91898" y="3525018"/>
            <a:ext cx="14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, 1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78495" y="3953777"/>
            <a:ext cx="124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smtClean="0">
                <a:solidFill>
                  <a:schemeClr val="tx2"/>
                </a:solidFill>
              </a:rPr>
              <a:t>…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53195" y="3534677"/>
            <a:ext cx="124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b="1" smtClean="0">
                <a:solidFill>
                  <a:schemeClr val="tx2"/>
                </a:solidFill>
              </a:rPr>
              <a:t>…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45" name="Прямая со стрелкой 44"/>
          <p:cNvCxnSpPr>
            <a:stCxn id="22" idx="0"/>
          </p:cNvCxnSpPr>
          <p:nvPr/>
        </p:nvCxnSpPr>
        <p:spPr>
          <a:xfrm flipV="1">
            <a:off x="7800661" y="4025894"/>
            <a:ext cx="2257739" cy="49493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операции разметки и проектирования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889000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 smtClean="0">
                    <a:solidFill>
                      <a:schemeClr val="tx2"/>
                    </a:solidFill>
                  </a:rPr>
                  <a:t>С размеченным объединением связываются операции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разметки</a:t>
                </a:r>
                <a:r>
                  <a:rPr lang="ru-RU" sz="2800" dirty="0">
                    <a:solidFill>
                      <a:schemeClr val="tx2"/>
                    </a:solidFill>
                  </a:rPr>
                  <a:t> и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проектирования</a:t>
                </a:r>
                <a:r>
                  <a:rPr lang="ru-RU" sz="2800" dirty="0">
                    <a:solidFill>
                      <a:schemeClr val="tx2"/>
                    </a:solidFill>
                  </a:rPr>
                  <a:t>. 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 smtClean="0">
                    <a:solidFill>
                      <a:schemeClr val="tx2"/>
                    </a:solidFill>
                  </a:rPr>
                  <a:t>Пусть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D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=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D</a:t>
                </a:r>
                <a:r>
                  <a:rPr lang="ru-RU" sz="2800" b="1" baseline="-25000" dirty="0" smtClean="0">
                    <a:solidFill>
                      <a:schemeClr val="tx2"/>
                    </a:solidFill>
                  </a:rPr>
                  <a:t>1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+D</a:t>
                </a:r>
                <a:r>
                  <a:rPr lang="ru-RU" sz="2800" b="1" baseline="-25000" dirty="0" smtClean="0">
                    <a:solidFill>
                      <a:schemeClr val="tx2"/>
                    </a:solidFill>
                  </a:rPr>
                  <a:t>2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+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...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+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D</a:t>
                </a:r>
                <a:r>
                  <a:rPr lang="ru-RU" sz="2800" b="1" baseline="-25000" dirty="0" err="1" smtClean="0">
                    <a:solidFill>
                      <a:schemeClr val="tx2"/>
                    </a:solidFill>
                  </a:rPr>
                  <a:t>n</a:t>
                </a:r>
                <a:r>
                  <a:rPr lang="ru-RU" sz="2800" dirty="0">
                    <a:solidFill>
                      <a:schemeClr val="tx2"/>
                    </a:solidFill>
                  </a:rPr>
                  <a:t>.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Тогда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если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x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∈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D</a:t>
                </a:r>
                <a:r>
                  <a:rPr lang="en-US" sz="2800" b="1" baseline="-25000" dirty="0" err="1" smtClean="0">
                    <a:solidFill>
                      <a:schemeClr val="tx2"/>
                    </a:solidFill>
                  </a:rPr>
                  <a:t>i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,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1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≤</a:t>
                </a:r>
                <a:r>
                  <a:rPr lang="en-US" sz="2800" b="1" dirty="0" err="1" smtClean="0">
                    <a:solidFill>
                      <a:schemeClr val="tx2"/>
                    </a:solidFill>
                  </a:rPr>
                  <a:t>i≤n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,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 элемент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2"/>
                    </a:solidFill>
                  </a:rPr>
                </a:br>
                <a:r>
                  <a:rPr lang="ru-RU" sz="2800" b="1" dirty="0" smtClean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,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x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800" dirty="0">
                    <a:solidFill>
                      <a:schemeClr val="tx2"/>
                    </a:solidFill>
                  </a:rPr>
                  <a:t> ∈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D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разметка элементов </a:t>
                </a:r>
                <a:r>
                  <a:rPr lang="ru-RU" sz="2800" b="1" dirty="0" err="1">
                    <a:solidFill>
                      <a:srgbClr val="035B7A"/>
                    </a:solidFill>
                  </a:rPr>
                  <a:t>D</a:t>
                </a:r>
                <a:r>
                  <a:rPr lang="ru-RU" sz="2800" dirty="0">
                    <a:solidFill>
                      <a:schemeClr val="tx2"/>
                    </a:solidFill>
                  </a:rPr>
                  <a:t>). 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endParaRPr lang="ru-RU" sz="2800" dirty="0" smtClean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 smtClean="0">
                    <a:solidFill>
                      <a:schemeClr val="tx2"/>
                    </a:solidFill>
                  </a:rPr>
                  <a:t>Обратно</a:t>
                </a:r>
                <a:r>
                  <a:rPr lang="ru-RU" sz="2800" dirty="0">
                    <a:solidFill>
                      <a:schemeClr val="tx2"/>
                    </a:solidFill>
                  </a:rPr>
                  <a:t>,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если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(</a:t>
                </a:r>
                <a:r>
                  <a:rPr lang="en-US" sz="2800" b="1" dirty="0" err="1" smtClean="0">
                    <a:solidFill>
                      <a:schemeClr val="tx2"/>
                    </a:solidFill>
                  </a:rPr>
                  <a:t>j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,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800" dirty="0">
                    <a:solidFill>
                      <a:schemeClr val="tx2"/>
                    </a:solidFill>
                  </a:rPr>
                  <a:t> ∈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D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,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≤</a:t>
                </a:r>
                <a:r>
                  <a:rPr lang="en-US" sz="2800" b="1" dirty="0" err="1" smtClean="0">
                    <a:solidFill>
                      <a:schemeClr val="tx2"/>
                    </a:solidFill>
                  </a:rPr>
                  <a:t>j≤</a:t>
                </a:r>
                <a:r>
                  <a:rPr lang="en-US" sz="2800" b="1" dirty="0" err="1">
                    <a:solidFill>
                      <a:schemeClr val="tx2"/>
                    </a:solidFill>
                  </a:rPr>
                  <a:t>n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,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 результатом проектирования этого элемента на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D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dirty="0">
                    <a:solidFill>
                      <a:schemeClr val="tx2"/>
                    </a:solidFill>
                  </a:rPr>
                  <a:t>,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≤</a:t>
                </a:r>
                <a:r>
                  <a:rPr lang="en-US" sz="2800" b="1" dirty="0" err="1">
                    <a:solidFill>
                      <a:schemeClr val="tx2"/>
                    </a:solidFill>
                  </a:rPr>
                  <a:t>i≤n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, </a:t>
                </a:r>
                <a:r>
                  <a:rPr lang="ru-RU" sz="2800" dirty="0">
                    <a:solidFill>
                      <a:schemeClr val="tx2"/>
                    </a:solidFill>
                  </a:rPr>
                  <a:t>является элемент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D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(обозначается как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j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,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|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D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, </a:t>
                </a:r>
                <a:r>
                  <a:rPr lang="ru-RU" sz="2800" dirty="0">
                    <a:solidFill>
                      <a:schemeClr val="tx2"/>
                    </a:solidFill>
                  </a:rPr>
                  <a:t>определяемый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следующим </a:t>
                </a:r>
                <a:r>
                  <a:rPr lang="ru-RU" sz="2800" dirty="0">
                    <a:solidFill>
                      <a:schemeClr val="tx2"/>
                    </a:solidFill>
                  </a:rPr>
                  <a:t>образом:</a:t>
                </a: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en-US" sz="2800" b="1" dirty="0" smtClean="0">
                    <a:solidFill>
                      <a:schemeClr val="tx2"/>
                    </a:solidFill>
                  </a:rPr>
                  <a:t>			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((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j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,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|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D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mr-IN" sz="2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𝐱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,   </m:t>
                            </m:r>
                            <m:r>
                              <a:rPr lang="ru-RU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если</m:t>
                            </m:r>
                            <m:r>
                              <a:rPr lang="ru-RU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𝐢</m:t>
                            </m:r>
                            <m: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𝐣</m:t>
                            </m:r>
                            <m: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1" dirty="0">
                                <a:solidFill>
                                  <a:schemeClr val="tx2"/>
                                </a:solidFill>
                              </a:rPr>
                              <m:t>⊥</m:t>
                            </m:r>
                            <m:r>
                              <m:rPr>
                                <m:nor/>
                              </m:rPr>
                              <a:rPr lang="ru-RU" sz="2800" b="1" dirty="0">
                                <a:solidFill>
                                  <a:schemeClr val="tx2"/>
                                </a:solidFill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sz="2800" b="1" baseline="-25000" dirty="0">
                                <a:solidFill>
                                  <a:schemeClr val="tx2"/>
                                </a:solidFill>
                              </a:rPr>
                              <m:t>i</m:t>
                            </m:r>
                            <m:r>
                              <a:rPr lang="en-US" sz="2800" b="1" i="1" baseline="-25000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   </m:t>
                            </m:r>
                            <m:r>
                              <a:rPr lang="ru-RU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если</m:t>
                            </m:r>
                            <m:r>
                              <a:rPr lang="ru-RU" sz="2800" b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𝐢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≠</m:t>
                            </m:r>
                            <m:r>
                              <a:rPr lang="en-US" sz="2800" b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𝐣</m:t>
                            </m:r>
                            <m: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endParaRPr lang="ru-RU" sz="2800" b="1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где 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⊥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D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обозначает нижний элемент в области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D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.</a:t>
                </a:r>
                <a:endParaRPr lang="ru-RU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889000"/>
                <a:ext cx="10530770" cy="5064125"/>
              </a:xfrm>
              <a:blipFill rotWithShape="0">
                <a:blip r:embed="rId2"/>
                <a:stretch>
                  <a:fillRect l="-1216" t="-2166" r="-1158" b="-6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467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размеченное </a:t>
            </a:r>
            <a:r>
              <a:rPr lang="ru-RU" sz="2800" dirty="0" smtClean="0">
                <a:effectLst/>
              </a:rPr>
              <a:t>объединение</a:t>
            </a:r>
            <a:r>
              <a:rPr lang="en-US" sz="2800" dirty="0">
                <a:effectLst/>
              </a:rPr>
              <a:t>,</a:t>
            </a:r>
            <a:r>
              <a:rPr lang="ru-RU" sz="2800" dirty="0" smtClean="0">
                <a:effectLst/>
              </a:rPr>
              <a:t> разметк</a:t>
            </a:r>
            <a:r>
              <a:rPr lang="ru-RU" sz="2800" dirty="0">
                <a:effectLst/>
              </a:rPr>
              <a:t>а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и </a:t>
            </a:r>
            <a:r>
              <a:rPr lang="ru-RU" sz="2800" dirty="0" smtClean="0">
                <a:effectLst/>
              </a:rPr>
              <a:t>проектирование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509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rgbClr val="970000"/>
                </a:solidFill>
              </a:rPr>
              <a:t>Утверждение </a:t>
            </a:r>
            <a:r>
              <a:rPr lang="en-US" sz="2800" b="1" dirty="0">
                <a:solidFill>
                  <a:srgbClr val="970000"/>
                </a:solidFill>
              </a:rPr>
              <a:t>7</a:t>
            </a:r>
            <a:r>
              <a:rPr lang="ru-RU" sz="2800" b="1" dirty="0" smtClean="0">
                <a:solidFill>
                  <a:srgbClr val="970000"/>
                </a:solidFill>
              </a:rPr>
              <a:t>.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Если </a:t>
            </a: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частично упорядоченные множества, любые цепи которых имеют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., то </a:t>
            </a:r>
            <a:r>
              <a:rPr lang="ru-RU" sz="2800" b="1" dirty="0" smtClean="0">
                <a:solidFill>
                  <a:schemeClr val="tx2"/>
                </a:solidFill>
              </a:rPr>
              <a:t>А+</a:t>
            </a: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есть также частично упорядоченное </a:t>
            </a:r>
            <a:r>
              <a:rPr lang="ru-RU" sz="2800" dirty="0" smtClean="0">
                <a:solidFill>
                  <a:schemeClr val="tx2"/>
                </a:solidFill>
              </a:rPr>
              <a:t>множество,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любая </a:t>
            </a:r>
            <a:r>
              <a:rPr lang="ru-RU" sz="2800" dirty="0">
                <a:solidFill>
                  <a:schemeClr val="tx2"/>
                </a:solidFill>
              </a:rPr>
              <a:t>цепь которого имеет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., и операции, ассоциированные с </a:t>
            </a:r>
            <a:r>
              <a:rPr lang="ru-RU" sz="2800" b="1" dirty="0" smtClean="0">
                <a:solidFill>
                  <a:schemeClr val="tx2"/>
                </a:solidFill>
              </a:rPr>
              <a:t>А+</a:t>
            </a: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 (разметка </a:t>
            </a:r>
            <a:r>
              <a:rPr lang="ru-RU" sz="2800" dirty="0">
                <a:solidFill>
                  <a:schemeClr val="tx2"/>
                </a:solidFill>
              </a:rPr>
              <a:t>и проектирование), являются непрерывными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Отметим</a:t>
            </a:r>
            <a:r>
              <a:rPr lang="ru-RU" sz="2800" dirty="0">
                <a:solidFill>
                  <a:schemeClr val="tx2"/>
                </a:solidFill>
              </a:rPr>
              <a:t>, что в некоторых исследованиях операция размеченного объединения предполагает добавление нижнего элемента для получаемой области.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 </a:t>
            </a:r>
            <a:r>
              <a:rPr lang="ru-RU" sz="2800" dirty="0">
                <a:solidFill>
                  <a:schemeClr val="tx2"/>
                </a:solidFill>
              </a:rPr>
              <a:t>этом случае </a:t>
            </a:r>
            <a:r>
              <a:rPr lang="ru-RU" sz="2800" b="1" dirty="0" smtClean="0">
                <a:solidFill>
                  <a:schemeClr val="tx2"/>
                </a:solidFill>
              </a:rPr>
              <a:t>А+</a:t>
            </a: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содержит также элемент </a:t>
            </a:r>
            <a:r>
              <a:rPr lang="en-US" sz="2800" b="1" dirty="0" smtClean="0">
                <a:solidFill>
                  <a:schemeClr val="tx2"/>
                </a:solidFill>
              </a:rPr>
              <a:t>⊥</a:t>
            </a:r>
            <a:r>
              <a:rPr lang="ru-RU" sz="2800" b="1" baseline="-25000" dirty="0" smtClean="0">
                <a:solidFill>
                  <a:schemeClr val="tx2"/>
                </a:solidFill>
              </a:rPr>
              <a:t>А+В</a:t>
            </a:r>
            <a:r>
              <a:rPr lang="ru-RU" sz="2800" dirty="0">
                <a:solidFill>
                  <a:schemeClr val="tx2"/>
                </a:solidFill>
              </a:rPr>
              <a:t>. являющийся менее определенным, чем элементы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smtClean="0">
                <a:solidFill>
                  <a:schemeClr val="tx2"/>
                </a:solidFill>
              </a:rPr>
              <a:t>0,</a:t>
            </a:r>
            <a:r>
              <a:rPr lang="en-US" sz="2800" b="1" dirty="0" smtClean="0">
                <a:solidFill>
                  <a:schemeClr val="tx2"/>
                </a:solidFill>
              </a:rPr>
              <a:t>⊥</a:t>
            </a:r>
            <a:r>
              <a:rPr lang="ru-RU" sz="2800" b="1" baseline="-25000" dirty="0" smtClean="0">
                <a:solidFill>
                  <a:schemeClr val="tx2"/>
                </a:solidFill>
              </a:rPr>
              <a:t>А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smtClean="0">
                <a:solidFill>
                  <a:schemeClr val="tx2"/>
                </a:solidFill>
              </a:rPr>
              <a:t>1,</a:t>
            </a:r>
            <a:r>
              <a:rPr lang="en-US" sz="2800" b="1" dirty="0" smtClean="0">
                <a:solidFill>
                  <a:schemeClr val="tx2"/>
                </a:solidFill>
              </a:rPr>
              <a:t>⊥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B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соответственно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 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702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функциональные области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</a:t>
            </a:r>
            <a:r>
              <a:rPr lang="ru-RU" sz="2800" b="1" dirty="0" smtClean="0">
                <a:solidFill>
                  <a:srgbClr val="035B7A"/>
                </a:solidFill>
              </a:rPr>
              <a:t>7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Для частично упорядоченных множеств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и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 их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функциональная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область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A→B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есть </a:t>
            </a:r>
            <a:r>
              <a:rPr lang="ru-RU" sz="2800" dirty="0" smtClean="0">
                <a:solidFill>
                  <a:schemeClr val="tx2"/>
                </a:solidFill>
              </a:rPr>
              <a:t>множество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всех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непрерывных функций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с </a:t>
            </a:r>
            <a:r>
              <a:rPr lang="ru-RU" sz="2800" dirty="0">
                <a:solidFill>
                  <a:schemeClr val="tx2"/>
                </a:solidFill>
              </a:rPr>
              <a:t>областью определения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и областью </a:t>
            </a:r>
            <a:r>
              <a:rPr lang="ru-RU" sz="2800" dirty="0" smtClean="0">
                <a:solidFill>
                  <a:schemeClr val="tx2"/>
                </a:solidFill>
              </a:rPr>
              <a:t>значений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частично упорядоченная </a:t>
            </a:r>
            <a:r>
              <a:rPr lang="ru-RU" sz="2800" dirty="0" smtClean="0">
                <a:solidFill>
                  <a:schemeClr val="tx2"/>
                </a:solidFill>
              </a:rPr>
              <a:t>отношением</a:t>
            </a:r>
            <a:r>
              <a:rPr lang="en-US" sz="2800" dirty="0" smtClean="0">
                <a:solidFill>
                  <a:schemeClr val="tx2"/>
                </a:solidFill>
              </a:rPr>
              <a:t> ⊑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A</a:t>
            </a:r>
            <a:r>
              <a:rPr lang="en-US" sz="2800" b="1" baseline="-25000" dirty="0">
                <a:solidFill>
                  <a:schemeClr val="tx2"/>
                </a:solidFill>
              </a:rPr>
              <a:t>→B</a:t>
            </a:r>
            <a:r>
              <a:rPr lang="en-US" sz="2800" dirty="0" smtClean="0">
                <a:solidFill>
                  <a:schemeClr val="tx2"/>
                </a:solidFill>
              </a:rPr>
              <a:t>,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причем </a:t>
            </a:r>
            <a:r>
              <a:rPr lang="ru-RU" sz="2800" dirty="0" smtClean="0">
                <a:solidFill>
                  <a:schemeClr val="tx2"/>
                </a:solidFill>
              </a:rPr>
              <a:t>для</a:t>
            </a:r>
            <a:r>
              <a:rPr lang="en-US" sz="2800" dirty="0" smtClean="0">
                <a:solidFill>
                  <a:schemeClr val="tx2"/>
                </a:solidFill>
              </a:rPr>
              <a:t> ⩝ </a:t>
            </a:r>
            <a:r>
              <a:rPr lang="ru-RU" sz="2800" b="1" dirty="0" err="1" smtClean="0">
                <a:solidFill>
                  <a:schemeClr val="tx2"/>
                </a:solidFill>
              </a:rPr>
              <a:t>f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g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A→B 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f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en-US" sz="2800" b="1" baseline="-25000" dirty="0">
                <a:solidFill>
                  <a:schemeClr val="tx2"/>
                </a:solidFill>
              </a:rPr>
              <a:t>A→B </a:t>
            </a:r>
            <a:r>
              <a:rPr lang="ru-RU" sz="2800" b="1" dirty="0" err="1" smtClean="0">
                <a:solidFill>
                  <a:schemeClr val="tx2"/>
                </a:solidFill>
              </a:rPr>
              <a:t>g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если </a:t>
            </a:r>
            <a:r>
              <a:rPr lang="ru-RU" sz="2800" dirty="0">
                <a:solidFill>
                  <a:schemeClr val="tx2"/>
                </a:solidFill>
              </a:rPr>
              <a:t>и только </a:t>
            </a:r>
            <a:r>
              <a:rPr lang="ru-RU" sz="2800" dirty="0" smtClean="0">
                <a:solidFill>
                  <a:schemeClr val="tx2"/>
                </a:solidFill>
              </a:rPr>
              <a:t>если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для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⩝ </a:t>
            </a: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 </a:t>
            </a:r>
            <a:r>
              <a:rPr lang="en-US" sz="2800" b="1" dirty="0">
                <a:solidFill>
                  <a:schemeClr val="tx2"/>
                </a:solidFill>
              </a:rPr>
              <a:t>A </a:t>
            </a:r>
            <a:r>
              <a:rPr lang="ru-RU" sz="2800" b="1" dirty="0" err="1" smtClean="0">
                <a:solidFill>
                  <a:schemeClr val="tx2"/>
                </a:solidFill>
              </a:rPr>
              <a:t>f</a:t>
            </a:r>
            <a:r>
              <a:rPr lang="ru-RU" sz="2800" b="1" dirty="0" smtClean="0">
                <a:solidFill>
                  <a:schemeClr val="tx2"/>
                </a:solidFill>
              </a:rPr>
              <a:t>(а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en-US" sz="2800" dirty="0" smtClean="0">
                <a:solidFill>
                  <a:schemeClr val="tx2"/>
                </a:solidFill>
              </a:rPr>
              <a:t>⊑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b="1" dirty="0" smtClean="0">
              <a:solidFill>
                <a:srgbClr val="970000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rgbClr val="970000"/>
                </a:solidFill>
              </a:rPr>
              <a:t>Утверждение </a:t>
            </a:r>
            <a:r>
              <a:rPr lang="ru-RU" sz="2800" b="1" dirty="0">
                <a:solidFill>
                  <a:srgbClr val="970000"/>
                </a:solidFill>
              </a:rPr>
              <a:t>8</a:t>
            </a:r>
            <a:r>
              <a:rPr lang="ru-RU" sz="2800" b="1" dirty="0" smtClean="0">
                <a:solidFill>
                  <a:srgbClr val="970000"/>
                </a:solidFill>
              </a:rPr>
              <a:t>.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Если </a:t>
            </a:r>
            <a:r>
              <a:rPr lang="ru-RU" sz="2800" b="1" dirty="0">
                <a:solidFill>
                  <a:schemeClr val="tx2"/>
                </a:solidFill>
              </a:rPr>
              <a:t>А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b="1" dirty="0" smtClean="0">
                <a:solidFill>
                  <a:schemeClr val="tx2"/>
                </a:solidFill>
              </a:rPr>
              <a:t>B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частично упорядоченные множества, любые цепи которых имеют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., то </a:t>
            </a:r>
            <a:r>
              <a:rPr lang="en-US" sz="2800" b="1" dirty="0">
                <a:solidFill>
                  <a:schemeClr val="tx2"/>
                </a:solidFill>
              </a:rPr>
              <a:t>A→B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есть также частично упорядоченное множество, любая цепь которого имеет </a:t>
            </a:r>
            <a:r>
              <a:rPr lang="ru-RU" sz="2800" dirty="0" err="1">
                <a:solidFill>
                  <a:schemeClr val="tx2"/>
                </a:solidFill>
              </a:rPr>
              <a:t>н.в.г</a:t>
            </a:r>
            <a:r>
              <a:rPr lang="ru-RU" sz="2800" dirty="0">
                <a:solidFill>
                  <a:schemeClr val="tx2"/>
                </a:solidFill>
              </a:rPr>
              <a:t>., и операции, ассоциированные с </a:t>
            </a:r>
            <a:r>
              <a:rPr lang="en-US" sz="2800" b="1" dirty="0">
                <a:solidFill>
                  <a:schemeClr val="tx2"/>
                </a:solidFill>
              </a:rPr>
              <a:t>A→B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являются непрерывными.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501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1922</Words>
  <Application>Microsoft Macintosh PowerPoint</Application>
  <PresentationFormat>Широкоэкранный</PresentationFormat>
  <Paragraphs>156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Cambria</vt:lpstr>
      <vt:lpstr>Cambria Math</vt:lpstr>
      <vt:lpstr>Mangal</vt:lpstr>
      <vt:lpstr>Wingdings</vt:lpstr>
      <vt:lpstr>Arial</vt:lpstr>
      <vt:lpstr>Red Line Business 16x9</vt:lpstr>
      <vt:lpstr>непрерывность функции от многих аргументов</vt:lpstr>
      <vt:lpstr>непрерывность функции от многих аргументов</vt:lpstr>
      <vt:lpstr>непрерывность функции от многих аргументов</vt:lpstr>
      <vt:lpstr>непрерывность функции от многих аргументов</vt:lpstr>
      <vt:lpstr>непрерывность функции от многих аргументов</vt:lpstr>
      <vt:lpstr>размеченное объединение</vt:lpstr>
      <vt:lpstr>операции разметки и проектирования</vt:lpstr>
      <vt:lpstr>размеченное объединение, разметка и проектирование</vt:lpstr>
      <vt:lpstr>функциональные области</vt:lpstr>
      <vt:lpstr>функциональные области</vt:lpstr>
      <vt:lpstr>функциональные области</vt:lpstr>
      <vt:lpstr>функциональные области</vt:lpstr>
      <vt:lpstr>функциональные области</vt:lpstr>
      <vt:lpstr>функциональные области</vt:lpstr>
      <vt:lpstr>Следствие и ТЕОРЕМА</vt:lpstr>
      <vt:lpstr>Презентация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2017-03-26T17:03:06Z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