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390" r:id="rId3"/>
    <p:sldId id="394" r:id="rId4"/>
    <p:sldId id="396" r:id="rId5"/>
    <p:sldId id="395" r:id="rId6"/>
    <p:sldId id="397" r:id="rId7"/>
    <p:sldId id="398" r:id="rId8"/>
    <p:sldId id="399" r:id="rId9"/>
    <p:sldId id="391" r:id="rId10"/>
    <p:sldId id="400" r:id="rId11"/>
    <p:sldId id="401" r:id="rId12"/>
    <p:sldId id="392" r:id="rId13"/>
    <p:sldId id="403" r:id="rId14"/>
    <p:sldId id="404" r:id="rId15"/>
    <p:sldId id="405" r:id="rId16"/>
    <p:sldId id="402" r:id="rId17"/>
    <p:sldId id="393" r:id="rId18"/>
    <p:sldId id="4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0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0"/>
    <a:srgbClr val="035B7A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2" y="228"/>
      </p:cViewPr>
      <p:guideLst>
        <p:guide pos="3160"/>
        <p:guide orient="horz" pos="2863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20.03.2017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Представление функции ее графиком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Отношение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для функций определяется в терминах их графиков.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Функция </a:t>
            </a:r>
            <a:r>
              <a:rPr lang="ru-RU" sz="2800" b="1" dirty="0" err="1">
                <a:solidFill>
                  <a:srgbClr val="035B7A"/>
                </a:solidFill>
              </a:rPr>
              <a:t>f</a:t>
            </a:r>
            <a:r>
              <a:rPr lang="ru-RU" sz="2800" dirty="0">
                <a:solidFill>
                  <a:srgbClr val="035B7A"/>
                </a:solidFill>
              </a:rPr>
              <a:t> менее определена (слабее), чем функция </a:t>
            </a:r>
            <a:r>
              <a:rPr lang="ru-RU" sz="2800" b="1" dirty="0" err="1">
                <a:solidFill>
                  <a:srgbClr val="035B7A"/>
                </a:solidFill>
              </a:rPr>
              <a:t>g</a:t>
            </a:r>
            <a:r>
              <a:rPr lang="ru-RU" sz="2800" dirty="0">
                <a:solidFill>
                  <a:srgbClr val="035B7A"/>
                </a:solidFill>
              </a:rPr>
              <a:t>, если </a:t>
            </a:r>
            <a:r>
              <a:rPr lang="ru-RU" sz="2800" b="1" dirty="0" err="1">
                <a:solidFill>
                  <a:srgbClr val="035B7A"/>
                </a:solidFill>
              </a:rPr>
              <a:t>graph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f</a:t>
            </a:r>
            <a:r>
              <a:rPr lang="ru-RU" sz="2800" b="1" dirty="0">
                <a:solidFill>
                  <a:srgbClr val="035B7A"/>
                </a:solidFill>
              </a:rPr>
              <a:t>)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⊆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graph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en-US" sz="2800" b="1" dirty="0">
                <a:solidFill>
                  <a:srgbClr val="035B7A"/>
                </a:solidFill>
              </a:rPr>
              <a:t>g</a:t>
            </a:r>
            <a:r>
              <a:rPr lang="ru-RU" sz="2800" b="1" dirty="0">
                <a:solidFill>
                  <a:srgbClr val="035B7A"/>
                </a:solidFill>
              </a:rPr>
              <a:t>)</a:t>
            </a:r>
            <a:r>
              <a:rPr lang="ru-RU" sz="2800" dirty="0">
                <a:solidFill>
                  <a:srgbClr val="035B7A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Нигде не определенная функция (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ru-RU" sz="2800" b="1" dirty="0">
                <a:solidFill>
                  <a:schemeClr val="tx2"/>
                </a:solidFill>
              </a:rPr>
              <a:t>х.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) не содержит никакой информации и ее графиком является пустое множество, а следовательно, для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ru-RU" sz="2800" b="1" dirty="0">
                <a:solidFill>
                  <a:schemeClr val="tx2"/>
                </a:solidFill>
              </a:rPr>
              <a:t>х.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Представление функции ее графиком дает возможность оценить информацию, содержащуюся в этой функции.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656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Теорема Клини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Теорема Клини</a:t>
            </a:r>
            <a:r>
              <a:rPr lang="ru-RU" sz="2800" dirty="0">
                <a:solidFill>
                  <a:schemeClr val="tx2"/>
                </a:solidFill>
              </a:rPr>
              <a:t> показывает, как эффективно аппроксимировать минимальные фиксированные точки непрерывной функции.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Из этой теоремы следует важный результат.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качестве значения рекурсивного определения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берется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, т.е. минимальная фиксированная точка функционала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обоснования возможности получения решений для семантических определений необходимо показать, что семантические области являются полными частичными порядками и что операции над ними являются непрерывными.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768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области как </a:t>
            </a:r>
            <a:r>
              <a:rPr lang="ru-RU" sz="2800" dirty="0" err="1">
                <a:effectLst/>
              </a:rPr>
              <a:t>п.ч.п</a:t>
            </a:r>
            <a:r>
              <a:rPr lang="ru-RU" sz="2800" dirty="0">
                <a:effectLst/>
              </a:rPr>
              <a:t>.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Вначале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необходимо ответить на вопросе о том, какой частичный порядок должен быть наложен на простейшую область.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Каждый элемент простейшей области является отдельным атомарным значением.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в области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dirty="0">
                <a:solidFill>
                  <a:schemeClr val="tx2"/>
                </a:solidFill>
              </a:rPr>
              <a:t> элементы </a:t>
            </a:r>
            <a:r>
              <a:rPr lang="ru-RU" sz="2800" b="1" dirty="0">
                <a:solidFill>
                  <a:schemeClr val="tx2"/>
                </a:solidFill>
              </a:rPr>
              <a:t>«0»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«1»</a:t>
            </a:r>
            <a:r>
              <a:rPr lang="ru-RU" sz="2800" dirty="0">
                <a:solidFill>
                  <a:schemeClr val="tx2"/>
                </a:solidFill>
              </a:rPr>
              <a:t> являются значениями, но ни один из них не содержит информации более, чем другой. Количество информации, содержащейся в них, равно, но различны их значения.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Множество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dirty="0">
                <a:solidFill>
                  <a:schemeClr val="tx2"/>
                </a:solidFill>
              </a:rPr>
              <a:t> является </a:t>
            </a:r>
            <a:r>
              <a:rPr lang="ru-RU" sz="2800" b="1" dirty="0">
                <a:solidFill>
                  <a:schemeClr val="tx2"/>
                </a:solidFill>
              </a:rPr>
              <a:t>дискретным частичным порядком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дальнейшем будем всегда накладывать на простейшие области дискретный частичный порядок.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614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дискретный частичный порядок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Утверждение 2.</a:t>
            </a:r>
            <a:r>
              <a:rPr lang="ru-RU" sz="2800" dirty="0">
                <a:solidFill>
                  <a:schemeClr val="tx2"/>
                </a:solidFill>
              </a:rPr>
              <a:t> Любое множество элементов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с дискретным частичным порядком имеет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для каждой цепи и любая операция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 D→D</a:t>
            </a:r>
            <a:r>
              <a:rPr lang="ru-RU" sz="2800" dirty="0">
                <a:solidFill>
                  <a:schemeClr val="tx2"/>
                </a:solidFill>
              </a:rPr>
              <a:t> является непрерывной.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rgbClr val="970000"/>
                </a:solidFill>
              </a:rPr>
              <a:t>Доказательство.</a:t>
            </a:r>
            <a:r>
              <a:rPr lang="ru-RU" sz="2800" dirty="0">
                <a:solidFill>
                  <a:schemeClr val="tx2"/>
                </a:solidFill>
              </a:rPr>
              <a:t> Немедленно следует из определений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и непрерывности, поскольку все цепи в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одноэлементны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далее преобразование частично упорядоченных областей, для которых каждая цепь имеет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в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4.</a:t>
            </a:r>
            <a:r>
              <a:rPr lang="ru-RU" sz="2800" dirty="0">
                <a:solidFill>
                  <a:schemeClr val="tx2"/>
                </a:solidFill>
              </a:rPr>
              <a:t> Для частично упорядоченного множества </a:t>
            </a:r>
            <a:r>
              <a:rPr lang="ru-RU" sz="2800" b="1" dirty="0">
                <a:solidFill>
                  <a:schemeClr val="tx2"/>
                </a:solidFill>
              </a:rPr>
              <a:t>А </a:t>
            </a:r>
            <a:r>
              <a:rPr lang="ru-RU" sz="2800" dirty="0">
                <a:solidFill>
                  <a:schemeClr val="tx2"/>
                </a:solidFill>
              </a:rPr>
              <a:t>с порядком ⊑</a:t>
            </a:r>
            <a:r>
              <a:rPr lang="ru-RU" sz="2800" b="1" baseline="-25000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добавление нижнего элемента (</a:t>
            </a:r>
            <a:r>
              <a:rPr lang="ru-RU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) приводит к множеству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=А</a:t>
            </a:r>
            <a:r>
              <a:rPr lang="ru-RU" sz="2800" dirty="0">
                <a:solidFill>
                  <a:schemeClr val="tx2"/>
                </a:solidFill>
              </a:rPr>
              <a:t>∪</a:t>
            </a:r>
            <a:r>
              <a:rPr lang="en-US" sz="2800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⊥</a:t>
            </a:r>
            <a:r>
              <a:rPr lang="en-US" sz="2800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упорядоченному отношением</a:t>
            </a:r>
            <a:r>
              <a:rPr lang="en-US" sz="2800" dirty="0">
                <a:solidFill>
                  <a:schemeClr val="tx2"/>
                </a:solidFill>
              </a:rPr>
              <a:t> ⊑</a:t>
            </a:r>
            <a:r>
              <a:rPr lang="ru-RU" sz="2000" b="1" dirty="0">
                <a:solidFill>
                  <a:schemeClr val="tx2"/>
                </a:solidFill>
              </a:rPr>
              <a:t>А</a:t>
            </a:r>
            <a:r>
              <a:rPr lang="ru-RU" sz="20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так что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 ⊑</a:t>
            </a:r>
            <a:r>
              <a:rPr lang="ru-RU" sz="2000" b="1" dirty="0">
                <a:solidFill>
                  <a:srgbClr val="000000"/>
                </a:solidFill>
              </a:rPr>
              <a:t>А</a:t>
            </a:r>
            <a:r>
              <a:rPr lang="ru-RU" sz="2000" b="1" baseline="-25000" dirty="0">
                <a:solidFill>
                  <a:srgbClr val="000000"/>
                </a:solidFill>
              </a:rPr>
              <a:t>⊥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'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≡</a:t>
            </a:r>
            <a:r>
              <a:rPr lang="ru-RU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либо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'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⊑</a:t>
            </a:r>
            <a:r>
              <a:rPr lang="ru-RU" sz="2800" b="1" baseline="-25000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'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62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дискретный частичный порядок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Утверждение 3.</a:t>
            </a:r>
            <a:r>
              <a:rPr lang="ru-RU" sz="2800" dirty="0">
                <a:solidFill>
                  <a:schemeClr val="tx2"/>
                </a:solidFill>
              </a:rPr>
              <a:t> Если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– частично упорядоченное множество, для каждой цепи которого существует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то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 –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Кроме того, если	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𝜆x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):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→B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непрерывная функция,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(𝜆x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): А</a:t>
            </a:r>
            <a:r>
              <a:rPr lang="ru-RU" sz="2800" b="1" baseline="-25000" dirty="0">
                <a:solidFill>
                  <a:schemeClr val="tx2"/>
                </a:solidFill>
              </a:rPr>
              <a:t>⊥</a:t>
            </a:r>
            <a:r>
              <a:rPr lang="en-US" sz="2800" b="1" dirty="0">
                <a:solidFill>
                  <a:schemeClr val="tx2"/>
                </a:solidFill>
              </a:rPr>
              <a:t>→B</a:t>
            </a:r>
            <a:r>
              <a:rPr lang="ru-RU" sz="2800" dirty="0">
                <a:solidFill>
                  <a:schemeClr val="tx2"/>
                </a:solidFill>
              </a:rPr>
              <a:t> также является непрерывной функцией.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 рисунке изображена область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образованная из области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dirty="0">
                <a:solidFill>
                  <a:schemeClr val="tx2"/>
                </a:solidFill>
              </a:rPr>
              <a:t>, являющаяся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4775678" y="4029463"/>
            <a:ext cx="4401321" cy="1580138"/>
            <a:chOff x="4775678" y="4029463"/>
            <a:chExt cx="4401321" cy="1580138"/>
          </a:xfrm>
        </p:grpSpPr>
        <p:sp>
          <p:nvSpPr>
            <p:cNvPr id="7" name="Овал 6"/>
            <p:cNvSpPr/>
            <p:nvPr/>
          </p:nvSpPr>
          <p:spPr>
            <a:xfrm>
              <a:off x="4963301" y="448830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510708" y="44958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050887" y="448830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4663" y="44958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5678" y="4029463"/>
              <a:ext cx="258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ru-RU" b="1" dirty="0">
                  <a:solidFill>
                    <a:schemeClr val="tx2"/>
                  </a:solidFill>
                </a:rPr>
                <a:t> 0</a:t>
              </a:r>
              <a:r>
                <a:rPr lang="en-US" b="1" dirty="0">
                  <a:solidFill>
                    <a:schemeClr val="tx2"/>
                  </a:solidFill>
                </a:rPr>
                <a:t>       </a:t>
              </a:r>
              <a:r>
                <a:rPr lang="ru-RU" b="1" dirty="0">
                  <a:solidFill>
                    <a:schemeClr val="tx2"/>
                  </a:solidFill>
                </a:rPr>
                <a:t> 1</a:t>
              </a:r>
              <a:r>
                <a:rPr lang="en-US" b="1" dirty="0">
                  <a:solidFill>
                    <a:schemeClr val="tx2"/>
                  </a:solidFill>
                </a:rPr>
                <a:t>        </a:t>
              </a:r>
              <a:r>
                <a:rPr lang="ru-RU" b="1" dirty="0">
                  <a:solidFill>
                    <a:schemeClr val="tx2"/>
                  </a:solidFill>
                </a:rPr>
                <a:t>2</a:t>
              </a:r>
              <a:r>
                <a:rPr lang="en-US" b="1" dirty="0">
                  <a:solidFill>
                    <a:schemeClr val="tx2"/>
                  </a:solidFill>
                </a:rPr>
                <a:t>       </a:t>
              </a:r>
              <a:r>
                <a:rPr lang="ru-RU" b="1" dirty="0">
                  <a:solidFill>
                    <a:schemeClr val="tx2"/>
                  </a:solidFill>
                </a:rPr>
                <a:t> 3       4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10067" y="4489646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043031" y="5083767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5678" y="5240269"/>
              <a:ext cx="258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 ⊥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0001" y="4164230"/>
              <a:ext cx="1436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. . </a:t>
              </a:r>
              <a:r>
                <a:rPr lang="ru-RU" b="1">
                  <a:solidFill>
                    <a:schemeClr val="tx2"/>
                  </a:solidFill>
                </a:rPr>
                <a:t>.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18067" y="4680466"/>
              <a:ext cx="1436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. . </a:t>
              </a:r>
              <a:r>
                <a:rPr lang="ru-RU" b="1">
                  <a:solidFill>
                    <a:schemeClr val="tx2"/>
                  </a:solidFill>
                </a:rPr>
                <a:t>.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13" idx="0"/>
              <a:endCxn id="7" idx="4"/>
            </p:cNvCxnSpPr>
            <p:nvPr/>
          </p:nvCxnSpPr>
          <p:spPr>
            <a:xfrm flipH="1" flipV="1">
              <a:off x="5017301" y="4596305"/>
              <a:ext cx="1079730" cy="48746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13" idx="0"/>
              <a:endCxn id="8" idx="4"/>
            </p:cNvCxnSpPr>
            <p:nvPr/>
          </p:nvCxnSpPr>
          <p:spPr>
            <a:xfrm flipH="1" flipV="1">
              <a:off x="5564708" y="4603800"/>
              <a:ext cx="532323" cy="479967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3" idx="0"/>
              <a:endCxn id="9" idx="4"/>
            </p:cNvCxnSpPr>
            <p:nvPr/>
          </p:nvCxnSpPr>
          <p:spPr>
            <a:xfrm flipV="1">
              <a:off x="6097031" y="4596305"/>
              <a:ext cx="7856" cy="48746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13" idx="0"/>
              <a:endCxn id="10" idx="4"/>
            </p:cNvCxnSpPr>
            <p:nvPr/>
          </p:nvCxnSpPr>
          <p:spPr>
            <a:xfrm flipV="1">
              <a:off x="6097031" y="4603800"/>
              <a:ext cx="551632" cy="479967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3" idx="0"/>
              <a:endCxn id="12" idx="4"/>
            </p:cNvCxnSpPr>
            <p:nvPr/>
          </p:nvCxnSpPr>
          <p:spPr>
            <a:xfrm flipV="1">
              <a:off x="6097031" y="4597646"/>
              <a:ext cx="1067036" cy="48612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13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Построение сложных областей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Сложные области строятся на базе простейших с помощью специальных </a:t>
            </a:r>
            <a:r>
              <a:rPr lang="ru-RU" sz="2800" b="1" dirty="0">
                <a:solidFill>
                  <a:schemeClr val="tx2"/>
                </a:solidFill>
              </a:rPr>
              <a:t>конструкторов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Частичный порядок в сложных областях базируется на упорядочениях его компонентов-областей.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5.</a:t>
            </a:r>
            <a:r>
              <a:rPr lang="ru-RU" sz="2800" dirty="0">
                <a:solidFill>
                  <a:schemeClr val="tx2"/>
                </a:solidFill>
              </a:rPr>
              <a:t> Для частично упорядоченных множеств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декартово произведение </a:t>
            </a:r>
            <a:r>
              <a:rPr lang="ru-RU" sz="2800" b="1" dirty="0">
                <a:solidFill>
                  <a:schemeClr val="tx2"/>
                </a:solidFill>
              </a:rPr>
              <a:t>А×В</a:t>
            </a:r>
            <a:r>
              <a:rPr lang="ru-RU" sz="2800" dirty="0">
                <a:solidFill>
                  <a:schemeClr val="tx2"/>
                </a:solidFill>
              </a:rPr>
              <a:t> есть множество </a:t>
            </a:r>
            <a:r>
              <a:rPr lang="ru-RU" sz="2800" b="1" dirty="0">
                <a:solidFill>
                  <a:schemeClr val="tx2"/>
                </a:solidFill>
              </a:rPr>
              <a:t>{(а,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)|а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А, 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упорядоченное отношением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baseline="-25000" dirty="0">
                <a:solidFill>
                  <a:schemeClr val="tx2"/>
                </a:solidFill>
              </a:rPr>
              <a:t>А×В</a:t>
            </a:r>
            <a:r>
              <a:rPr lang="ru-RU" sz="2800" dirty="0">
                <a:solidFill>
                  <a:schemeClr val="tx2"/>
                </a:solidFill>
              </a:rPr>
              <a:t>, причем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a,b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baseline="-25000" dirty="0">
                <a:solidFill>
                  <a:schemeClr val="tx2"/>
                </a:solidFill>
              </a:rPr>
              <a:t>А×В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',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')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</a:t>
            </a:r>
            <a:r>
              <a:rPr lang="en-US" sz="2800" b="1" dirty="0">
                <a:solidFill>
                  <a:schemeClr val="tx2"/>
                </a:solidFill>
              </a:rPr>
              <a:t>a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baseline="-25000" dirty="0">
                <a:solidFill>
                  <a:schemeClr val="tx2"/>
                </a:solidFill>
              </a:rPr>
              <a:t>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'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baseline="-25000" dirty="0">
                <a:solidFill>
                  <a:schemeClr val="tx2"/>
                </a:solidFill>
              </a:rPr>
              <a:t>В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'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Декартово произведение можно расширить и на произвольное количество аргументов.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Порядок на </a:t>
            </a:r>
            <a:r>
              <a:rPr lang="en-US" sz="2800" dirty="0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-мерных векторах определяется аналогично порядку на парах элементов.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12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декартово произведение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u="sng" dirty="0">
                <a:solidFill>
                  <a:schemeClr val="tx2"/>
                </a:solidFill>
              </a:rPr>
              <a:t>Пример</a:t>
            </a:r>
            <a:r>
              <a:rPr lang="en-US" sz="2800" u="sng" dirty="0">
                <a:solidFill>
                  <a:schemeClr val="tx2"/>
                </a:solidFill>
              </a:rPr>
              <a:t>:</a:t>
            </a:r>
            <a:r>
              <a:rPr lang="ru-RU" sz="2800" dirty="0">
                <a:solidFill>
                  <a:schemeClr val="tx2"/>
                </a:solidFill>
              </a:rPr>
              <a:t> декартово произведете </a:t>
            </a:r>
            <a:r>
              <a:rPr lang="ru-RU" sz="2800" b="1" dirty="0">
                <a:solidFill>
                  <a:schemeClr val="tx2"/>
                </a:solidFill>
              </a:rPr>
              <a:t>В×В</a:t>
            </a:r>
            <a:r>
              <a:rPr lang="ru-RU" sz="2800" dirty="0">
                <a:solidFill>
                  <a:schemeClr val="tx2"/>
                </a:solidFill>
              </a:rPr>
              <a:t>, где </a:t>
            </a:r>
            <a:r>
              <a:rPr lang="ru-RU" sz="2800" b="1" dirty="0">
                <a:solidFill>
                  <a:schemeClr val="tx2"/>
                </a:solidFill>
              </a:rPr>
              <a:t>В =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true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false</a:t>
            </a:r>
            <a:r>
              <a:rPr lang="en-US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br>
              <a:rPr lang="en-US" sz="2800" dirty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476837" y="1447968"/>
            <a:ext cx="4493259" cy="1541294"/>
            <a:chOff x="3348007" y="1879768"/>
            <a:chExt cx="4493259" cy="1541294"/>
          </a:xfrm>
        </p:grpSpPr>
        <p:sp>
          <p:nvSpPr>
            <p:cNvPr id="7" name="Овал 6"/>
            <p:cNvSpPr/>
            <p:nvPr/>
          </p:nvSpPr>
          <p:spPr>
            <a:xfrm>
              <a:off x="4912501" y="2299766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059267" y="2301107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992231" y="2895228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878" y="3051730"/>
              <a:ext cx="258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 ⊥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8007" y="2407766"/>
              <a:ext cx="1436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B =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17" idx="0"/>
            </p:cNvCxnSpPr>
            <p:nvPr/>
          </p:nvCxnSpPr>
          <p:spPr>
            <a:xfrm flipH="1" flipV="1">
              <a:off x="4966501" y="2407766"/>
              <a:ext cx="1079730" cy="48746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7" idx="0"/>
            </p:cNvCxnSpPr>
            <p:nvPr/>
          </p:nvCxnSpPr>
          <p:spPr>
            <a:xfrm flipV="1">
              <a:off x="6046231" y="2409107"/>
              <a:ext cx="1067036" cy="48612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04268" y="1899418"/>
              <a:ext cx="1436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false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37878" y="1879768"/>
              <a:ext cx="2588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true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6121400" y="33528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14900" y="33655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454900" y="33655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134100" y="44831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914900" y="44831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54900" y="44831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94500" y="55499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083076" y="2975877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err="1">
                <a:solidFill>
                  <a:schemeClr val="tx2"/>
                </a:solidFill>
              </a:rPr>
              <a:t>true</a:t>
            </a:r>
            <a:r>
              <a:rPr lang="en-US" b="1">
                <a:solidFill>
                  <a:schemeClr val="tx2"/>
                </a:solidFill>
              </a:rPr>
              <a:t>, true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44595" y="4322077"/>
            <a:ext cx="12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ru-RU" b="1" dirty="0">
                <a:solidFill>
                  <a:schemeClr val="tx2"/>
                </a:solidFill>
              </a:rPr>
              <a:t>⊥</a:t>
            </a:r>
            <a:r>
              <a:rPr lang="en-US" b="1" dirty="0">
                <a:solidFill>
                  <a:schemeClr val="tx2"/>
                </a:solidFill>
              </a:rPr>
              <a:t>, true)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44405" y="5668286"/>
            <a:ext cx="10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ru-RU" b="1" dirty="0">
                <a:solidFill>
                  <a:schemeClr val="tx2"/>
                </a:solidFill>
              </a:rPr>
              <a:t>⊥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ru-RU" b="1" dirty="0">
                <a:solidFill>
                  <a:schemeClr val="tx2"/>
                </a:solidFill>
              </a:rPr>
              <a:t>⊥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48" name="Прямая со стрелкой 47"/>
          <p:cNvCxnSpPr>
            <a:stCxn id="40" idx="0"/>
            <a:endCxn id="37" idx="4"/>
          </p:cNvCxnSpPr>
          <p:nvPr/>
        </p:nvCxnSpPr>
        <p:spPr>
          <a:xfrm flipH="1" flipV="1">
            <a:off x="6188100" y="4591100"/>
            <a:ext cx="660400" cy="95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0" idx="0"/>
            <a:endCxn id="39" idx="4"/>
          </p:cNvCxnSpPr>
          <p:nvPr/>
        </p:nvCxnSpPr>
        <p:spPr>
          <a:xfrm flipV="1">
            <a:off x="6848500" y="4591100"/>
            <a:ext cx="660400" cy="95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0" idx="0"/>
            <a:endCxn id="38" idx="4"/>
          </p:cNvCxnSpPr>
          <p:nvPr/>
        </p:nvCxnSpPr>
        <p:spPr>
          <a:xfrm flipH="1" flipV="1">
            <a:off x="4968900" y="4591100"/>
            <a:ext cx="1879600" cy="95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8" idx="0"/>
            <a:endCxn id="35" idx="4"/>
          </p:cNvCxnSpPr>
          <p:nvPr/>
        </p:nvCxnSpPr>
        <p:spPr>
          <a:xfrm flipV="1">
            <a:off x="4968900" y="3473500"/>
            <a:ext cx="0" cy="1009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8" idx="0"/>
            <a:endCxn id="34" idx="4"/>
          </p:cNvCxnSpPr>
          <p:nvPr/>
        </p:nvCxnSpPr>
        <p:spPr>
          <a:xfrm flipV="1">
            <a:off x="4968900" y="3460800"/>
            <a:ext cx="1206500" cy="10223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7" idx="0"/>
            <a:endCxn id="35" idx="4"/>
          </p:cNvCxnSpPr>
          <p:nvPr/>
        </p:nvCxnSpPr>
        <p:spPr>
          <a:xfrm flipH="1" flipV="1">
            <a:off x="4968900" y="3473500"/>
            <a:ext cx="1219200" cy="1009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7" idx="0"/>
            <a:endCxn id="36" idx="4"/>
          </p:cNvCxnSpPr>
          <p:nvPr/>
        </p:nvCxnSpPr>
        <p:spPr>
          <a:xfrm flipV="1">
            <a:off x="6188100" y="3473500"/>
            <a:ext cx="1320800" cy="1009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9" idx="0"/>
            <a:endCxn id="34" idx="4"/>
          </p:cNvCxnSpPr>
          <p:nvPr/>
        </p:nvCxnSpPr>
        <p:spPr>
          <a:xfrm flipH="1" flipV="1">
            <a:off x="6175400" y="3460800"/>
            <a:ext cx="1333500" cy="10223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9" idx="0"/>
            <a:endCxn id="58" idx="4"/>
          </p:cNvCxnSpPr>
          <p:nvPr/>
        </p:nvCxnSpPr>
        <p:spPr>
          <a:xfrm flipV="1">
            <a:off x="7508900" y="3473500"/>
            <a:ext cx="1193800" cy="1009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93296" y="4224770"/>
            <a:ext cx="14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В×В</a:t>
            </a:r>
            <a:r>
              <a:rPr lang="en-US" b="1" dirty="0">
                <a:solidFill>
                  <a:schemeClr val="tx2"/>
                </a:solidFill>
              </a:rPr>
              <a:t> =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8648700" y="33655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648700" y="4483100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59" idx="0"/>
            <a:endCxn id="58" idx="4"/>
          </p:cNvCxnSpPr>
          <p:nvPr/>
        </p:nvCxnSpPr>
        <p:spPr>
          <a:xfrm flipV="1">
            <a:off x="8702700" y="3473500"/>
            <a:ext cx="0" cy="1009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59" idx="0"/>
            <a:endCxn id="36" idx="4"/>
          </p:cNvCxnSpPr>
          <p:nvPr/>
        </p:nvCxnSpPr>
        <p:spPr>
          <a:xfrm flipH="1" flipV="1">
            <a:off x="7508900" y="3473500"/>
            <a:ext cx="1193800" cy="10096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0" idx="0"/>
            <a:endCxn id="59" idx="4"/>
          </p:cNvCxnSpPr>
          <p:nvPr/>
        </p:nvCxnSpPr>
        <p:spPr>
          <a:xfrm flipV="1">
            <a:off x="6848500" y="4591100"/>
            <a:ext cx="1854200" cy="95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78095" y="4322077"/>
            <a:ext cx="12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(true, </a:t>
            </a:r>
            <a:r>
              <a:rPr lang="ru-RU" b="1" dirty="0">
                <a:solidFill>
                  <a:schemeClr val="tx2"/>
                </a:solidFill>
              </a:rPr>
              <a:t>⊥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711895" y="4322077"/>
            <a:ext cx="12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ru-RU" b="1" dirty="0">
                <a:solidFill>
                  <a:schemeClr val="tx2"/>
                </a:solidFill>
              </a:rPr>
              <a:t>⊥</a:t>
            </a:r>
            <a:r>
              <a:rPr lang="en-US" b="1" dirty="0">
                <a:solidFill>
                  <a:schemeClr val="tx2"/>
                </a:solidFill>
              </a:rPr>
              <a:t>, false)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79995" y="4322077"/>
            <a:ext cx="12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(false, </a:t>
            </a:r>
            <a:r>
              <a:rPr lang="ru-RU" b="1" dirty="0">
                <a:solidFill>
                  <a:schemeClr val="tx2"/>
                </a:solidFill>
              </a:rPr>
              <a:t>⊥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03876" y="2975877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(false, true)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00876" y="2975877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(true, false)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59776" y="2975877"/>
            <a:ext cx="149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(false, false)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декартово произведение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001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Утверждение </a:t>
            </a:r>
            <a:r>
              <a:rPr lang="en-US" sz="2800" b="1" dirty="0">
                <a:solidFill>
                  <a:srgbClr val="970000"/>
                </a:solidFill>
              </a:rPr>
              <a:t>4</a:t>
            </a:r>
            <a:r>
              <a:rPr lang="ru-RU" sz="2800" b="1" dirty="0">
                <a:solidFill>
                  <a:srgbClr val="970000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Если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., то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и ассоциированные с ним операции непрерывны.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rgbClr val="970000"/>
                </a:solidFill>
              </a:rPr>
              <a:t>Доказательство.</a:t>
            </a:r>
            <a:r>
              <a:rPr lang="ru-RU" sz="2800" dirty="0">
                <a:solidFill>
                  <a:schemeClr val="tx2"/>
                </a:solidFill>
              </a:rPr>
              <a:t> Любая цепь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dirty="0">
                <a:solidFill>
                  <a:schemeClr val="tx2"/>
                </a:solidFill>
              </a:rPr>
              <a:t> 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имеет вид: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 = {(а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b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А,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В,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для некоторого множества индексов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. По определению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оба множества </a:t>
            </a:r>
            <a:r>
              <a:rPr lang="en-US" sz="2800" b="1" dirty="0">
                <a:solidFill>
                  <a:schemeClr val="tx2"/>
                </a:solidFill>
              </a:rPr>
              <a:t>M</a:t>
            </a:r>
            <a:r>
              <a:rPr lang="ru-RU" sz="2800" b="1" dirty="0">
                <a:solidFill>
                  <a:schemeClr val="tx2"/>
                </a:solidFill>
              </a:rPr>
              <a:t> = 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baseline="-250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 = {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en-US" sz="2800" b="1" baseline="-25000" dirty="0">
                <a:solidFill>
                  <a:schemeClr val="tx2"/>
                </a:solidFill>
              </a:rPr>
              <a:t>i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цепи 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с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⊔</a:t>
            </a:r>
            <a:r>
              <a:rPr lang="en-US" sz="2800" b="1" dirty="0">
                <a:solidFill>
                  <a:schemeClr val="tx2"/>
                </a:solidFill>
              </a:rPr>
              <a:t>M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 соответственно.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Тогда, из определения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следует, что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=(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M</a:t>
            </a:r>
            <a:r>
              <a:rPr lang="en-US" sz="2800" b="1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частично упорядоченное множество, в котором каждая цепь имеет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Если, кроме того,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имеют оба нижние элементы, то (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) есть нижний элемент 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, отличный от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 Отсюда, с учетом предыдущего, следует, что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Из того факта, что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en-US" sz="2800" dirty="0">
                <a:solidFill>
                  <a:schemeClr val="tx2"/>
                </a:solidFill>
              </a:rPr>
              <a:t> =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M</a:t>
            </a:r>
            <a:r>
              <a:rPr lang="en-US" sz="2800" b="1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⊔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следует непрерывность операции спаривания.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85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декартово произведение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509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Покажем теперь,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что операция взятия 1-го компонента (</a:t>
            </a:r>
            <a:r>
              <a:rPr lang="ru-RU" sz="2800" b="1" dirty="0" err="1">
                <a:solidFill>
                  <a:schemeClr val="tx2"/>
                </a:solidFill>
              </a:rPr>
              <a:t>fst</a:t>
            </a:r>
            <a:r>
              <a:rPr lang="ru-RU" sz="2800" dirty="0">
                <a:solidFill>
                  <a:schemeClr val="tx2"/>
                </a:solidFill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непрерывна.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цепь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dirty="0">
                <a:solidFill>
                  <a:schemeClr val="tx2"/>
                </a:solidFill>
              </a:rPr>
              <a:t> 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Тогда: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fst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=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=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 err="1">
                <a:solidFill>
                  <a:schemeClr val="tx2"/>
                </a:solidFill>
              </a:rPr>
              <a:t>st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 {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{b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I}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=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fst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M</a:t>
            </a:r>
            <a:r>
              <a:rPr lang="en-US" sz="2800" b="1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ru-RU" sz="2800" dirty="0">
                <a:solidFill>
                  <a:schemeClr val="tx2"/>
                </a:solidFill>
              </a:rPr>
              <a:t>=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 err="1">
                <a:solidFill>
                  <a:schemeClr val="tx2"/>
                </a:solidFill>
              </a:rPr>
              <a:t>t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= </a:t>
            </a:r>
            <a:r>
              <a:rPr lang="ru-RU" sz="2800" b="1" dirty="0" err="1">
                <a:solidFill>
                  <a:schemeClr val="tx2"/>
                </a:solidFill>
              </a:rPr>
              <a:t>fst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I}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что и доказывает непрерывность операции </a:t>
            </a:r>
            <a:r>
              <a:rPr lang="ru-RU" sz="2800" b="1" dirty="0" err="1">
                <a:solidFill>
                  <a:schemeClr val="tx2"/>
                </a:solidFill>
              </a:rPr>
              <a:t>fst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Доказательство того факта, что операция взятия второго компонента (</a:t>
            </a:r>
            <a:r>
              <a:rPr lang="ru-RU" sz="2800" b="1" dirty="0" err="1">
                <a:solidFill>
                  <a:schemeClr val="tx2"/>
                </a:solidFill>
              </a:rPr>
              <a:t>snd</a:t>
            </a:r>
            <a:r>
              <a:rPr lang="ru-RU" sz="2800" dirty="0">
                <a:solidFill>
                  <a:schemeClr val="tx2"/>
                </a:solidFill>
              </a:rPr>
              <a:t>) непрерывна, осуществляется аналогично, что и завершает доказательство утверждения.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647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общем случае любой элемент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произвольной области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может рассматриваться как объект множественного типа, содержащий «атомы» информации.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 ⊑</a:t>
            </a:r>
            <a:r>
              <a:rPr lang="ru-RU" sz="2800" baseline="-25000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может рассматриваться как отношение включения множеств, и оператор </a:t>
            </a:r>
            <a:r>
              <a:rPr lang="ru-RU" sz="2800" b="1" dirty="0">
                <a:solidFill>
                  <a:schemeClr val="tx2"/>
                </a:solidFill>
              </a:rPr>
              <a:t>наименьшей верхней грани</a:t>
            </a:r>
            <a:r>
              <a:rPr lang="ru-RU" sz="2800" dirty="0">
                <a:solidFill>
                  <a:schemeClr val="tx2"/>
                </a:solidFill>
              </a:rPr>
              <a:t> может рассматриваться как </a:t>
            </a:r>
            <a:r>
              <a:rPr lang="ru-RU" sz="2800" b="1" dirty="0">
                <a:solidFill>
                  <a:schemeClr val="tx2"/>
                </a:solidFill>
              </a:rPr>
              <a:t>объединение множеств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506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преобразование аргументов функциями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Функция </a:t>
            </a:r>
            <a:r>
              <a:rPr lang="ru-RU" sz="2800" b="1" dirty="0" err="1">
                <a:solidFill>
                  <a:srgbClr val="035B7A"/>
                </a:solidFill>
              </a:rPr>
              <a:t>f</a:t>
            </a:r>
            <a:r>
              <a:rPr lang="ru-RU" sz="2800" b="1" dirty="0">
                <a:solidFill>
                  <a:srgbClr val="035B7A"/>
                </a:solidFill>
              </a:rPr>
              <a:t>: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А→</a:t>
            </a:r>
            <a:r>
              <a:rPr lang="en-US" sz="2800" b="1" dirty="0">
                <a:solidFill>
                  <a:srgbClr val="035B7A"/>
                </a:solidFill>
              </a:rPr>
              <a:t>B</a:t>
            </a:r>
            <a:r>
              <a:rPr lang="ru-RU" sz="2800" dirty="0">
                <a:solidFill>
                  <a:srgbClr val="035B7A"/>
                </a:solidFill>
              </a:rPr>
              <a:t> есть преобразование, которое переводит элемент </a:t>
            </a:r>
            <a:r>
              <a:rPr lang="ru-RU" sz="2800" b="1" dirty="0">
                <a:solidFill>
                  <a:srgbClr val="035B7A"/>
                </a:solidFill>
              </a:rPr>
              <a:t>х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∈ </a:t>
            </a:r>
            <a:r>
              <a:rPr lang="ru-RU" sz="2800" b="1" dirty="0">
                <a:solidFill>
                  <a:srgbClr val="035B7A"/>
                </a:solidFill>
              </a:rPr>
              <a:t>А</a:t>
            </a:r>
            <a:r>
              <a:rPr lang="ru-RU" sz="2800" dirty="0">
                <a:solidFill>
                  <a:srgbClr val="035B7A"/>
                </a:solidFill>
              </a:rPr>
              <a:t> в некоторый элемент </a:t>
            </a:r>
            <a:r>
              <a:rPr lang="ru-RU" sz="2800" b="1" dirty="0" err="1">
                <a:solidFill>
                  <a:srgbClr val="035B7A"/>
                </a:solidFill>
              </a:rPr>
              <a:t>f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x</a:t>
            </a:r>
            <a:r>
              <a:rPr lang="ru-RU" sz="2800" b="1" dirty="0">
                <a:solidFill>
                  <a:srgbClr val="035B7A"/>
                </a:solidFill>
              </a:rPr>
              <a:t>)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∈ </a:t>
            </a:r>
            <a:r>
              <a:rPr lang="en-US" sz="2800" b="1" dirty="0">
                <a:solidFill>
                  <a:srgbClr val="035B7A"/>
                </a:solidFill>
              </a:rPr>
              <a:t>B</a:t>
            </a:r>
            <a:r>
              <a:rPr lang="ru-RU" sz="2800" dirty="0">
                <a:solidFill>
                  <a:srgbClr val="035B7A"/>
                </a:solidFill>
              </a:rPr>
              <a:t>. </a:t>
            </a:r>
            <a:endParaRPr lang="en-US" sz="2800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рассматривается как множество атомов, то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преобразует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сопоставляя каждому атому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элемент в области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и объединяя их в этой области.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baseline="-25000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, то применение функции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должно привести к аналогичной ситуации в области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, т.е. из большего количества информации об аргументе должно быть произведено большее количество информации о результате.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072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Монотонные и непрерывные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24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1.</a:t>
            </a:r>
            <a:r>
              <a:rPr lang="ru-RU" sz="2800" dirty="0">
                <a:solidFill>
                  <a:schemeClr val="tx2"/>
                </a:solidFill>
              </a:rPr>
              <a:t>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→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монотонна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для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, из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⊑</a:t>
            </a:r>
            <a:r>
              <a:rPr lang="ru-RU" sz="2800" b="1" baseline="-25000" dirty="0">
                <a:solidFill>
                  <a:schemeClr val="tx2"/>
                </a:solidFill>
              </a:rPr>
              <a:t>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 следует, что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baseline="-25000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24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Немонотонные функции считаются плохими, причем очень часто они являются невычислимыми.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24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требуется, чтобы функции, используемые в </a:t>
            </a:r>
            <a:r>
              <a:rPr lang="ru-RU" sz="2800" dirty="0" err="1">
                <a:solidFill>
                  <a:schemeClr val="tx2"/>
                </a:solidFill>
              </a:rPr>
              <a:t>денотационной</a:t>
            </a:r>
            <a:r>
              <a:rPr lang="ru-RU" sz="2800" dirty="0">
                <a:solidFill>
                  <a:schemeClr val="tx2"/>
                </a:solidFill>
              </a:rPr>
              <a:t> семантике были </a:t>
            </a:r>
            <a:r>
              <a:rPr lang="ru-RU" sz="2800" b="1" dirty="0">
                <a:solidFill>
                  <a:schemeClr val="tx2"/>
                </a:solidFill>
              </a:rPr>
              <a:t>монотонные</a:t>
            </a:r>
            <a:r>
              <a:rPr lang="ru-RU" sz="2800" dirty="0">
                <a:solidFill>
                  <a:schemeClr val="tx2"/>
                </a:solidFill>
              </a:rPr>
              <a:t>. Это требование гарантирует, что любое семейство функций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⊥,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(⊥),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(⊥)),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...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F</a:t>
            </a:r>
            <a:r>
              <a:rPr lang="en-US" sz="2800" b="1" baseline="30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(⊥),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...</a:t>
            </a:r>
            <a:r>
              <a:rPr lang="en-US" sz="2800" b="1" dirty="0">
                <a:solidFill>
                  <a:schemeClr val="tx2"/>
                </a:solidFill>
              </a:rPr>
              <a:t> ,</a:t>
            </a:r>
            <a:r>
              <a:rPr lang="ru-RU" sz="2800" dirty="0">
                <a:solidFill>
                  <a:schemeClr val="tx2"/>
                </a:solidFill>
              </a:rPr>
              <a:t> генерируемое функционалом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, является цепью.</a:t>
            </a:r>
          </a:p>
          <a:p>
            <a:pPr marL="0" lvl="7" indent="0" algn="just">
              <a:spcBef>
                <a:spcPts val="24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Однако, для развития семантики фиксированной точки требуется более сильное свойство, чем монотонность.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19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Монотонные и непрерывные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Аналогично тому, как бинарная операция ⊔ обобщается операцией взятия </a:t>
            </a:r>
            <a:r>
              <a:rPr lang="ru-RU" sz="2800" b="1" dirty="0" err="1">
                <a:solidFill>
                  <a:schemeClr val="tx2"/>
                </a:solidFill>
              </a:rPr>
              <a:t>н.в.г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для множества аргументов, так и </a:t>
            </a:r>
            <a:r>
              <a:rPr lang="ru-RU" sz="2800" b="1" dirty="0">
                <a:solidFill>
                  <a:schemeClr val="tx2"/>
                </a:solidFill>
              </a:rPr>
              <a:t>условие монотонности</a:t>
            </a:r>
            <a:r>
              <a:rPr lang="ru-RU" sz="2800" dirty="0">
                <a:solidFill>
                  <a:schemeClr val="tx2"/>
                </a:solidFill>
              </a:rPr>
              <a:t> обобщается </a:t>
            </a:r>
            <a:r>
              <a:rPr lang="ru-RU" sz="2800" b="1" dirty="0">
                <a:solidFill>
                  <a:schemeClr val="tx2"/>
                </a:solidFill>
              </a:rPr>
              <a:t>свойством непрерывности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2.</a:t>
            </a:r>
            <a:r>
              <a:rPr lang="ru-RU" sz="2800" dirty="0">
                <a:solidFill>
                  <a:schemeClr val="tx2"/>
                </a:solidFill>
              </a:rPr>
              <a:t> Для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монотонная функция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→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 является </a:t>
            </a:r>
            <a:r>
              <a:rPr lang="ru-RU" sz="2800" b="1" dirty="0">
                <a:solidFill>
                  <a:schemeClr val="tx2"/>
                </a:solidFill>
              </a:rPr>
              <a:t>непрерывной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для любой цепи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⊆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{f(x) </a:t>
            </a:r>
            <a:r>
              <a:rPr lang="ru-RU" sz="2800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Утверждение 1.</a:t>
            </a:r>
            <a:r>
              <a:rPr lang="ru-RU" sz="2800" dirty="0">
                <a:solidFill>
                  <a:schemeClr val="tx2"/>
                </a:solidFill>
              </a:rPr>
              <a:t> Пусть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частично упорядоченные множества, элементы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образуют цепь 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, 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→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монотонная функция. Тогда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y) = f(x)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(y)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Доказательство.</a:t>
            </a:r>
            <a:r>
              <a:rPr lang="ru-RU" sz="2800" dirty="0">
                <a:solidFill>
                  <a:schemeClr val="tx2"/>
                </a:solidFill>
              </a:rPr>
              <a:t> Непосредственно следует из определения цепи и монотонности функции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880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Монотонные и непрерывные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Утверждение 1</a:t>
            </a:r>
            <a:r>
              <a:rPr lang="ru-RU" sz="2800" dirty="0">
                <a:solidFill>
                  <a:schemeClr val="tx2"/>
                </a:solidFill>
              </a:rPr>
              <a:t> можно обобщить для случая конечного множества аргументов (конечных цепей).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то же время, как видно из определения, свойство непрерывности является обобщением свойства монотонности и для бесконечных цепей, а не только конечных.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Непрерывная функция сохраняет пределы цепей.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Таким образом,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содержит в точности столько же информации, что и объединение информации, полученной из атомов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dirty="0">
                <a:solidFill>
                  <a:schemeClr val="tx2"/>
                </a:solidFill>
              </a:rPr>
              <a:t> в результате применения функции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Нетрудно показать, что всякая непрерывная функция является также и монотонной.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161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Монотонные и непрерывные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Непрерывные функции обеспечивают возможность обработки объектов бесконечного размера (информационного содержания).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Для некоторых бесконечных объектов 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dirty="0">
                <a:solidFill>
                  <a:schemeClr val="tx2"/>
                </a:solidFill>
              </a:rPr>
              <a:t> невозможно задать представление 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dirty="0">
                <a:solidFill>
                  <a:schemeClr val="tx2"/>
                </a:solidFill>
              </a:rPr>
              <a:t> в памяти машины, поэтому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dirty="0" err="1">
                <a:solidFill>
                  <a:schemeClr val="tx2"/>
                </a:solidFill>
              </a:rPr>
              <a:t>невычислима</a:t>
            </a:r>
            <a:r>
              <a:rPr lang="ru-RU" sz="2600" dirty="0">
                <a:solidFill>
                  <a:schemeClr val="tx2"/>
                </a:solidFill>
              </a:rPr>
              <a:t> обычным путем (в частности, когда 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dirty="0">
                <a:solidFill>
                  <a:schemeClr val="tx2"/>
                </a:solidFill>
              </a:rPr>
              <a:t> является функцией).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Если же 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dirty="0">
                <a:solidFill>
                  <a:schemeClr val="tx2"/>
                </a:solidFill>
              </a:rPr>
              <a:t> есть </a:t>
            </a:r>
            <a:r>
              <a:rPr lang="ru-RU" sz="2600" dirty="0" err="1">
                <a:solidFill>
                  <a:schemeClr val="tx2"/>
                </a:solidFill>
              </a:rPr>
              <a:t>н.в.г</a:t>
            </a:r>
            <a:r>
              <a:rPr lang="ru-RU" sz="2600" dirty="0">
                <a:solidFill>
                  <a:schemeClr val="tx2"/>
                </a:solidFill>
              </a:rPr>
              <a:t>. цепи 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en-US" sz="2600" b="1" baseline="-25000" dirty="0" err="1">
                <a:solidFill>
                  <a:schemeClr val="tx2"/>
                </a:solidFill>
              </a:rPr>
              <a:t>i</a:t>
            </a:r>
            <a:r>
              <a:rPr lang="en-US" sz="2600" b="1" baseline="-25000" dirty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|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i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∈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Nat</a:t>
            </a:r>
            <a:r>
              <a:rPr lang="en-US" sz="2600" b="1" dirty="0">
                <a:solidFill>
                  <a:schemeClr val="tx2"/>
                </a:solidFill>
              </a:rPr>
              <a:t>}</a:t>
            </a:r>
            <a:r>
              <a:rPr lang="ru-RU" sz="2600" dirty="0">
                <a:solidFill>
                  <a:schemeClr val="tx2"/>
                </a:solidFill>
              </a:rPr>
              <a:t>, где каждое </a:t>
            </a:r>
            <a:r>
              <a:rPr lang="ru-RU" sz="2600" b="1" dirty="0">
                <a:solidFill>
                  <a:schemeClr val="tx2"/>
                </a:solidFill>
              </a:rPr>
              <a:t>у</a:t>
            </a:r>
            <a:r>
              <a:rPr lang="en-US" sz="2600" b="1" baseline="-25000" dirty="0" err="1">
                <a:solidFill>
                  <a:schemeClr val="tx2"/>
                </a:solidFill>
              </a:rPr>
              <a:t>i</a:t>
            </a:r>
            <a:r>
              <a:rPr lang="ru-RU" sz="2600" dirty="0">
                <a:solidFill>
                  <a:schemeClr val="tx2"/>
                </a:solidFill>
              </a:rPr>
              <a:t> имеет конечный размер, и </a:t>
            </a:r>
            <a:r>
              <a:rPr lang="en-US" sz="2600" b="1" dirty="0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–</a:t>
            </a:r>
            <a:r>
              <a:rPr lang="ru-RU" sz="2600" dirty="0">
                <a:solidFill>
                  <a:schemeClr val="tx2"/>
                </a:solidFill>
              </a:rPr>
              <a:t> непрерывная функция, то каждое </a:t>
            </a:r>
            <a:r>
              <a:rPr lang="ru-RU" sz="2600" b="1" dirty="0">
                <a:solidFill>
                  <a:schemeClr val="tx2"/>
                </a:solidFill>
              </a:rPr>
              <a:t>у</a:t>
            </a:r>
            <a:r>
              <a:rPr lang="en-US" sz="2600" b="1" baseline="-25000" dirty="0" err="1">
                <a:solidFill>
                  <a:schemeClr val="tx2"/>
                </a:solidFill>
              </a:rPr>
              <a:t>i</a:t>
            </a:r>
            <a:r>
              <a:rPr lang="ru-RU" sz="2600" dirty="0">
                <a:solidFill>
                  <a:schemeClr val="tx2"/>
                </a:solidFill>
              </a:rPr>
              <a:t> может быть представлено в памяти ЭВМ и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 может быть применена к нему. Требуемое значение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ru-RU" sz="2600" dirty="0">
                <a:solidFill>
                  <a:schemeClr val="tx2"/>
                </a:solidFill>
              </a:rPr>
              <a:t> строится по частям как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en-US" sz="2600" b="1" dirty="0">
                <a:solidFill>
                  <a:schemeClr val="tx2"/>
                </a:solidFill>
              </a:rPr>
              <a:t>(y</a:t>
            </a:r>
            <a:r>
              <a:rPr lang="en-US" sz="2600" b="1" baseline="-25000" dirty="0">
                <a:solidFill>
                  <a:schemeClr val="tx2"/>
                </a:solidFill>
              </a:rPr>
              <a:t>0</a:t>
            </a:r>
            <a:r>
              <a:rPr lang="en-US" sz="2600" b="1" dirty="0">
                <a:solidFill>
                  <a:schemeClr val="tx2"/>
                </a:solidFill>
              </a:rPr>
              <a:t>)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en-US" sz="2600" b="1" dirty="0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en-US" sz="2600" b="1" baseline="-25000" dirty="0">
                <a:solidFill>
                  <a:schemeClr val="tx2"/>
                </a:solidFill>
              </a:rPr>
              <a:t>1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en-US" sz="2600" b="1" dirty="0">
                <a:solidFill>
                  <a:schemeClr val="tx2"/>
                </a:solidFill>
              </a:rPr>
              <a:t>f(y</a:t>
            </a:r>
            <a:r>
              <a:rPr lang="en-US" sz="2600" b="1" baseline="-25000" dirty="0">
                <a:solidFill>
                  <a:schemeClr val="tx2"/>
                </a:solidFill>
              </a:rPr>
              <a:t>2</a:t>
            </a:r>
            <a:r>
              <a:rPr lang="en-US" sz="2600" b="1" dirty="0">
                <a:solidFill>
                  <a:schemeClr val="tx2"/>
                </a:solidFill>
              </a:rPr>
              <a:t>)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mr-IN" sz="2600" b="1" dirty="0">
                <a:solidFill>
                  <a:schemeClr val="tx2"/>
                </a:solidFill>
              </a:rPr>
              <a:t>…</a:t>
            </a:r>
            <a:r>
              <a:rPr lang="en-US" sz="2600" dirty="0">
                <a:solidFill>
                  <a:schemeClr val="tx2"/>
                </a:solidFill>
              </a:rPr>
              <a:t> .</a:t>
            </a:r>
            <a:r>
              <a:rPr lang="ru-RU" sz="2600" dirty="0">
                <a:solidFill>
                  <a:schemeClr val="tx2"/>
                </a:solidFill>
              </a:rPr>
              <a:t> Поскольку 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>
                <a:solidFill>
                  <a:schemeClr val="tx2"/>
                </a:solidFill>
              </a:rPr>
              <a:t>f(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en-US" sz="2600" b="1" baseline="-25000" dirty="0" err="1">
                <a:solidFill>
                  <a:schemeClr val="tx2"/>
                </a:solidFill>
              </a:rPr>
              <a:t>i</a:t>
            </a:r>
            <a:r>
              <a:rPr lang="en-US" sz="2600" b="1" dirty="0">
                <a:solidFill>
                  <a:schemeClr val="tx2"/>
                </a:solidFill>
              </a:rPr>
              <a:t>) </a:t>
            </a:r>
            <a:r>
              <a:rPr lang="ru-RU" sz="2600" dirty="0">
                <a:solidFill>
                  <a:schemeClr val="tx2"/>
                </a:solidFill>
              </a:rPr>
              <a:t>|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i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∈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Nat</a:t>
            </a:r>
            <a:r>
              <a:rPr lang="en-US" sz="2600" b="1" dirty="0">
                <a:solidFill>
                  <a:schemeClr val="tx2"/>
                </a:solidFill>
              </a:rPr>
              <a:t>}</a:t>
            </a:r>
            <a:r>
              <a:rPr lang="ru-RU" sz="2600" dirty="0">
                <a:solidFill>
                  <a:schemeClr val="tx2"/>
                </a:solidFill>
              </a:rPr>
              <a:t> образует цепь и 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–</a:t>
            </a:r>
            <a:r>
              <a:rPr lang="ru-RU" sz="2600" dirty="0">
                <a:solidFill>
                  <a:schemeClr val="tx2"/>
                </a:solidFill>
              </a:rPr>
              <a:t> непрерывная функция, то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b="1" dirty="0">
                <a:solidFill>
                  <a:schemeClr val="tx2"/>
                </a:solidFill>
              </a:rPr>
              <a:t>) =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>
                <a:solidFill>
                  <a:schemeClr val="tx2"/>
                </a:solidFill>
              </a:rPr>
              <a:t>f(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en-US" sz="2600" b="1" baseline="-25000" dirty="0" err="1">
                <a:solidFill>
                  <a:schemeClr val="tx2"/>
                </a:solidFill>
              </a:rPr>
              <a:t>i</a:t>
            </a:r>
            <a:r>
              <a:rPr lang="en-US" sz="2600" b="1" dirty="0">
                <a:solidFill>
                  <a:schemeClr val="tx2"/>
                </a:solidFill>
              </a:rPr>
              <a:t>) </a:t>
            </a:r>
            <a:r>
              <a:rPr lang="ru-RU" sz="2600" dirty="0">
                <a:solidFill>
                  <a:schemeClr val="tx2"/>
                </a:solidFill>
              </a:rPr>
              <a:t>|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i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∈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Nat</a:t>
            </a:r>
            <a:r>
              <a:rPr lang="en-US" sz="2600" b="1" dirty="0">
                <a:solidFill>
                  <a:schemeClr val="tx2"/>
                </a:solidFill>
              </a:rPr>
              <a:t>}</a:t>
            </a:r>
            <a:r>
              <a:rPr lang="ru-RU" sz="2600" dirty="0">
                <a:solidFill>
                  <a:schemeClr val="tx2"/>
                </a:solidFill>
              </a:rPr>
              <a:t>. </a:t>
            </a:r>
            <a:endParaRPr lang="en-US" sz="26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Для полного вычисления ответа потребуется бесконечное количество времени, но любая часть ответа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ru-RU" sz="2600" b="1" dirty="0" err="1">
                <a:solidFill>
                  <a:schemeClr val="tx2"/>
                </a:solidFill>
              </a:rPr>
              <a:t>Y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ru-RU" sz="2600" dirty="0">
                <a:solidFill>
                  <a:schemeClr val="tx2"/>
                </a:solidFill>
              </a:rPr>
              <a:t> будет получена за конечное время.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653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Минимальные фиксированные точки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Функционалом</a:t>
            </a:r>
            <a:r>
              <a:rPr lang="ru-RU" sz="2800" dirty="0">
                <a:solidFill>
                  <a:schemeClr val="tx2"/>
                </a:solidFill>
              </a:rPr>
              <a:t> будем называть непрерывную функцию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→D</a:t>
            </a:r>
            <a:r>
              <a:rPr lang="ru-RU" sz="2800" dirty="0">
                <a:solidFill>
                  <a:schemeClr val="tx2"/>
                </a:solidFill>
              </a:rPr>
              <a:t>, где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есть область вида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→B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</a:t>
            </a:r>
            <a:r>
              <a:rPr lang="en-US" sz="2800" b="1" dirty="0">
                <a:solidFill>
                  <a:srgbClr val="035B7A"/>
                </a:solidFill>
              </a:rPr>
              <a:t>3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Для функционала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→D</a:t>
            </a:r>
            <a:r>
              <a:rPr lang="ru-RU" sz="2800" dirty="0">
                <a:solidFill>
                  <a:schemeClr val="tx2"/>
                </a:solidFill>
              </a:rPr>
              <a:t> и элемента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является фиксированной точкой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если и только если </a:t>
            </a:r>
            <a:r>
              <a:rPr lang="en-US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Фиксированная точка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является </a:t>
            </a:r>
            <a:r>
              <a:rPr lang="ru-RU" sz="2800" b="1" dirty="0">
                <a:solidFill>
                  <a:schemeClr val="tx2"/>
                </a:solidFill>
              </a:rPr>
              <a:t>минимальной фиксированной точкой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, если для ⩝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из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(е) = е</a:t>
            </a:r>
            <a:r>
              <a:rPr lang="ru-RU" sz="2800" dirty="0">
                <a:solidFill>
                  <a:schemeClr val="tx2"/>
                </a:solidFill>
              </a:rPr>
              <a:t> следует, что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163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Теорема Клини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60400"/>
            <a:ext cx="10530770" cy="55753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Теорема Клини</a:t>
            </a:r>
            <a:r>
              <a:rPr lang="ru-RU" sz="2800" dirty="0">
                <a:solidFill>
                  <a:srgbClr val="970000"/>
                </a:solidFill>
              </a:rPr>
              <a:t> (аппроксимации Клини).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область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является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., то минимальная фиксированная точка непрерывного функционала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→D</a:t>
            </a:r>
            <a:r>
              <a:rPr lang="ru-RU" sz="2800" dirty="0">
                <a:solidFill>
                  <a:schemeClr val="tx2"/>
                </a:solidFill>
              </a:rPr>
              <a:t> существует и определяется как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⊔</a:t>
            </a:r>
            <a:r>
              <a:rPr lang="en-US" sz="2800" b="1" dirty="0">
                <a:solidFill>
                  <a:schemeClr val="tx2"/>
                </a:solidFill>
              </a:rPr>
              <a:t>{f</a:t>
            </a:r>
            <a:r>
              <a:rPr lang="en-US" sz="2800" b="1" baseline="30000" dirty="0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(⊥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≥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b="1" u="sng" dirty="0">
                <a:solidFill>
                  <a:srgbClr val="970000"/>
                </a:solidFill>
              </a:rPr>
              <a:t>Доказательство.</a:t>
            </a:r>
            <a:r>
              <a:rPr lang="ru-RU" sz="2400" dirty="0">
                <a:solidFill>
                  <a:schemeClr val="tx2"/>
                </a:solidFill>
              </a:rPr>
              <a:t> Докажем вначале, что </a:t>
            </a:r>
            <a:r>
              <a:rPr lang="ru-RU" sz="2400" b="1" dirty="0" err="1">
                <a:solidFill>
                  <a:schemeClr val="tx2"/>
                </a:solidFill>
              </a:rPr>
              <a:t>fix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является фиксированной точкой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	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fix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) =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⊔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en-US" sz="2400" b="1" baseline="30000" dirty="0" err="1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⊥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|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		     </a:t>
            </a:r>
            <a:r>
              <a:rPr lang="ru-RU" sz="2400" b="1" dirty="0">
                <a:solidFill>
                  <a:schemeClr val="tx2"/>
                </a:solidFill>
              </a:rPr>
              <a:t>= </a:t>
            </a:r>
            <a:r>
              <a:rPr lang="en-US" sz="2400" dirty="0">
                <a:solidFill>
                  <a:schemeClr val="tx2"/>
                </a:solidFill>
              </a:rPr>
              <a:t>⊔</a:t>
            </a:r>
            <a:r>
              <a:rPr lang="en-US" sz="2400" b="1" dirty="0">
                <a:solidFill>
                  <a:schemeClr val="tx2"/>
                </a:solidFill>
              </a:rPr>
              <a:t>{F(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en-US" sz="2400" b="1" baseline="30000" dirty="0" err="1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⊥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) </a:t>
            </a:r>
            <a:r>
              <a:rPr lang="ru-RU" sz="2400" dirty="0">
                <a:solidFill>
                  <a:schemeClr val="tx2"/>
                </a:solidFill>
              </a:rPr>
              <a:t>|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 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ru-RU" sz="2400" dirty="0">
                <a:solidFill>
                  <a:schemeClr val="tx2"/>
                </a:solidFill>
              </a:rPr>
              <a:t>(по непрерывности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		     </a:t>
            </a:r>
            <a:r>
              <a:rPr lang="ru-RU" sz="2400" b="1" dirty="0">
                <a:solidFill>
                  <a:schemeClr val="tx2"/>
                </a:solidFill>
              </a:rPr>
              <a:t>= </a:t>
            </a:r>
            <a:r>
              <a:rPr lang="en-US" sz="2400" dirty="0">
                <a:solidFill>
                  <a:schemeClr val="tx2"/>
                </a:solidFill>
              </a:rPr>
              <a:t>⊔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en-US" sz="2400" b="1" baseline="30000" dirty="0" err="1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⊥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|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ru-RU" sz="2400" dirty="0">
                <a:solidFill>
                  <a:schemeClr val="tx2"/>
                </a:solidFill>
              </a:rPr>
              <a:t>(т.к.	</a:t>
            </a:r>
            <a:r>
              <a:rPr lang="ru-RU" sz="2400" b="1" dirty="0">
                <a:solidFill>
                  <a:schemeClr val="tx2"/>
                </a:solidFill>
              </a:rPr>
              <a:t>F</a:t>
            </a:r>
            <a:r>
              <a:rPr lang="ru-RU" sz="2400" b="1" baseline="30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(⊥)=⊥</a:t>
            </a:r>
            <a:r>
              <a:rPr lang="ru-RU" sz="2400" dirty="0">
                <a:solidFill>
                  <a:schemeClr val="tx2"/>
                </a:solidFill>
              </a:rPr>
              <a:t> и</a:t>
            </a:r>
            <a:r>
              <a:rPr lang="ru-RU" sz="2400" b="1" dirty="0">
                <a:solidFill>
                  <a:schemeClr val="tx2"/>
                </a:solidFill>
              </a:rPr>
              <a:t>⊥</a:t>
            </a:r>
            <a:r>
              <a:rPr lang="ru-RU" sz="2400" dirty="0">
                <a:solidFill>
                  <a:schemeClr val="tx2"/>
                </a:solidFill>
              </a:rPr>
              <a:t>⊑</a:t>
            </a:r>
            <a:r>
              <a:rPr lang="en-US" sz="2400" b="1" dirty="0">
                <a:solidFill>
                  <a:schemeClr val="tx2"/>
                </a:solidFill>
              </a:rPr>
              <a:t>F(</a:t>
            </a:r>
            <a:r>
              <a:rPr lang="ru-RU" sz="2400" b="1" dirty="0">
                <a:solidFill>
                  <a:schemeClr val="tx2"/>
                </a:solidFill>
              </a:rPr>
              <a:t>⊥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		</a:t>
            </a:r>
            <a:r>
              <a:rPr lang="en-US" sz="2400" dirty="0">
                <a:solidFill>
                  <a:schemeClr val="tx2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= </a:t>
            </a:r>
            <a:r>
              <a:rPr lang="ru-RU" sz="2400" b="1" dirty="0" err="1">
                <a:solidFill>
                  <a:schemeClr val="tx2"/>
                </a:solidFill>
              </a:rPr>
              <a:t>fix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 докажем, что </a:t>
            </a:r>
            <a:r>
              <a:rPr lang="ru-RU" sz="2400" b="1" dirty="0" err="1">
                <a:solidFill>
                  <a:schemeClr val="tx2"/>
                </a:solidFill>
              </a:rPr>
              <a:t>fix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минимальная фиксированная точка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е </a:t>
            </a:r>
            <a:r>
              <a:rPr lang="en-US" sz="2400" dirty="0">
                <a:solidFill>
                  <a:schemeClr val="tx2"/>
                </a:solidFill>
              </a:rPr>
              <a:t>∈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D</a:t>
            </a:r>
            <a:r>
              <a:rPr lang="ru-RU" sz="24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 Тогда, из </a:t>
            </a:r>
            <a:r>
              <a:rPr lang="ru-RU" sz="2400" b="1" dirty="0">
                <a:solidFill>
                  <a:schemeClr val="tx2"/>
                </a:solidFill>
              </a:rPr>
              <a:t>⊥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⊑</a:t>
            </a:r>
            <a:r>
              <a:rPr lang="en-US" sz="2400" b="1" dirty="0">
                <a:solidFill>
                  <a:schemeClr val="tx2"/>
                </a:solidFill>
              </a:rPr>
              <a:t> e</a:t>
            </a:r>
            <a:r>
              <a:rPr lang="ru-RU" sz="2400" dirty="0">
                <a:solidFill>
                  <a:schemeClr val="tx2"/>
                </a:solidFill>
              </a:rPr>
              <a:t> и монотонности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следует: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en-US" sz="2400" b="1" baseline="30000" dirty="0" err="1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⊥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⊑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en-US" sz="2400" b="1" baseline="30000" dirty="0" err="1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en-US" sz="2400" b="1" dirty="0">
                <a:solidFill>
                  <a:schemeClr val="tx2"/>
                </a:solidFill>
              </a:rPr>
              <a:t> e</a:t>
            </a:r>
            <a:r>
              <a:rPr lang="ru-RU" sz="2400" dirty="0">
                <a:solidFill>
                  <a:schemeClr val="tx2"/>
                </a:solidFill>
              </a:rPr>
              <a:t> для всех </a:t>
            </a:r>
            <a:r>
              <a:rPr lang="ru-RU" sz="2400" b="1" dirty="0" err="1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&gt;</a:t>
            </a:r>
            <a:r>
              <a:rPr lang="ru-RU" sz="2400" b="1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Отсюда следует, что </a:t>
            </a:r>
            <a:r>
              <a:rPr lang="ru-RU" sz="2400" b="1" dirty="0" err="1">
                <a:solidFill>
                  <a:schemeClr val="tx2"/>
                </a:solidFill>
              </a:rPr>
              <a:t>fix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 =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⊔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en-US" sz="2400" b="1" baseline="30000" dirty="0" err="1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⊥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|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⊑</a:t>
            </a:r>
            <a:r>
              <a:rPr lang="en-US" sz="2400" b="1" dirty="0">
                <a:solidFill>
                  <a:schemeClr val="tx2"/>
                </a:solidFill>
              </a:rPr>
              <a:t> e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ч.т.д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09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1590</Words>
  <Application>Microsoft Office PowerPoint</Application>
  <PresentationFormat>Широкоэкранный</PresentationFormat>
  <Paragraphs>153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Cambria</vt:lpstr>
      <vt:lpstr>Mangal</vt:lpstr>
      <vt:lpstr>Red Line Business 16x9</vt:lpstr>
      <vt:lpstr>Представление функции ее графиком</vt:lpstr>
      <vt:lpstr>Презентация PowerPoint</vt:lpstr>
      <vt:lpstr>преобразование аргументов функциями</vt:lpstr>
      <vt:lpstr>Монотонные и непрерывные функции</vt:lpstr>
      <vt:lpstr>Монотонные и непрерывные функции</vt:lpstr>
      <vt:lpstr>Монотонные и непрерывные функции</vt:lpstr>
      <vt:lpstr>Монотонные и непрерывные функции</vt:lpstr>
      <vt:lpstr>Минимальные фиксированные точки</vt:lpstr>
      <vt:lpstr>Теорема Клини</vt:lpstr>
      <vt:lpstr>Теорема Клини</vt:lpstr>
      <vt:lpstr>Семантические области как п.ч.п.</vt:lpstr>
      <vt:lpstr>дискретный частичный порядок</vt:lpstr>
      <vt:lpstr>дискретный частичный порядок</vt:lpstr>
      <vt:lpstr>Построение сложных областей</vt:lpstr>
      <vt:lpstr>декартово произведение</vt:lpstr>
      <vt:lpstr>декартово произведение</vt:lpstr>
      <vt:lpstr>декартово произведение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2017-03-20T12:18:03Z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