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32" r:id="rId3"/>
    <p:sldId id="355" r:id="rId4"/>
    <p:sldId id="333" r:id="rId5"/>
    <p:sldId id="351" r:id="rId6"/>
    <p:sldId id="356" r:id="rId7"/>
    <p:sldId id="350" r:id="rId8"/>
    <p:sldId id="352" r:id="rId9"/>
    <p:sldId id="357" r:id="rId10"/>
    <p:sldId id="318" r:id="rId11"/>
    <p:sldId id="353" r:id="rId12"/>
    <p:sldId id="354" r:id="rId13"/>
    <p:sldId id="358" r:id="rId14"/>
    <p:sldId id="359" r:id="rId15"/>
    <p:sldId id="36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>
        <p:scale>
          <a:sx n="88" d="100"/>
          <a:sy n="88" d="100"/>
        </p:scale>
        <p:origin x="824" y="2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26.02.17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26.02.17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Дополнительные конструкция языка L и их семантика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Существуют два способа добавления новых синтаксических конструкций в язык: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963F1F"/>
                </a:solidFill>
              </a:rPr>
              <a:t>Первый способ </a:t>
            </a:r>
            <a:r>
              <a:rPr lang="ru-RU" sz="2800" dirty="0">
                <a:solidFill>
                  <a:schemeClr val="tx2"/>
                </a:solidFill>
              </a:rPr>
              <a:t>заключается в добавлении новых конструкций и соответствующих им семантических определений (операционных, аксиоматических или </a:t>
            </a:r>
            <a:r>
              <a:rPr lang="ru-RU" sz="2800" dirty="0" err="1">
                <a:solidFill>
                  <a:schemeClr val="tx2"/>
                </a:solidFill>
              </a:rPr>
              <a:t>денотационных</a:t>
            </a:r>
            <a:r>
              <a:rPr lang="ru-RU" sz="2800" dirty="0">
                <a:solidFill>
                  <a:schemeClr val="tx2"/>
                </a:solidFill>
              </a:rPr>
              <a:t>). Этот путь формально расширяет определение языка и усложняет доказательства, которые используют структурную индукцию.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 smtClean="0">
                <a:effectLst/>
              </a:rPr>
              <a:t>Процедурные вызовы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Каждый </a:t>
            </a:r>
            <a:r>
              <a:rPr lang="ru-RU" sz="2400" dirty="0">
                <a:solidFill>
                  <a:schemeClr val="tx2"/>
                </a:solidFill>
              </a:rPr>
              <a:t>вызов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относится к объявлению </a:t>
            </a:r>
            <a:r>
              <a:rPr lang="ru-RU" sz="2400" b="1" dirty="0" err="1">
                <a:solidFill>
                  <a:schemeClr val="tx2"/>
                </a:solidFill>
              </a:rPr>
              <a:t>procedure</a:t>
            </a:r>
            <a:r>
              <a:rPr lang="ru-RU" sz="2400" b="1" dirty="0">
                <a:solidFill>
                  <a:schemeClr val="tx2"/>
                </a:solidFill>
              </a:rPr>
              <a:t> Р; </a:t>
            </a:r>
            <a:r>
              <a:rPr lang="ru-RU" sz="2400" b="1" dirty="0" err="1" smtClean="0">
                <a:solidFill>
                  <a:schemeClr val="tx2"/>
                </a:solidFill>
              </a:rPr>
              <a:t>C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>
                <a:solidFill>
                  <a:schemeClr val="tx2"/>
                </a:solidFill>
              </a:rPr>
              <a:t>работы с процедурными вызовами, если </a:t>
            </a:r>
            <a:r>
              <a:rPr lang="ru-RU" sz="2400" b="1" dirty="0" err="1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нерекурсивно</a:t>
            </a:r>
            <a:r>
              <a:rPr lang="ru-RU" sz="2400" dirty="0">
                <a:solidFill>
                  <a:schemeClr val="tx2"/>
                </a:solidFill>
              </a:rPr>
              <a:t>, в систему </a:t>
            </a:r>
            <a:r>
              <a:rPr lang="en-US" sz="2400" b="1" dirty="0" smtClean="0">
                <a:solidFill>
                  <a:schemeClr val="tx2"/>
                </a:solidFill>
              </a:rPr>
              <a:t>H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вводится </a:t>
            </a:r>
            <a:r>
              <a:rPr lang="ru-RU" sz="2400" dirty="0" smtClean="0">
                <a:solidFill>
                  <a:schemeClr val="tx2"/>
                </a:solidFill>
              </a:rPr>
              <a:t>следующее правило: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035B7A"/>
                </a:solidFill>
              </a:rPr>
              <a:t>{</a:t>
            </a:r>
            <a:r>
              <a:rPr lang="en-US" sz="2800" b="1" dirty="0" smtClean="0">
                <a:solidFill>
                  <a:srgbClr val="035B7A"/>
                </a:solidFill>
              </a:rPr>
              <a:t>R</a:t>
            </a:r>
            <a:r>
              <a:rPr lang="ru-RU" sz="2800" b="1" dirty="0" smtClean="0">
                <a:solidFill>
                  <a:srgbClr val="035B7A"/>
                </a:solidFill>
              </a:rPr>
              <a:t>} С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>
                <a:solidFill>
                  <a:srgbClr val="035B7A"/>
                </a:solidFill>
              </a:rPr>
              <a:t>Q</a:t>
            </a:r>
            <a:r>
              <a:rPr lang="ru-RU" sz="2800" b="1" dirty="0" smtClean="0">
                <a:solidFill>
                  <a:srgbClr val="035B7A"/>
                </a:solidFill>
              </a:rPr>
              <a:t>}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 smtClean="0">
                <a:solidFill>
                  <a:schemeClr val="tx2"/>
                </a:solidFill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</a:rPr>
              <a:t>7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rgbClr val="035B7A"/>
                </a:solidFill>
              </a:rPr>
              <a:t>{R} P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 smtClean="0">
                <a:solidFill>
                  <a:srgbClr val="035B7A"/>
                </a:solidFill>
              </a:rPr>
              <a:t>Q</a:t>
            </a:r>
            <a:r>
              <a:rPr lang="ru-RU" sz="2800" b="1" dirty="0" smtClean="0">
                <a:solidFill>
                  <a:srgbClr val="035B7A"/>
                </a:solidFill>
              </a:rPr>
              <a:t>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Для определения непротиворечивости полученной системы </a:t>
            </a:r>
            <a:r>
              <a:rPr lang="en-US" sz="2400" b="1" dirty="0" smtClean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необходимо </a:t>
            </a:r>
            <a:r>
              <a:rPr lang="ru-RU" sz="2400" dirty="0">
                <a:solidFill>
                  <a:schemeClr val="tx2"/>
                </a:solidFill>
              </a:rPr>
              <a:t>расширить значение </a:t>
            </a:r>
            <a:r>
              <a:rPr lang="ru-RU" sz="2400" dirty="0" smtClean="0">
                <a:solidFill>
                  <a:schemeClr val="tx2"/>
                </a:solidFill>
              </a:rPr>
              <a:t>функции </a:t>
            </a:r>
            <a:r>
              <a:rPr lang="en-US" sz="2400" b="1" dirty="0" smtClean="0">
                <a:solidFill>
                  <a:schemeClr val="tx2"/>
                </a:solidFill>
              </a:rPr>
              <a:t>M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применительно к программам</a:t>
            </a:r>
            <a:r>
              <a:rPr lang="ru-RU" sz="2400" dirty="0">
                <a:solidFill>
                  <a:schemeClr val="tx2"/>
                </a:solidFill>
              </a:rPr>
              <a:t>, содержащим процедурные вызовы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4726641" y="3516406"/>
            <a:ext cx="2803712" cy="0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effectLst/>
              </a:rPr>
              <a:t>непротиворечивост</a:t>
            </a:r>
            <a:r>
              <a:rPr lang="ru-RU" sz="2400" dirty="0">
                <a:effectLst/>
              </a:rPr>
              <a:t>ь</a:t>
            </a:r>
            <a:r>
              <a:rPr lang="ru-RU" sz="2400" dirty="0" smtClean="0">
                <a:effectLst/>
              </a:rPr>
              <a:t> системы </a:t>
            </a:r>
            <a:r>
              <a:rPr lang="ru-RU" sz="2400" dirty="0" err="1">
                <a:effectLst/>
              </a:rPr>
              <a:t>H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с процедурными вызовами</a:t>
            </a:r>
            <a:endParaRPr lang="ru-RU" sz="24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Пусть </a:t>
            </a:r>
            <a:r>
              <a:rPr lang="ru-RU" sz="2400" dirty="0">
                <a:solidFill>
                  <a:schemeClr val="tx2"/>
                </a:solidFill>
              </a:rPr>
              <a:t>для любой программы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 языке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запись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 smtClean="0">
                <a:solidFill>
                  <a:schemeClr val="tx2"/>
                </a:solidFill>
              </a:rPr>
              <a:t>[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400" b="1" dirty="0" smtClean="0">
                <a:solidFill>
                  <a:schemeClr val="tx2"/>
                </a:solidFill>
              </a:rPr>
              <a:t>/Р</a:t>
            </a:r>
            <a:r>
              <a:rPr lang="ru-RU" sz="2400" b="1" dirty="0">
                <a:solidFill>
                  <a:schemeClr val="tx2"/>
                </a:solidFill>
              </a:rPr>
              <a:t>]</a:t>
            </a:r>
            <a:r>
              <a:rPr lang="ru-RU" sz="2400" dirty="0">
                <a:solidFill>
                  <a:schemeClr val="tx2"/>
                </a:solidFill>
              </a:rPr>
              <a:t> означает программу, получающуюся в результате замещения всех вхождений </a:t>
            </a:r>
            <a:r>
              <a:rPr lang="ru-RU" sz="2400" b="1" dirty="0" smtClean="0">
                <a:solidFill>
                  <a:schemeClr val="tx2"/>
                </a:solidFill>
              </a:rPr>
              <a:t>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программой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400" dirty="0" smtClean="0">
                <a:solidFill>
                  <a:schemeClr val="tx2"/>
                </a:solidFill>
              </a:rPr>
              <a:t>. Иными </a:t>
            </a:r>
            <a:r>
              <a:rPr lang="ru-RU" sz="2400" dirty="0">
                <a:solidFill>
                  <a:schemeClr val="tx2"/>
                </a:solidFill>
              </a:rPr>
              <a:t>словами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[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/Р]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является макрорасширением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Тогда</a:t>
            </a:r>
            <a:r>
              <a:rPr lang="ru-RU" sz="2400" dirty="0">
                <a:solidFill>
                  <a:schemeClr val="tx2"/>
                </a:solidFill>
              </a:rPr>
              <a:t>, для любой программы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содержащей вызов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значение </a:t>
            </a:r>
            <a:r>
              <a:rPr lang="ru-RU" sz="2400" b="1" dirty="0" smtClean="0">
                <a:solidFill>
                  <a:schemeClr val="tx2"/>
                </a:solidFill>
              </a:rPr>
              <a:t>М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I</a:t>
            </a:r>
            <a:r>
              <a:rPr lang="ru-RU" sz="2400" b="1" dirty="0" smtClean="0">
                <a:solidFill>
                  <a:schemeClr val="tx2"/>
                </a:solidFill>
              </a:rPr>
              <a:t>(С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определяется равным значению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[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/Р</a:t>
            </a:r>
            <a:r>
              <a:rPr lang="ru-RU" sz="2400" b="1" dirty="0" smtClean="0">
                <a:solidFill>
                  <a:schemeClr val="tx2"/>
                </a:solidFill>
              </a:rPr>
              <a:t>])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Отсюда </a:t>
            </a:r>
            <a:r>
              <a:rPr lang="ru-RU" sz="2400" dirty="0">
                <a:solidFill>
                  <a:schemeClr val="tx2"/>
                </a:solidFill>
              </a:rPr>
              <a:t>следует, </a:t>
            </a:r>
            <a:r>
              <a:rPr lang="ru-RU" sz="2400" dirty="0" smtClean="0">
                <a:solidFill>
                  <a:schemeClr val="tx2"/>
                </a:solidFill>
              </a:rPr>
              <a:t>что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P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=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 smtClean="0">
                <a:solidFill>
                  <a:schemeClr val="tx2"/>
                </a:solidFill>
              </a:rPr>
              <a:t>(С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а следовательно, правило </a:t>
            </a:r>
            <a:r>
              <a:rPr lang="ru-RU" sz="2400" b="1" dirty="0">
                <a:solidFill>
                  <a:schemeClr val="tx2"/>
                </a:solidFill>
              </a:rPr>
              <a:t>R7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является </a:t>
            </a:r>
            <a:r>
              <a:rPr lang="ru-RU" sz="2400" dirty="0">
                <a:solidFill>
                  <a:schemeClr val="tx2"/>
                </a:solidFill>
              </a:rPr>
              <a:t>непротиворечивым, поскольку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не содержит вызова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Таким </a:t>
            </a:r>
            <a:r>
              <a:rPr lang="ru-RU" sz="2400" dirty="0">
                <a:solidFill>
                  <a:schemeClr val="tx2"/>
                </a:solidFill>
              </a:rPr>
              <a:t>образом, непротиворечивость полученной системы </a:t>
            </a:r>
            <a:r>
              <a:rPr lang="en-US" sz="2400" b="1" dirty="0" smtClean="0">
                <a:solidFill>
                  <a:schemeClr val="tx2"/>
                </a:solidFill>
              </a:rPr>
              <a:t>H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следует из непротиворечивости правил вывода </a:t>
            </a:r>
            <a:r>
              <a:rPr lang="ru-RU" sz="2400" b="1" dirty="0" smtClean="0">
                <a:solidFill>
                  <a:schemeClr val="tx2"/>
                </a:solidFill>
              </a:rPr>
              <a:t>R2–R6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 определения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для программ, содержащих вызов процедуры </a:t>
            </a:r>
            <a:r>
              <a:rPr lang="en-US" sz="2400" b="1" dirty="0" smtClean="0">
                <a:solidFill>
                  <a:schemeClr val="tx2"/>
                </a:solidFill>
              </a:rPr>
              <a:t>P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219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 smtClean="0">
                <a:effectLst/>
              </a:rPr>
              <a:t>Рекурсивное объявление Процедур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>
                <a:solidFill>
                  <a:schemeClr val="tx2"/>
                </a:solidFill>
              </a:rPr>
              <a:t>случая, когда объявление процедуры </a:t>
            </a:r>
            <a:r>
              <a:rPr lang="ru-RU" sz="2400" b="1" dirty="0" err="1">
                <a:solidFill>
                  <a:schemeClr val="tx2"/>
                </a:solidFill>
              </a:rPr>
              <a:t>prooedure</a:t>
            </a:r>
            <a:r>
              <a:rPr lang="ru-RU" sz="2400" b="1" dirty="0">
                <a:solidFill>
                  <a:schemeClr val="tx2"/>
                </a:solidFill>
              </a:rPr>
              <a:t> Р; </a:t>
            </a:r>
            <a:r>
              <a:rPr lang="ru-RU" sz="2400" b="1" dirty="0" smtClean="0">
                <a:solidFill>
                  <a:schemeClr val="tx2"/>
                </a:solidFill>
              </a:rPr>
              <a:t>C</a:t>
            </a:r>
            <a:r>
              <a:rPr lang="ru-RU" sz="24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является </a:t>
            </a:r>
            <a:r>
              <a:rPr lang="ru-RU" sz="2400" b="1" dirty="0">
                <a:solidFill>
                  <a:schemeClr val="tx2"/>
                </a:solidFill>
              </a:rPr>
              <a:t>рекурсивным</a:t>
            </a:r>
            <a:r>
              <a:rPr lang="ru-RU" sz="2400" dirty="0">
                <a:solidFill>
                  <a:schemeClr val="tx2"/>
                </a:solidFill>
              </a:rPr>
              <a:t>, необходимо ввести в систему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следующее </a:t>
            </a:r>
            <a:r>
              <a:rPr lang="ru-RU" sz="2400" dirty="0" smtClean="0">
                <a:solidFill>
                  <a:schemeClr val="tx2"/>
                </a:solidFill>
              </a:rPr>
              <a:t>правило: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hr-HR" sz="2800" b="1" dirty="0" smtClean="0">
                <a:solidFill>
                  <a:srgbClr val="035B7A"/>
                </a:solidFill>
              </a:rPr>
              <a:t>{R} P {Q</a:t>
            </a:r>
            <a:r>
              <a:rPr lang="hr-HR" sz="2800" b="1" dirty="0">
                <a:solidFill>
                  <a:srgbClr val="035B7A"/>
                </a:solidFill>
              </a:rPr>
              <a:t>} </a:t>
            </a:r>
            <a:r>
              <a:rPr lang="ru-RU" sz="2800" b="1" dirty="0" smtClean="0">
                <a:solidFill>
                  <a:srgbClr val="035B7A"/>
                </a:solidFill>
              </a:rPr>
              <a:t>⊢</a:t>
            </a:r>
            <a:r>
              <a:rPr lang="hr-HR" sz="2800" b="1" baseline="-25000" dirty="0" smtClean="0">
                <a:solidFill>
                  <a:srgbClr val="035B7A"/>
                </a:solidFill>
              </a:rPr>
              <a:t>H</a:t>
            </a:r>
            <a:r>
              <a:rPr lang="hr-HR" sz="2800" b="1" dirty="0" smtClean="0">
                <a:solidFill>
                  <a:srgbClr val="035B7A"/>
                </a:solidFill>
              </a:rPr>
              <a:t> </a:t>
            </a:r>
            <a:r>
              <a:rPr lang="hr-HR" sz="2800" b="1" dirty="0">
                <a:solidFill>
                  <a:srgbClr val="035B7A"/>
                </a:solidFill>
              </a:rPr>
              <a:t>{R</a:t>
            </a:r>
            <a:r>
              <a:rPr lang="hr-HR" sz="2800" b="1" dirty="0" smtClean="0">
                <a:solidFill>
                  <a:srgbClr val="035B7A"/>
                </a:solidFill>
              </a:rPr>
              <a:t>} C</a:t>
            </a:r>
            <a:r>
              <a:rPr lang="hr-HR" sz="2800" b="1" baseline="-25000" dirty="0" smtClean="0">
                <a:solidFill>
                  <a:srgbClr val="035B7A"/>
                </a:solidFill>
              </a:rPr>
              <a:t>0 </a:t>
            </a:r>
            <a:r>
              <a:rPr lang="hr-HR" sz="2800" b="1" dirty="0" smtClean="0">
                <a:solidFill>
                  <a:srgbClr val="035B7A"/>
                </a:solidFill>
              </a:rPr>
              <a:t>{Q}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 smtClean="0">
                <a:solidFill>
                  <a:schemeClr val="tx2"/>
                </a:solidFill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</a:rPr>
              <a:t>8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{R} P {Q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Это </a:t>
            </a:r>
            <a:r>
              <a:rPr lang="ru-RU" sz="2400" dirty="0">
                <a:solidFill>
                  <a:schemeClr val="tx2"/>
                </a:solidFill>
              </a:rPr>
              <a:t>правило читается как: </a:t>
            </a:r>
            <a:r>
              <a:rPr lang="ru-RU" sz="2400" dirty="0" smtClean="0">
                <a:solidFill>
                  <a:schemeClr val="tx2"/>
                </a:solidFill>
              </a:rPr>
              <a:t>«Справедливость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ru-RU" sz="2400" b="1" dirty="0" smtClean="0">
                <a:solidFill>
                  <a:schemeClr val="tx2"/>
                </a:solidFill>
              </a:rPr>
              <a:t>} </a:t>
            </a:r>
            <a:r>
              <a:rPr lang="ru-RU" sz="2400" b="1" dirty="0" err="1" smtClean="0">
                <a:solidFill>
                  <a:schemeClr val="tx2"/>
                </a:solidFill>
              </a:rPr>
              <a:t>P</a:t>
            </a:r>
            <a:r>
              <a:rPr lang="ru-RU" sz="2400" b="1" dirty="0" smtClean="0">
                <a:solidFill>
                  <a:schemeClr val="tx2"/>
                </a:solidFill>
              </a:rPr>
              <a:t> {</a:t>
            </a:r>
            <a:r>
              <a:rPr lang="ru-RU" sz="2400" b="1" dirty="0" err="1" smtClean="0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dirty="0">
                <a:solidFill>
                  <a:schemeClr val="tx2"/>
                </a:solidFill>
              </a:rPr>
              <a:t>вытекает из того факта, что справедливость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ru-RU" sz="2400" b="1" dirty="0" smtClean="0">
                <a:solidFill>
                  <a:schemeClr val="tx2"/>
                </a:solidFill>
              </a:rPr>
              <a:t>} C</a:t>
            </a:r>
            <a:r>
              <a:rPr lang="ru-RU" sz="24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400" b="1" dirty="0" smtClean="0">
                <a:solidFill>
                  <a:schemeClr val="tx2"/>
                </a:solidFill>
              </a:rPr>
              <a:t> {</a:t>
            </a:r>
            <a:r>
              <a:rPr lang="ru-RU" sz="2400" b="1" dirty="0" err="1" smtClean="0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dirty="0">
                <a:solidFill>
                  <a:schemeClr val="tx2"/>
                </a:solidFill>
              </a:rPr>
              <a:t>может быть доказана из предположения о справедливости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ru-RU" sz="2400" b="1" dirty="0" smtClean="0">
                <a:solidFill>
                  <a:schemeClr val="tx2"/>
                </a:solidFill>
              </a:rPr>
              <a:t>} </a:t>
            </a:r>
            <a:r>
              <a:rPr lang="ru-RU" sz="2400" b="1" dirty="0" err="1" smtClean="0">
                <a:solidFill>
                  <a:schemeClr val="tx2"/>
                </a:solidFill>
              </a:rPr>
              <a:t>P</a:t>
            </a:r>
            <a:r>
              <a:rPr lang="ru-RU" sz="2400" b="1" dirty="0" smtClean="0">
                <a:solidFill>
                  <a:schemeClr val="tx2"/>
                </a:solidFill>
              </a:rPr>
              <a:t> {</a:t>
            </a:r>
            <a:r>
              <a:rPr lang="ru-RU" sz="2400" b="1" dirty="0" err="1" smtClean="0">
                <a:solidFill>
                  <a:schemeClr val="tx2"/>
                </a:solidFill>
              </a:rPr>
              <a:t>Q</a:t>
            </a:r>
            <a:r>
              <a:rPr lang="ru-RU" sz="2400" b="1" dirty="0" smtClean="0">
                <a:solidFill>
                  <a:schemeClr val="tx2"/>
                </a:solidFill>
              </a:rPr>
              <a:t>}</a:t>
            </a:r>
            <a:r>
              <a:rPr lang="ru-RU" sz="2400" dirty="0" smtClean="0">
                <a:solidFill>
                  <a:schemeClr val="tx2"/>
                </a:solidFill>
              </a:rPr>
              <a:t>».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Отметим</a:t>
            </a:r>
            <a:r>
              <a:rPr lang="ru-RU" sz="2400" dirty="0">
                <a:solidFill>
                  <a:schemeClr val="tx2"/>
                </a:solidFill>
              </a:rPr>
              <a:t>, что полученная формальная система </a:t>
            </a:r>
            <a:r>
              <a:rPr lang="ru-RU" sz="2400" b="1" dirty="0">
                <a:solidFill>
                  <a:schemeClr val="tx2"/>
                </a:solidFill>
              </a:rPr>
              <a:t>Н</a:t>
            </a:r>
            <a:r>
              <a:rPr lang="ru-RU" sz="2400" dirty="0">
                <a:solidFill>
                  <a:schemeClr val="tx2"/>
                </a:solidFill>
              </a:rPr>
              <a:t>, содержащая правило вывода </a:t>
            </a:r>
            <a:r>
              <a:rPr lang="ru-RU" sz="2400" b="1" dirty="0">
                <a:solidFill>
                  <a:schemeClr val="tx2"/>
                </a:solidFill>
              </a:rPr>
              <a:t>R8</a:t>
            </a:r>
            <a:r>
              <a:rPr lang="ru-RU" sz="2400" dirty="0">
                <a:solidFill>
                  <a:schemeClr val="tx2"/>
                </a:solidFill>
              </a:rPr>
              <a:t>, не является полной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2974284" y="2773390"/>
            <a:ext cx="6257544" cy="3048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объявление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Пусть </a:t>
            </a:r>
            <a:r>
              <a:rPr lang="ru-RU" sz="2400" dirty="0">
                <a:solidFill>
                  <a:schemeClr val="tx2"/>
                </a:solidFill>
              </a:rPr>
              <a:t>имеется объявление </a:t>
            </a:r>
            <a:r>
              <a:rPr lang="ru-RU" sz="2400" dirty="0" smtClean="0">
                <a:solidFill>
                  <a:schemeClr val="tx2"/>
                </a:solidFill>
              </a:rPr>
              <a:t>функции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function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 smtClean="0">
                <a:solidFill>
                  <a:schemeClr val="tx2"/>
                </a:solidFill>
              </a:rPr>
              <a:t>): </a:t>
            </a:r>
            <a:r>
              <a:rPr lang="ru-RU" sz="2400" b="1" dirty="0" err="1" smtClean="0">
                <a:solidFill>
                  <a:schemeClr val="tx2"/>
                </a:solidFill>
              </a:rPr>
              <a:t>T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en-US" sz="2400" b="1" dirty="0" err="1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,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где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 </a:t>
            </a:r>
            <a:r>
              <a:rPr lang="ru-RU" sz="2400" dirty="0">
                <a:solidFill>
                  <a:schemeClr val="tx2"/>
                </a:solidFill>
              </a:rPr>
              <a:t>имя функции;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err="1" smtClean="0">
                <a:solidFill>
                  <a:schemeClr val="tx2"/>
                </a:solidFill>
              </a:rPr>
              <a:t>X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–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раздел спецификации формальных параметров;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–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тип </a:t>
            </a:r>
            <a:r>
              <a:rPr lang="ru-RU" sz="2400" dirty="0" smtClean="0">
                <a:solidFill>
                  <a:schemeClr val="tx2"/>
                </a:solidFill>
              </a:rPr>
              <a:t>результата;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–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тело функции.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Предположим</a:t>
            </a:r>
            <a:r>
              <a:rPr lang="ru-RU" sz="2400" dirty="0">
                <a:solidFill>
                  <a:schemeClr val="tx2"/>
                </a:solidFill>
              </a:rPr>
              <a:t>, что функция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не приводит к побочному эффекту, т.е. внутри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не осуществляется присваиваний ни параметрам-переменным, ни глобальным переменным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03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 smtClean="0">
                <a:effectLst/>
              </a:rPr>
              <a:t>Правило вывода для функций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При </a:t>
            </a:r>
            <a:r>
              <a:rPr lang="ru-RU" sz="2400" dirty="0">
                <a:solidFill>
                  <a:schemeClr val="tx2"/>
                </a:solidFill>
              </a:rPr>
              <a:t>вызове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осуществляется выполнение тела функции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фактическими параметрами, задаваемыми списком </a:t>
            </a:r>
            <a:r>
              <a:rPr lang="en-US" sz="2400" b="1" dirty="0" smtClean="0">
                <a:solidFill>
                  <a:schemeClr val="tx2"/>
                </a:solidFill>
              </a:rPr>
              <a:t>x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помещенными на место формальных. Результат выполнения функции присваивается переменной с именем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Пусть </a:t>
            </a:r>
            <a:r>
              <a:rPr lang="ru-RU" sz="2400" dirty="0">
                <a:solidFill>
                  <a:schemeClr val="tx2"/>
                </a:solidFill>
              </a:rPr>
              <a:t>для тела </a:t>
            </a:r>
            <a:r>
              <a:rPr lang="ru-RU" sz="2400" b="1" dirty="0" smtClean="0">
                <a:solidFill>
                  <a:schemeClr val="tx2"/>
                </a:solidFill>
              </a:rPr>
              <a:t>С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доказано, что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b="1" dirty="0" smtClean="0">
                <a:solidFill>
                  <a:schemeClr val="tx2"/>
                </a:solidFill>
              </a:rPr>
              <a:t>} С {</a:t>
            </a:r>
            <a:r>
              <a:rPr lang="ru-RU" sz="2400" b="1" dirty="0" err="1" smtClean="0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содержит имя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обозначающее результат функции. Тогда правило вывода для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имеет следующий вид: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smtClean="0">
                <a:solidFill>
                  <a:srgbClr val="035B7A"/>
                </a:solidFill>
              </a:rPr>
              <a:t>{</a:t>
            </a:r>
            <a:r>
              <a:rPr lang="ru-RU" sz="2400" b="1" dirty="0" err="1">
                <a:solidFill>
                  <a:srgbClr val="035B7A"/>
                </a:solidFill>
              </a:rPr>
              <a:t>P</a:t>
            </a:r>
            <a:r>
              <a:rPr lang="ru-RU" sz="2400" b="1" dirty="0" smtClean="0">
                <a:solidFill>
                  <a:srgbClr val="035B7A"/>
                </a:solidFill>
              </a:rPr>
              <a:t>} </a:t>
            </a:r>
            <a:r>
              <a:rPr lang="ru-RU" sz="2400" b="1" dirty="0" err="1" smtClean="0">
                <a:solidFill>
                  <a:srgbClr val="035B7A"/>
                </a:solidFill>
              </a:rPr>
              <a:t>C</a:t>
            </a:r>
            <a:r>
              <a:rPr lang="ru-RU" sz="2400" b="1" dirty="0" smtClean="0">
                <a:solidFill>
                  <a:srgbClr val="035B7A"/>
                </a:solidFill>
              </a:rPr>
              <a:t> {</a:t>
            </a:r>
            <a:r>
              <a:rPr lang="ru-RU" sz="2400" b="1" dirty="0" err="1" smtClean="0">
                <a:solidFill>
                  <a:srgbClr val="035B7A"/>
                </a:solidFill>
              </a:rPr>
              <a:t>Q</a:t>
            </a:r>
            <a:r>
              <a:rPr lang="ru-RU" sz="2400" b="1" dirty="0">
                <a:solidFill>
                  <a:srgbClr val="035B7A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(R9)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smtClean="0">
                <a:solidFill>
                  <a:srgbClr val="035B7A"/>
                </a:solidFill>
              </a:rPr>
              <a:t>⩝</a:t>
            </a:r>
            <a:r>
              <a:rPr lang="ru-RU" sz="2400" b="1" dirty="0" err="1" smtClean="0">
                <a:solidFill>
                  <a:srgbClr val="035B7A"/>
                </a:solidFill>
              </a:rPr>
              <a:t>x</a:t>
            </a:r>
            <a:r>
              <a:rPr lang="ru-RU" sz="2400" b="1" dirty="0" smtClean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(Р →</a:t>
            </a:r>
            <a:r>
              <a:rPr lang="ru-RU" sz="2400" b="1" dirty="0" smtClean="0">
                <a:solidFill>
                  <a:srgbClr val="035B7A"/>
                </a:solidFill>
              </a:rPr>
              <a:t> </a:t>
            </a:r>
            <a:r>
              <a:rPr lang="ru-RU" sz="2400" b="1" dirty="0" err="1" smtClean="0">
                <a:solidFill>
                  <a:srgbClr val="035B7A"/>
                </a:solidFill>
              </a:rPr>
              <a:t>Q</a:t>
            </a:r>
            <a:r>
              <a:rPr lang="ru-RU" sz="2400" b="1" dirty="0" smtClean="0">
                <a:solidFill>
                  <a:srgbClr val="035B7A"/>
                </a:solidFill>
              </a:rPr>
              <a:t>[</a:t>
            </a:r>
            <a:r>
              <a:rPr lang="ru-RU" sz="2400" b="1" dirty="0" err="1" smtClean="0">
                <a:solidFill>
                  <a:srgbClr val="035B7A"/>
                </a:solidFill>
              </a:rPr>
              <a:t>f</a:t>
            </a:r>
            <a:r>
              <a:rPr lang="ru-RU" sz="2400" b="1" dirty="0" smtClean="0">
                <a:solidFill>
                  <a:srgbClr val="035B7A"/>
                </a:solidFill>
              </a:rPr>
              <a:t>(</a:t>
            </a:r>
            <a:r>
              <a:rPr lang="ru-RU" sz="2400" b="1" dirty="0" err="1" smtClean="0">
                <a:solidFill>
                  <a:srgbClr val="035B7A"/>
                </a:solidFill>
              </a:rPr>
              <a:t>x</a:t>
            </a:r>
            <a:r>
              <a:rPr lang="ru-RU" sz="2400" b="1" dirty="0">
                <a:solidFill>
                  <a:srgbClr val="035B7A"/>
                </a:solidFill>
              </a:rPr>
              <a:t>)/</a:t>
            </a:r>
            <a:r>
              <a:rPr lang="ru-RU" sz="2400" b="1" dirty="0" err="1" smtClean="0">
                <a:solidFill>
                  <a:srgbClr val="035B7A"/>
                </a:solidFill>
              </a:rPr>
              <a:t>f</a:t>
            </a:r>
            <a:r>
              <a:rPr lang="ru-RU" sz="2400" b="1" dirty="0" smtClean="0">
                <a:solidFill>
                  <a:srgbClr val="035B7A"/>
                </a:solidFill>
              </a:rPr>
              <a:t>])</a:t>
            </a:r>
            <a:endParaRPr lang="ru-RU" sz="24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Неформально это правило может быть прочитано </a:t>
            </a:r>
            <a:r>
              <a:rPr lang="ru-RU" sz="2400" dirty="0" smtClean="0">
                <a:solidFill>
                  <a:schemeClr val="tx2"/>
                </a:solidFill>
              </a:rPr>
              <a:t>как: «Из </a:t>
            </a:r>
            <a:r>
              <a:rPr lang="ru-RU" sz="2400" dirty="0">
                <a:solidFill>
                  <a:schemeClr val="tx2"/>
                </a:solidFill>
              </a:rPr>
              <a:t>того, что некоторое свойство справедливо для тела функции, следует, что это свойство будет справедливо для каждого вызова этой </a:t>
            </a:r>
            <a:r>
              <a:rPr lang="ru-RU" sz="2400" dirty="0" smtClean="0">
                <a:solidFill>
                  <a:schemeClr val="tx2"/>
                </a:solidFill>
              </a:rPr>
              <a:t>функции».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2974284" y="4311904"/>
            <a:ext cx="6257544" cy="3048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 smtClean="0">
                <a:effectLst/>
              </a:rPr>
              <a:t>проблема </a:t>
            </a:r>
            <a:r>
              <a:rPr lang="ru-RU" sz="2600" dirty="0">
                <a:effectLst/>
              </a:rPr>
              <a:t>завершения при разработке </a:t>
            </a:r>
            <a:r>
              <a:rPr lang="ru-RU" sz="2600" dirty="0" smtClean="0">
                <a:effectLst/>
              </a:rPr>
              <a:t>функций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Следует </a:t>
            </a:r>
            <a:r>
              <a:rPr lang="ru-RU" sz="2800" dirty="0">
                <a:solidFill>
                  <a:schemeClr val="tx2"/>
                </a:solidFill>
              </a:rPr>
              <a:t>обратить особое внимание на проблему завершения при разработке </a:t>
            </a:r>
            <a:r>
              <a:rPr lang="ru-RU" sz="2800" dirty="0" smtClean="0">
                <a:solidFill>
                  <a:schemeClr val="tx2"/>
                </a:solidFill>
              </a:rPr>
              <a:t>функций.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Если </a:t>
            </a:r>
            <a:r>
              <a:rPr lang="ru-RU" sz="2800" dirty="0">
                <a:solidFill>
                  <a:schemeClr val="tx2"/>
                </a:solidFill>
              </a:rPr>
              <a:t>для некоторого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при вызове функции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(х)</a:t>
            </a:r>
            <a:r>
              <a:rPr lang="ru-RU" sz="2800" dirty="0">
                <a:solidFill>
                  <a:schemeClr val="tx2"/>
                </a:solidFill>
              </a:rPr>
              <a:t> ее выполнение не завершается, то присваивание вида </a:t>
            </a:r>
            <a:r>
              <a:rPr lang="ru-RU" sz="2800" b="1" dirty="0">
                <a:solidFill>
                  <a:schemeClr val="tx2"/>
                </a:solidFill>
              </a:rPr>
              <a:t>у:=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не имеет смысла, поскольку значение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(х)</a:t>
            </a:r>
            <a:r>
              <a:rPr lang="ru-RU" sz="2800" dirty="0">
                <a:solidFill>
                  <a:schemeClr val="tx2"/>
                </a:solidFill>
              </a:rPr>
              <a:t> не определено.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>
                <a:solidFill>
                  <a:schemeClr val="tx2"/>
                </a:solidFill>
              </a:rPr>
              <a:t>случае </a:t>
            </a:r>
            <a:r>
              <a:rPr lang="ru-RU" sz="2800" dirty="0" err="1">
                <a:solidFill>
                  <a:schemeClr val="tx2"/>
                </a:solidFill>
              </a:rPr>
              <a:t>незавершения</a:t>
            </a:r>
            <a:r>
              <a:rPr lang="ru-RU" sz="2800" dirty="0">
                <a:solidFill>
                  <a:schemeClr val="tx2"/>
                </a:solidFill>
              </a:rPr>
              <a:t> выполнения тела функции правило вывода </a:t>
            </a:r>
            <a:r>
              <a:rPr lang="ru-RU" sz="2800" b="1" dirty="0">
                <a:solidFill>
                  <a:schemeClr val="tx2"/>
                </a:solidFill>
              </a:rPr>
              <a:t>R9 </a:t>
            </a:r>
            <a:r>
              <a:rPr lang="ru-RU" sz="2800" dirty="0">
                <a:solidFill>
                  <a:schemeClr val="tx2"/>
                </a:solidFill>
              </a:rPr>
              <a:t>может привести к противоречию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207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Дополнительные конструкция языка L и их семантика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endParaRPr lang="ru-RU" sz="2800" b="1" dirty="0" smtClean="0">
              <a:solidFill>
                <a:srgbClr val="963F1F"/>
              </a:solidFill>
            </a:endParaRPr>
          </a:p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963F1F"/>
              </a:solidFill>
            </a:endParaRPr>
          </a:p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963F1F"/>
                </a:solidFill>
              </a:rPr>
              <a:t>Второй </a:t>
            </a:r>
            <a:r>
              <a:rPr lang="ru-RU" sz="2800" b="1" dirty="0">
                <a:solidFill>
                  <a:srgbClr val="963F1F"/>
                </a:solidFill>
              </a:rPr>
              <a:t>способ </a:t>
            </a:r>
            <a:r>
              <a:rPr lang="ru-RU" sz="2800" dirty="0">
                <a:solidFill>
                  <a:schemeClr val="tx2"/>
                </a:solidFill>
              </a:rPr>
              <a:t>заключается в сохранении ядра языка без изменения и введении дополнительных конструкций с помощью синтаксических равенств. Это означает, что программа может быть сведена к основным конструкциям ядра языка чисто синтаксическими средствами.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39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Введем в язык </a:t>
            </a:r>
            <a:r>
              <a:rPr lang="ru-RU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новую синтаксическую конструкцию – цикл </a:t>
            </a:r>
            <a:r>
              <a:rPr lang="ru-RU" sz="2400" b="1" dirty="0">
                <a:solidFill>
                  <a:schemeClr val="tx2"/>
                </a:solidFill>
              </a:rPr>
              <a:t>repeat–</a:t>
            </a:r>
            <a:r>
              <a:rPr lang="ru-RU" sz="2400" b="1" dirty="0" err="1">
                <a:solidFill>
                  <a:schemeClr val="tx2"/>
                </a:solidFill>
              </a:rPr>
              <a:t>until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35B7A"/>
                </a:solidFill>
              </a:rPr>
              <a:t>C </a:t>
            </a:r>
            <a:r>
              <a:rPr lang="en-US" sz="2400" b="1" dirty="0">
                <a:solidFill>
                  <a:srgbClr val="035B7A"/>
                </a:solidFill>
              </a:rPr>
              <a:t>: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х:=Е | C</a:t>
            </a:r>
            <a:r>
              <a:rPr lang="en-US" sz="2400" b="1" baseline="-25000" dirty="0">
                <a:solidFill>
                  <a:srgbClr val="035B7A"/>
                </a:solidFill>
              </a:rPr>
              <a:t>1</a:t>
            </a:r>
            <a:r>
              <a:rPr lang="ru-RU" sz="2400" b="1" dirty="0">
                <a:solidFill>
                  <a:srgbClr val="035B7A"/>
                </a:solidFill>
              </a:rPr>
              <a:t>;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С</a:t>
            </a:r>
            <a:r>
              <a:rPr lang="ru-RU" sz="2400" b="1" baseline="-25000" dirty="0" err="1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ru-RU" sz="2400" b="1" u="sng" dirty="0" err="1">
                <a:solidFill>
                  <a:srgbClr val="035B7A"/>
                </a:solidFill>
              </a:rPr>
              <a:t>if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en-US" sz="2400" b="1" u="sng" dirty="0">
                <a:solidFill>
                  <a:srgbClr val="035B7A"/>
                </a:solidFill>
              </a:rPr>
              <a:t>then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baseline="-25000" dirty="0" err="1">
                <a:solidFill>
                  <a:srgbClr val="035B7A"/>
                </a:solidFill>
              </a:rPr>
              <a:t>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u="sng" dirty="0">
                <a:solidFill>
                  <a:srgbClr val="035B7A"/>
                </a:solidFill>
              </a:rPr>
              <a:t>else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С</a:t>
            </a:r>
            <a:r>
              <a:rPr lang="ru-RU" sz="2400" b="1" baseline="-25000" dirty="0" err="1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fi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en-US" sz="2400" b="1" u="sng" dirty="0">
                <a:solidFill>
                  <a:srgbClr val="035B7A"/>
                </a:solidFill>
              </a:rPr>
              <a:t>while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|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u="sng" dirty="0">
                <a:solidFill>
                  <a:srgbClr val="970000"/>
                </a:solidFill>
              </a:rPr>
              <a:t>repeat</a:t>
            </a:r>
            <a:r>
              <a:rPr lang="ru-RU" sz="2400" b="1" dirty="0">
                <a:solidFill>
                  <a:srgbClr val="970000"/>
                </a:solidFill>
              </a:rPr>
              <a:t> </a:t>
            </a:r>
            <a:r>
              <a:rPr lang="en-US" sz="2400" b="1" dirty="0">
                <a:solidFill>
                  <a:srgbClr val="970000"/>
                </a:solidFill>
              </a:rPr>
              <a:t>C</a:t>
            </a:r>
            <a:r>
              <a:rPr lang="ru-RU" sz="2400" b="1" dirty="0">
                <a:solidFill>
                  <a:srgbClr val="970000"/>
                </a:solidFill>
              </a:rPr>
              <a:t> </a:t>
            </a:r>
            <a:r>
              <a:rPr lang="ru-RU" sz="2400" b="1" u="sng" dirty="0" err="1">
                <a:solidFill>
                  <a:srgbClr val="970000"/>
                </a:solidFill>
              </a:rPr>
              <a:t>until</a:t>
            </a:r>
            <a:r>
              <a:rPr lang="ru-RU" sz="2400" b="1" dirty="0">
                <a:solidFill>
                  <a:srgbClr val="970000"/>
                </a:solidFill>
              </a:rPr>
              <a:t> В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Зададим соответствующее правило вывода: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{Р} С {</a:t>
            </a:r>
            <a:r>
              <a:rPr lang="en-US" sz="2800" b="1" dirty="0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  <a:r>
              <a:rPr lang="en-US" sz="2800" b="1" dirty="0">
                <a:solidFill>
                  <a:srgbClr val="035B7A"/>
                </a:solidFill>
              </a:rPr>
              <a:t>, Q &amp; </a:t>
            </a:r>
            <a:r>
              <a:rPr lang="ru-RU" sz="2800" b="1" dirty="0">
                <a:solidFill>
                  <a:srgbClr val="035B7A"/>
                </a:solidFill>
              </a:rPr>
              <a:t>¬В</a:t>
            </a:r>
            <a:r>
              <a:rPr lang="en-US" sz="2800" b="1" dirty="0">
                <a:solidFill>
                  <a:srgbClr val="035B7A"/>
                </a:solidFill>
              </a:rPr>
              <a:t> → P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</a:t>
            </a:r>
            <a:r>
              <a:rPr lang="en-US" sz="2400" b="1" dirty="0">
                <a:solidFill>
                  <a:schemeClr val="tx2"/>
                </a:solidFill>
              </a:rPr>
              <a:t>6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 </a:t>
            </a:r>
            <a:r>
              <a:rPr lang="en-US" sz="2800" b="1" u="sng" dirty="0">
                <a:solidFill>
                  <a:srgbClr val="035B7A"/>
                </a:solidFill>
              </a:rPr>
              <a:t>repeat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until</a:t>
            </a:r>
            <a:r>
              <a:rPr lang="en-US" sz="2800" b="1" dirty="0">
                <a:solidFill>
                  <a:srgbClr val="035B7A"/>
                </a:solidFill>
              </a:rPr>
              <a:t> B {Q</a:t>
            </a:r>
            <a:r>
              <a:rPr lang="ru-RU" sz="2800" b="1" dirty="0">
                <a:solidFill>
                  <a:srgbClr val="035B7A"/>
                </a:solidFill>
              </a:rPr>
              <a:t> &amp; В}</a:t>
            </a:r>
            <a:endParaRPr lang="en-US" sz="2800" b="1" dirty="0">
              <a:solidFill>
                <a:srgbClr val="035B7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409779" y="3980793"/>
            <a:ext cx="7376322" cy="2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 </a:t>
            </a:r>
            <a:r>
              <a:rPr lang="ru-RU" sz="2800" dirty="0">
                <a:solidFill>
                  <a:schemeClr val="tx2"/>
                </a:solidFill>
              </a:rPr>
              <a:t>другой стороны, можно определить цикл </a:t>
            </a:r>
            <a:r>
              <a:rPr lang="ru-RU" sz="2800" b="1" dirty="0">
                <a:solidFill>
                  <a:schemeClr val="tx2"/>
                </a:solidFill>
              </a:rPr>
              <a:t>repeat–</a:t>
            </a:r>
            <a:r>
              <a:rPr lang="ru-RU" sz="2800" b="1" dirty="0" err="1">
                <a:solidFill>
                  <a:schemeClr val="tx2"/>
                </a:solidFill>
              </a:rPr>
              <a:t>until</a:t>
            </a:r>
            <a:r>
              <a:rPr lang="ru-RU" sz="2800" dirty="0">
                <a:solidFill>
                  <a:schemeClr val="tx2"/>
                </a:solidFill>
              </a:rPr>
              <a:t> через уже имеющиеся в языке </a:t>
            </a:r>
            <a:r>
              <a:rPr lang="ru-RU" sz="2800" b="1" dirty="0">
                <a:solidFill>
                  <a:schemeClr val="tx2"/>
                </a:solidFill>
              </a:rPr>
              <a:t>L</a:t>
            </a:r>
            <a:r>
              <a:rPr lang="ru-RU" sz="2800" dirty="0">
                <a:solidFill>
                  <a:schemeClr val="tx2"/>
                </a:solidFill>
              </a:rPr>
              <a:t> конструкции (цикл </a:t>
            </a:r>
            <a:r>
              <a:rPr lang="ru-RU" sz="2800" b="1" dirty="0">
                <a:solidFill>
                  <a:schemeClr val="tx2"/>
                </a:solidFill>
              </a:rPr>
              <a:t>while–</a:t>
            </a:r>
            <a:r>
              <a:rPr lang="ru-RU" sz="2800" b="1" dirty="0" err="1">
                <a:solidFill>
                  <a:schemeClr val="tx2"/>
                </a:solidFill>
              </a:rPr>
              <a:t>do</a:t>
            </a:r>
            <a:r>
              <a:rPr lang="ru-RU" sz="2800" dirty="0">
                <a:solidFill>
                  <a:schemeClr val="tx2"/>
                </a:solidFill>
              </a:rPr>
              <a:t> и последовательность) следующим образом: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800" b="1" u="sng" dirty="0">
                <a:solidFill>
                  <a:srgbClr val="035B7A"/>
                </a:solidFill>
              </a:rPr>
              <a:t>repeat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until</a:t>
            </a:r>
            <a:r>
              <a:rPr lang="en-US" sz="2800" b="1" dirty="0">
                <a:solidFill>
                  <a:srgbClr val="035B7A"/>
                </a:solidFill>
              </a:rPr>
              <a:t> B</a:t>
            </a:r>
            <a:r>
              <a:rPr lang="ru-RU" sz="2800" b="1" dirty="0">
                <a:solidFill>
                  <a:srgbClr val="035B7A"/>
                </a:solidFill>
              </a:rPr>
              <a:t>		=	С; </a:t>
            </a:r>
            <a:r>
              <a:rPr lang="ru-RU" sz="2800" b="1" u="sng" dirty="0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¬В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endParaRPr lang="ru-RU" sz="2800" b="1" u="sng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Используя эту связь, можно вывести правило вывода </a:t>
            </a:r>
            <a:r>
              <a:rPr lang="ru-RU" sz="2800" b="1" dirty="0" err="1">
                <a:solidFill>
                  <a:schemeClr val="tx2"/>
                </a:solidFill>
              </a:rPr>
              <a:t>R6</a:t>
            </a:r>
            <a:r>
              <a:rPr lang="ru-RU" sz="2800" dirty="0">
                <a:solidFill>
                  <a:schemeClr val="tx2"/>
                </a:solidFill>
              </a:rPr>
              <a:t> из </a:t>
            </a:r>
            <a:r>
              <a:rPr lang="ru-RU" sz="2800" b="1" dirty="0" err="1">
                <a:solidFill>
                  <a:schemeClr val="tx2"/>
                </a:solidFill>
              </a:rPr>
              <a:t>R2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R4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R5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145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задано </a:t>
            </a:r>
            <a:r>
              <a:rPr lang="ru-RU" sz="2800" b="1" dirty="0">
                <a:solidFill>
                  <a:schemeClr val="tx2"/>
                </a:solidFill>
              </a:rPr>
              <a:t>{P} C {Q}</a:t>
            </a:r>
            <a:r>
              <a:rPr lang="ru-RU" sz="2800" dirty="0">
                <a:solidFill>
                  <a:schemeClr val="tx2"/>
                </a:solidFill>
              </a:rPr>
              <a:t>. Тогда естественным является выбор </a:t>
            </a:r>
            <a:r>
              <a:rPr lang="ru-RU" sz="2800" b="1" dirty="0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в качестве соотношения в точке входа в цикл </a:t>
            </a:r>
            <a:r>
              <a:rPr lang="ru-RU" sz="2800" b="1" u="sng" dirty="0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¬В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Далее, по правилу вывода </a:t>
            </a:r>
            <a:r>
              <a:rPr lang="ru-RU" sz="2800" b="1" dirty="0" err="1">
                <a:solidFill>
                  <a:schemeClr val="tx2"/>
                </a:solidFill>
              </a:rPr>
              <a:t>R4</a:t>
            </a:r>
            <a:r>
              <a:rPr lang="ru-RU" sz="2800" dirty="0">
                <a:solidFill>
                  <a:schemeClr val="tx2"/>
                </a:solidFill>
              </a:rPr>
              <a:t>, имеем: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Q &amp; ¬В} С {Q}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	 									(1)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{Q} </a:t>
            </a:r>
            <a:r>
              <a:rPr lang="ru-RU" sz="2800" b="1" u="sng" dirty="0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¬В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Q &amp; В}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3531476" y="3818642"/>
            <a:ext cx="5478517" cy="1"/>
          </a:xfrm>
          <a:prstGeom prst="straightConnector1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если задано </a:t>
            </a:r>
            <a:r>
              <a:rPr lang="en-US" sz="2400" b="1" dirty="0">
                <a:solidFill>
                  <a:schemeClr val="tx2"/>
                </a:solidFill>
              </a:rPr>
              <a:t>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→ P</a:t>
            </a:r>
            <a:r>
              <a:rPr lang="ru-RU" sz="2400" dirty="0">
                <a:solidFill>
                  <a:schemeClr val="tx2"/>
                </a:solidFill>
              </a:rPr>
              <a:t>, то, по правилу вывода </a:t>
            </a:r>
            <a:r>
              <a:rPr lang="ru-RU" sz="2400" b="1" dirty="0">
                <a:solidFill>
                  <a:schemeClr val="tx2"/>
                </a:solidFill>
              </a:rPr>
              <a:t>R5</a:t>
            </a:r>
            <a:r>
              <a:rPr lang="ru-RU" sz="2400" dirty="0" smtClean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получим: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→ P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 smtClean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} C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	 </a:t>
            </a:r>
            <a:r>
              <a:rPr lang="ru-RU" sz="2400" dirty="0" smtClean="0">
                <a:solidFill>
                  <a:schemeClr val="tx2"/>
                </a:solidFill>
              </a:rPr>
              <a:t>									(</a:t>
            </a:r>
            <a:r>
              <a:rPr lang="ru-RU" sz="2400" dirty="0">
                <a:solidFill>
                  <a:schemeClr val="tx2"/>
                </a:solidFill>
              </a:rPr>
              <a:t>2)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} </a:t>
            </a:r>
            <a:r>
              <a:rPr lang="ru-RU" sz="2400" b="1" dirty="0">
                <a:solidFill>
                  <a:schemeClr val="tx2"/>
                </a:solidFill>
              </a:rPr>
              <a:t>С </a:t>
            </a:r>
            <a:r>
              <a:rPr lang="en-US" sz="2400" b="1" dirty="0" smtClean="0">
                <a:solidFill>
                  <a:schemeClr val="tx2"/>
                </a:solidFill>
              </a:rPr>
              <a:t>{</a:t>
            </a:r>
            <a:r>
              <a:rPr lang="ru-RU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Комбинируя </a:t>
            </a:r>
            <a:r>
              <a:rPr lang="ru-RU" sz="2400" dirty="0">
                <a:solidFill>
                  <a:schemeClr val="tx2"/>
                </a:solidFill>
              </a:rPr>
              <a:t>(1) и (2), </a:t>
            </a:r>
            <a:r>
              <a:rPr lang="ru-RU" sz="2400" dirty="0" smtClean="0">
                <a:solidFill>
                  <a:schemeClr val="tx2"/>
                </a:solidFill>
              </a:rPr>
              <a:t>получим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 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Отсюда, по правилу вывода </a:t>
            </a:r>
            <a:r>
              <a:rPr lang="ru-RU" sz="2400" b="1" dirty="0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, имеем</a:t>
            </a:r>
            <a:r>
              <a:rPr lang="ru-RU" sz="2400" dirty="0" smtClean="0">
                <a:solidFill>
                  <a:schemeClr val="tx2"/>
                </a:solidFill>
              </a:rPr>
              <a:t>: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} C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en-US" sz="2400" b="1" dirty="0" smtClean="0">
                <a:solidFill>
                  <a:schemeClr val="tx2"/>
                </a:solidFill>
              </a:rPr>
              <a:t>}, </a:t>
            </a:r>
            <a:r>
              <a:rPr lang="en-US" sz="2400" b="1" dirty="0">
                <a:solidFill>
                  <a:schemeClr val="tx2"/>
                </a:solidFill>
              </a:rPr>
              <a:t>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→ P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								(3)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¬В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 &amp; В}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что </a:t>
            </a:r>
            <a:r>
              <a:rPr lang="ru-RU" sz="2400" dirty="0">
                <a:solidFill>
                  <a:schemeClr val="tx2"/>
                </a:solidFill>
              </a:rPr>
              <a:t>соответствует правилу вывода </a:t>
            </a:r>
            <a:r>
              <a:rPr lang="ru-RU" sz="2400" b="1" dirty="0">
                <a:solidFill>
                  <a:schemeClr val="tx2"/>
                </a:solidFill>
              </a:rPr>
              <a:t>R6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3563007" y="2112579"/>
            <a:ext cx="5478517" cy="1"/>
          </a:xfrm>
          <a:prstGeom prst="straightConnector1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563007" y="4755931"/>
            <a:ext cx="5478517" cy="1"/>
          </a:xfrm>
          <a:prstGeom prst="straightConnector1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/>
              </a:rPr>
              <a:t>завершимость</a:t>
            </a:r>
            <a:r>
              <a:rPr lang="ru-RU" dirty="0">
                <a:effectLst/>
              </a:rPr>
              <a:t> цикла </a:t>
            </a:r>
            <a:r>
              <a:rPr lang="en-US" dirty="0" smtClean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863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Аналогично </a:t>
            </a:r>
            <a:r>
              <a:rPr lang="ru-RU" sz="2800" dirty="0">
                <a:solidFill>
                  <a:schemeClr val="tx2"/>
                </a:solidFill>
              </a:rPr>
              <a:t>циклу </a:t>
            </a:r>
            <a:r>
              <a:rPr lang="ru-RU" sz="2800" b="1" dirty="0" err="1" smtClean="0">
                <a:solidFill>
                  <a:schemeClr val="tx2"/>
                </a:solidFill>
              </a:rPr>
              <a:t>while</a:t>
            </a:r>
            <a:r>
              <a:rPr lang="en-US" sz="2800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err="1" smtClean="0">
                <a:solidFill>
                  <a:schemeClr val="tx2"/>
                </a:solidFill>
              </a:rPr>
              <a:t>do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доказательство утверждений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 smtClean="0">
                <a:solidFill>
                  <a:schemeClr val="tx2"/>
                </a:solidFill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</a:rPr>
              <a:t>} </a:t>
            </a:r>
            <a:r>
              <a:rPr lang="ru-RU" sz="2800" b="1" dirty="0" err="1" smtClean="0">
                <a:solidFill>
                  <a:schemeClr val="tx2"/>
                </a:solidFill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 smtClean="0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}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en-US" sz="2800" b="1" dirty="0" smtClean="0">
                <a:solidFill>
                  <a:schemeClr val="tx2"/>
                </a:solidFill>
              </a:rPr>
              <a:t>Q </a:t>
            </a:r>
            <a:r>
              <a:rPr lang="en-US" sz="2800" b="1" dirty="0">
                <a:solidFill>
                  <a:schemeClr val="tx2"/>
                </a:solidFill>
              </a:rPr>
              <a:t>&amp; </a:t>
            </a:r>
            <a:r>
              <a:rPr lang="ru-RU" sz="2800" b="1" dirty="0">
                <a:solidFill>
                  <a:schemeClr val="tx2"/>
                </a:solidFill>
              </a:rPr>
              <a:t>¬В</a:t>
            </a:r>
            <a:r>
              <a:rPr lang="en-US" sz="2800" b="1" dirty="0">
                <a:solidFill>
                  <a:schemeClr val="tx2"/>
                </a:solidFill>
              </a:rPr>
              <a:t> → </a:t>
            </a:r>
            <a:r>
              <a:rPr lang="en-US" sz="2800" b="1" dirty="0" smtClean="0">
                <a:solidFill>
                  <a:schemeClr val="tx2"/>
                </a:solidFill>
              </a:rPr>
              <a:t>P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для цикла </a:t>
            </a:r>
            <a:r>
              <a:rPr lang="ru-RU" sz="2800" b="1" dirty="0" err="1" smtClean="0">
                <a:solidFill>
                  <a:schemeClr val="tx2"/>
                </a:solidFill>
              </a:rPr>
              <a:t>repeat</a:t>
            </a:r>
            <a:r>
              <a:rPr lang="en-US" sz="2800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err="1" smtClean="0">
                <a:solidFill>
                  <a:schemeClr val="tx2"/>
                </a:solidFill>
              </a:rPr>
              <a:t>until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требуется для доказательства частичной корректности, т.е. корректности в случае </a:t>
            </a:r>
            <a:r>
              <a:rPr lang="ru-RU" sz="2800" dirty="0" err="1">
                <a:solidFill>
                  <a:schemeClr val="tx2"/>
                </a:solidFill>
              </a:rPr>
              <a:t>завершимости</a:t>
            </a:r>
            <a:r>
              <a:rPr lang="ru-RU" sz="2800" dirty="0">
                <a:solidFill>
                  <a:schemeClr val="tx2"/>
                </a:solidFill>
              </a:rPr>
              <a:t> цикла.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>
                <a:solidFill>
                  <a:schemeClr val="tx2"/>
                </a:solidFill>
              </a:rPr>
              <a:t>то же время необходимо доказывать также и </a:t>
            </a:r>
            <a:r>
              <a:rPr lang="ru-RU" sz="2800" b="1" dirty="0" err="1">
                <a:solidFill>
                  <a:schemeClr val="tx2"/>
                </a:solidFill>
              </a:rPr>
              <a:t>завершимость</a:t>
            </a:r>
            <a:r>
              <a:rPr lang="ru-RU" sz="2800" b="1" dirty="0">
                <a:solidFill>
                  <a:schemeClr val="tx2"/>
                </a:solidFill>
              </a:rPr>
              <a:t> цикла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этого </a:t>
            </a:r>
            <a:r>
              <a:rPr lang="ru-RU" sz="2800" dirty="0" smtClean="0">
                <a:solidFill>
                  <a:schemeClr val="tx2"/>
                </a:solidFill>
              </a:rPr>
              <a:t>необходимо </a:t>
            </a:r>
            <a:r>
              <a:rPr lang="ru-RU" sz="2800" dirty="0" smtClean="0">
                <a:solidFill>
                  <a:schemeClr val="tx2"/>
                </a:solidFill>
              </a:rPr>
              <a:t>сформулировать условия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завершимости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цикла </a:t>
            </a:r>
            <a:r>
              <a:rPr lang="ru-RU" sz="2800" b="1" dirty="0" err="1" smtClean="0">
                <a:solidFill>
                  <a:schemeClr val="tx2"/>
                </a:solidFill>
              </a:rPr>
              <a:t>repeat</a:t>
            </a:r>
            <a:r>
              <a:rPr lang="en-US" sz="2800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err="1" smtClean="0">
                <a:solidFill>
                  <a:schemeClr val="tx2"/>
                </a:solidFill>
              </a:rPr>
              <a:t>until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аналогичные условиям </a:t>
            </a:r>
            <a:r>
              <a:rPr lang="ru-RU" sz="2800" dirty="0">
                <a:solidFill>
                  <a:schemeClr val="tx2"/>
                </a:solidFill>
              </a:rPr>
              <a:t>для цикла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dirty="0" err="1" smtClean="0">
                <a:solidFill>
                  <a:schemeClr val="tx2"/>
                </a:solidFill>
              </a:rPr>
              <a:t>while</a:t>
            </a:r>
            <a:r>
              <a:rPr lang="en-US" sz="2800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err="1" smtClean="0">
                <a:solidFill>
                  <a:schemeClr val="tx2"/>
                </a:solidFill>
              </a:rPr>
              <a:t>do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</a:p>
          <a:p>
            <a:pPr marL="0" lvl="7" indent="0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				P 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ru-RU" sz="2800" b="1" dirty="0" smtClean="0">
                <a:solidFill>
                  <a:schemeClr val="tx2"/>
                </a:solidFill>
              </a:rPr>
              <a:t>&gt;0)</a:t>
            </a:r>
            <a:r>
              <a:rPr lang="ru-RU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	</a:t>
            </a:r>
            <a:r>
              <a:rPr lang="ru-RU" sz="2800" dirty="0" smtClean="0">
                <a:solidFill>
                  <a:schemeClr val="tx2"/>
                </a:solidFill>
              </a:rPr>
              <a:t>(</a:t>
            </a:r>
            <a:r>
              <a:rPr lang="ru-RU" sz="2800" dirty="0" smtClean="0">
                <a:solidFill>
                  <a:schemeClr val="tx2"/>
                </a:solidFill>
              </a:rPr>
              <a:t>1')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</a:t>
            </a:r>
            <a:r>
              <a:rPr lang="ru-RU" sz="1400" b="1" dirty="0" smtClean="0"/>
              <a:t>программирования</a:t>
            </a:r>
            <a:r>
              <a:rPr lang="ru-RU" sz="1400" b="1" dirty="0"/>
              <a:t>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754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/>
              </a:rPr>
              <a:t>завершимость</a:t>
            </a:r>
            <a:r>
              <a:rPr lang="ru-RU" dirty="0">
                <a:effectLst/>
              </a:rPr>
              <a:t> цикла </a:t>
            </a:r>
            <a:r>
              <a:rPr lang="en-US" dirty="0" smtClean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863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</a:t>
            </a:r>
            <a:r>
              <a:rPr lang="ru-RU" sz="2800" dirty="0" smtClean="0">
                <a:solidFill>
                  <a:schemeClr val="tx2"/>
                </a:solidFill>
              </a:rPr>
              <a:t>ля </a:t>
            </a:r>
            <a:r>
              <a:rPr lang="ru-RU" sz="2800" dirty="0">
                <a:solidFill>
                  <a:schemeClr val="tx2"/>
                </a:solidFill>
              </a:rPr>
              <a:t>любого целочисленного выражения 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dirty="0" smtClean="0">
                <a:solidFill>
                  <a:schemeClr val="tx2"/>
                </a:solidFill>
              </a:rPr>
              <a:t> справедливо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			</a:t>
            </a:r>
            <a:r>
              <a:rPr lang="ru-RU" sz="2800" b="1" dirty="0" smtClean="0">
                <a:solidFill>
                  <a:schemeClr val="tx2"/>
                </a:solidFill>
              </a:rPr>
              <a:t>{Е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=Е&gt;0</a:t>
            </a:r>
            <a:r>
              <a:rPr lang="ru-RU" sz="2800" b="1" dirty="0">
                <a:solidFill>
                  <a:schemeClr val="tx2"/>
                </a:solidFill>
              </a:rPr>
              <a:t>}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&gt;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 smtClean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}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</a:t>
            </a:r>
            <a:r>
              <a:rPr lang="ru-RU" sz="2800" dirty="0">
                <a:solidFill>
                  <a:schemeClr val="tx2"/>
                </a:solidFill>
              </a:rPr>
              <a:t>2')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где 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некоторое </a:t>
            </a:r>
            <a:r>
              <a:rPr lang="ru-RU" sz="2800" dirty="0">
                <a:solidFill>
                  <a:schemeClr val="tx2"/>
                </a:solidFill>
              </a:rPr>
              <a:t>целочисленное выражение.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Т.е. 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является инвариантом </a:t>
            </a:r>
            <a:r>
              <a:rPr lang="ru-RU" sz="2800" dirty="0">
                <a:solidFill>
                  <a:schemeClr val="tx2"/>
                </a:solidFill>
              </a:rPr>
              <a:t>ц</a:t>
            </a:r>
            <a:r>
              <a:rPr lang="ru-RU" sz="2800" dirty="0" smtClean="0">
                <a:solidFill>
                  <a:schemeClr val="tx2"/>
                </a:solidFill>
              </a:rPr>
              <a:t>икла </a:t>
            </a:r>
            <a:r>
              <a:rPr lang="ru-RU" sz="2800" b="1" dirty="0" err="1" smtClean="0">
                <a:solidFill>
                  <a:schemeClr val="tx2"/>
                </a:solidFill>
              </a:rPr>
              <a:t>repeat</a:t>
            </a:r>
            <a:r>
              <a:rPr lang="ru-RU" sz="2800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err="1" smtClean="0">
                <a:solidFill>
                  <a:schemeClr val="tx2"/>
                </a:solidFill>
              </a:rPr>
              <a:t>until</a:t>
            </a:r>
            <a:r>
              <a:rPr lang="ru-RU" sz="2800" dirty="0" smtClean="0">
                <a:solidFill>
                  <a:schemeClr val="tx2"/>
                </a:solidFill>
              </a:rPr>
              <a:t> и </a:t>
            </a:r>
            <a:r>
              <a:rPr lang="ru-RU" sz="2800" b="1" dirty="0" smtClean="0">
                <a:solidFill>
                  <a:schemeClr val="tx2"/>
                </a:solidFill>
              </a:rPr>
              <a:t>Е&gt;0</a:t>
            </a:r>
            <a:r>
              <a:rPr lang="ru-RU" sz="2800" dirty="0" smtClean="0">
                <a:solidFill>
                  <a:schemeClr val="tx2"/>
                </a:solidFill>
              </a:rPr>
              <a:t> в течение </a:t>
            </a:r>
            <a:r>
              <a:rPr lang="ru-RU" sz="2800" dirty="0">
                <a:solidFill>
                  <a:schemeClr val="tx2"/>
                </a:solidFill>
              </a:rPr>
              <a:t>циклического процесса. Кроме того, условие </a:t>
            </a:r>
            <a:r>
              <a:rPr lang="ru-RU" sz="2800" dirty="0">
                <a:solidFill>
                  <a:schemeClr val="tx2"/>
                </a:solidFill>
              </a:rPr>
              <a:t>(2') </a:t>
            </a:r>
            <a:r>
              <a:rPr lang="ru-RU" sz="2800" dirty="0" smtClean="0">
                <a:solidFill>
                  <a:schemeClr val="tx2"/>
                </a:solidFill>
              </a:rPr>
              <a:t>озна</a:t>
            </a:r>
            <a:r>
              <a:rPr lang="ru-RU" sz="2800" dirty="0" smtClean="0">
                <a:solidFill>
                  <a:schemeClr val="tx2"/>
                </a:solidFill>
              </a:rPr>
              <a:t>чает</a:t>
            </a:r>
            <a:r>
              <a:rPr lang="ru-RU" sz="2800" dirty="0">
                <a:solidFill>
                  <a:schemeClr val="tx2"/>
                </a:solidFill>
              </a:rPr>
              <a:t>, что каждое выполнение </a:t>
            </a:r>
            <a:r>
              <a:rPr lang="ru-RU" sz="2800" dirty="0" smtClean="0">
                <a:solidFill>
                  <a:schemeClr val="tx2"/>
                </a:solidFill>
              </a:rPr>
              <a:t>команды </a:t>
            </a: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уменьшает </a:t>
            </a:r>
            <a:r>
              <a:rPr lang="ru-RU" sz="2800" dirty="0" smtClean="0">
                <a:solidFill>
                  <a:schemeClr val="tx2"/>
                </a:solidFill>
              </a:rPr>
              <a:t>значение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ru-RU" sz="2800" dirty="0">
                <a:solidFill>
                  <a:schemeClr val="tx2"/>
                </a:solidFill>
              </a:rPr>
              <a:t>Таким образом, </a:t>
            </a:r>
            <a:r>
              <a:rPr lang="ru-RU" sz="2800" dirty="0" smtClean="0">
                <a:solidFill>
                  <a:schemeClr val="tx2"/>
                </a:solidFill>
              </a:rPr>
              <a:t>из </a:t>
            </a:r>
            <a:r>
              <a:rPr lang="ru-RU" sz="2800" dirty="0">
                <a:solidFill>
                  <a:schemeClr val="tx2"/>
                </a:solidFill>
              </a:rPr>
              <a:t>(1</a:t>
            </a:r>
            <a:r>
              <a:rPr lang="ru-RU" sz="2800" dirty="0" smtClean="0">
                <a:solidFill>
                  <a:schemeClr val="tx2"/>
                </a:solidFill>
              </a:rPr>
              <a:t>')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(2</a:t>
            </a:r>
            <a:r>
              <a:rPr lang="ru-RU" sz="2800" dirty="0" smtClean="0">
                <a:solidFill>
                  <a:schemeClr val="tx2"/>
                </a:solidFill>
              </a:rPr>
              <a:t>'), а также 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P</a:t>
            </a:r>
            <a:r>
              <a:rPr lang="en-US" sz="2800" b="1" dirty="0">
                <a:solidFill>
                  <a:schemeClr val="tx2"/>
                </a:solidFill>
              </a:rPr>
              <a:t>} 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 smtClean="0">
                <a:solidFill>
                  <a:schemeClr val="tx2"/>
                </a:solidFill>
              </a:rPr>
              <a:t>Q</a:t>
            </a:r>
            <a:r>
              <a:rPr lang="ru-RU" sz="2800" b="1" dirty="0" smtClean="0">
                <a:solidFill>
                  <a:schemeClr val="tx2"/>
                </a:solidFill>
              </a:rPr>
              <a:t>} </a:t>
            </a:r>
            <a:r>
              <a:rPr lang="ru-RU" sz="2800" dirty="0" smtClean="0">
                <a:solidFill>
                  <a:schemeClr val="tx2"/>
                </a:solidFill>
              </a:rPr>
              <a:t>и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Q </a:t>
            </a:r>
            <a:r>
              <a:rPr lang="en-US" sz="2800" b="1" dirty="0">
                <a:solidFill>
                  <a:schemeClr val="tx2"/>
                </a:solidFill>
              </a:rPr>
              <a:t>&amp; </a:t>
            </a:r>
            <a:r>
              <a:rPr lang="ru-RU" sz="2800" b="1" dirty="0">
                <a:solidFill>
                  <a:schemeClr val="tx2"/>
                </a:solidFill>
              </a:rPr>
              <a:t>¬В</a:t>
            </a:r>
            <a:r>
              <a:rPr lang="en-US" sz="2800" b="1" dirty="0">
                <a:solidFill>
                  <a:schemeClr val="tx2"/>
                </a:solidFill>
              </a:rPr>
              <a:t> → P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следует вывод о </a:t>
            </a:r>
            <a:r>
              <a:rPr lang="ru-RU" sz="2800" dirty="0" smtClean="0">
                <a:solidFill>
                  <a:schemeClr val="tx2"/>
                </a:solidFill>
              </a:rPr>
              <a:t>конечности </a:t>
            </a:r>
            <a:r>
              <a:rPr lang="ru-RU" sz="2800" dirty="0">
                <a:solidFill>
                  <a:schemeClr val="tx2"/>
                </a:solidFill>
              </a:rPr>
              <a:t>циклического процесса, так </a:t>
            </a:r>
            <a:r>
              <a:rPr lang="ru-RU" sz="2800" dirty="0" smtClean="0">
                <a:solidFill>
                  <a:schemeClr val="tx2"/>
                </a:solidFill>
              </a:rPr>
              <a:t>как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не может уменьшаться бесконечное число раз и </a:t>
            </a:r>
            <a:r>
              <a:rPr lang="ru-RU" sz="2800" dirty="0" smtClean="0">
                <a:solidFill>
                  <a:schemeClr val="tx2"/>
                </a:solidFill>
              </a:rPr>
              <a:t>оставаться </a:t>
            </a:r>
            <a:r>
              <a:rPr lang="ru-RU" sz="2800" dirty="0">
                <a:solidFill>
                  <a:schemeClr val="tx2"/>
                </a:solidFill>
              </a:rPr>
              <a:t>положительным, что требует условие </a:t>
            </a:r>
            <a:r>
              <a:rPr lang="ru-RU" sz="2800" dirty="0">
                <a:solidFill>
                  <a:schemeClr val="tx2"/>
                </a:solidFill>
              </a:rPr>
              <a:t>(1</a:t>
            </a:r>
            <a:r>
              <a:rPr lang="ru-RU" sz="2800" dirty="0" smtClean="0">
                <a:solidFill>
                  <a:schemeClr val="tx2"/>
                </a:solidFill>
              </a:rPr>
              <a:t>')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</a:t>
            </a:r>
            <a:r>
              <a:rPr lang="ru-RU" sz="1400" b="1" dirty="0" smtClean="0"/>
              <a:t>программирования</a:t>
            </a:r>
            <a:r>
              <a:rPr lang="ru-RU" sz="1400" b="1" dirty="0"/>
              <a:t>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441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Процедуры и функции и их аксиоматическая семантика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778638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Расширим </a:t>
            </a:r>
            <a:r>
              <a:rPr lang="ru-RU" sz="2400" dirty="0">
                <a:solidFill>
                  <a:schemeClr val="tx2"/>
                </a:solidFill>
              </a:rPr>
              <a:t>язык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добавлением в него описаний </a:t>
            </a:r>
            <a:r>
              <a:rPr lang="ru-RU" sz="2400" b="1" dirty="0" smtClean="0">
                <a:solidFill>
                  <a:schemeClr val="tx2"/>
                </a:solidFill>
              </a:rPr>
              <a:t>процедур</a:t>
            </a:r>
            <a:r>
              <a:rPr lang="ru-RU" sz="2400" dirty="0" smtClean="0">
                <a:solidFill>
                  <a:schemeClr val="tx2"/>
                </a:solidFill>
              </a:rPr>
              <a:t> и </a:t>
            </a:r>
            <a:r>
              <a:rPr lang="ru-RU" sz="2400" b="1" dirty="0" smtClean="0">
                <a:solidFill>
                  <a:schemeClr val="tx2"/>
                </a:solidFill>
              </a:rPr>
              <a:t>функций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Рассмотрим процедуры без параметров, чтобы отделить вызов </a:t>
            </a:r>
            <a:r>
              <a:rPr lang="ru-RU" sz="2400" dirty="0" smtClean="0">
                <a:solidFill>
                  <a:schemeClr val="tx2"/>
                </a:solidFill>
              </a:rPr>
              <a:t>процедуры </a:t>
            </a:r>
            <a:r>
              <a:rPr lang="ru-RU" sz="2400" dirty="0">
                <a:solidFill>
                  <a:schemeClr val="tx2"/>
                </a:solidFill>
              </a:rPr>
              <a:t>от механизмов задания областей действия переменных и </a:t>
            </a:r>
            <a:r>
              <a:rPr lang="ru-RU" sz="2400" dirty="0" smtClean="0">
                <a:solidFill>
                  <a:schemeClr val="tx2"/>
                </a:solidFill>
              </a:rPr>
              <a:t>передачи </a:t>
            </a:r>
            <a:r>
              <a:rPr lang="ru-RU" sz="2400" dirty="0">
                <a:solidFill>
                  <a:schemeClr val="tx2"/>
                </a:solidFill>
              </a:rPr>
              <a:t>параметров. Т</a:t>
            </a:r>
            <a:r>
              <a:rPr lang="ru-RU" sz="2400" dirty="0" smtClean="0">
                <a:solidFill>
                  <a:schemeClr val="tx2"/>
                </a:solidFill>
              </a:rPr>
              <a:t>акже </a:t>
            </a:r>
            <a:r>
              <a:rPr lang="ru-RU" sz="2400" dirty="0">
                <a:solidFill>
                  <a:schemeClr val="tx2"/>
                </a:solidFill>
              </a:rPr>
              <a:t>ограничимся рассмотрением случая </a:t>
            </a:r>
            <a:r>
              <a:rPr lang="ru-RU" sz="2400" dirty="0" smtClean="0">
                <a:solidFill>
                  <a:schemeClr val="tx2"/>
                </a:solidFill>
              </a:rPr>
              <a:t> объявления </a:t>
            </a:r>
            <a:r>
              <a:rPr lang="ru-RU" sz="2400" dirty="0">
                <a:solidFill>
                  <a:schemeClr val="tx2"/>
                </a:solidFill>
              </a:rPr>
              <a:t>лишь одной процедуры. Полученные результаты могут быть легко </a:t>
            </a:r>
            <a:r>
              <a:rPr lang="ru-RU" sz="2400" dirty="0" smtClean="0">
                <a:solidFill>
                  <a:schemeClr val="tx2"/>
                </a:solidFill>
              </a:rPr>
              <a:t>обобщены на </a:t>
            </a:r>
            <a:r>
              <a:rPr lang="ru-RU" sz="2400" dirty="0">
                <a:solidFill>
                  <a:schemeClr val="tx2"/>
                </a:solidFill>
              </a:rPr>
              <a:t>случай объявления более, чем одной процедуры.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имеется </a:t>
            </a:r>
            <a:r>
              <a:rPr lang="ru-RU" sz="2400" dirty="0" err="1">
                <a:solidFill>
                  <a:schemeClr val="tx2"/>
                </a:solidFill>
              </a:rPr>
              <a:t>нерекурсивная</a:t>
            </a:r>
            <a:r>
              <a:rPr lang="ru-RU" sz="2400" dirty="0">
                <a:solidFill>
                  <a:schemeClr val="tx2"/>
                </a:solidFill>
              </a:rPr>
              <a:t> процедура без параметров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объявление которой имеет </a:t>
            </a:r>
            <a:r>
              <a:rPr lang="ru-RU" sz="2400" dirty="0" smtClean="0">
                <a:solidFill>
                  <a:schemeClr val="tx2"/>
                </a:solidFill>
              </a:rPr>
              <a:t>следующий вид: 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err="1" smtClean="0">
                <a:solidFill>
                  <a:srgbClr val="035B7A"/>
                </a:solidFill>
              </a:rPr>
              <a:t>procedure</a:t>
            </a:r>
            <a:r>
              <a:rPr lang="ru-RU" sz="2400" b="1" dirty="0" smtClean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Р; </a:t>
            </a:r>
            <a:r>
              <a:rPr lang="en-US" sz="2400" b="1" dirty="0" smtClean="0">
                <a:solidFill>
                  <a:srgbClr val="035B7A"/>
                </a:solidFill>
              </a:rPr>
              <a:t>C</a:t>
            </a:r>
            <a:r>
              <a:rPr lang="en-US" sz="24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2400" dirty="0" smtClean="0">
                <a:solidFill>
                  <a:srgbClr val="035B7A"/>
                </a:solidFill>
              </a:rPr>
              <a:t> </a:t>
            </a:r>
            <a:endParaRPr lang="en-US" sz="2400" dirty="0" smtClean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где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–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тело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Расширим </a:t>
            </a:r>
            <a:r>
              <a:rPr lang="ru-RU" sz="2400" dirty="0">
                <a:solidFill>
                  <a:schemeClr val="tx2"/>
                </a:solidFill>
              </a:rPr>
              <a:t>множество программ языка </a:t>
            </a:r>
            <a:r>
              <a:rPr lang="ru-RU" sz="2400" b="1" dirty="0" err="1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программами, допускающими вызов </a:t>
            </a:r>
            <a:r>
              <a:rPr lang="ru-RU" sz="2400" dirty="0" smtClean="0">
                <a:solidFill>
                  <a:schemeClr val="tx2"/>
                </a:solidFill>
              </a:rPr>
              <a:t>процедур: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: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х:=Е |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en-US" sz="2400" b="1" baseline="-25000" dirty="0">
                <a:solidFill>
                  <a:srgbClr val="035B7A"/>
                </a:solidFill>
              </a:rPr>
              <a:t>1</a:t>
            </a:r>
            <a:r>
              <a:rPr lang="ru-RU" sz="2400" b="1" dirty="0">
                <a:solidFill>
                  <a:srgbClr val="035B7A"/>
                </a:solidFill>
              </a:rPr>
              <a:t>;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ru-RU" sz="2400" b="1" u="sng" dirty="0" err="1">
                <a:solidFill>
                  <a:srgbClr val="035B7A"/>
                </a:solidFill>
              </a:rPr>
              <a:t>if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en-US" sz="2400" b="1" u="sng" dirty="0">
                <a:solidFill>
                  <a:srgbClr val="035B7A"/>
                </a:solidFill>
              </a:rPr>
              <a:t>then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baseline="-25000" dirty="0" err="1">
                <a:solidFill>
                  <a:srgbClr val="035B7A"/>
                </a:solidFill>
              </a:rPr>
              <a:t>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u="sng" dirty="0">
                <a:solidFill>
                  <a:srgbClr val="035B7A"/>
                </a:solidFill>
              </a:rPr>
              <a:t>else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fi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en-US" sz="2400" b="1" u="sng" dirty="0">
                <a:solidFill>
                  <a:srgbClr val="035B7A"/>
                </a:solidFill>
              </a:rPr>
              <a:t>while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|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repeat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until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smtClean="0">
                <a:solidFill>
                  <a:srgbClr val="035B7A"/>
                </a:solidFill>
              </a:rPr>
              <a:t>В</a:t>
            </a:r>
            <a:r>
              <a:rPr lang="en-US" sz="2400" b="1" dirty="0" smtClean="0">
                <a:solidFill>
                  <a:srgbClr val="035B7A"/>
                </a:solidFill>
              </a:rPr>
              <a:t> | </a:t>
            </a:r>
            <a:r>
              <a:rPr lang="en-US" sz="2400" b="1" dirty="0" smtClean="0">
                <a:solidFill>
                  <a:srgbClr val="970000"/>
                </a:solidFill>
              </a:rPr>
              <a:t>P</a:t>
            </a:r>
            <a:endParaRPr lang="ru-RU" sz="2400" b="1" dirty="0">
              <a:solidFill>
                <a:srgbClr val="97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3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954</Words>
  <Application>Microsoft Macintosh PowerPoint</Application>
  <PresentationFormat>Широкоэкранный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Cambria</vt:lpstr>
      <vt:lpstr>Wingdings</vt:lpstr>
      <vt:lpstr>Arial</vt:lpstr>
      <vt:lpstr>Red Line Business 16x9</vt:lpstr>
      <vt:lpstr>Дополнительные конструкция языка L и их семантика</vt:lpstr>
      <vt:lpstr>Дополнительные конструкция языка L и их семантика</vt:lpstr>
      <vt:lpstr>цикл repeat–until</vt:lpstr>
      <vt:lpstr>цикл repeat–until</vt:lpstr>
      <vt:lpstr>цикл repeat–until</vt:lpstr>
      <vt:lpstr>цикл repeat–until</vt:lpstr>
      <vt:lpstr>завершимость цикла repeat–until</vt:lpstr>
      <vt:lpstr>завершимость цикла repeat–until</vt:lpstr>
      <vt:lpstr>Процедуры и функции и их аксиоматическая семантика</vt:lpstr>
      <vt:lpstr>Процедурные вызовы</vt:lpstr>
      <vt:lpstr>непротиворечивость системы H с процедурными вызовами</vt:lpstr>
      <vt:lpstr>Рекурсивное объявление Процедур</vt:lpstr>
      <vt:lpstr>объявление функции</vt:lpstr>
      <vt:lpstr>Правило вывода для функций</vt:lpstr>
      <vt:lpstr>проблема завершения при разработке функций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2017-02-26T16:37:18Z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