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8" r:id="rId3"/>
    <p:sldId id="304" r:id="rId4"/>
    <p:sldId id="302" r:id="rId5"/>
    <p:sldId id="319" r:id="rId6"/>
    <p:sldId id="32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>
        <p:scale>
          <a:sx n="74" d="100"/>
          <a:sy n="74" d="100"/>
        </p:scale>
        <p:origin x="1360" y="59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18.02.17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18.02.17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900" dirty="0">
                <a:effectLst/>
              </a:rPr>
              <a:t>ПРОПОЗИЦИОНАЛЬНЫЕ МЕТОДЫ ЗАДАНИЯ СЕМАНТИКИ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Пропозициональные методы </a:t>
            </a:r>
            <a:r>
              <a:rPr lang="ru-RU" sz="2400" dirty="0">
                <a:solidFill>
                  <a:schemeClr val="tx2"/>
                </a:solidFill>
              </a:rPr>
              <a:t>задания семантики языков программирования обеспечивают более высокий уровень абстракции по сравнению с операционными определениями.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Основным множеством объектов </a:t>
            </a:r>
            <a:r>
              <a:rPr lang="ru-RU" sz="2400" dirty="0">
                <a:solidFill>
                  <a:schemeClr val="tx2"/>
                </a:solidFill>
              </a:rPr>
              <a:t>в пропозициональных методах являются не множества состояний, как в операционных методах, а </a:t>
            </a:r>
            <a:r>
              <a:rPr lang="ru-RU" sz="2400" b="1" dirty="0">
                <a:solidFill>
                  <a:schemeClr val="tx2"/>
                </a:solidFill>
              </a:rPr>
              <a:t>множества формул некоторой логической системы</a:t>
            </a:r>
            <a:r>
              <a:rPr lang="ru-RU" sz="2400" dirty="0">
                <a:solidFill>
                  <a:schemeClr val="tx2"/>
                </a:solidFill>
              </a:rPr>
              <a:t>. Эти формулы всегда можно проинтерпретировать как некоторые утверждения относительно состояний.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</a:t>
            </a:r>
            <a:r>
              <a:rPr lang="ru-RU" sz="2400" b="1" dirty="0">
                <a:solidFill>
                  <a:schemeClr val="tx2"/>
                </a:solidFill>
              </a:rPr>
              <a:t>операторы (команды)</a:t>
            </a:r>
            <a:r>
              <a:rPr lang="ru-RU" sz="2400" dirty="0">
                <a:solidFill>
                  <a:schemeClr val="tx2"/>
                </a:solidFill>
              </a:rPr>
              <a:t> языка программирования могут рассматриваться в пропозициональных методах как </a:t>
            </a:r>
            <a:r>
              <a:rPr lang="ru-RU" sz="2400" b="1" dirty="0">
                <a:solidFill>
                  <a:schemeClr val="tx2"/>
                </a:solidFill>
              </a:rPr>
              <a:t>преобразователи формул (утверждений)</a:t>
            </a:r>
            <a:r>
              <a:rPr lang="ru-RU" sz="2400" dirty="0">
                <a:solidFill>
                  <a:schemeClr val="tx2"/>
                </a:solidFill>
              </a:rPr>
              <a:t>, записанных в некоторой логической системе (например, в исчислении предикатов первого порядка), либо, в более общем случае, как отношения между утверждениями.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интерпретации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4" y="107720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Зафиксируем язык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, в котором записываются все утверждения относительно программы. Пусть, в частности,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есть язык первого порядка с равенством.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– интерпретация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на непустой области </a:t>
            </a:r>
            <a:r>
              <a:rPr lang="ru-RU" sz="2400" b="1" dirty="0">
                <a:solidFill>
                  <a:schemeClr val="tx2"/>
                </a:solidFill>
              </a:rPr>
              <a:t>D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Под состоянием будем понимать функцию, обозначаемую через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, возможно, с индексом, которая присваивает каждой переменной 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значение из области </a:t>
            </a:r>
            <a:r>
              <a:rPr lang="ru-RU" sz="2400" b="1" dirty="0">
                <a:solidFill>
                  <a:schemeClr val="tx2"/>
                </a:solidFill>
              </a:rPr>
              <a:t>D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1.</a:t>
            </a:r>
            <a:r>
              <a:rPr lang="ru-RU" sz="2400" dirty="0">
                <a:solidFill>
                  <a:schemeClr val="tx2"/>
                </a:solidFill>
              </a:rPr>
              <a:t> Запись</a:t>
            </a:r>
            <a:r>
              <a:rPr lang="ru-RU" sz="2400" b="1" dirty="0">
                <a:solidFill>
                  <a:schemeClr val="tx2"/>
                </a:solidFill>
              </a:rPr>
              <a:t> 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означает, что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истинно в состоянии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. Если для всех состояний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 имеет место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, то говорят, что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 истинно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и это записывается как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46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истинность программы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4" y="107720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 каждой программой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можно ассоциировать значение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является частичной функцией из состояния в состояние, т.е. имеет вид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):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ru-RU" sz="2400" b="1" dirty="0">
                <a:solidFill>
                  <a:schemeClr val="tx2"/>
                </a:solidFill>
              </a:rPr>
              <a:t> →</a:t>
            </a:r>
            <a:r>
              <a:rPr lang="en-US" sz="2400" b="1" dirty="0">
                <a:solidFill>
                  <a:schemeClr val="tx2"/>
                </a:solidFill>
              </a:rPr>
              <a:t> S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S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множество всех состояний.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Теперь можно определить истинность программы с утверждениями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2. </a:t>
            </a:r>
            <a:r>
              <a:rPr lang="ru-RU" sz="2400" dirty="0">
                <a:solidFill>
                  <a:schemeClr val="tx2"/>
                </a:solidFill>
              </a:rPr>
              <a:t>Программа с утверждениями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 истинна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если для всех состояний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 из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</a:t>
            </a:r>
            <a:r>
              <a:rPr lang="en-US" sz="2400" b="1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 </a:t>
            </a:r>
            <a:r>
              <a:rPr lang="ru-RU" sz="2400" dirty="0">
                <a:solidFill>
                  <a:schemeClr val="tx2"/>
                </a:solidFill>
              </a:rPr>
              <a:t>=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 следует, что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en-US" sz="2400" b="1" dirty="0">
                <a:solidFill>
                  <a:schemeClr val="tx2"/>
                </a:solidFill>
              </a:rPr>
              <a:t>Q(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₂)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определение является корректной формализацией неформального понятия формулы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3. </a:t>
            </a:r>
            <a:r>
              <a:rPr lang="ru-RU" sz="2400" dirty="0">
                <a:solidFill>
                  <a:schemeClr val="tx2"/>
                </a:solidFill>
              </a:rPr>
              <a:t>Программа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утверждениями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называется правильной, если она истинна при всех интерпретациях</a:t>
            </a:r>
            <a:r>
              <a:rPr lang="ru-RU" sz="2400" b="1" dirty="0">
                <a:solidFill>
                  <a:schemeClr val="tx2"/>
                </a:solidFill>
              </a:rPr>
              <a:t> 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045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теорема о непротиворечивости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07" y="965065"/>
            <a:ext cx="10690464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4.</a:t>
            </a:r>
            <a:r>
              <a:rPr lang="ru-RU" sz="2400" dirty="0">
                <a:solidFill>
                  <a:schemeClr val="tx2"/>
                </a:solidFill>
              </a:rPr>
              <a:t> Правило	вывода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называется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непротиворечивым, если для всех интерпретаций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оно сохраняет истинность программ с утверждениями.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Легко доказать, что все аксиомы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истинны и правила вывода непротиворечивы, т.е. сохраняют истинность.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Из этого факта следует </a:t>
            </a:r>
            <a:r>
              <a:rPr lang="ru-RU" sz="2400" b="1" dirty="0">
                <a:solidFill>
                  <a:schemeClr val="tx2"/>
                </a:solidFill>
              </a:rPr>
              <a:t>теорема о непротиворечивости </a:t>
            </a:r>
            <a:r>
              <a:rPr lang="ru-RU" sz="2400" dirty="0">
                <a:solidFill>
                  <a:schemeClr val="tx2"/>
                </a:solidFill>
              </a:rPr>
              <a:t>формальной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rgbClr val="970000"/>
                </a:solidFill>
              </a:rPr>
              <a:t>Для всякой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, множества</a:t>
            </a:r>
            <a:r>
              <a:rPr lang="en-US" sz="2400" dirty="0">
                <a:solidFill>
                  <a:srgbClr val="970000"/>
                </a:solidFill>
              </a:rPr>
              <a:t> </a:t>
            </a:r>
            <a:r>
              <a:rPr lang="ru-RU" sz="2400" dirty="0">
                <a:solidFill>
                  <a:srgbClr val="970000"/>
                </a:solidFill>
              </a:rPr>
              <a:t>утверждений </a:t>
            </a:r>
            <a:r>
              <a:rPr lang="en-US" sz="2400" b="1" dirty="0">
                <a:solidFill>
                  <a:srgbClr val="970000"/>
                </a:solidFill>
              </a:rPr>
              <a:t>A</a:t>
            </a:r>
            <a:r>
              <a:rPr lang="ru-RU" sz="2400" dirty="0">
                <a:solidFill>
                  <a:srgbClr val="970000"/>
                </a:solidFill>
              </a:rPr>
              <a:t> и программы с утверждениями 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 имеет место следующее: если все утверждения из </a:t>
            </a:r>
            <a:r>
              <a:rPr lang="ru-RU" sz="2400" b="1" dirty="0">
                <a:solidFill>
                  <a:srgbClr val="970000"/>
                </a:solidFill>
              </a:rPr>
              <a:t>А</a:t>
            </a:r>
            <a:r>
              <a:rPr lang="ru-RU" sz="2400" dirty="0">
                <a:solidFill>
                  <a:srgbClr val="970000"/>
                </a:solidFill>
              </a:rPr>
              <a:t> истинны при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 и </a:t>
            </a:r>
            <a:r>
              <a:rPr lang="ru-RU" sz="2400" b="1" dirty="0">
                <a:solidFill>
                  <a:srgbClr val="970000"/>
                </a:solidFill>
              </a:rPr>
              <a:t>⊢</a:t>
            </a:r>
            <a:r>
              <a:rPr lang="en-US" sz="2400" b="1" baseline="-25000" dirty="0">
                <a:solidFill>
                  <a:srgbClr val="970000"/>
                </a:solidFill>
              </a:rPr>
              <a:t>H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, то 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 – истинна при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Другими словами, формальная система непротиворечива, если из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φ </a:t>
            </a:r>
            <a:r>
              <a:rPr lang="ru-RU" sz="2400" dirty="0">
                <a:solidFill>
                  <a:schemeClr val="tx2"/>
                </a:solidFill>
              </a:rPr>
              <a:t>следует, что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φ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обозначает множество всех утверждений, истинных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814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полноты формальной системы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07" y="965065"/>
            <a:ext cx="10690464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Симметричным понятием для непротиворечивости является понятие полноты формальной системы.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Говорят, что </a:t>
            </a:r>
            <a:r>
              <a:rPr lang="ru-RU" sz="2800" dirty="0">
                <a:solidFill>
                  <a:srgbClr val="035B7A"/>
                </a:solidFill>
              </a:rPr>
              <a:t>формальная</a:t>
            </a:r>
            <a:r>
              <a:rPr lang="en-US" sz="2800" dirty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система </a:t>
            </a:r>
            <a:r>
              <a:rPr lang="en-US" sz="2800" b="1" dirty="0">
                <a:solidFill>
                  <a:srgbClr val="035B7A"/>
                </a:solidFill>
              </a:rPr>
              <a:t>H</a:t>
            </a:r>
            <a:r>
              <a:rPr lang="ru-RU" sz="2800" dirty="0">
                <a:solidFill>
                  <a:srgbClr val="035B7A"/>
                </a:solidFill>
              </a:rPr>
              <a:t> полна, если из </a:t>
            </a:r>
            <a:r>
              <a:rPr lang="ru-RU" sz="2800" b="1" dirty="0">
                <a:solidFill>
                  <a:srgbClr val="035B7A"/>
                </a:solidFill>
              </a:rPr>
              <a:t>⊢</a:t>
            </a:r>
            <a:r>
              <a:rPr lang="en-US" sz="2800" b="1" baseline="-25000" dirty="0">
                <a:solidFill>
                  <a:srgbClr val="035B7A"/>
                </a:solidFill>
              </a:rPr>
              <a:t>H</a:t>
            </a:r>
            <a:r>
              <a:rPr lang="ru-RU" sz="2800" b="1" dirty="0">
                <a:solidFill>
                  <a:srgbClr val="035B7A"/>
                </a:solidFill>
              </a:rPr>
              <a:t>φ</a:t>
            </a:r>
            <a:r>
              <a:rPr lang="ru-RU" sz="2800" dirty="0">
                <a:solidFill>
                  <a:srgbClr val="035B7A"/>
                </a:solidFill>
              </a:rPr>
              <a:t> следует, что </a:t>
            </a:r>
            <a:r>
              <a:rPr lang="ru-RU" sz="2800" b="1" dirty="0">
                <a:solidFill>
                  <a:srgbClr val="035B7A"/>
                </a:solidFill>
              </a:rPr>
              <a:t>А</a:t>
            </a:r>
            <a:r>
              <a:rPr lang="en-US" sz="2800" b="1" baseline="-25000" dirty="0">
                <a:solidFill>
                  <a:srgbClr val="035B7A"/>
                </a:solidFill>
              </a:rPr>
              <a:t>I</a:t>
            </a:r>
            <a:r>
              <a:rPr lang="ru-RU" sz="2800" b="1" dirty="0">
                <a:solidFill>
                  <a:srgbClr val="035B7A"/>
                </a:solidFill>
              </a:rPr>
              <a:t>⊢</a:t>
            </a:r>
            <a:r>
              <a:rPr lang="en-US" sz="2800" b="1" baseline="-25000" dirty="0">
                <a:solidFill>
                  <a:srgbClr val="035B7A"/>
                </a:solidFill>
              </a:rPr>
              <a:t>H</a:t>
            </a:r>
            <a:r>
              <a:rPr lang="ru-RU" sz="2800" b="1" dirty="0">
                <a:solidFill>
                  <a:srgbClr val="035B7A"/>
                </a:solidFill>
              </a:rPr>
              <a:t>φ</a:t>
            </a:r>
            <a:r>
              <a:rPr lang="ru-RU" sz="2800" dirty="0">
                <a:solidFill>
                  <a:srgbClr val="035B7A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Заметим, что формальная система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, определенная выше, является полной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4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900" dirty="0">
                <a:effectLst/>
              </a:rPr>
              <a:t>ПРОПОЗИЦИОНАЛЬНЫЕ МЕТОДЫ ЗАДАНИЯ СЕМАНТИКИ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Наиболее известными пропозициональными методами являются: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342900" lvl="8" indent="-3429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35B7A"/>
                </a:solidFill>
              </a:rPr>
              <a:t>Метод индуктивных утверждений </a:t>
            </a:r>
            <a:r>
              <a:rPr lang="ru-RU" sz="2800" b="1" dirty="0" err="1">
                <a:solidFill>
                  <a:srgbClr val="035B7A"/>
                </a:solidFill>
              </a:rPr>
              <a:t>Флойда</a:t>
            </a:r>
            <a:r>
              <a:rPr lang="ru-RU" sz="2800" b="1" dirty="0">
                <a:solidFill>
                  <a:srgbClr val="035B7A"/>
                </a:solidFill>
              </a:rPr>
              <a:t> для проверки правильности программ.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rgbClr val="035B7A"/>
              </a:solidFill>
            </a:endParaRPr>
          </a:p>
          <a:p>
            <a:pPr marL="342900" lvl="8" indent="-3429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35B7A"/>
                </a:solidFill>
              </a:rPr>
              <a:t>Аксиоматический метод Хоара.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Подробно рассмотрим аксиоматический метод Хоара, который в отличие от метода </a:t>
            </a:r>
            <a:r>
              <a:rPr lang="ru-RU" sz="2400" dirty="0" err="1">
                <a:solidFill>
                  <a:schemeClr val="tx2"/>
                </a:solidFill>
              </a:rPr>
              <a:t>Флойда</a:t>
            </a:r>
            <a:r>
              <a:rPr lang="ru-RU" sz="2400" dirty="0">
                <a:solidFill>
                  <a:schemeClr val="tx2"/>
                </a:solidFill>
              </a:rPr>
              <a:t> не требует предварительной трансляции текста программы в блок-схему, а позволяет работать непосредственно с текстом программы.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Аксиоматический метод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аксиоматическом методе Хоара операторы языка программирования ассоциируются с отношениями между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Элементарным операторам сопоставляются аксиомы (или схемы аксиом) вида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{P}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Q}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– утверждения в некоторой логической системе,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– команда (программа) в языке программирования.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Эта аксиома означает, что если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истинно до выполнения команды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 то утверждение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будет истинно после выполнения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команды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Составным операторам сопоставляются правила вывода с одной или несколькими посылками.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b="0" i="0" dirty="0">
              <a:solidFill>
                <a:schemeClr val="tx2"/>
              </a:solidFill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4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Аксиоматический метод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задание аксиоматической семантики на примере </a:t>
            </a:r>
            <a:r>
              <a:rPr lang="ru-RU" sz="2400" b="1" dirty="0">
                <a:solidFill>
                  <a:schemeClr val="tx2"/>
                </a:solidFill>
              </a:rPr>
              <a:t>языка L</a:t>
            </a:r>
            <a:r>
              <a:rPr lang="ru-RU" sz="2400" dirty="0">
                <a:solidFill>
                  <a:schemeClr val="tx2"/>
                </a:solidFill>
              </a:rPr>
              <a:t>, описанного в предыдущей лекции.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языке </a:t>
            </a:r>
            <a:r>
              <a:rPr lang="ru-RU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есть только один элементарный оператор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(оператор присваивания) и его смысл задается схемой аксиом вида: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А1</a:t>
            </a:r>
            <a:r>
              <a:rPr lang="ru-RU" sz="2400" b="1" dirty="0">
                <a:solidFill>
                  <a:schemeClr val="tx2"/>
                </a:solidFill>
              </a:rPr>
              <a:t>)	</a:t>
            </a: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dirty="0">
                <a:solidFill>
                  <a:srgbClr val="035B7A"/>
                </a:solidFill>
              </a:rPr>
              <a:t>{Р[Е/х]} х := </a:t>
            </a:r>
            <a:r>
              <a:rPr lang="en-US" sz="2400" b="1" dirty="0">
                <a:solidFill>
                  <a:srgbClr val="035B7A"/>
                </a:solidFill>
              </a:rPr>
              <a:t>E {</a:t>
            </a:r>
            <a:r>
              <a:rPr lang="ru-RU" sz="2400" b="1" dirty="0">
                <a:solidFill>
                  <a:srgbClr val="035B7A"/>
                </a:solidFill>
              </a:rPr>
              <a:t>Р</a:t>
            </a:r>
            <a:r>
              <a:rPr lang="en-US" sz="2400" b="1" dirty="0">
                <a:solidFill>
                  <a:srgbClr val="035B7A"/>
                </a:solidFill>
              </a:rPr>
              <a:t>}</a:t>
            </a:r>
            <a:r>
              <a:rPr lang="ru-RU" sz="2400" b="1" dirty="0">
                <a:solidFill>
                  <a:schemeClr val="tx2"/>
                </a:solidFill>
              </a:rPr>
              <a:t>,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утверждение в некоторой логической системе, </a:t>
            </a:r>
            <a:r>
              <a:rPr lang="ru-RU" sz="2400" b="1" dirty="0">
                <a:solidFill>
                  <a:schemeClr val="tx2"/>
                </a:solidFill>
              </a:rPr>
              <a:t>Р[Е/х]</a:t>
            </a:r>
            <a:r>
              <a:rPr lang="ru-RU" sz="2400" dirty="0">
                <a:solidFill>
                  <a:schemeClr val="tx2"/>
                </a:solidFill>
              </a:rPr>
              <a:t> обозначает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результат подстановки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вместо всех свободных вхождений переменной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этой аксиомы: «Если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в которое вместо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подставлено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, истинно на векторе состояния, предшествующем выполнению команды </a:t>
            </a:r>
            <a:r>
              <a:rPr lang="ru-RU" sz="2400" b="1" dirty="0">
                <a:solidFill>
                  <a:schemeClr val="tx2"/>
                </a:solidFill>
              </a:rPr>
              <a:t>х := Е</a:t>
            </a:r>
            <a:r>
              <a:rPr lang="ru-RU" sz="2400" dirty="0">
                <a:solidFill>
                  <a:schemeClr val="tx2"/>
                </a:solidFill>
              </a:rPr>
              <a:t>, то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будет истинно в состоянии, следующем за выполнением этой команды».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17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составных команд определяется правилами вывода: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Р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 C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Q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,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Q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 С</a:t>
            </a:r>
            <a:r>
              <a:rPr lang="en-US" sz="2800" b="1" dirty="0">
                <a:solidFill>
                  <a:srgbClr val="035B7A"/>
                </a:solidFill>
              </a:rPr>
              <a:t>₂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R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R2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{Р} C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;С</a:t>
            </a:r>
            <a:r>
              <a:rPr lang="en-US" sz="2800" b="1" dirty="0">
                <a:solidFill>
                  <a:srgbClr val="035B7A"/>
                </a:solidFill>
              </a:rPr>
              <a:t>₂</a:t>
            </a:r>
            <a:r>
              <a:rPr lang="ru-RU" sz="2800" b="1" dirty="0">
                <a:solidFill>
                  <a:srgbClr val="035B7A"/>
                </a:solidFill>
              </a:rPr>
              <a:t> {R}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R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R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b="1" dirty="0">
                <a:solidFill>
                  <a:schemeClr val="tx2"/>
                </a:solidFill>
              </a:rPr>
              <a:t>;С</a:t>
            </a:r>
            <a:r>
              <a:rPr lang="en-US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86025" y="28098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 &amp; В} С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 {Q}, {Р &amp; ¬В} С₂ {Q}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3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if</a:t>
            </a:r>
            <a:r>
              <a:rPr lang="en-US" sz="2800" b="1" dirty="0">
                <a:solidFill>
                  <a:srgbClr val="035B7A"/>
                </a:solidFill>
              </a:rPr>
              <a:t> В </a:t>
            </a:r>
            <a:r>
              <a:rPr lang="en-US" sz="2800" b="1" u="sng" dirty="0">
                <a:solidFill>
                  <a:srgbClr val="035B7A"/>
                </a:solidFill>
              </a:rPr>
              <a:t>then</a:t>
            </a:r>
            <a:r>
              <a:rPr lang="en-US" sz="2800" b="1" dirty="0">
                <a:solidFill>
                  <a:srgbClr val="035B7A"/>
                </a:solidFill>
              </a:rPr>
              <a:t> С</a:t>
            </a:r>
            <a:r>
              <a:rPr lang="ru-RU" sz="2800" b="1" dirty="0">
                <a:solidFill>
                  <a:srgbClr val="035B7A"/>
                </a:solidFill>
              </a:rPr>
              <a:t>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else</a:t>
            </a:r>
            <a:r>
              <a:rPr lang="en-US" sz="2800" b="1" dirty="0">
                <a:solidFill>
                  <a:srgbClr val="035B7A"/>
                </a:solidFill>
              </a:rPr>
              <a:t> C</a:t>
            </a:r>
            <a:r>
              <a:rPr lang="ru-RU" sz="2800" b="1" dirty="0">
                <a:solidFill>
                  <a:srgbClr val="035B7A"/>
                </a:solidFill>
              </a:rPr>
              <a:t>₂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fi</a:t>
            </a:r>
            <a:r>
              <a:rPr lang="en-US" sz="2800" b="1" dirty="0">
                <a:solidFill>
                  <a:srgbClr val="035B7A"/>
                </a:solidFill>
              </a:rPr>
              <a:t> {Q}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Р &amp; В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а истинность	утверждения </a:t>
            </a:r>
            <a:r>
              <a:rPr lang="ru-RU" sz="2400" b="1" dirty="0">
                <a:solidFill>
                  <a:schemeClr val="tx2"/>
                </a:solidFill>
              </a:rPr>
              <a:t>Р &amp; ¬В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С₂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условного оператора».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95550" y="23145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 &amp; В} С {</a:t>
            </a:r>
            <a:r>
              <a:rPr lang="en-US" sz="2800" b="1" dirty="0">
                <a:solidFill>
                  <a:srgbClr val="035B7A"/>
                </a:solidFill>
              </a:rPr>
              <a:t>P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4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while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В </a:t>
            </a:r>
            <a:r>
              <a:rPr lang="en-US" sz="2800" b="1" u="sng" dirty="0">
                <a:solidFill>
                  <a:srgbClr val="035B7A"/>
                </a:solidFill>
              </a:rPr>
              <a:t>do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od</a:t>
            </a:r>
            <a:r>
              <a:rPr lang="en-US" sz="2800" b="1" dirty="0">
                <a:solidFill>
                  <a:srgbClr val="035B7A"/>
                </a:solidFill>
              </a:rPr>
              <a:t> {</a:t>
            </a:r>
            <a:r>
              <a:rPr lang="ru-RU" sz="2800" b="1" dirty="0">
                <a:solidFill>
                  <a:srgbClr val="035B7A"/>
                </a:solidFill>
              </a:rPr>
              <a:t>Р &amp; ¬В}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условия </a:t>
            </a:r>
            <a:r>
              <a:rPr lang="ru-RU" sz="2400" b="1" dirty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 гарантирует сохранение истинности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сохраняется оператором цикла </a:t>
            </a:r>
            <a:r>
              <a:rPr lang="en-US" sz="2400" b="1" u="sng" dirty="0">
                <a:solidFill>
                  <a:schemeClr val="tx2"/>
                </a:solidFill>
              </a:rPr>
              <a:t>while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en-US" sz="2400" b="1" u="sng" dirty="0">
                <a:solidFill>
                  <a:schemeClr val="tx2"/>
                </a:solidFill>
              </a:rPr>
              <a:t>do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С </a:t>
            </a:r>
            <a:r>
              <a:rPr lang="en-US" sz="2400" b="1" u="sng" dirty="0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. Кроме того, после выполнения цикла условие </a:t>
            </a:r>
            <a:r>
              <a:rPr lang="ru-RU" sz="2400" b="1" dirty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 будет ложным».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называют </a:t>
            </a:r>
            <a:r>
              <a:rPr lang="ru-RU" sz="2400" b="1" dirty="0">
                <a:solidFill>
                  <a:schemeClr val="tx2"/>
                </a:solidFill>
              </a:rPr>
              <a:t>«инвариант цикла»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505075" y="22764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Правило заключения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pt-BR" sz="2800" b="1" dirty="0">
                <a:solidFill>
                  <a:srgbClr val="035B7A"/>
                </a:solidFill>
              </a:rPr>
              <a:t>P → R, {R}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{G}, G → Q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R5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pt-BR" sz="2800" b="1" dirty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правиле используются посылки вида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pt-BR" sz="2400" b="1" dirty="0">
                <a:solidFill>
                  <a:schemeClr val="tx2"/>
                </a:solidFill>
              </a:rPr>
              <a:t>→ B</a:t>
            </a:r>
            <a:r>
              <a:rPr lang="ru-RU" sz="2400" dirty="0">
                <a:solidFill>
                  <a:schemeClr val="tx2"/>
                </a:solidFill>
              </a:rPr>
              <a:t>, означающие, что из истинности утверждения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следует истинность утверждения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Данное правило позволяет пользоваться дедукцией при доказательстве свойств программ.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505075" y="22764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Непротиворечивость формальной системы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Обозначим через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формальную систему Хоара.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множество утверждений.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Запись </a:t>
            </a:r>
            <a:r>
              <a:rPr lang="ru-RU" sz="2400" b="1" dirty="0">
                <a:solidFill>
                  <a:schemeClr val="tx2"/>
                </a:solidFill>
              </a:rPr>
              <a:t>A 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 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 </a:t>
            </a:r>
            <a:r>
              <a:rPr lang="ru-RU" sz="2400" dirty="0">
                <a:solidFill>
                  <a:schemeClr val="tx2"/>
                </a:solidFill>
              </a:rPr>
              <a:t>обозначает тот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факт, что существуют доказательства формулы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 в формальной системе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, которые используют в качестве предположений (посылок) утверждения из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Формула вида </a:t>
            </a:r>
            <a:r>
              <a:rPr lang="ru-RU" sz="2400" b="1" dirty="0">
                <a:solidFill>
                  <a:schemeClr val="tx2"/>
                </a:solidFill>
              </a:rPr>
              <a:t>{P</a:t>
            </a:r>
            <a:r>
              <a:rPr lang="en-US" sz="2400" b="1" dirty="0">
                <a:solidFill>
                  <a:schemeClr val="tx2"/>
                </a:solidFill>
              </a:rPr>
              <a:t>} C </a:t>
            </a:r>
            <a:r>
              <a:rPr lang="ru-RU" sz="2400" b="1" dirty="0">
                <a:solidFill>
                  <a:schemeClr val="tx2"/>
                </a:solidFill>
              </a:rPr>
              <a:t>{Q} </a:t>
            </a:r>
            <a:r>
              <a:rPr lang="ru-RU" sz="2400" dirty="0">
                <a:solidFill>
                  <a:schemeClr val="tx2"/>
                </a:solidFill>
              </a:rPr>
              <a:t>может рассматриваться как программа с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этом встает вопрос о том, что означает истинность программы с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ответа на этот вопрос необходимо ввести понятие интерпретации.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39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Macintosh PowerPoint</Application>
  <PresentationFormat>Широкоэкранный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Cambria</vt:lpstr>
      <vt:lpstr>Wingdings</vt:lpstr>
      <vt:lpstr>Arial</vt:lpstr>
      <vt:lpstr>Red Line Business 16x9</vt:lpstr>
      <vt:lpstr>ПРОПОЗИЦИОНАЛЬНЫЕ МЕТОДЫ ЗАДАНИЯ СЕМАНТИКИ</vt:lpstr>
      <vt:lpstr>ПРОПОЗИЦИОНАЛЬНЫЕ МЕТОДЫ ЗАДАНИЯ СЕМАНТИКИ</vt:lpstr>
      <vt:lpstr>Аксиоматический метод Хоара</vt:lpstr>
      <vt:lpstr>Аксиоматический метод Хоара</vt:lpstr>
      <vt:lpstr>правила вывода</vt:lpstr>
      <vt:lpstr>правила вывода</vt:lpstr>
      <vt:lpstr>правила вывода</vt:lpstr>
      <vt:lpstr>Правило заключения</vt:lpstr>
      <vt:lpstr>Непротиворечивость формальной системы Хоара</vt:lpstr>
      <vt:lpstr>Понятие интерпретации</vt:lpstr>
      <vt:lpstr>истинность программы </vt:lpstr>
      <vt:lpstr>теорема о непротиворечивости </vt:lpstr>
      <vt:lpstr>понятие полноты формальной системы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2017-02-18T17:43:06Z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