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411" r:id="rId3"/>
    <p:sldId id="465" r:id="rId4"/>
    <p:sldId id="466" r:id="rId5"/>
    <p:sldId id="467" r:id="rId6"/>
    <p:sldId id="468" r:id="rId7"/>
    <p:sldId id="469" r:id="rId8"/>
    <p:sldId id="443" r:id="rId9"/>
    <p:sldId id="470" r:id="rId10"/>
    <p:sldId id="471" r:id="rId11"/>
    <p:sldId id="472" r:id="rId12"/>
    <p:sldId id="452" r:id="rId13"/>
    <p:sldId id="473" r:id="rId14"/>
    <p:sldId id="474" r:id="rId15"/>
    <p:sldId id="47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160" userDrawn="1">
          <p15:clr>
            <a:srgbClr val="A4A3A4"/>
          </p15:clr>
        </p15:guide>
        <p15:guide id="2" orient="horz" pos="2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B7A"/>
    <a:srgbClr val="970000"/>
    <a:srgbClr val="963F1F"/>
    <a:srgbClr val="FAFAE4"/>
    <a:srgbClr val="E1E2E4"/>
    <a:srgbClr val="FFFFFF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 autoAdjust="0"/>
  </p:normalViewPr>
  <p:slideViewPr>
    <p:cSldViewPr snapToGrid="0">
      <p:cViewPr>
        <p:scale>
          <a:sx n="67" d="100"/>
          <a:sy n="67" d="100"/>
        </p:scale>
        <p:origin x="1624" y="744"/>
      </p:cViewPr>
      <p:guideLst>
        <p:guide pos="3160"/>
        <p:guide orient="horz" pos="2863"/>
      </p:guideLst>
    </p:cSldViewPr>
  </p:slideViewPr>
  <p:outlineViewPr>
    <p:cViewPr>
      <p:scale>
        <a:sx n="33" d="100"/>
        <a:sy n="33" d="100"/>
      </p:scale>
      <p:origin x="0" y="399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236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esProps" Target="presProps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D71D7-55AC-46BD-81B3-09AB2F9EFBD8}" type="datetimeFigureOut">
              <a:rPr lang="ru-RU" smtClean="0"/>
              <a:t>21.05.17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0BD58-3BFF-4EAF-BB8B-AC67FE801E4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05943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9424F-BB59-4F4E-9822-4CA3E770FFD2}" type="datetimeFigureOut">
              <a:rPr lang="ru-RU" smtClean="0"/>
              <a:t>21.05.17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2CDD-9D6C-4F63-9EC2-64822662410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10265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2606040"/>
            <a:ext cx="10058400" cy="27432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6800">
                <a:solidFill>
                  <a:schemeClr val="tx1"/>
                </a:solidFill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360437"/>
            <a:ext cx="10058400" cy="36576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cap="all" baseline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5888736"/>
            <a:ext cx="12192000" cy="109728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525000" y="382230"/>
            <a:ext cx="1371600" cy="556136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5400" y="382230"/>
            <a:ext cx="7863840" cy="556137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565829"/>
            <a:ext cx="5943600" cy="41148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>
                <a:effectLst>
                  <a:outerShdw blurRad="38100" dist="25400" dir="18900000" algn="bl" rotWithShape="0">
                    <a:schemeClr val="bg1">
                      <a:alpha val="80000"/>
                    </a:scheme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1" y="5682343"/>
            <a:ext cx="5943600" cy="41054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200" b="1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5400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4724400" cy="41179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5400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7628" y="1828800"/>
            <a:ext cx="4727448" cy="6413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152" y="2470151"/>
            <a:ext cx="4727448" cy="347345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1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302" y="685800"/>
            <a:ext cx="612648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7753739" y="283"/>
            <a:ext cx="4435717" cy="685628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outerShdw blurRad="25400" dist="254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707084" y="0"/>
            <a:ext cx="54864" cy="6858000"/>
          </a:xfrm>
          <a:prstGeom prst="rect">
            <a:avLst/>
          </a:prstGeom>
          <a:ln>
            <a:noFill/>
          </a:ln>
          <a:effectLst>
            <a:innerShdw blurRad="25400" dist="127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0" y="25146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325880"/>
            <a:ext cx="6858000" cy="4206240"/>
          </a:xfrm>
          <a:solidFill>
            <a:schemeClr val="bg2"/>
          </a:solidFill>
          <a:effectLst>
            <a:outerShdw blurRad="63500" sx="101000" sy="101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29600" y="4343400"/>
            <a:ext cx="3474720" cy="1188720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outerShdw blurRad="25400" dist="254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56170" y="6419462"/>
            <a:ext cx="1351383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95400" y="6419462"/>
            <a:ext cx="5181600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98358" y="6419462"/>
            <a:ext cx="698241" cy="2389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257036"/>
            <a:ext cx="12192000" cy="54864"/>
          </a:xfrm>
          <a:prstGeom prst="rect">
            <a:avLst/>
          </a:prstGeom>
          <a:ln>
            <a:noFill/>
          </a:ln>
          <a:effectLst>
            <a:innerShdw blurRad="25400" dist="12700" dir="16200000">
              <a:schemeClr val="accent1">
                <a:lumMod val="5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accent1"/>
          </a:solidFill>
          <a:effectLst>
            <a:outerShdw blurRad="38100" dist="25400" dir="18900000" algn="bl" rotWithShape="0">
              <a:schemeClr val="bg1">
                <a:alpha val="8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77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51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10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62388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Семантические функции,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включающие </a:t>
            </a:r>
            <a:r>
              <a:rPr lang="ru-RU" dirty="0">
                <a:effectLst/>
              </a:rPr>
              <a:t>среду вычислений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090168"/>
            <a:ext cx="10530770" cy="5064125"/>
          </a:xfrm>
        </p:spPr>
        <p:txBody>
          <a:bodyPr>
            <a:noAutofit/>
          </a:bodyPr>
          <a:lstStyle/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endParaRPr lang="en-US" sz="2800" b="1" dirty="0" smtClean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6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Идентификаторы </a:t>
            </a:r>
            <a:r>
              <a:rPr lang="ru-RU" sz="2800" b="1" dirty="0">
                <a:solidFill>
                  <a:schemeClr val="tx2"/>
                </a:solidFill>
              </a:rPr>
              <a:t>и среда </a:t>
            </a:r>
            <a:r>
              <a:rPr lang="ru-RU" sz="2800" b="1" dirty="0" smtClean="0">
                <a:solidFill>
                  <a:schemeClr val="tx2"/>
                </a:solidFill>
              </a:rPr>
              <a:t>вычислений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Введем </a:t>
            </a:r>
            <a:r>
              <a:rPr lang="ru-RU" sz="2800" dirty="0">
                <a:solidFill>
                  <a:schemeClr val="tx2"/>
                </a:solidFill>
              </a:rPr>
              <a:t>синтаксическую категорию </a:t>
            </a:r>
            <a:r>
              <a:rPr lang="en-US" sz="2800" b="1" dirty="0" smtClean="0">
                <a:solidFill>
                  <a:schemeClr val="tx2"/>
                </a:solidFill>
              </a:rPr>
              <a:t>Ide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(множество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идентификаторов) </a:t>
            </a:r>
            <a:r>
              <a:rPr lang="ru-RU" sz="2800" dirty="0">
                <a:solidFill>
                  <a:schemeClr val="tx2"/>
                </a:solidFill>
              </a:rPr>
              <a:t>и понятие среды вычисления </a:t>
            </a:r>
            <a:r>
              <a:rPr lang="en-US" sz="2800" dirty="0" smtClean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являющейся элементом области функций </a:t>
            </a:r>
            <a:r>
              <a:rPr lang="ru-RU" sz="2800" b="1" dirty="0" err="1">
                <a:solidFill>
                  <a:schemeClr val="tx2"/>
                </a:solidFill>
              </a:rPr>
              <a:t>U</a:t>
            </a:r>
            <a:r>
              <a:rPr lang="ru-RU" sz="2800" b="1" dirty="0" smtClean="0">
                <a:solidFill>
                  <a:schemeClr val="tx2"/>
                </a:solidFill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Ide→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где 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область значений идентификаторов.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Важным </a:t>
            </a:r>
            <a:r>
              <a:rPr lang="ru-RU" sz="2800" dirty="0">
                <a:solidFill>
                  <a:schemeClr val="tx2"/>
                </a:solidFill>
              </a:rPr>
              <a:t>требованием является </a:t>
            </a:r>
            <a:r>
              <a:rPr lang="ru-RU" sz="2800" dirty="0" smtClean="0">
                <a:solidFill>
                  <a:schemeClr val="tx2"/>
                </a:solidFill>
              </a:rPr>
              <a:t>разрешимость </a:t>
            </a:r>
            <a:r>
              <a:rPr lang="ru-RU" sz="2800" dirty="0">
                <a:solidFill>
                  <a:schemeClr val="tx2"/>
                </a:solidFill>
              </a:rPr>
              <a:t>вопроса о равенстве двух идентификаторов.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Отметим</a:t>
            </a:r>
            <a:r>
              <a:rPr lang="ru-RU" sz="2800" dirty="0">
                <a:solidFill>
                  <a:schemeClr val="tx2"/>
                </a:solidFill>
              </a:rPr>
              <a:t>, что единственные значения, которые мы можем обозначать </a:t>
            </a:r>
            <a:r>
              <a:rPr lang="ru-RU" sz="2800" dirty="0" smtClean="0">
                <a:solidFill>
                  <a:schemeClr val="tx2"/>
                </a:solidFill>
              </a:rPr>
              <a:t>– </a:t>
            </a:r>
            <a:r>
              <a:rPr lang="ru-RU" sz="2800" dirty="0">
                <a:solidFill>
                  <a:schemeClr val="tx2"/>
                </a:solidFill>
              </a:rPr>
              <a:t>это истинностные значения, а следовательно </a:t>
            </a:r>
            <a:r>
              <a:rPr lang="ru-RU" sz="2800" dirty="0" smtClean="0">
                <a:solidFill>
                  <a:schemeClr val="tx2"/>
                </a:solidFill>
              </a:rPr>
              <a:t/>
            </a:r>
            <a:br>
              <a:rPr lang="ru-RU" sz="2800" dirty="0" smtClean="0">
                <a:solidFill>
                  <a:schemeClr val="tx2"/>
                </a:solidFill>
              </a:rPr>
            </a:b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совпадает с </a:t>
            </a:r>
            <a:r>
              <a:rPr lang="ru-RU" sz="2800" dirty="0" smtClean="0">
                <a:solidFill>
                  <a:schemeClr val="tx2"/>
                </a:solidFill>
              </a:rPr>
              <a:t>областью </a:t>
            </a:r>
            <a:r>
              <a:rPr lang="en-US" sz="2800" b="1" dirty="0">
                <a:solidFill>
                  <a:schemeClr val="tx2"/>
                </a:solidFill>
              </a:rPr>
              <a:t>T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9163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06426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Семантический </a:t>
            </a:r>
            <a:r>
              <a:rPr lang="ru-RU" sz="2800" dirty="0">
                <a:solidFill>
                  <a:schemeClr val="tx2"/>
                </a:solidFill>
              </a:rPr>
              <a:t>пункт для оператора сравнения может </a:t>
            </a:r>
            <a:r>
              <a:rPr lang="ru-RU" sz="2800" dirty="0" smtClean="0">
                <a:solidFill>
                  <a:schemeClr val="tx2"/>
                </a:solidFill>
              </a:rPr>
              <a:t>быть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записан </a:t>
            </a:r>
            <a:r>
              <a:rPr lang="ru-RU" sz="2800" dirty="0">
                <a:solidFill>
                  <a:schemeClr val="tx2"/>
                </a:solidFill>
              </a:rPr>
              <a:t>аналогичным образом, </a:t>
            </a:r>
            <a:r>
              <a:rPr lang="ru-RU" sz="2800" dirty="0" smtClean="0">
                <a:solidFill>
                  <a:schemeClr val="tx2"/>
                </a:solidFill>
              </a:rPr>
              <a:t>например: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</a:rPr>
              <a:t>&gt;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⟧𝛒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Great</a:t>
            </a:r>
            <a:r>
              <a:rPr lang="ru-RU" sz="2800" b="1" dirty="0" smtClean="0">
                <a:solidFill>
                  <a:schemeClr val="tx2"/>
                </a:solidFill>
              </a:rPr>
              <a:t>*</a:t>
            </a:r>
            <a:r>
              <a:rPr lang="en-US" sz="2800" b="1" dirty="0">
                <a:solidFill>
                  <a:schemeClr val="tx2"/>
                </a:solidFill>
              </a:rPr>
              <a:t>le</a:t>
            </a:r>
            <a:r>
              <a:rPr lang="ru-RU" sz="2800" b="1" dirty="0">
                <a:solidFill>
                  <a:schemeClr val="tx2"/>
                </a:solidFill>
              </a:rPr>
              <a:t>&lt;Е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⟧𝛒,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⟧𝛒</a:t>
            </a:r>
            <a:r>
              <a:rPr lang="ru-RU" sz="2800" b="1" dirty="0">
                <a:solidFill>
                  <a:schemeClr val="tx2"/>
                </a:solidFill>
              </a:rPr>
              <a:t>&gt;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где оператор </a:t>
            </a:r>
            <a:r>
              <a:rPr lang="ru-RU" sz="2800" b="1" dirty="0" err="1">
                <a:solidFill>
                  <a:schemeClr val="tx2"/>
                </a:solidFill>
              </a:rPr>
              <a:t>Great</a:t>
            </a:r>
            <a:r>
              <a:rPr lang="ru-RU" sz="2800" dirty="0">
                <a:solidFill>
                  <a:schemeClr val="tx2"/>
                </a:solidFill>
              </a:rPr>
              <a:t> имеет функциональность </a:t>
            </a:r>
            <a:r>
              <a:rPr lang="ru-RU" sz="2800" dirty="0" smtClean="0">
                <a:solidFill>
                  <a:schemeClr val="tx2"/>
                </a:solidFill>
              </a:rPr>
              <a:t>вида: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Great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: (</a:t>
            </a:r>
            <a:r>
              <a:rPr lang="en-US" sz="2800" b="1" dirty="0">
                <a:solidFill>
                  <a:schemeClr val="tx2"/>
                </a:solidFill>
              </a:rPr>
              <a:t>ℰ×ℰ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 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T</a:t>
            </a:r>
            <a:r>
              <a:rPr lang="ru-RU" sz="2800" b="1" dirty="0" smtClean="0">
                <a:solidFill>
                  <a:schemeClr val="tx2"/>
                </a:solidFill>
              </a:rPr>
              <a:t>×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Отметим, что, если семантическая область в качестве подобластей включает в себя области различного </a:t>
            </a:r>
            <a:r>
              <a:rPr lang="ru-RU" sz="2800" dirty="0" smtClean="0">
                <a:solidFill>
                  <a:schemeClr val="tx2"/>
                </a:solidFill>
              </a:rPr>
              <a:t>типа, </a:t>
            </a:r>
            <a:r>
              <a:rPr lang="ru-RU" sz="2800" dirty="0">
                <a:solidFill>
                  <a:schemeClr val="tx2"/>
                </a:solidFill>
              </a:rPr>
              <a:t>то результаты выполнения операторов </a:t>
            </a:r>
            <a:r>
              <a:rPr lang="ru-RU" sz="2800" b="1" dirty="0" err="1">
                <a:solidFill>
                  <a:schemeClr val="tx2"/>
                </a:solidFill>
              </a:rPr>
              <a:t>Add</a:t>
            </a:r>
            <a:r>
              <a:rPr lang="ru-RU" sz="2800" dirty="0">
                <a:solidFill>
                  <a:schemeClr val="tx2"/>
                </a:solidFill>
              </a:rPr>
              <a:t> и </a:t>
            </a:r>
            <a:r>
              <a:rPr lang="ru-RU" sz="2800" b="1" dirty="0" err="1">
                <a:solidFill>
                  <a:schemeClr val="tx2"/>
                </a:solidFill>
              </a:rPr>
              <a:t>Great</a:t>
            </a:r>
            <a:r>
              <a:rPr lang="ru-RU" sz="2800" dirty="0">
                <a:solidFill>
                  <a:schemeClr val="tx2"/>
                </a:solidFill>
              </a:rPr>
              <a:t> могут быть определены для аргументов, принадлежащих одним областям, и не определены для аргументов, принадлежащих </a:t>
            </a:r>
            <a:r>
              <a:rPr lang="ru-RU" sz="2800" dirty="0" smtClean="0">
                <a:solidFill>
                  <a:schemeClr val="tx2"/>
                </a:solidFill>
              </a:rPr>
              <a:t>другим.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 </a:t>
            </a:r>
            <a:r>
              <a:rPr lang="ru-RU" sz="2800" dirty="0">
                <a:solidFill>
                  <a:schemeClr val="tx2"/>
                </a:solidFill>
              </a:rPr>
              <a:t>частности, значение </a:t>
            </a:r>
            <a:r>
              <a:rPr lang="ru-RU" sz="2800" b="1" dirty="0" err="1">
                <a:solidFill>
                  <a:schemeClr val="tx2"/>
                </a:solidFill>
              </a:rPr>
              <a:t>Add</a:t>
            </a:r>
            <a:r>
              <a:rPr lang="ru-RU" sz="2800" b="1" dirty="0">
                <a:solidFill>
                  <a:schemeClr val="tx2"/>
                </a:solidFill>
              </a:rPr>
              <a:t>&lt;</a:t>
            </a:r>
            <a:r>
              <a:rPr lang="ru-RU" sz="2800" b="1" dirty="0" err="1">
                <a:solidFill>
                  <a:schemeClr val="tx2"/>
                </a:solidFill>
              </a:rPr>
              <a:t>x,y</a:t>
            </a:r>
            <a:r>
              <a:rPr lang="ru-RU" sz="2800" b="1" dirty="0">
                <a:solidFill>
                  <a:schemeClr val="tx2"/>
                </a:solidFill>
              </a:rPr>
              <a:t>&gt;</a:t>
            </a:r>
            <a:r>
              <a:rPr lang="ru-RU" sz="2800" dirty="0">
                <a:solidFill>
                  <a:schemeClr val="tx2"/>
                </a:solidFill>
              </a:rPr>
              <a:t> определено, </a:t>
            </a:r>
            <a:r>
              <a:rPr lang="ru-RU" sz="2800" dirty="0" smtClean="0">
                <a:solidFill>
                  <a:schemeClr val="tx2"/>
                </a:solidFill>
              </a:rPr>
              <a:t>если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(х|</a:t>
            </a:r>
            <a:r>
              <a:rPr lang="en-US" sz="2800" b="1" dirty="0" smtClean="0">
                <a:solidFill>
                  <a:schemeClr val="tx2"/>
                </a:solidFill>
              </a:rPr>
              <a:t>N)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у|N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допустимые значения </a:t>
            </a:r>
            <a:r>
              <a:rPr lang="ru-RU" sz="2800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≠⊥</a:t>
            </a:r>
            <a:r>
              <a:rPr lang="ru-RU" sz="2800" dirty="0" smtClean="0">
                <a:solidFill>
                  <a:schemeClr val="tx2"/>
                </a:solidFill>
              </a:rPr>
              <a:t>),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r>
              <a:rPr lang="ru-RU" sz="2800" dirty="0" err="1">
                <a:solidFill>
                  <a:schemeClr val="tx2"/>
                </a:solidFill>
              </a:rPr>
              <a:t>неопределено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в противном случае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10</a:t>
            </a:fld>
            <a:endParaRPr lang="ru-RU" sz="1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71761" y="4541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Расширение семантических областей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19777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4160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Функции и подпрограммы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977315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Введем новые синтаксические конструкции в язык </a:t>
            </a:r>
            <a:r>
              <a:rPr lang="en-US" sz="2800" b="1" dirty="0" smtClean="0">
                <a:solidFill>
                  <a:schemeClr val="tx2"/>
                </a:solidFill>
              </a:rPr>
              <a:t>L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ru-RU" sz="2800" b="1" dirty="0" smtClean="0">
                <a:solidFill>
                  <a:schemeClr val="tx2"/>
                </a:solidFill>
              </a:rPr>
              <a:t>::=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fn</a:t>
            </a:r>
            <a:r>
              <a:rPr lang="ru-RU" sz="2800" b="1" dirty="0" smtClean="0">
                <a:solidFill>
                  <a:schemeClr val="tx2"/>
                </a:solidFill>
              </a:rPr>
              <a:t> I.E |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Е(Е)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|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rt</a:t>
            </a:r>
            <a:r>
              <a:rPr lang="ru-RU" sz="2800" b="1" dirty="0" smtClean="0">
                <a:solidFill>
                  <a:schemeClr val="tx2"/>
                </a:solidFill>
              </a:rPr>
              <a:t> С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С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::=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call</a:t>
            </a:r>
            <a:r>
              <a:rPr lang="ru-RU" sz="2800" b="1" dirty="0" smtClean="0">
                <a:solidFill>
                  <a:schemeClr val="tx2"/>
                </a:solidFill>
              </a:rPr>
              <a:t> Е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Предположим, что рассматриваемые функции и подпрограммы не являются рекурсивными. Выражение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rt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ru-RU" sz="2800" dirty="0" smtClean="0">
                <a:solidFill>
                  <a:schemeClr val="tx2"/>
                </a:solidFill>
              </a:rPr>
              <a:t> обозначает значение команды </a:t>
            </a:r>
            <a:r>
              <a:rPr lang="en-US" sz="2800" dirty="0" smtClean="0">
                <a:solidFill>
                  <a:schemeClr val="tx2"/>
                </a:solidFill>
              </a:rPr>
              <a:t>C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 err="1" smtClean="0">
                <a:solidFill>
                  <a:schemeClr val="tx2"/>
                </a:solidFill>
              </a:rPr>
              <a:t>a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call</a:t>
            </a:r>
            <a:r>
              <a:rPr lang="ru-RU" sz="2800" b="1" dirty="0" smtClean="0">
                <a:solidFill>
                  <a:schemeClr val="tx2"/>
                </a:solidFill>
              </a:rPr>
              <a:t> Е</a:t>
            </a:r>
            <a:r>
              <a:rPr lang="ru-RU" sz="2800" dirty="0" smtClean="0">
                <a:solidFill>
                  <a:schemeClr val="tx2"/>
                </a:solidFill>
              </a:rPr>
              <a:t>, где 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ru-RU" sz="2800" dirty="0" smtClean="0">
                <a:solidFill>
                  <a:schemeClr val="tx2"/>
                </a:solidFill>
              </a:rPr>
              <a:t> обозначает значение некоторой команды, имеет эффект вычисления команды.	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Для задания семантики новых конструкций расширим области 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ru-RU" sz="2800" dirty="0" smtClean="0">
                <a:solidFill>
                  <a:schemeClr val="tx2"/>
                </a:solidFill>
              </a:rPr>
              <a:t> и 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ru-RU" sz="2800" dirty="0" smtClean="0">
                <a:solidFill>
                  <a:schemeClr val="tx2"/>
                </a:solidFill>
              </a:rPr>
              <a:t> включением в них области </a:t>
            </a:r>
            <a:r>
              <a:rPr lang="en-US" sz="2800" b="1" dirty="0">
                <a:solidFill>
                  <a:schemeClr val="tx2"/>
                </a:solidFill>
              </a:rPr>
              <a:t>∑</a:t>
            </a:r>
            <a:r>
              <a:rPr lang="ru-RU" sz="2800" b="1" dirty="0" smtClean="0">
                <a:solidFill>
                  <a:schemeClr val="tx2"/>
                </a:solidFill>
              </a:rPr>
              <a:t> = (</a:t>
            </a:r>
            <a:r>
              <a:rPr lang="ru-RU" sz="2800" b="1" dirty="0" err="1" smtClean="0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→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, являющейся областью значений команд и области функций 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 </a:t>
            </a:r>
            <a:r>
              <a:rPr lang="ru-RU" sz="2800" b="1" dirty="0" err="1" smtClean="0">
                <a:solidFill>
                  <a:schemeClr val="tx2"/>
                </a:solidFill>
              </a:rPr>
              <a:t>W</a:t>
            </a:r>
            <a:r>
              <a:rPr lang="ru-RU" sz="2800" dirty="0" smtClean="0">
                <a:solidFill>
                  <a:schemeClr val="tx2"/>
                </a:solidFill>
              </a:rPr>
              <a:t>, где 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en-US" sz="2800" b="1" dirty="0" smtClean="0">
                <a:solidFill>
                  <a:schemeClr val="tx2"/>
                </a:solidFill>
              </a:rPr>
              <a:t>W</a:t>
            </a:r>
            <a:r>
              <a:rPr lang="ru-RU" sz="2800" b="1" dirty="0" smtClean="0">
                <a:solidFill>
                  <a:schemeClr val="tx2"/>
                </a:solidFill>
              </a:rPr>
              <a:t> = 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→</a:t>
            </a:r>
            <a:r>
              <a:rPr lang="ru-RU" sz="2800" b="1" dirty="0" smtClean="0">
                <a:solidFill>
                  <a:schemeClr val="tx2"/>
                </a:solidFill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</a:rPr>
              <a:t>ℰ</a:t>
            </a:r>
            <a:r>
              <a:rPr lang="en-US" sz="2800" b="1" dirty="0" smtClean="0">
                <a:solidFill>
                  <a:schemeClr val="tx2"/>
                </a:solidFill>
              </a:rPr>
              <a:t>×</a:t>
            </a:r>
            <a:r>
              <a:rPr lang="ru-RU" sz="2800" b="1" dirty="0" err="1" smtClean="0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 Таким образом, </a:t>
            </a:r>
            <a:r>
              <a:rPr lang="en-US" sz="2800" b="1" dirty="0" err="1" smtClean="0">
                <a:solidFill>
                  <a:schemeClr val="tx2"/>
                </a:solidFill>
              </a:rPr>
              <a:t>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ru-RU" sz="2800" b="1" dirty="0" smtClean="0">
                <a:solidFill>
                  <a:schemeClr val="tx2"/>
                </a:solidFill>
              </a:rPr>
              <a:t> = </a:t>
            </a:r>
            <a:r>
              <a:rPr lang="ru-RU" sz="2800" b="1" dirty="0" err="1" smtClean="0">
                <a:solidFill>
                  <a:schemeClr val="tx2"/>
                </a:solidFill>
              </a:rPr>
              <a:t>T</a:t>
            </a:r>
            <a:r>
              <a:rPr lang="ru-RU" sz="2800" b="1" dirty="0" smtClean="0">
                <a:solidFill>
                  <a:schemeClr val="tx2"/>
                </a:solidFill>
              </a:rPr>
              <a:t> + </a:t>
            </a:r>
            <a:r>
              <a:rPr lang="ru-RU" sz="2800" b="1" dirty="0" err="1" smtClean="0">
                <a:solidFill>
                  <a:schemeClr val="tx2"/>
                </a:solidFill>
              </a:rPr>
              <a:t>N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+ </a:t>
            </a:r>
            <a:r>
              <a:rPr lang="en-US" sz="2800" b="1" dirty="0">
                <a:solidFill>
                  <a:schemeClr val="tx2"/>
                </a:solidFill>
              </a:rPr>
              <a:t>∑ </a:t>
            </a:r>
            <a:r>
              <a:rPr lang="ru-RU" sz="2800" b="1" dirty="0" smtClean="0">
                <a:solidFill>
                  <a:schemeClr val="tx2"/>
                </a:solidFill>
              </a:rPr>
              <a:t>+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D</a:t>
            </a:r>
            <a:r>
              <a:rPr lang="en-US" sz="2800" b="1" dirty="0" smtClean="0">
                <a:solidFill>
                  <a:schemeClr val="tx2"/>
                </a:solidFill>
              </a:rPr>
              <a:t> → </a:t>
            </a:r>
            <a:r>
              <a:rPr lang="ru-RU" sz="2800" b="1" dirty="0" err="1" smtClean="0">
                <a:solidFill>
                  <a:schemeClr val="tx2"/>
                </a:solidFill>
              </a:rPr>
              <a:t>W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Заметим, что область 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ru-RU" sz="2800" dirty="0" smtClean="0">
                <a:solidFill>
                  <a:schemeClr val="tx2"/>
                </a:solidFill>
              </a:rPr>
              <a:t> стала рефлексивной.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11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92473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4160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Функции и подпрограммы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939215"/>
            <a:ext cx="10530770" cy="5064125"/>
          </a:xfrm>
        </p:spPr>
        <p:txBody>
          <a:bodyPr>
            <a:noAutofit/>
          </a:bodyPr>
          <a:lstStyle/>
          <a:p>
            <a:pPr marL="0" lvl="7" indent="0" algn="ctr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Новые </a:t>
            </a:r>
            <a:r>
              <a:rPr lang="ru-RU" sz="2800" dirty="0">
                <a:solidFill>
                  <a:schemeClr val="tx2"/>
                </a:solidFill>
              </a:rPr>
              <a:t>семантические функции задаются </a:t>
            </a:r>
            <a:r>
              <a:rPr lang="ru-RU" sz="2800" dirty="0" smtClean="0">
                <a:solidFill>
                  <a:schemeClr val="tx2"/>
                </a:solidFill>
              </a:rPr>
              <a:t>следующим образом:  </a:t>
            </a:r>
            <a:r>
              <a:rPr lang="ru-RU" sz="2800" b="1" dirty="0" err="1" smtClean="0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⟦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fn</a:t>
            </a:r>
            <a:r>
              <a:rPr lang="ru-RU" sz="2800" b="1" dirty="0" smtClean="0">
                <a:solidFill>
                  <a:schemeClr val="tx2"/>
                </a:solidFill>
              </a:rPr>
              <a:t> I.E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b="1" dirty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 smtClean="0">
                <a:solidFill>
                  <a:schemeClr val="tx2"/>
                </a:solidFill>
              </a:rPr>
              <a:t>stri</a:t>
            </a: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 err="1" smtClean="0">
                <a:solidFill>
                  <a:schemeClr val="tx2"/>
                </a:solidFill>
              </a:rPr>
              <a:t>t</a:t>
            </a:r>
            <a:r>
              <a:rPr lang="ru-RU" sz="2800" b="1" dirty="0" smtClean="0">
                <a:solidFill>
                  <a:schemeClr val="tx2"/>
                </a:solidFill>
              </a:rPr>
              <a:t> (</a:t>
            </a:r>
            <a:r>
              <a:rPr lang="en-US" sz="2800" b="1" dirty="0" smtClean="0">
                <a:solidFill>
                  <a:schemeClr val="tx2"/>
                </a:solidFill>
              </a:rPr>
              <a:t>𝜆𝛔</a:t>
            </a:r>
            <a:r>
              <a:rPr lang="ru-RU" sz="2800" b="1" dirty="0" smtClean="0">
                <a:solidFill>
                  <a:schemeClr val="tx2"/>
                </a:solidFill>
              </a:rPr>
              <a:t>.&lt;(</a:t>
            </a:r>
            <a:r>
              <a:rPr lang="en-US" sz="2800" b="1" dirty="0">
                <a:solidFill>
                  <a:schemeClr val="tx2"/>
                </a:solidFill>
              </a:rPr>
              <a:t>𝜆</a:t>
            </a:r>
            <a:r>
              <a:rPr lang="en-US" sz="2800" dirty="0">
                <a:solidFill>
                  <a:schemeClr val="tx2"/>
                </a:solidFill>
              </a:rPr>
              <a:t>𝛃</a:t>
            </a:r>
            <a:r>
              <a:rPr lang="ru-RU" sz="2800" b="1" dirty="0">
                <a:solidFill>
                  <a:schemeClr val="tx2"/>
                </a:solidFill>
              </a:rPr>
              <a:t>.Е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b="1" dirty="0">
                <a:solidFill>
                  <a:schemeClr val="tx2"/>
                </a:solidFill>
              </a:rPr>
              <a:t>(𝛒[</a:t>
            </a:r>
            <a:r>
              <a:rPr lang="en-US" sz="2800" dirty="0">
                <a:solidFill>
                  <a:schemeClr val="tx2"/>
                </a:solidFill>
              </a:rPr>
              <a:t>𝛃</a:t>
            </a:r>
            <a:r>
              <a:rPr lang="en-US" sz="2800" b="1" dirty="0">
                <a:solidFill>
                  <a:schemeClr val="tx2"/>
                </a:solidFill>
              </a:rPr>
              <a:t>/I]</a:t>
            </a:r>
            <a:r>
              <a:rPr lang="ru-RU" sz="2800" b="1" dirty="0" smtClean="0">
                <a:solidFill>
                  <a:schemeClr val="tx2"/>
                </a:solidFill>
              </a:rPr>
              <a:t>) </a:t>
            </a:r>
            <a:r>
              <a:rPr lang="ru-RU" sz="2800" b="1" dirty="0" err="1">
                <a:solidFill>
                  <a:schemeClr val="tx2"/>
                </a:solidFill>
              </a:rPr>
              <a:t>in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𝛆</a:t>
            </a:r>
            <a:r>
              <a:rPr lang="ru-RU" sz="2800" b="1" dirty="0" smtClean="0">
                <a:solidFill>
                  <a:schemeClr val="tx2"/>
                </a:solidFill>
              </a:rPr>
              <a:t>),</a:t>
            </a:r>
            <a:r>
              <a:rPr lang="en-US" sz="2800" b="1" dirty="0" err="1" smtClean="0">
                <a:solidFill>
                  <a:schemeClr val="tx2"/>
                </a:solidFill>
              </a:rPr>
              <a:t>𝛔</a:t>
            </a:r>
            <a:r>
              <a:rPr lang="ru-RU" sz="2800" b="1" dirty="0" smtClean="0">
                <a:solidFill>
                  <a:schemeClr val="tx2"/>
                </a:solidFill>
              </a:rPr>
              <a:t>&gt;)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Результат принадлежит области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W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r>
              <a:rPr lang="ru-RU" sz="2800" dirty="0">
                <a:solidFill>
                  <a:schemeClr val="tx2"/>
                </a:solidFill>
              </a:rPr>
              <a:t>Отметим также, что вычисление этого выражения не изменяет состояния </a:t>
            </a:r>
            <a:r>
              <a:rPr lang="en-US" sz="2800" dirty="0" smtClean="0">
                <a:solidFill>
                  <a:schemeClr val="tx2"/>
                </a:solidFill>
              </a:rPr>
              <a:t>𝛔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и результирующая часть не зависит от </a:t>
            </a:r>
            <a:r>
              <a:rPr lang="ru-RU" sz="2800" dirty="0" smtClean="0">
                <a:solidFill>
                  <a:schemeClr val="tx2"/>
                </a:solidFill>
              </a:rPr>
              <a:t>состояния.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⟦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ru-RU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(Е</a:t>
            </a:r>
            <a:r>
              <a:rPr lang="ru-RU" sz="2800" b="1" baseline="-25000" dirty="0">
                <a:solidFill>
                  <a:schemeClr val="tx2"/>
                </a:solidFill>
              </a:rPr>
              <a:t>1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b="1" dirty="0">
                <a:solidFill>
                  <a:schemeClr val="tx2"/>
                </a:solidFill>
              </a:rPr>
              <a:t>𝛒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 smtClean="0">
                <a:solidFill>
                  <a:schemeClr val="tx2"/>
                </a:solidFill>
              </a:rPr>
              <a:t>Арр</a:t>
            </a:r>
            <a:r>
              <a:rPr lang="en-US" sz="2800" b="1" dirty="0" smtClean="0">
                <a:solidFill>
                  <a:schemeClr val="tx2"/>
                </a:solidFill>
              </a:rPr>
              <a:t>l</a:t>
            </a:r>
            <a:r>
              <a:rPr lang="ru-RU" sz="2800" b="1" dirty="0" smtClean="0">
                <a:solidFill>
                  <a:schemeClr val="tx2"/>
                </a:solidFill>
              </a:rPr>
              <a:t>у</a:t>
            </a:r>
            <a:r>
              <a:rPr lang="ru-RU" sz="2800" b="1" dirty="0">
                <a:solidFill>
                  <a:schemeClr val="tx2"/>
                </a:solidFill>
              </a:rPr>
              <a:t>*</a:t>
            </a:r>
            <a:r>
              <a:rPr lang="en-US" sz="2800" b="1" dirty="0">
                <a:solidFill>
                  <a:schemeClr val="tx2"/>
                </a:solidFill>
              </a:rPr>
              <a:t>le</a:t>
            </a:r>
            <a:r>
              <a:rPr lang="ru-RU" sz="2800" b="1" dirty="0">
                <a:solidFill>
                  <a:schemeClr val="tx2"/>
                </a:solidFill>
              </a:rPr>
              <a:t>&lt;Е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⟧𝛒,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⟧𝛒</a:t>
            </a:r>
            <a:r>
              <a:rPr lang="ru-RU" sz="2800" b="1" dirty="0" smtClean="0">
                <a:solidFill>
                  <a:schemeClr val="tx2"/>
                </a:solidFill>
              </a:rPr>
              <a:t>&gt;</a:t>
            </a:r>
            <a:r>
              <a:rPr lang="en-US" sz="2800" b="1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где 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 err="1" smtClean="0">
                <a:solidFill>
                  <a:schemeClr val="tx2"/>
                </a:solidFill>
              </a:rPr>
              <a:t>Apply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&lt;</a:t>
            </a:r>
            <a:r>
              <a:rPr lang="en-US" sz="2800" b="1" dirty="0" smtClean="0">
                <a:solidFill>
                  <a:schemeClr val="tx2"/>
                </a:solidFill>
              </a:rPr>
              <a:t>𝛃</a:t>
            </a:r>
            <a:r>
              <a:rPr lang="ru-RU" sz="28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  <a:r>
              <a:rPr lang="en-US" sz="2800" b="1" dirty="0" smtClean="0">
                <a:solidFill>
                  <a:schemeClr val="tx2"/>
                </a:solidFill>
              </a:rPr>
              <a:t>𝛃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800" b="1" dirty="0" smtClean="0">
                <a:solidFill>
                  <a:schemeClr val="tx2"/>
                </a:solidFill>
              </a:rPr>
              <a:t>&gt;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>
                <a:solidFill>
                  <a:schemeClr val="tx2"/>
                </a:solidFill>
              </a:rPr>
              <a:t>strict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𝛃</a:t>
            </a:r>
            <a:r>
              <a:rPr lang="ru-RU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b="1" dirty="0" smtClean="0">
                <a:solidFill>
                  <a:schemeClr val="tx2"/>
                </a:solidFill>
              </a:rPr>
              <a:t>|(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W</a:t>
            </a:r>
            <a:r>
              <a:rPr lang="ru-RU" sz="2800" b="1" dirty="0" smtClean="0">
                <a:solidFill>
                  <a:schemeClr val="tx2"/>
                </a:solidFill>
              </a:rPr>
              <a:t>))(</a:t>
            </a:r>
            <a:r>
              <a:rPr lang="en-US" sz="2800" b="1" dirty="0" smtClean="0">
                <a:solidFill>
                  <a:schemeClr val="tx2"/>
                </a:solidFill>
              </a:rPr>
              <a:t>𝛃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 err="1" smtClean="0">
                <a:solidFill>
                  <a:schemeClr val="tx2"/>
                </a:solidFill>
              </a:rPr>
              <a:t>Apply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&lt;</a:t>
            </a:r>
            <a:r>
              <a:rPr lang="en-US" sz="2800" b="1" dirty="0">
                <a:solidFill>
                  <a:schemeClr val="tx2"/>
                </a:solidFill>
              </a:rPr>
              <a:t>𝛃</a:t>
            </a:r>
            <a:r>
              <a:rPr lang="ru-RU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  <a:r>
              <a:rPr lang="en-US" sz="2800" b="1" dirty="0">
                <a:solidFill>
                  <a:schemeClr val="tx2"/>
                </a:solidFill>
              </a:rPr>
              <a:t>𝛃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ru-RU" sz="2800" b="1" dirty="0">
                <a:solidFill>
                  <a:schemeClr val="tx2"/>
                </a:solidFill>
              </a:rPr>
              <a:t>&gt;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есть элемент области </a:t>
            </a:r>
            <a:r>
              <a:rPr lang="en-US" sz="2800" b="1" dirty="0" err="1" smtClean="0">
                <a:solidFill>
                  <a:schemeClr val="tx2"/>
                </a:solidFill>
              </a:rPr>
              <a:t>W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который применяется к состоянию, являющемуся результатом вычисления </a:t>
            </a:r>
            <a:r>
              <a:rPr lang="ru-RU" sz="2800" dirty="0" smtClean="0">
                <a:solidFill>
                  <a:schemeClr val="tx2"/>
                </a:solidFill>
              </a:rPr>
              <a:t>"</a:t>
            </a:r>
            <a:r>
              <a:rPr lang="en-US" sz="2800" b="1" dirty="0" smtClean="0">
                <a:solidFill>
                  <a:schemeClr val="tx2"/>
                </a:solidFill>
              </a:rPr>
              <a:t>l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ru-RU" sz="2800" dirty="0">
                <a:solidFill>
                  <a:schemeClr val="tx2"/>
                </a:solidFill>
              </a:rPr>
              <a:t>".</a:t>
            </a:r>
          </a:p>
          <a:p>
            <a:pPr marL="0" lvl="7" indent="0" algn="ctr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⟦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rt</a:t>
            </a:r>
            <a:r>
              <a:rPr lang="ru-RU" sz="2800" b="1" dirty="0" smtClean="0">
                <a:solidFill>
                  <a:schemeClr val="tx2"/>
                </a:solidFill>
              </a:rPr>
              <a:t> С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b="1" dirty="0">
                <a:solidFill>
                  <a:schemeClr val="tx2"/>
                </a:solidFill>
              </a:rPr>
              <a:t>𝛒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 smtClean="0">
                <a:solidFill>
                  <a:schemeClr val="tx2"/>
                </a:solidFill>
              </a:rPr>
              <a:t>strict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en-US" sz="2800" b="1" dirty="0">
                <a:solidFill>
                  <a:schemeClr val="tx2"/>
                </a:solidFill>
              </a:rPr>
              <a:t>𝜆𝛔</a:t>
            </a:r>
            <a:r>
              <a:rPr lang="ru-RU" sz="2800" b="1" dirty="0" smtClean="0">
                <a:solidFill>
                  <a:schemeClr val="tx2"/>
                </a:solidFill>
              </a:rPr>
              <a:t>.&lt;(С</a:t>
            </a:r>
            <a:r>
              <a:rPr lang="en-US" sz="2800" b="1" dirty="0" smtClean="0">
                <a:solidFill>
                  <a:schemeClr val="tx2"/>
                </a:solidFill>
              </a:rPr>
              <a:t>⟦</a:t>
            </a:r>
            <a:r>
              <a:rPr lang="ru-RU" sz="2800" b="1" dirty="0" smtClean="0">
                <a:solidFill>
                  <a:schemeClr val="tx2"/>
                </a:solidFill>
              </a:rPr>
              <a:t>С</a:t>
            </a:r>
            <a:r>
              <a:rPr lang="en-US" sz="2800" b="1" dirty="0" smtClean="0">
                <a:solidFill>
                  <a:schemeClr val="tx2"/>
                </a:solidFill>
              </a:rPr>
              <a:t>⟧𝛒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in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ru-RU" sz="2800" b="1" dirty="0" smtClean="0">
                <a:solidFill>
                  <a:schemeClr val="tx2"/>
                </a:solidFill>
              </a:rPr>
              <a:t>),</a:t>
            </a:r>
            <a:r>
              <a:rPr lang="en-US" sz="2800" b="1" dirty="0" smtClean="0">
                <a:solidFill>
                  <a:schemeClr val="tx2"/>
                </a:solidFill>
              </a:rPr>
              <a:t>𝛔</a:t>
            </a:r>
            <a:r>
              <a:rPr lang="ru-RU" sz="2800" b="1" dirty="0" smtClean="0">
                <a:solidFill>
                  <a:schemeClr val="tx2"/>
                </a:solidFill>
              </a:rPr>
              <a:t>&gt;)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Результат принадлежит компоненту 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dirty="0">
                <a:solidFill>
                  <a:schemeClr val="tx2"/>
                </a:solidFill>
              </a:rPr>
              <a:t> области 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en-US" sz="2800" dirty="0" smtClean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4842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4160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Функции и подпрограммы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977315"/>
            <a:ext cx="10530770" cy="5064125"/>
          </a:xfrm>
        </p:spPr>
        <p:txBody>
          <a:bodyPr>
            <a:noAutofit/>
          </a:bodyPr>
          <a:lstStyle/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С</a:t>
            </a:r>
            <a:r>
              <a:rPr lang="en-US" sz="2800" b="1" dirty="0" smtClean="0">
                <a:solidFill>
                  <a:schemeClr val="tx2"/>
                </a:solidFill>
              </a:rPr>
              <a:t>⟦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call</a:t>
            </a:r>
            <a:r>
              <a:rPr lang="ru-RU" sz="2800" b="1" dirty="0" smtClean="0">
                <a:solidFill>
                  <a:schemeClr val="tx2"/>
                </a:solidFill>
              </a:rPr>
              <a:t> Е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dirty="0" smtClean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 smtClean="0">
                <a:solidFill>
                  <a:schemeClr val="tx2"/>
                </a:solidFill>
              </a:rPr>
              <a:t>Run</a:t>
            </a:r>
            <a:r>
              <a:rPr lang="ru-RU" sz="2800" b="1" dirty="0" smtClean="0">
                <a:solidFill>
                  <a:schemeClr val="tx2"/>
                </a:solidFill>
              </a:rPr>
              <a:t>*</a:t>
            </a:r>
            <a:r>
              <a:rPr lang="ru-RU" sz="2800" b="1" dirty="0" err="1" smtClean="0">
                <a:solidFill>
                  <a:schemeClr val="tx2"/>
                </a:solidFill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</a:rPr>
              <a:t>⟦E⟧</a:t>
            </a:r>
            <a:r>
              <a:rPr lang="en-US" sz="2800" dirty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где </a:t>
            </a:r>
            <a:r>
              <a:rPr lang="ru-RU" sz="2800" b="1" dirty="0" err="1">
                <a:solidFill>
                  <a:schemeClr val="tx2"/>
                </a:solidFill>
              </a:rPr>
              <a:t>Run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err="1" smtClean="0">
                <a:solidFill>
                  <a:schemeClr val="tx2"/>
                </a:solidFill>
              </a:rPr>
              <a:t>𝛃</a:t>
            </a:r>
            <a:r>
              <a:rPr lang="ru-RU" sz="2800" b="1" dirty="0" smtClean="0">
                <a:solidFill>
                  <a:schemeClr val="tx2"/>
                </a:solidFill>
              </a:rPr>
              <a:t>)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>
                <a:solidFill>
                  <a:schemeClr val="tx2"/>
                </a:solidFill>
              </a:rPr>
              <a:t>strict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𝛃</a:t>
            </a:r>
            <a:r>
              <a:rPr lang="ru-RU" sz="2800" b="1" dirty="0" smtClean="0">
                <a:solidFill>
                  <a:schemeClr val="tx2"/>
                </a:solidFill>
              </a:rPr>
              <a:t>|</a:t>
            </a:r>
            <a:r>
              <a:rPr lang="en-US" sz="2800" b="1" dirty="0" err="1" smtClean="0">
                <a:solidFill>
                  <a:schemeClr val="tx2"/>
                </a:solidFill>
              </a:rPr>
              <a:t>∑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b="1" dirty="0" err="1">
                <a:solidFill>
                  <a:schemeClr val="tx2"/>
                </a:solidFill>
              </a:rPr>
              <a:t>Run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err="1" smtClean="0">
                <a:solidFill>
                  <a:schemeClr val="tx2"/>
                </a:solidFill>
              </a:rPr>
              <a:t>𝛃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есть элемент области </a:t>
            </a:r>
            <a:r>
              <a:rPr lang="en-US" sz="2800" b="1" dirty="0" err="1" smtClean="0">
                <a:solidFill>
                  <a:schemeClr val="tx2"/>
                </a:solidFill>
              </a:rPr>
              <a:t>∑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который применяется к состоянию, получающемуся при выполнении 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Введем </a:t>
            </a:r>
            <a:r>
              <a:rPr lang="ru-RU" sz="2800" dirty="0">
                <a:solidFill>
                  <a:schemeClr val="tx2"/>
                </a:solidFill>
              </a:rPr>
              <a:t>теперь, помимо параметризованных функций (выражений), параметризованные подпрограммы (команды).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Новые </a:t>
            </a:r>
            <a:r>
              <a:rPr lang="ru-RU" sz="2800" dirty="0">
                <a:solidFill>
                  <a:schemeClr val="tx2"/>
                </a:solidFill>
              </a:rPr>
              <a:t>синтаксические конструкции имеют </a:t>
            </a:r>
            <a:r>
              <a:rPr lang="ru-RU" sz="2800" dirty="0" smtClean="0">
                <a:solidFill>
                  <a:schemeClr val="tx2"/>
                </a:solidFill>
              </a:rPr>
              <a:t>вид:</a:t>
            </a: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Е ::=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fn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I.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rt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	</a:t>
            </a:r>
            <a:r>
              <a:rPr lang="en-US" sz="2800" b="1" dirty="0" smtClean="0">
                <a:solidFill>
                  <a:schemeClr val="tx2"/>
                </a:solidFill>
              </a:rPr>
              <a:t>	</a:t>
            </a:r>
            <a:r>
              <a:rPr lang="ru-RU" sz="2800" b="1" dirty="0" smtClean="0">
                <a:solidFill>
                  <a:schemeClr val="tx2"/>
                </a:solidFill>
              </a:rPr>
              <a:t>С </a:t>
            </a:r>
            <a:r>
              <a:rPr lang="en-US" sz="2800" b="1" dirty="0" smtClean="0">
                <a:solidFill>
                  <a:schemeClr val="tx2"/>
                </a:solidFill>
              </a:rPr>
              <a:t>::= 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call</a:t>
            </a:r>
            <a:r>
              <a:rPr lang="ru-RU" sz="2800" b="1" dirty="0" smtClean="0">
                <a:solidFill>
                  <a:schemeClr val="tx2"/>
                </a:solidFill>
              </a:rPr>
              <a:t> Е</a:t>
            </a:r>
            <a:r>
              <a:rPr lang="ru-RU" sz="28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800" b="1" dirty="0" smtClean="0">
                <a:solidFill>
                  <a:schemeClr val="tx2"/>
                </a:solidFill>
              </a:rPr>
              <a:t>(Е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Соответствующие этим конструкциям семантические функции имеют </a:t>
            </a:r>
            <a:r>
              <a:rPr lang="ru-RU" sz="2800" dirty="0" smtClean="0">
                <a:solidFill>
                  <a:schemeClr val="tx2"/>
                </a:solidFill>
              </a:rPr>
              <a:t>вид: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en-US" sz="2600" b="1" dirty="0" smtClean="0">
                <a:solidFill>
                  <a:schemeClr val="tx2"/>
                </a:solidFill>
              </a:rPr>
              <a:t>⟦</a:t>
            </a:r>
            <a:r>
              <a:rPr lang="ru-RU" sz="2600" b="1" u="sng" dirty="0" err="1" smtClean="0">
                <a:solidFill>
                  <a:schemeClr val="tx2"/>
                </a:solidFill>
              </a:rPr>
              <a:t>fn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I.</a:t>
            </a:r>
            <a:r>
              <a:rPr lang="ru-RU" sz="2600" b="1" u="sng" dirty="0" err="1">
                <a:solidFill>
                  <a:schemeClr val="tx2"/>
                </a:solidFill>
              </a:rPr>
              <a:t>rt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С</a:t>
            </a:r>
            <a:r>
              <a:rPr lang="en-US" sz="2600" b="1" dirty="0" smtClean="0">
                <a:solidFill>
                  <a:schemeClr val="tx2"/>
                </a:solidFill>
              </a:rPr>
              <a:t>⟧</a:t>
            </a:r>
            <a:r>
              <a:rPr lang="en-US" sz="2600" b="1" dirty="0">
                <a:solidFill>
                  <a:schemeClr val="tx2"/>
                </a:solidFill>
              </a:rPr>
              <a:t>𝛒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= </a:t>
            </a:r>
            <a:r>
              <a:rPr lang="ru-RU" sz="2600" b="1" dirty="0" err="1" smtClean="0">
                <a:solidFill>
                  <a:schemeClr val="tx2"/>
                </a:solidFill>
              </a:rPr>
              <a:t>stri</a:t>
            </a:r>
            <a:r>
              <a:rPr lang="en-US" sz="2600" b="1" dirty="0" smtClean="0">
                <a:solidFill>
                  <a:schemeClr val="tx2"/>
                </a:solidFill>
              </a:rPr>
              <a:t>c</a:t>
            </a:r>
            <a:r>
              <a:rPr lang="ru-RU" sz="2600" b="1" dirty="0" err="1" smtClean="0">
                <a:solidFill>
                  <a:schemeClr val="tx2"/>
                </a:solidFill>
              </a:rPr>
              <a:t>t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(</a:t>
            </a:r>
            <a:r>
              <a:rPr lang="en-US" sz="2600" b="1" dirty="0" smtClean="0">
                <a:solidFill>
                  <a:schemeClr val="tx2"/>
                </a:solidFill>
              </a:rPr>
              <a:t>𝜆</a:t>
            </a:r>
            <a:r>
              <a:rPr lang="en-US" sz="2600" b="1" dirty="0">
                <a:solidFill>
                  <a:schemeClr val="tx2"/>
                </a:solidFill>
              </a:rPr>
              <a:t>𝛔</a:t>
            </a:r>
            <a:r>
              <a:rPr lang="ru-RU" sz="2600" b="1" dirty="0" smtClean="0">
                <a:solidFill>
                  <a:schemeClr val="tx2"/>
                </a:solidFill>
              </a:rPr>
              <a:t>.&lt;</a:t>
            </a:r>
            <a:r>
              <a:rPr lang="en-US" sz="2600" b="1" dirty="0" smtClean="0">
                <a:solidFill>
                  <a:schemeClr val="tx2"/>
                </a:solidFill>
              </a:rPr>
              <a:t>𝜆𝛃</a:t>
            </a:r>
            <a:r>
              <a:rPr lang="ru-RU" sz="2600" b="1" dirty="0" smtClean="0">
                <a:solidFill>
                  <a:schemeClr val="tx2"/>
                </a:solidFill>
              </a:rPr>
              <a:t>.</a:t>
            </a:r>
            <a:r>
              <a:rPr lang="en-US" sz="2600" b="1" dirty="0" smtClean="0">
                <a:solidFill>
                  <a:schemeClr val="tx2"/>
                </a:solidFill>
              </a:rPr>
              <a:t>(s</a:t>
            </a:r>
            <a:r>
              <a:rPr lang="ru-RU" sz="2600" b="1" dirty="0" err="1" smtClean="0">
                <a:solidFill>
                  <a:schemeClr val="tx2"/>
                </a:solidFill>
              </a:rPr>
              <a:t>tri</a:t>
            </a:r>
            <a:r>
              <a:rPr lang="en-US" sz="2600" b="1" dirty="0" smtClean="0">
                <a:solidFill>
                  <a:schemeClr val="tx2"/>
                </a:solidFill>
              </a:rPr>
              <a:t>c</a:t>
            </a:r>
            <a:r>
              <a:rPr lang="ru-RU" sz="2600" b="1" dirty="0" err="1" smtClean="0">
                <a:solidFill>
                  <a:schemeClr val="tx2"/>
                </a:solidFill>
              </a:rPr>
              <a:t>t</a:t>
            </a:r>
            <a:r>
              <a:rPr lang="en-US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 smtClean="0">
                <a:solidFill>
                  <a:schemeClr val="tx2"/>
                </a:solidFill>
              </a:rPr>
              <a:t>(</a:t>
            </a:r>
            <a:r>
              <a:rPr lang="en-US" sz="2600" b="1" dirty="0" smtClean="0">
                <a:solidFill>
                  <a:schemeClr val="tx2"/>
                </a:solidFill>
              </a:rPr>
              <a:t>𝜆𝛔</a:t>
            </a:r>
            <a:r>
              <a:rPr lang="ru-RU" sz="2600" b="1" dirty="0" smtClean="0">
                <a:solidFill>
                  <a:schemeClr val="tx2"/>
                </a:solidFill>
              </a:rPr>
              <a:t>.</a:t>
            </a:r>
            <a:r>
              <a:rPr lang="en-US" sz="2600" b="1" dirty="0" smtClean="0">
                <a:solidFill>
                  <a:schemeClr val="tx2"/>
                </a:solidFill>
              </a:rPr>
              <a:t>&lt;</a:t>
            </a:r>
            <a:r>
              <a:rPr lang="ru-RU" sz="2600" b="1" dirty="0" smtClean="0">
                <a:solidFill>
                  <a:schemeClr val="tx2"/>
                </a:solidFill>
              </a:rPr>
              <a:t>С</a:t>
            </a:r>
            <a:r>
              <a:rPr lang="en-US" sz="2600" b="1" dirty="0">
                <a:solidFill>
                  <a:schemeClr val="tx2"/>
                </a:solidFill>
              </a:rPr>
              <a:t>⟦</a:t>
            </a:r>
            <a:r>
              <a:rPr lang="ru-RU" sz="2600" b="1" dirty="0">
                <a:solidFill>
                  <a:schemeClr val="tx2"/>
                </a:solidFill>
              </a:rPr>
              <a:t>С</a:t>
            </a:r>
            <a:r>
              <a:rPr lang="en-US" sz="2600" b="1" dirty="0" smtClean="0">
                <a:solidFill>
                  <a:schemeClr val="tx2"/>
                </a:solidFill>
              </a:rPr>
              <a:t>⟧(</a:t>
            </a:r>
            <a:r>
              <a:rPr lang="en-US" sz="2600" b="1" dirty="0">
                <a:solidFill>
                  <a:schemeClr val="tx2"/>
                </a:solidFill>
              </a:rPr>
              <a:t>𝛒[</a:t>
            </a:r>
            <a:r>
              <a:rPr lang="en-US" sz="2600" dirty="0">
                <a:solidFill>
                  <a:schemeClr val="tx2"/>
                </a:solidFill>
              </a:rPr>
              <a:t>𝛃</a:t>
            </a:r>
            <a:r>
              <a:rPr lang="en-US" sz="2600" b="1" dirty="0">
                <a:solidFill>
                  <a:schemeClr val="tx2"/>
                </a:solidFill>
              </a:rPr>
              <a:t>/I]</a:t>
            </a:r>
            <a:r>
              <a:rPr lang="ru-RU" sz="2600" b="1" dirty="0">
                <a:solidFill>
                  <a:schemeClr val="tx2"/>
                </a:solidFill>
              </a:rPr>
              <a:t>) </a:t>
            </a:r>
            <a:r>
              <a:rPr lang="ru-RU" sz="2600" b="1" dirty="0" err="1" smtClean="0">
                <a:solidFill>
                  <a:schemeClr val="tx2"/>
                </a:solidFill>
              </a:rPr>
              <a:t>in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en-US" sz="2600" b="1" dirty="0" err="1" smtClean="0">
                <a:solidFill>
                  <a:schemeClr val="tx2"/>
                </a:solidFill>
              </a:rPr>
              <a:t>ℰ</a:t>
            </a:r>
            <a:r>
              <a:rPr lang="ru-RU" sz="2600" b="1" dirty="0" smtClean="0">
                <a:solidFill>
                  <a:schemeClr val="tx2"/>
                </a:solidFill>
              </a:rPr>
              <a:t>,</a:t>
            </a:r>
            <a:r>
              <a:rPr lang="en-US" sz="2600" b="1" dirty="0">
                <a:solidFill>
                  <a:schemeClr val="tx2"/>
                </a:solidFill>
              </a:rPr>
              <a:t>𝛔</a:t>
            </a:r>
            <a:r>
              <a:rPr lang="ru-RU" sz="2600" b="1" dirty="0" smtClean="0">
                <a:solidFill>
                  <a:schemeClr val="tx2"/>
                </a:solidFill>
              </a:rPr>
              <a:t>&gt;)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in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en-US" sz="2600" b="1" dirty="0" err="1">
                <a:solidFill>
                  <a:schemeClr val="tx2"/>
                </a:solidFill>
              </a:rPr>
              <a:t>ℰ</a:t>
            </a:r>
            <a:r>
              <a:rPr lang="ru-RU" sz="2600" b="1" dirty="0">
                <a:solidFill>
                  <a:schemeClr val="tx2"/>
                </a:solidFill>
              </a:rPr>
              <a:t>,</a:t>
            </a:r>
            <a:r>
              <a:rPr lang="en-US" sz="2600" b="1" dirty="0">
                <a:solidFill>
                  <a:schemeClr val="tx2"/>
                </a:solidFill>
              </a:rPr>
              <a:t>𝛔</a:t>
            </a:r>
            <a:r>
              <a:rPr lang="ru-RU" sz="2600" b="1" dirty="0" smtClean="0">
                <a:solidFill>
                  <a:schemeClr val="tx2"/>
                </a:solidFill>
              </a:rPr>
              <a:t>&gt;)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marL="0" lvl="7" indent="0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600" b="1" dirty="0" err="1" smtClean="0">
                <a:solidFill>
                  <a:schemeClr val="tx2"/>
                </a:solidFill>
              </a:rPr>
              <a:t>C</a:t>
            </a:r>
            <a:r>
              <a:rPr lang="en-US" sz="2600" b="1" dirty="0" smtClean="0">
                <a:solidFill>
                  <a:schemeClr val="tx2"/>
                </a:solidFill>
              </a:rPr>
              <a:t>⟦</a:t>
            </a:r>
            <a:r>
              <a:rPr lang="en-US" sz="2600" b="1" u="sng" dirty="0">
                <a:solidFill>
                  <a:schemeClr val="tx2"/>
                </a:solidFill>
              </a:rPr>
              <a:t>c</a:t>
            </a:r>
            <a:r>
              <a:rPr lang="ru-RU" sz="2600" b="1" u="sng" dirty="0" err="1" smtClean="0">
                <a:solidFill>
                  <a:schemeClr val="tx2"/>
                </a:solidFill>
              </a:rPr>
              <a:t>all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ru-RU" sz="2400" b="1" u="sng" dirty="0" err="1">
                <a:solidFill>
                  <a:schemeClr val="tx2"/>
                </a:solidFill>
              </a:rPr>
              <a:t>call</a:t>
            </a:r>
            <a:r>
              <a:rPr lang="ru-RU" sz="2400" b="1" dirty="0">
                <a:solidFill>
                  <a:schemeClr val="tx2"/>
                </a:solidFill>
              </a:rPr>
              <a:t> Е</a:t>
            </a:r>
            <a:r>
              <a:rPr lang="ru-RU" sz="2400" b="1" baseline="-25000" dirty="0">
                <a:solidFill>
                  <a:schemeClr val="tx2"/>
                </a:solidFill>
              </a:rPr>
              <a:t>0</a:t>
            </a:r>
            <a:r>
              <a:rPr lang="ru-RU" sz="2400" b="1" dirty="0">
                <a:solidFill>
                  <a:schemeClr val="tx2"/>
                </a:solidFill>
              </a:rPr>
              <a:t>(Е</a:t>
            </a:r>
            <a:r>
              <a:rPr lang="en-US" sz="2400" b="1" baseline="-25000" dirty="0">
                <a:solidFill>
                  <a:schemeClr val="tx2"/>
                </a:solidFill>
              </a:rPr>
              <a:t>1</a:t>
            </a:r>
            <a:r>
              <a:rPr lang="ru-RU" sz="2400" b="1" dirty="0" smtClean="0">
                <a:solidFill>
                  <a:schemeClr val="tx2"/>
                </a:solidFill>
              </a:rPr>
              <a:t>)</a:t>
            </a:r>
            <a:r>
              <a:rPr lang="en-US" sz="2600" b="1" dirty="0" smtClean="0">
                <a:solidFill>
                  <a:schemeClr val="tx2"/>
                </a:solidFill>
              </a:rPr>
              <a:t>⟧𝛒</a:t>
            </a:r>
            <a:r>
              <a:rPr lang="ru-RU" sz="2600" b="1" dirty="0" smtClean="0">
                <a:solidFill>
                  <a:schemeClr val="tx2"/>
                </a:solidFill>
              </a:rPr>
              <a:t> </a:t>
            </a:r>
            <a:r>
              <a:rPr lang="ru-RU" sz="2600" b="1" dirty="0">
                <a:solidFill>
                  <a:schemeClr val="tx2"/>
                </a:solidFill>
              </a:rPr>
              <a:t>= </a:t>
            </a:r>
            <a:r>
              <a:rPr lang="ru-RU" sz="2600" b="1" dirty="0" err="1" smtClean="0">
                <a:solidFill>
                  <a:schemeClr val="tx2"/>
                </a:solidFill>
              </a:rPr>
              <a:t>Run</a:t>
            </a:r>
            <a:r>
              <a:rPr lang="ru-RU" sz="2600" b="1" dirty="0" smtClean="0">
                <a:solidFill>
                  <a:schemeClr val="tx2"/>
                </a:solidFill>
              </a:rPr>
              <a:t>*</a:t>
            </a:r>
            <a:r>
              <a:rPr lang="ru-RU" sz="2600" b="1" dirty="0" err="1" smtClean="0">
                <a:solidFill>
                  <a:schemeClr val="tx2"/>
                </a:solidFill>
              </a:rPr>
              <a:t>Apply</a:t>
            </a:r>
            <a:r>
              <a:rPr lang="ru-RU" sz="2600" b="1" dirty="0" smtClean="0">
                <a:solidFill>
                  <a:schemeClr val="tx2"/>
                </a:solidFill>
              </a:rPr>
              <a:t>*</a:t>
            </a:r>
            <a:r>
              <a:rPr lang="ru-RU" sz="2600" b="1" dirty="0" err="1" smtClean="0">
                <a:solidFill>
                  <a:schemeClr val="tx2"/>
                </a:solidFill>
              </a:rPr>
              <a:t>le</a:t>
            </a:r>
            <a:r>
              <a:rPr lang="ru-RU" sz="2600" b="1" dirty="0" smtClean="0">
                <a:solidFill>
                  <a:schemeClr val="tx2"/>
                </a:solidFill>
              </a:rPr>
              <a:t>&lt;</a:t>
            </a: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en-US" sz="2600" b="1" dirty="0" smtClean="0">
                <a:solidFill>
                  <a:schemeClr val="tx2"/>
                </a:solidFill>
              </a:rPr>
              <a:t>⟦</a:t>
            </a:r>
            <a:r>
              <a:rPr lang="ru-RU" sz="2600" b="1" dirty="0" smtClean="0">
                <a:solidFill>
                  <a:schemeClr val="tx2"/>
                </a:solidFill>
              </a:rPr>
              <a:t>E</a:t>
            </a:r>
            <a:r>
              <a:rPr lang="ru-RU" sz="26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600" b="1" dirty="0" smtClean="0">
                <a:solidFill>
                  <a:schemeClr val="tx2"/>
                </a:solidFill>
              </a:rPr>
              <a:t>⟧</a:t>
            </a:r>
            <a:r>
              <a:rPr lang="en-US" sz="2600" b="1" dirty="0">
                <a:solidFill>
                  <a:schemeClr val="tx2"/>
                </a:solidFill>
              </a:rPr>
              <a:t>𝛒</a:t>
            </a:r>
            <a:r>
              <a:rPr lang="ru-RU" sz="2600" b="1" dirty="0" smtClean="0">
                <a:solidFill>
                  <a:schemeClr val="tx2"/>
                </a:solidFill>
              </a:rPr>
              <a:t>,</a:t>
            </a:r>
            <a:r>
              <a:rPr lang="ru-RU" sz="2600" b="1" dirty="0">
                <a:solidFill>
                  <a:schemeClr val="tx2"/>
                </a:solidFill>
              </a:rPr>
              <a:t> </a:t>
            </a:r>
            <a:r>
              <a:rPr lang="ru-RU" sz="2600" b="1" dirty="0" err="1">
                <a:solidFill>
                  <a:schemeClr val="tx2"/>
                </a:solidFill>
              </a:rPr>
              <a:t>E</a:t>
            </a:r>
            <a:r>
              <a:rPr lang="en-US" sz="2600" b="1" dirty="0">
                <a:solidFill>
                  <a:schemeClr val="tx2"/>
                </a:solidFill>
              </a:rPr>
              <a:t>⟦</a:t>
            </a:r>
            <a:r>
              <a:rPr lang="ru-RU" sz="2600" b="1" dirty="0" err="1" smtClean="0">
                <a:solidFill>
                  <a:schemeClr val="tx2"/>
                </a:solidFill>
              </a:rPr>
              <a:t>E</a:t>
            </a:r>
            <a:r>
              <a:rPr lang="en-US" sz="26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600" b="1" dirty="0" smtClean="0">
                <a:solidFill>
                  <a:schemeClr val="tx2"/>
                </a:solidFill>
              </a:rPr>
              <a:t>⟧</a:t>
            </a:r>
            <a:r>
              <a:rPr lang="en-US" sz="2600" b="1" dirty="0">
                <a:solidFill>
                  <a:schemeClr val="tx2"/>
                </a:solidFill>
              </a:rPr>
              <a:t>𝛒</a:t>
            </a:r>
            <a:r>
              <a:rPr lang="ru-RU" sz="2600" b="1" dirty="0" smtClean="0">
                <a:solidFill>
                  <a:schemeClr val="tx2"/>
                </a:solidFill>
              </a:rPr>
              <a:t>&gt;</a:t>
            </a:r>
            <a:endParaRPr lang="ru-RU" sz="2600" b="1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4160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Функции и подпрограммы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186865"/>
            <a:ext cx="10530770" cy="5064125"/>
          </a:xfrm>
        </p:spPr>
        <p:txBody>
          <a:bodyPr>
            <a:noAutofit/>
          </a:bodyPr>
          <a:lstStyle/>
          <a:p>
            <a:pPr marL="0" lvl="7" indent="0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600" b="1" dirty="0" smtClean="0">
                <a:solidFill>
                  <a:srgbClr val="970000"/>
                </a:solidFill>
              </a:rPr>
              <a:t>Теорема</a:t>
            </a:r>
            <a:r>
              <a:rPr lang="en-US" sz="3600" b="1" dirty="0">
                <a:solidFill>
                  <a:srgbClr val="970000"/>
                </a:solidFill>
              </a:rPr>
              <a:t>: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600" b="1" dirty="0" smtClean="0">
                <a:solidFill>
                  <a:schemeClr val="tx2"/>
                </a:solidFill>
              </a:rPr>
              <a:t>(</a:t>
            </a:r>
            <a:r>
              <a:rPr lang="ru-RU" sz="3600" b="1" dirty="0" err="1">
                <a:solidFill>
                  <a:schemeClr val="tx2"/>
                </a:solidFill>
              </a:rPr>
              <a:t>fn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smtClean="0">
                <a:solidFill>
                  <a:schemeClr val="tx2"/>
                </a:solidFill>
              </a:rPr>
              <a:t>I.E</a:t>
            </a:r>
            <a:r>
              <a:rPr lang="en-US" sz="36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3600" b="1" dirty="0" smtClean="0">
                <a:solidFill>
                  <a:schemeClr val="tx2"/>
                </a:solidFill>
              </a:rPr>
              <a:t>)(</a:t>
            </a:r>
            <a:r>
              <a:rPr lang="ru-RU" sz="3600" b="1" dirty="0" err="1" smtClean="0">
                <a:solidFill>
                  <a:schemeClr val="tx2"/>
                </a:solidFill>
              </a:rPr>
              <a:t>E</a:t>
            </a:r>
            <a:r>
              <a:rPr lang="en-US" sz="36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3600" b="1" dirty="0" smtClean="0">
                <a:solidFill>
                  <a:schemeClr val="tx2"/>
                </a:solidFill>
              </a:rPr>
              <a:t>) </a:t>
            </a:r>
            <a:r>
              <a:rPr lang="en-US" sz="3600" b="1" dirty="0" smtClean="0">
                <a:solidFill>
                  <a:schemeClr val="tx2"/>
                </a:solidFill>
              </a:rPr>
              <a:t>=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>
                <a:solidFill>
                  <a:schemeClr val="tx2"/>
                </a:solidFill>
              </a:rPr>
              <a:t>(</a:t>
            </a:r>
            <a:r>
              <a:rPr lang="ru-RU" sz="3600" b="1" u="sng" dirty="0" err="1">
                <a:solidFill>
                  <a:schemeClr val="tx2"/>
                </a:solidFill>
              </a:rPr>
              <a:t>let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I</a:t>
            </a:r>
            <a:r>
              <a:rPr lang="ru-RU" sz="3600" b="1" dirty="0">
                <a:solidFill>
                  <a:schemeClr val="tx2"/>
                </a:solidFill>
              </a:rPr>
              <a:t>=E</a:t>
            </a:r>
            <a:r>
              <a:rPr lang="ru-RU" sz="3600" b="1" baseline="-25000" dirty="0">
                <a:solidFill>
                  <a:schemeClr val="tx2"/>
                </a:solidFill>
              </a:rPr>
              <a:t>1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u="sng" dirty="0" err="1">
                <a:solidFill>
                  <a:schemeClr val="tx2"/>
                </a:solidFill>
              </a:rPr>
              <a:t>in</a:t>
            </a:r>
            <a:r>
              <a:rPr lang="ru-RU" sz="3600" b="1" dirty="0">
                <a:solidFill>
                  <a:schemeClr val="tx2"/>
                </a:solidFill>
              </a:rPr>
              <a:t> E</a:t>
            </a:r>
            <a:r>
              <a:rPr lang="ru-RU" sz="3600" b="1" baseline="-25000" dirty="0">
                <a:solidFill>
                  <a:schemeClr val="tx2"/>
                </a:solidFill>
              </a:rPr>
              <a:t>0</a:t>
            </a:r>
            <a:r>
              <a:rPr lang="ru-RU" sz="3600" b="1" dirty="0">
                <a:solidFill>
                  <a:schemeClr val="tx2"/>
                </a:solidFill>
              </a:rPr>
              <a:t>)</a:t>
            </a:r>
          </a:p>
          <a:p>
            <a:pPr marL="0" lvl="7" indent="0">
              <a:spcBef>
                <a:spcPts val="600"/>
              </a:spcBef>
              <a:buClr>
                <a:srgbClr val="A85229"/>
              </a:buClr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marL="0" lvl="7" indent="0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600" b="1" dirty="0" smtClean="0">
                <a:solidFill>
                  <a:srgbClr val="035B7A"/>
                </a:solidFill>
              </a:rPr>
              <a:t>Утверждение</a:t>
            </a:r>
            <a:r>
              <a:rPr lang="en-US" sz="3600" b="1" dirty="0">
                <a:solidFill>
                  <a:srgbClr val="035B7A"/>
                </a:solidFill>
              </a:rPr>
              <a:t>:</a:t>
            </a:r>
            <a:r>
              <a:rPr lang="ru-RU" sz="3600" b="1" dirty="0" smtClean="0">
                <a:solidFill>
                  <a:srgbClr val="035B7A"/>
                </a:solidFill>
              </a:rPr>
              <a:t> </a:t>
            </a:r>
            <a:endParaRPr lang="en-US" sz="3600" b="1" dirty="0" smtClean="0">
              <a:solidFill>
                <a:srgbClr val="035B7A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600" b="1" u="sng" dirty="0" err="1" smtClean="0">
                <a:solidFill>
                  <a:schemeClr val="tx2"/>
                </a:solidFill>
              </a:rPr>
              <a:t>call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>
                <a:solidFill>
                  <a:schemeClr val="tx2"/>
                </a:solidFill>
              </a:rPr>
              <a:t>(</a:t>
            </a:r>
            <a:r>
              <a:rPr lang="ru-RU" sz="3600" b="1" u="sng" dirty="0" err="1">
                <a:solidFill>
                  <a:schemeClr val="tx2"/>
                </a:solidFill>
              </a:rPr>
              <a:t>rt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en-US" sz="3600" b="1" dirty="0" smtClean="0">
                <a:solidFill>
                  <a:schemeClr val="tx2"/>
                </a:solidFill>
              </a:rPr>
              <a:t>C</a:t>
            </a:r>
            <a:r>
              <a:rPr lang="ru-RU" sz="3600" b="1" dirty="0" smtClean="0">
                <a:solidFill>
                  <a:schemeClr val="tx2"/>
                </a:solidFill>
              </a:rPr>
              <a:t>) </a:t>
            </a:r>
            <a:r>
              <a:rPr lang="ru-RU" sz="3600" b="1" dirty="0">
                <a:solidFill>
                  <a:schemeClr val="tx2"/>
                </a:solidFill>
              </a:rPr>
              <a:t>= </a:t>
            </a:r>
            <a:r>
              <a:rPr lang="en-US" sz="3600" b="1" dirty="0">
                <a:solidFill>
                  <a:schemeClr val="tx2"/>
                </a:solidFill>
              </a:rPr>
              <a:t>C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0" lvl="7" indent="0">
              <a:spcBef>
                <a:spcPts val="600"/>
              </a:spcBef>
              <a:buClr>
                <a:srgbClr val="A85229"/>
              </a:buClr>
              <a:buNone/>
            </a:pPr>
            <a:endParaRPr lang="en-US" sz="3600" dirty="0" smtClean="0">
              <a:solidFill>
                <a:schemeClr val="tx2"/>
              </a:solidFill>
            </a:endParaRPr>
          </a:p>
          <a:p>
            <a:pPr marL="0" lvl="7" indent="0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600" b="1" dirty="0" smtClean="0">
                <a:solidFill>
                  <a:srgbClr val="035B7A"/>
                </a:solidFill>
              </a:rPr>
              <a:t>Утверждение</a:t>
            </a:r>
            <a:r>
              <a:rPr lang="en-US" sz="3600" b="1" dirty="0" smtClean="0">
                <a:solidFill>
                  <a:srgbClr val="035B7A"/>
                </a:solidFill>
              </a:rPr>
              <a:t>:</a:t>
            </a:r>
            <a:r>
              <a:rPr lang="ru-RU" sz="3600" b="1" dirty="0" smtClean="0">
                <a:solidFill>
                  <a:srgbClr val="035B7A"/>
                </a:solidFill>
              </a:rPr>
              <a:t> </a:t>
            </a:r>
            <a:endParaRPr lang="en-US" sz="3600" b="1" dirty="0" smtClean="0">
              <a:solidFill>
                <a:srgbClr val="035B7A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3600" b="1" u="sng" dirty="0" err="1" smtClean="0">
                <a:solidFill>
                  <a:schemeClr val="tx2"/>
                </a:solidFill>
              </a:rPr>
              <a:t>call</a:t>
            </a:r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3600" b="1" dirty="0">
                <a:solidFill>
                  <a:schemeClr val="tx2"/>
                </a:solidFill>
              </a:rPr>
              <a:t>(</a:t>
            </a:r>
            <a:r>
              <a:rPr lang="ru-RU" sz="3600" b="1" u="sng" dirty="0" err="1">
                <a:solidFill>
                  <a:schemeClr val="tx2"/>
                </a:solidFill>
              </a:rPr>
              <a:t>fn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I.</a:t>
            </a:r>
            <a:r>
              <a:rPr lang="ru-RU" sz="3600" b="1" u="sng" dirty="0" err="1">
                <a:solidFill>
                  <a:schemeClr val="tx2"/>
                </a:solidFill>
              </a:rPr>
              <a:t>rt</a:t>
            </a:r>
            <a:r>
              <a:rPr lang="ru-RU" sz="3600" b="1" dirty="0">
                <a:solidFill>
                  <a:schemeClr val="tx2"/>
                </a:solidFill>
              </a:rPr>
              <a:t> С)(Е) = (</a:t>
            </a:r>
            <a:r>
              <a:rPr lang="ru-RU" sz="3600" b="1" u="sng" dirty="0" err="1">
                <a:solidFill>
                  <a:schemeClr val="tx2"/>
                </a:solidFill>
              </a:rPr>
              <a:t>let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I</a:t>
            </a:r>
            <a:r>
              <a:rPr lang="ru-RU" sz="3600" b="1" dirty="0">
                <a:solidFill>
                  <a:schemeClr val="tx2"/>
                </a:solidFill>
              </a:rPr>
              <a:t>=</a:t>
            </a:r>
            <a:r>
              <a:rPr lang="ru-RU" sz="3600" b="1" dirty="0" err="1">
                <a:solidFill>
                  <a:schemeClr val="tx2"/>
                </a:solidFill>
              </a:rPr>
              <a:t>E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u="sng" dirty="0" err="1">
                <a:solidFill>
                  <a:schemeClr val="tx2"/>
                </a:solidFill>
              </a:rPr>
              <a:t>in</a:t>
            </a:r>
            <a:r>
              <a:rPr lang="ru-RU" sz="3600" b="1" dirty="0">
                <a:solidFill>
                  <a:schemeClr val="tx2"/>
                </a:solidFill>
              </a:rPr>
              <a:t> </a:t>
            </a:r>
            <a:r>
              <a:rPr lang="ru-RU" sz="3600" b="1" dirty="0" err="1">
                <a:solidFill>
                  <a:schemeClr val="tx2"/>
                </a:solidFill>
              </a:rPr>
              <a:t>C</a:t>
            </a:r>
            <a:r>
              <a:rPr lang="ru-RU" sz="3600" b="1" dirty="0" smtClean="0">
                <a:solidFill>
                  <a:schemeClr val="tx2"/>
                </a:solidFill>
              </a:rPr>
              <a:t>)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14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316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62388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Семантические функции,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включающие </a:t>
            </a:r>
            <a:r>
              <a:rPr lang="ru-RU" dirty="0">
                <a:effectLst/>
              </a:rPr>
              <a:t>среду вычислений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187153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Обозначим </a:t>
            </a:r>
            <a:r>
              <a:rPr lang="ru-RU" sz="2800" dirty="0">
                <a:solidFill>
                  <a:schemeClr val="tx2"/>
                </a:solidFill>
              </a:rPr>
              <a:t>через 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множество результатов выражений. Отметим, что 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также совпадает пока с областью </a:t>
            </a:r>
            <a:r>
              <a:rPr lang="en-US" sz="2800" b="1" dirty="0" smtClean="0">
                <a:solidFill>
                  <a:schemeClr val="tx2"/>
                </a:solidFill>
              </a:rPr>
              <a:t>T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Поскольку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было введено </a:t>
            </a:r>
            <a:r>
              <a:rPr lang="ru-RU" sz="2800" dirty="0">
                <a:solidFill>
                  <a:schemeClr val="tx2"/>
                </a:solidFill>
              </a:rPr>
              <a:t>понятие </a:t>
            </a:r>
            <a:r>
              <a:rPr lang="ru-RU" sz="2800" dirty="0" smtClean="0">
                <a:solidFill>
                  <a:schemeClr val="tx2"/>
                </a:solidFill>
              </a:rPr>
              <a:t>среды </a:t>
            </a:r>
            <a:r>
              <a:rPr lang="en-US" sz="2800" dirty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то необходимо обновить все предыдущие семантические функции.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Значение </a:t>
            </a:r>
            <a:r>
              <a:rPr lang="ru-RU" sz="2800" dirty="0">
                <a:solidFill>
                  <a:schemeClr val="tx2"/>
                </a:solidFill>
              </a:rPr>
              <a:t>команды или выражения зависит теперь также и от </a:t>
            </a:r>
            <a:r>
              <a:rPr lang="ru-RU" sz="2800" dirty="0" smtClean="0">
                <a:solidFill>
                  <a:schemeClr val="tx2"/>
                </a:solidFill>
              </a:rPr>
              <a:t>среды.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Таким </a:t>
            </a:r>
            <a:r>
              <a:rPr lang="ru-RU" sz="2800" dirty="0">
                <a:solidFill>
                  <a:schemeClr val="tx2"/>
                </a:solidFill>
              </a:rPr>
              <a:t>образом, если ранее функциональность семантической функции команд имела вид </a:t>
            </a:r>
            <a:r>
              <a:rPr lang="ru-RU" sz="2800" b="1" dirty="0" err="1" smtClean="0">
                <a:solidFill>
                  <a:schemeClr val="tx2"/>
                </a:solidFill>
              </a:rPr>
              <a:t>C</a:t>
            </a:r>
            <a:r>
              <a:rPr lang="ru-RU" sz="2800" b="1" dirty="0" smtClean="0">
                <a:solidFill>
                  <a:schemeClr val="tx2"/>
                </a:solidFill>
              </a:rPr>
              <a:t>: </a:t>
            </a:r>
            <a:r>
              <a:rPr lang="ru-RU" sz="2800" b="1" dirty="0" err="1" smtClean="0">
                <a:solidFill>
                  <a:schemeClr val="tx2"/>
                </a:solidFill>
              </a:rPr>
              <a:t>Cmd</a:t>
            </a:r>
            <a:r>
              <a:rPr lang="ru-RU" sz="2800" b="1" dirty="0" smtClean="0">
                <a:solidFill>
                  <a:schemeClr val="tx2"/>
                </a:solidFill>
              </a:rPr>
              <a:t> → (</a:t>
            </a:r>
            <a:r>
              <a:rPr lang="ru-RU" sz="2800" b="1" dirty="0" err="1" smtClean="0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 → </a:t>
            </a:r>
            <a:r>
              <a:rPr lang="ru-RU" sz="2800" b="1" dirty="0" err="1" smtClean="0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, то теперь она будет </a:t>
            </a:r>
            <a:r>
              <a:rPr lang="ru-RU" sz="2800" b="1" dirty="0" err="1">
                <a:solidFill>
                  <a:schemeClr val="tx2"/>
                </a:solidFill>
              </a:rPr>
              <a:t>C</a:t>
            </a:r>
            <a:r>
              <a:rPr lang="ru-RU" sz="2800" b="1" dirty="0">
                <a:solidFill>
                  <a:schemeClr val="tx2"/>
                </a:solidFill>
              </a:rPr>
              <a:t>: </a:t>
            </a:r>
            <a:r>
              <a:rPr lang="ru-RU" sz="2800" b="1" dirty="0" err="1">
                <a:solidFill>
                  <a:schemeClr val="tx2"/>
                </a:solidFill>
              </a:rPr>
              <a:t>Cmd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→</a:t>
            </a:r>
            <a:r>
              <a:rPr lang="en-US" sz="2800" b="1" dirty="0" smtClean="0">
                <a:solidFill>
                  <a:schemeClr val="tx2"/>
                </a:solidFill>
              </a:rPr>
              <a:t> (U →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 smtClean="0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→ 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Дале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будем </a:t>
            </a:r>
            <a:r>
              <a:rPr lang="ru-RU" sz="2800" dirty="0">
                <a:solidFill>
                  <a:schemeClr val="tx2"/>
                </a:solidFill>
              </a:rPr>
              <a:t>в большинстве случаев опускать скобки в описании областей непрерывных функций, полагая, что они ассоциируются справа налево, т.е. запись </a:t>
            </a:r>
            <a:r>
              <a:rPr lang="ru-RU" sz="2800" b="1" dirty="0" err="1">
                <a:solidFill>
                  <a:schemeClr val="tx2"/>
                </a:solidFill>
              </a:rPr>
              <a:t>Cmd</a:t>
            </a:r>
            <a:r>
              <a:rPr lang="ru-RU" sz="2800" b="1" dirty="0">
                <a:solidFill>
                  <a:schemeClr val="tx2"/>
                </a:solidFill>
              </a:rPr>
              <a:t> →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U </a:t>
            </a:r>
            <a:r>
              <a:rPr lang="en-US" sz="2800" b="1" dirty="0">
                <a:solidFill>
                  <a:schemeClr val="tx2"/>
                </a:solidFill>
              </a:rPr>
              <a:t>→ </a:t>
            </a:r>
            <a:r>
              <a:rPr lang="ru-RU" sz="2800" b="1" dirty="0" err="1" smtClean="0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→ </a:t>
            </a:r>
            <a:r>
              <a:rPr lang="ru-RU" sz="2800" b="1" dirty="0" err="1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означает </a:t>
            </a:r>
            <a:r>
              <a:rPr lang="ru-RU" sz="2800" dirty="0">
                <a:solidFill>
                  <a:schemeClr val="tx2"/>
                </a:solidFill>
              </a:rPr>
              <a:t>область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Cmd</a:t>
            </a:r>
            <a:r>
              <a:rPr lang="ru-RU" sz="2800" b="1" dirty="0">
                <a:solidFill>
                  <a:schemeClr val="tx2"/>
                </a:solidFill>
              </a:rPr>
              <a:t> →</a:t>
            </a:r>
            <a:r>
              <a:rPr lang="en-US" sz="2800" b="1" dirty="0">
                <a:solidFill>
                  <a:schemeClr val="tx2"/>
                </a:solidFill>
              </a:rPr>
              <a:t> (U → </a:t>
            </a:r>
            <a:r>
              <a:rPr lang="ru-RU" sz="2800" b="1" dirty="0">
                <a:solidFill>
                  <a:schemeClr val="tx2"/>
                </a:solidFill>
              </a:rPr>
              <a:t>(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 → 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en-US" sz="2800" b="1" dirty="0">
                <a:solidFill>
                  <a:schemeClr val="tx2"/>
                </a:solidFill>
              </a:rPr>
              <a:t>)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2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0340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62388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Семантические функции,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включающие </a:t>
            </a:r>
            <a:r>
              <a:rPr lang="ru-RU" dirty="0">
                <a:effectLst/>
              </a:rPr>
              <a:t>среду вычислений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187153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С</a:t>
            </a:r>
            <a:r>
              <a:rPr lang="ru-RU" sz="2800" dirty="0" smtClean="0">
                <a:solidFill>
                  <a:schemeClr val="tx2"/>
                </a:solidFill>
              </a:rPr>
              <a:t>емантическая </a:t>
            </a:r>
            <a:r>
              <a:rPr lang="ru-RU" sz="2800" dirty="0">
                <a:solidFill>
                  <a:schemeClr val="tx2"/>
                </a:solidFill>
              </a:rPr>
              <a:t>функция выражений, имеющая ранее вид </a:t>
            </a:r>
            <a:r>
              <a:rPr lang="en-US" sz="2800" dirty="0" smtClean="0">
                <a:solidFill>
                  <a:schemeClr val="tx2"/>
                </a:solidFill>
              </a:rPr>
              <a:t/>
            </a:r>
            <a:br>
              <a:rPr lang="en-US" sz="2800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>Е: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Ехр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→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→</a:t>
            </a:r>
            <a:r>
              <a:rPr lang="ru-RU" sz="2800" b="1" dirty="0" smtClean="0">
                <a:solidFill>
                  <a:schemeClr val="tx2"/>
                </a:solidFill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</a:rPr>
              <a:t>ℰ</a:t>
            </a:r>
            <a:r>
              <a:rPr lang="en-US" sz="2800" b="1" dirty="0" smtClean="0">
                <a:solidFill>
                  <a:schemeClr val="tx2"/>
                </a:solidFill>
              </a:rPr>
              <a:t>×</a:t>
            </a:r>
            <a:r>
              <a:rPr lang="ru-RU" sz="2800" b="1" dirty="0" err="1" smtClean="0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>
                <a:solidFill>
                  <a:schemeClr val="tx2"/>
                </a:solidFill>
              </a:rPr>
              <a:t>, будет </a:t>
            </a:r>
            <a:r>
              <a:rPr lang="ru-RU" sz="2800" dirty="0" smtClean="0">
                <a:solidFill>
                  <a:schemeClr val="tx2"/>
                </a:solidFill>
              </a:rPr>
              <a:t>иметь </a:t>
            </a:r>
            <a:r>
              <a:rPr lang="ru-RU" sz="2800" dirty="0">
                <a:solidFill>
                  <a:schemeClr val="tx2"/>
                </a:solidFill>
              </a:rPr>
              <a:t>вид </a:t>
            </a:r>
            <a:r>
              <a:rPr lang="ru-RU" sz="2800" b="1" dirty="0">
                <a:solidFill>
                  <a:schemeClr val="tx2"/>
                </a:solidFill>
              </a:rPr>
              <a:t>Е: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Ехр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→ U →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→</a:t>
            </a:r>
            <a:r>
              <a:rPr lang="ru-RU" sz="2800" b="1" dirty="0">
                <a:solidFill>
                  <a:schemeClr val="tx2"/>
                </a:solidFill>
              </a:rPr>
              <a:t> (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en-US" sz="2800" b="1" dirty="0">
                <a:solidFill>
                  <a:schemeClr val="tx2"/>
                </a:solidFill>
              </a:rPr>
              <a:t>×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Все предыдущие семантические равенства обновляются просто введением параметра среды в подходящее место.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Например</a:t>
            </a:r>
            <a:r>
              <a:rPr lang="ru-RU" sz="2800" dirty="0">
                <a:solidFill>
                  <a:schemeClr val="tx2"/>
                </a:solidFill>
              </a:rPr>
              <a:t>, </a:t>
            </a:r>
            <a:r>
              <a:rPr lang="ru-RU" sz="2800" dirty="0" smtClean="0">
                <a:solidFill>
                  <a:schemeClr val="tx2"/>
                </a:solidFill>
              </a:rPr>
              <a:t>новое </a:t>
            </a:r>
            <a:r>
              <a:rPr lang="ru-RU" sz="2800" dirty="0">
                <a:solidFill>
                  <a:schemeClr val="tx2"/>
                </a:solidFill>
              </a:rPr>
              <a:t>определение семантической функции для условной команды будет </a:t>
            </a:r>
            <a:r>
              <a:rPr lang="ru-RU" sz="2800" dirty="0" smtClean="0">
                <a:solidFill>
                  <a:schemeClr val="tx2"/>
                </a:solidFill>
              </a:rPr>
              <a:t>иметь следующий вид: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С⟦</a:t>
            </a:r>
            <a:r>
              <a:rPr lang="en-US" sz="2800" b="1" u="sng" dirty="0" smtClean="0">
                <a:solidFill>
                  <a:schemeClr val="tx2"/>
                </a:solidFill>
              </a:rPr>
              <a:t>if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Е </a:t>
            </a:r>
            <a:r>
              <a:rPr lang="ru-RU" sz="2800" b="1" u="sng" dirty="0" err="1">
                <a:solidFill>
                  <a:schemeClr val="tx2"/>
                </a:solidFill>
              </a:rPr>
              <a:t>then</a:t>
            </a:r>
            <a:r>
              <a:rPr lang="ru-RU" sz="2800" b="1" dirty="0">
                <a:solidFill>
                  <a:schemeClr val="tx2"/>
                </a:solidFill>
              </a:rPr>
              <a:t> С</a:t>
            </a:r>
            <a:r>
              <a:rPr lang="ru-RU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else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u="sng" dirty="0" smtClean="0">
                <a:solidFill>
                  <a:schemeClr val="tx2"/>
                </a:solidFill>
              </a:rPr>
              <a:t>fi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dirty="0" smtClean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=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𝜆</a:t>
            </a:r>
            <a:r>
              <a:rPr lang="en-US" sz="2800" dirty="0" smtClean="0">
                <a:solidFill>
                  <a:schemeClr val="tx2"/>
                </a:solidFill>
              </a:rPr>
              <a:t>𝛃</a:t>
            </a:r>
            <a:r>
              <a:rPr lang="ru-RU" sz="2800" b="1" dirty="0" smtClean="0">
                <a:solidFill>
                  <a:schemeClr val="tx2"/>
                </a:solidFill>
              </a:rPr>
              <a:t>.</a:t>
            </a:r>
            <a:r>
              <a:rPr lang="en-US" sz="2800" dirty="0" smtClean="0">
                <a:solidFill>
                  <a:schemeClr val="tx2"/>
                </a:solidFill>
              </a:rPr>
              <a:t>𝛃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→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С⟦С</a:t>
            </a:r>
            <a:r>
              <a:rPr lang="ru-RU" sz="28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b="1" dirty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ru-RU" sz="2800" b="1" dirty="0" smtClean="0">
                <a:solidFill>
                  <a:schemeClr val="tx2"/>
                </a:solidFill>
              </a:rPr>
              <a:t>С</a:t>
            </a:r>
            <a:r>
              <a:rPr lang="ru-RU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 smtClean="0">
                <a:solidFill>
                  <a:schemeClr val="tx2"/>
                </a:solidFill>
              </a:rPr>
              <a:t>С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b="1" dirty="0">
                <a:solidFill>
                  <a:schemeClr val="tx2"/>
                </a:solidFill>
              </a:rPr>
              <a:t>𝛒</a:t>
            </a:r>
            <a:r>
              <a:rPr lang="ru-RU" sz="2800" b="1" dirty="0" smtClean="0">
                <a:solidFill>
                  <a:schemeClr val="tx2"/>
                </a:solidFill>
              </a:rPr>
              <a:t>)*Е</a:t>
            </a:r>
            <a:r>
              <a:rPr lang="en-US" sz="2800" b="1" dirty="0" smtClean="0">
                <a:solidFill>
                  <a:schemeClr val="tx2"/>
                </a:solidFill>
              </a:rPr>
              <a:t>⟦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dirty="0" smtClean="0">
                <a:solidFill>
                  <a:schemeClr val="tx2"/>
                </a:solidFill>
              </a:rPr>
              <a:t>⟧𝛒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spcAft>
                <a:spcPts val="12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Таким </a:t>
            </a:r>
            <a:r>
              <a:rPr lang="ru-RU" sz="2800" dirty="0">
                <a:solidFill>
                  <a:schemeClr val="tx2"/>
                </a:solidFill>
              </a:rPr>
              <a:t>образом, среда, заданная для всей конструкции, используется для вычисления каждого компонента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3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1183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62388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Семантические функции,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включающие </a:t>
            </a:r>
            <a:r>
              <a:rPr lang="ru-RU" dirty="0">
                <a:effectLst/>
              </a:rPr>
              <a:t>среду вычислений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996653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Введем </a:t>
            </a:r>
            <a:r>
              <a:rPr lang="ru-RU" sz="2800" dirty="0">
                <a:solidFill>
                  <a:schemeClr val="tx2"/>
                </a:solidFill>
              </a:rPr>
              <a:t>новые синтаксические конструкции, использующие понятие </a:t>
            </a:r>
            <a:r>
              <a:rPr lang="ru-RU" sz="2800" dirty="0" smtClean="0">
                <a:solidFill>
                  <a:schemeClr val="tx2"/>
                </a:solidFill>
              </a:rPr>
              <a:t>идентификатора: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ru-RU" sz="2800" b="1" dirty="0" smtClean="0">
                <a:solidFill>
                  <a:schemeClr val="tx2"/>
                </a:solidFill>
              </a:rPr>
              <a:t>:</a:t>
            </a:r>
            <a:r>
              <a:rPr lang="en-US" sz="2800" b="1" dirty="0" smtClean="0">
                <a:solidFill>
                  <a:schemeClr val="tx2"/>
                </a:solidFill>
              </a:rPr>
              <a:t>:=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|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let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=</a:t>
            </a:r>
            <a:r>
              <a:rPr lang="ru-RU" sz="2800" b="1" dirty="0" err="1" smtClean="0">
                <a:solidFill>
                  <a:schemeClr val="tx2"/>
                </a:solidFill>
              </a:rPr>
              <a:t>E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in</a:t>
            </a:r>
            <a:r>
              <a:rPr lang="ru-RU" sz="2800" b="1" dirty="0" smtClean="0">
                <a:solidFill>
                  <a:schemeClr val="tx2"/>
                </a:solidFill>
              </a:rPr>
              <a:t> Е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chemeClr val="tx2"/>
                </a:solidFill>
              </a:rPr>
              <a:t>C</a:t>
            </a:r>
            <a:r>
              <a:rPr lang="ru-RU" sz="2800" b="1" dirty="0" smtClean="0">
                <a:solidFill>
                  <a:schemeClr val="tx2"/>
                </a:solidFill>
              </a:rPr>
              <a:t>::</a:t>
            </a:r>
            <a:r>
              <a:rPr lang="en-US" sz="2800" b="1" dirty="0" smtClean="0">
                <a:solidFill>
                  <a:schemeClr val="tx2"/>
                </a:solidFill>
              </a:rPr>
              <a:t>=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u="sng" dirty="0" err="1">
                <a:solidFill>
                  <a:schemeClr val="tx2"/>
                </a:solidFill>
              </a:rPr>
              <a:t>let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=Е </a:t>
            </a:r>
            <a:r>
              <a:rPr lang="ru-RU" sz="2800" b="1" dirty="0" err="1">
                <a:solidFill>
                  <a:schemeClr val="tx2"/>
                </a:solidFill>
              </a:rPr>
              <a:t>in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</a:rPr>
              <a:t>С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 этих конструкциях через, </a:t>
            </a:r>
            <a:r>
              <a:rPr lang="en-US" sz="2800" b="1" dirty="0" smtClean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обозначается элемент множества </a:t>
            </a:r>
            <a:r>
              <a:rPr lang="en-US" sz="2800" b="1" dirty="0" err="1" smtClean="0">
                <a:solidFill>
                  <a:schemeClr val="tx2"/>
                </a:solidFill>
              </a:rPr>
              <a:t>I</a:t>
            </a:r>
            <a:r>
              <a:rPr lang="ru-RU" sz="2800" b="1" dirty="0" err="1" smtClean="0">
                <a:solidFill>
                  <a:schemeClr val="tx2"/>
                </a:solidFill>
              </a:rPr>
              <a:t>de</a:t>
            </a:r>
            <a:r>
              <a:rPr lang="ru-RU" sz="2800" dirty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Зададим теперь семантические функции, соответствующие новым конструкциям языка. 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Для </a:t>
            </a:r>
            <a:r>
              <a:rPr lang="ru-RU" sz="2800" dirty="0">
                <a:solidFill>
                  <a:schemeClr val="tx2"/>
                </a:solidFill>
              </a:rPr>
              <a:t>выражения </a:t>
            </a:r>
            <a:r>
              <a:rPr lang="ru-RU" sz="2800" b="1" dirty="0" err="1" smtClean="0">
                <a:solidFill>
                  <a:schemeClr val="tx2"/>
                </a:solidFill>
              </a:rPr>
              <a:t>E</a:t>
            </a:r>
            <a:r>
              <a:rPr lang="en-US" sz="2800" b="1" dirty="0" smtClean="0">
                <a:solidFill>
                  <a:schemeClr val="tx2"/>
                </a:solidFill>
              </a:rPr>
              <a:t>≡</a:t>
            </a:r>
            <a:r>
              <a:rPr lang="en-US" sz="2800" b="1" dirty="0">
                <a:solidFill>
                  <a:schemeClr val="tx2"/>
                </a:solidFill>
              </a:rPr>
              <a:t>I</a:t>
            </a:r>
            <a:r>
              <a:rPr lang="ru-RU" sz="2800" dirty="0" smtClean="0">
                <a:solidFill>
                  <a:schemeClr val="tx2"/>
                </a:solidFill>
              </a:rPr>
              <a:t> имеем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dirty="0" smtClean="0">
                <a:solidFill>
                  <a:schemeClr val="tx2"/>
                </a:solidFill>
              </a:rPr>
              <a:t>⟦I⟧</a:t>
            </a:r>
            <a:r>
              <a:rPr lang="en-US" sz="2800" b="1" dirty="0">
                <a:solidFill>
                  <a:schemeClr val="tx2"/>
                </a:solidFill>
              </a:rPr>
              <a:t>𝛒</a:t>
            </a:r>
            <a:r>
              <a:rPr lang="ru-RU" sz="2800" b="1" dirty="0" smtClean="0">
                <a:solidFill>
                  <a:schemeClr val="tx2"/>
                </a:solidFill>
              </a:rPr>
              <a:t> = </a:t>
            </a:r>
            <a:r>
              <a:rPr lang="ru-RU" sz="2800" b="1" dirty="0" err="1" smtClean="0">
                <a:solidFill>
                  <a:schemeClr val="tx2"/>
                </a:solidFill>
              </a:rPr>
              <a:t>strict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𝜆𝛔.</a:t>
            </a:r>
            <a:r>
              <a:rPr lang="ru-RU" sz="2800" b="1" dirty="0" smtClean="0">
                <a:solidFill>
                  <a:schemeClr val="tx2"/>
                </a:solidFill>
              </a:rPr>
              <a:t>&lt;</a:t>
            </a:r>
            <a:r>
              <a:rPr lang="en-US" sz="2800" b="1" dirty="0" smtClean="0">
                <a:solidFill>
                  <a:schemeClr val="tx2"/>
                </a:solidFill>
              </a:rPr>
              <a:t>𝛒</a:t>
            </a:r>
            <a:r>
              <a:rPr lang="ru-RU" sz="2800" b="1" dirty="0" smtClean="0">
                <a:solidFill>
                  <a:schemeClr val="tx2"/>
                </a:solidFill>
              </a:rPr>
              <a:t>[</a:t>
            </a:r>
            <a:r>
              <a:rPr lang="en-US" sz="2800" b="1" dirty="0" smtClean="0">
                <a:solidFill>
                  <a:schemeClr val="tx2"/>
                </a:solidFill>
              </a:rPr>
              <a:t>I</a:t>
            </a:r>
            <a:r>
              <a:rPr lang="ru-RU" sz="2800" b="1" dirty="0" smtClean="0">
                <a:solidFill>
                  <a:schemeClr val="tx2"/>
                </a:solidFill>
              </a:rPr>
              <a:t>],</a:t>
            </a:r>
            <a:r>
              <a:rPr lang="en-US" sz="2800" b="1" dirty="0" smtClean="0">
                <a:solidFill>
                  <a:schemeClr val="tx2"/>
                </a:solidFill>
              </a:rPr>
              <a:t>𝛔</a:t>
            </a:r>
            <a:r>
              <a:rPr lang="ru-RU" sz="2800" b="1" dirty="0" smtClean="0">
                <a:solidFill>
                  <a:schemeClr val="tx2"/>
                </a:solidFill>
              </a:rPr>
              <a:t>&gt;)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Как видно </a:t>
            </a:r>
            <a:r>
              <a:rPr lang="ru-RU" sz="2800" dirty="0" smtClean="0">
                <a:solidFill>
                  <a:schemeClr val="tx2"/>
                </a:solidFill>
              </a:rPr>
              <a:t>из </a:t>
            </a:r>
            <a:r>
              <a:rPr lang="ru-RU" sz="2800" dirty="0">
                <a:solidFill>
                  <a:schemeClr val="tx2"/>
                </a:solidFill>
              </a:rPr>
              <a:t>этого определения, значение идентификатора определяется только средой и не зависит от состояния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4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15434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62388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Семантические функции,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включающие </a:t>
            </a:r>
            <a:r>
              <a:rPr lang="ru-RU" dirty="0">
                <a:effectLst/>
              </a:rPr>
              <a:t>среду вычислений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110953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Для </a:t>
            </a:r>
            <a:r>
              <a:rPr lang="ru-RU" sz="2800" dirty="0">
                <a:solidFill>
                  <a:schemeClr val="tx2"/>
                </a:solidFill>
              </a:rPr>
              <a:t>выражения </a:t>
            </a:r>
            <a:r>
              <a:rPr lang="ru-RU" sz="2800" b="1" u="sng" dirty="0" err="1">
                <a:solidFill>
                  <a:schemeClr val="tx2"/>
                </a:solidFill>
              </a:rPr>
              <a:t>let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in</a:t>
            </a:r>
            <a:r>
              <a:rPr lang="ru-RU" sz="2800" b="1" dirty="0">
                <a:solidFill>
                  <a:schemeClr val="tx2"/>
                </a:solidFill>
              </a:rPr>
              <a:t> Е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ru-RU" sz="2800" dirty="0" smtClean="0">
                <a:solidFill>
                  <a:schemeClr val="tx2"/>
                </a:solidFill>
              </a:rPr>
              <a:t> имеем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dirty="0" smtClean="0">
                <a:solidFill>
                  <a:schemeClr val="tx2"/>
                </a:solidFill>
              </a:rPr>
              <a:t>⟦</a:t>
            </a:r>
            <a:r>
              <a:rPr lang="ru-RU" sz="2800" b="1" u="sng" dirty="0" err="1" smtClean="0">
                <a:solidFill>
                  <a:schemeClr val="tx2"/>
                </a:solidFill>
              </a:rPr>
              <a:t>let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b="1" dirty="0" err="1">
                <a:solidFill>
                  <a:schemeClr val="tx2"/>
                </a:solidFill>
              </a:rPr>
              <a:t>E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in</a:t>
            </a:r>
            <a:r>
              <a:rPr lang="ru-RU" sz="2800" b="1" dirty="0">
                <a:solidFill>
                  <a:schemeClr val="tx2"/>
                </a:solidFill>
              </a:rPr>
              <a:t> Е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⟧</a:t>
            </a:r>
            <a:r>
              <a:rPr lang="en-US" sz="2800" b="1" dirty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𝜆</a:t>
            </a:r>
            <a:r>
              <a:rPr lang="en-US" sz="2800" dirty="0" smtClean="0">
                <a:solidFill>
                  <a:schemeClr val="tx2"/>
                </a:solidFill>
              </a:rPr>
              <a:t>𝛃</a:t>
            </a:r>
            <a:r>
              <a:rPr lang="ru-RU" sz="2800" b="1" dirty="0" smtClean="0">
                <a:solidFill>
                  <a:schemeClr val="tx2"/>
                </a:solidFill>
              </a:rPr>
              <a:t>.Е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⟧(𝛒[</a:t>
            </a:r>
            <a:r>
              <a:rPr lang="en-US" sz="2800" dirty="0">
                <a:solidFill>
                  <a:schemeClr val="tx2"/>
                </a:solidFill>
              </a:rPr>
              <a:t>𝛃</a:t>
            </a:r>
            <a:r>
              <a:rPr lang="en-US" sz="2800" b="1" dirty="0" smtClean="0">
                <a:solidFill>
                  <a:schemeClr val="tx2"/>
                </a:solidFill>
              </a:rPr>
              <a:t>/I]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en-US" sz="2800" b="1" dirty="0" smtClean="0">
                <a:solidFill>
                  <a:schemeClr val="tx2"/>
                </a:solidFill>
              </a:rPr>
              <a:t>)</a:t>
            </a:r>
            <a:r>
              <a:rPr lang="ru-RU" sz="2800" b="1" dirty="0" smtClean="0">
                <a:solidFill>
                  <a:schemeClr val="tx2"/>
                </a:solidFill>
              </a:rPr>
              <a:t>*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</a:rPr>
              <a:t>⟧𝛒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Для </a:t>
            </a:r>
            <a:r>
              <a:rPr lang="ru-RU" sz="2800" dirty="0">
                <a:solidFill>
                  <a:schemeClr val="tx2"/>
                </a:solidFill>
              </a:rPr>
              <a:t>того, чтобы выяснить смысл </a:t>
            </a:r>
            <a:r>
              <a:rPr lang="ru-RU" sz="2800" dirty="0" smtClean="0">
                <a:solidFill>
                  <a:schemeClr val="tx2"/>
                </a:solidFill>
              </a:rPr>
              <a:t>правой </a:t>
            </a:r>
            <a:r>
              <a:rPr lang="ru-RU" sz="2800" dirty="0">
                <a:solidFill>
                  <a:schemeClr val="tx2"/>
                </a:solidFill>
              </a:rPr>
              <a:t>части написанного равенства, </a:t>
            </a:r>
            <a:r>
              <a:rPr lang="ru-RU" sz="2800" dirty="0" smtClean="0">
                <a:solidFill>
                  <a:schemeClr val="tx2"/>
                </a:solidFill>
              </a:rPr>
              <a:t>необходимо применить </a:t>
            </a:r>
            <a:r>
              <a:rPr lang="ru-RU" sz="2800" dirty="0">
                <a:solidFill>
                  <a:schemeClr val="tx2"/>
                </a:solidFill>
              </a:rPr>
              <a:t>ее к </a:t>
            </a:r>
            <a:r>
              <a:rPr lang="ru-RU" sz="2800" dirty="0" smtClean="0">
                <a:solidFill>
                  <a:schemeClr val="tx2"/>
                </a:solidFill>
              </a:rPr>
              <a:t>состоянию 𝛔. </a:t>
            </a:r>
            <a:r>
              <a:rPr lang="ru-RU" sz="2800" dirty="0">
                <a:solidFill>
                  <a:schemeClr val="tx2"/>
                </a:solidFill>
              </a:rPr>
              <a:t>Выражение </a:t>
            </a:r>
            <a:r>
              <a:rPr lang="en-US" sz="2800" b="1" dirty="0" smtClean="0">
                <a:solidFill>
                  <a:schemeClr val="tx2"/>
                </a:solidFill>
              </a:rPr>
              <a:t>E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вычисляется </a:t>
            </a:r>
            <a:r>
              <a:rPr lang="ru-RU" sz="2800" dirty="0">
                <a:solidFill>
                  <a:schemeClr val="tx2"/>
                </a:solidFill>
              </a:rPr>
              <a:t>в среде </a:t>
            </a:r>
            <a:r>
              <a:rPr lang="en-US" sz="2800" b="1" dirty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 и </a:t>
            </a:r>
            <a:r>
              <a:rPr lang="ru-RU" sz="2800" dirty="0">
                <a:solidFill>
                  <a:schemeClr val="tx2"/>
                </a:solidFill>
              </a:rPr>
              <a:t>начальном состоянии 𝛔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⟧</a:t>
            </a:r>
            <a:r>
              <a:rPr lang="en-US" sz="2800" b="1" dirty="0" smtClean="0">
                <a:solidFill>
                  <a:schemeClr val="tx2"/>
                </a:solidFill>
              </a:rPr>
              <a:t>𝛒</a:t>
            </a:r>
            <a:r>
              <a:rPr lang="ru-RU" sz="2800" dirty="0" smtClean="0">
                <a:solidFill>
                  <a:schemeClr val="tx2"/>
                </a:solidFill>
              </a:rPr>
              <a:t>𝛔 </a:t>
            </a:r>
            <a:r>
              <a:rPr lang="ru-RU" sz="2800" dirty="0">
                <a:solidFill>
                  <a:schemeClr val="tx2"/>
                </a:solidFill>
              </a:rPr>
              <a:t>дает </a:t>
            </a:r>
            <a:r>
              <a:rPr lang="ru-RU" sz="2800" dirty="0" smtClean="0">
                <a:solidFill>
                  <a:schemeClr val="tx2"/>
                </a:solidFill>
              </a:rPr>
              <a:t>значение </a:t>
            </a:r>
            <a:r>
              <a:rPr lang="en-US" sz="2800" b="1" dirty="0" smtClean="0">
                <a:solidFill>
                  <a:schemeClr val="tx2"/>
                </a:solidFill>
              </a:rPr>
              <a:t>&lt;𝛃',</a:t>
            </a:r>
            <a:r>
              <a:rPr lang="ru-RU" sz="2800" b="1" dirty="0" smtClean="0">
                <a:solidFill>
                  <a:schemeClr val="tx2"/>
                </a:solidFill>
              </a:rPr>
              <a:t>𝛔</a:t>
            </a:r>
            <a:r>
              <a:rPr lang="en-US" sz="2800" b="1" dirty="0" smtClean="0">
                <a:solidFill>
                  <a:schemeClr val="tx2"/>
                </a:solidFill>
              </a:rPr>
              <a:t>'&gt;</a:t>
            </a:r>
            <a:r>
              <a:rPr lang="en-US" sz="2800" dirty="0" smtClean="0">
                <a:solidFill>
                  <a:schemeClr val="tx2"/>
                </a:solidFill>
              </a:rPr>
              <a:t>.</a:t>
            </a:r>
            <a:r>
              <a:rPr lang="ru-RU" sz="2800" dirty="0" smtClean="0">
                <a:solidFill>
                  <a:schemeClr val="tx2"/>
                </a:solidFill>
              </a:rPr>
              <a:t> Результирующая </a:t>
            </a:r>
            <a:r>
              <a:rPr lang="ru-RU" sz="2800" dirty="0">
                <a:solidFill>
                  <a:schemeClr val="tx2"/>
                </a:solidFill>
              </a:rPr>
              <a:t>часть </a:t>
            </a:r>
            <a:r>
              <a:rPr lang="en-US" sz="2800" dirty="0">
                <a:solidFill>
                  <a:schemeClr val="tx2"/>
                </a:solidFill>
              </a:rPr>
              <a:t>𝛃'</a:t>
            </a:r>
            <a:r>
              <a:rPr lang="ru-RU" sz="2800" dirty="0" smtClean="0">
                <a:solidFill>
                  <a:schemeClr val="tx2"/>
                </a:solidFill>
              </a:rPr>
              <a:t> ассоциируется </a:t>
            </a:r>
            <a:r>
              <a:rPr lang="ru-RU" sz="2800" dirty="0">
                <a:solidFill>
                  <a:schemeClr val="tx2"/>
                </a:solidFill>
              </a:rPr>
              <a:t>с идентификатором </a:t>
            </a:r>
            <a:r>
              <a:rPr lang="ru-RU" sz="2800" b="1" dirty="0" err="1">
                <a:solidFill>
                  <a:schemeClr val="tx2"/>
                </a:solidFill>
              </a:rPr>
              <a:t>I</a:t>
            </a:r>
            <a:r>
              <a:rPr lang="ru-RU" sz="2800" dirty="0">
                <a:solidFill>
                  <a:schemeClr val="tx2"/>
                </a:solidFill>
              </a:rPr>
              <a:t> в новой среде </a:t>
            </a:r>
            <a:r>
              <a:rPr lang="en-US" sz="2800" b="1" dirty="0">
                <a:solidFill>
                  <a:schemeClr val="tx2"/>
                </a:solidFill>
              </a:rPr>
              <a:t>𝛒[</a:t>
            </a:r>
            <a:r>
              <a:rPr lang="en-US" sz="2800" dirty="0" smtClean="0">
                <a:solidFill>
                  <a:schemeClr val="tx2"/>
                </a:solidFill>
              </a:rPr>
              <a:t>𝛃'</a:t>
            </a:r>
            <a:r>
              <a:rPr lang="en-US" sz="2800" b="1" dirty="0" smtClean="0">
                <a:solidFill>
                  <a:schemeClr val="tx2"/>
                </a:solidFill>
              </a:rPr>
              <a:t>/</a:t>
            </a:r>
            <a:r>
              <a:rPr lang="en-US" sz="2800" b="1" dirty="0">
                <a:solidFill>
                  <a:schemeClr val="tx2"/>
                </a:solidFill>
              </a:rPr>
              <a:t>I]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и </a:t>
            </a:r>
            <a:r>
              <a:rPr lang="ru-RU" sz="2800" dirty="0" smtClean="0">
                <a:solidFill>
                  <a:schemeClr val="tx2"/>
                </a:solidFill>
              </a:rPr>
              <a:t>тело </a:t>
            </a:r>
            <a:r>
              <a:rPr lang="ru-RU" sz="2800" dirty="0">
                <a:solidFill>
                  <a:schemeClr val="tx2"/>
                </a:solidFill>
              </a:rPr>
              <a:t>выражения 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ru-RU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вычисляется </a:t>
            </a:r>
            <a:r>
              <a:rPr lang="ru-RU" sz="2800" dirty="0">
                <a:solidFill>
                  <a:schemeClr val="tx2"/>
                </a:solidFill>
              </a:rPr>
              <a:t>в этой новой среде и состоянии, </a:t>
            </a:r>
            <a:r>
              <a:rPr lang="ru-RU" sz="2800" dirty="0" smtClean="0">
                <a:solidFill>
                  <a:schemeClr val="tx2"/>
                </a:solidFill>
              </a:rPr>
              <a:t>получающемся </a:t>
            </a:r>
            <a:r>
              <a:rPr lang="ru-RU" sz="2800" dirty="0">
                <a:solidFill>
                  <a:schemeClr val="tx2"/>
                </a:solidFill>
              </a:rPr>
              <a:t>в </a:t>
            </a:r>
            <a:r>
              <a:rPr lang="ru-RU" sz="2800" dirty="0" smtClean="0">
                <a:solidFill>
                  <a:schemeClr val="tx2"/>
                </a:solidFill>
              </a:rPr>
              <a:t>результате вычислени</a:t>
            </a:r>
            <a:r>
              <a:rPr lang="ru-RU" sz="2800" dirty="0">
                <a:solidFill>
                  <a:schemeClr val="tx2"/>
                </a:solidFill>
              </a:rPr>
              <a:t>я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ru-RU" sz="2800" b="1" baseline="-25000" dirty="0">
                <a:solidFill>
                  <a:schemeClr val="tx2"/>
                </a:solidFill>
              </a:rPr>
              <a:t>0</a:t>
            </a:r>
            <a:r>
              <a:rPr lang="ru-RU" sz="2800" dirty="0">
                <a:solidFill>
                  <a:schemeClr val="tx2"/>
                </a:solidFill>
              </a:rPr>
              <a:t>. </a:t>
            </a:r>
            <a:endParaRPr lang="ru-RU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Окончательным значением выражения будет: 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⟧(𝛒[</a:t>
            </a:r>
            <a:r>
              <a:rPr lang="en-US" sz="2800" dirty="0" smtClean="0">
                <a:solidFill>
                  <a:schemeClr val="tx2"/>
                </a:solidFill>
              </a:rPr>
              <a:t>𝛃</a:t>
            </a:r>
            <a:r>
              <a:rPr lang="ru-RU" sz="2800" dirty="0" smtClean="0">
                <a:solidFill>
                  <a:schemeClr val="tx2"/>
                </a:solidFill>
              </a:rPr>
              <a:t>'</a:t>
            </a:r>
            <a:r>
              <a:rPr lang="en-US" sz="2800" b="1" dirty="0" smtClean="0">
                <a:solidFill>
                  <a:schemeClr val="tx2"/>
                </a:solidFill>
              </a:rPr>
              <a:t>/</a:t>
            </a:r>
            <a:r>
              <a:rPr lang="en-US" sz="2800" b="1" dirty="0">
                <a:solidFill>
                  <a:schemeClr val="tx2"/>
                </a:solidFill>
              </a:rPr>
              <a:t>I]</a:t>
            </a:r>
            <a:r>
              <a:rPr lang="ru-RU" sz="2800" b="1" dirty="0" smtClean="0">
                <a:solidFill>
                  <a:schemeClr val="tx2"/>
                </a:solidFill>
              </a:rPr>
              <a:t>)𝛔</a:t>
            </a:r>
            <a:r>
              <a:rPr lang="en-US" sz="2800" b="1" dirty="0">
                <a:solidFill>
                  <a:schemeClr val="tx2"/>
                </a:solidFill>
              </a:rPr>
              <a:t>'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</a:p>
          <a:p>
            <a:pPr marL="0" lvl="7" indent="0" algn="just">
              <a:spcBef>
                <a:spcPts val="0"/>
              </a:spcBef>
              <a:spcAft>
                <a:spcPts val="600"/>
              </a:spcAft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Аналогичным образом задается новый семантический </a:t>
            </a:r>
            <a:r>
              <a:rPr lang="ru-RU" sz="2800" dirty="0" smtClean="0">
                <a:solidFill>
                  <a:schemeClr val="tx2"/>
                </a:solidFill>
              </a:rPr>
              <a:t>пункт для </a:t>
            </a:r>
            <a:r>
              <a:rPr lang="ru-RU" sz="2800" dirty="0">
                <a:solidFill>
                  <a:schemeClr val="tx2"/>
                </a:solidFill>
              </a:rPr>
              <a:t>соответствующей команды.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5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41719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62388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dirty="0">
                <a:effectLst/>
              </a:rPr>
              <a:t>Семантические функции, 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включающие </a:t>
            </a:r>
            <a:r>
              <a:rPr lang="ru-RU" dirty="0">
                <a:effectLst/>
              </a:rPr>
              <a:t>среду вычислений</a:t>
            </a:r>
            <a:endParaRPr lang="ru-RU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187153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 smtClean="0">
                <a:solidFill>
                  <a:schemeClr val="tx2"/>
                </a:solidFill>
              </a:rPr>
              <a:t>Заметим, </a:t>
            </a:r>
            <a:r>
              <a:rPr lang="ru-RU" sz="2700" dirty="0">
                <a:solidFill>
                  <a:schemeClr val="tx2"/>
                </a:solidFill>
              </a:rPr>
              <a:t>что выражение </a:t>
            </a:r>
            <a:r>
              <a:rPr lang="ru-RU" sz="2700" b="1" u="sng" dirty="0" err="1">
                <a:solidFill>
                  <a:schemeClr val="tx2"/>
                </a:solidFill>
              </a:rPr>
              <a:t>let</a:t>
            </a:r>
            <a:r>
              <a:rPr lang="ru-RU" sz="2700" b="1" dirty="0">
                <a:solidFill>
                  <a:schemeClr val="tx2"/>
                </a:solidFill>
              </a:rPr>
              <a:t> </a:t>
            </a:r>
            <a:r>
              <a:rPr lang="ru-RU" sz="2700" b="1" dirty="0" err="1">
                <a:solidFill>
                  <a:schemeClr val="tx2"/>
                </a:solidFill>
              </a:rPr>
              <a:t>I</a:t>
            </a:r>
            <a:r>
              <a:rPr lang="ru-RU" sz="2700" b="1" dirty="0">
                <a:solidFill>
                  <a:schemeClr val="tx2"/>
                </a:solidFill>
              </a:rPr>
              <a:t>=</a:t>
            </a:r>
            <a:r>
              <a:rPr lang="ru-RU" sz="2700" b="1" dirty="0" err="1">
                <a:solidFill>
                  <a:schemeClr val="tx2"/>
                </a:solidFill>
              </a:rPr>
              <a:t>E</a:t>
            </a:r>
            <a:r>
              <a:rPr lang="en-US" sz="2700" b="1" baseline="-25000" dirty="0">
                <a:solidFill>
                  <a:schemeClr val="tx2"/>
                </a:solidFill>
              </a:rPr>
              <a:t>0</a:t>
            </a:r>
            <a:r>
              <a:rPr lang="ru-RU" sz="2700" b="1" dirty="0">
                <a:solidFill>
                  <a:schemeClr val="tx2"/>
                </a:solidFill>
              </a:rPr>
              <a:t> </a:t>
            </a:r>
            <a:r>
              <a:rPr lang="en-US" sz="2700" b="1" dirty="0">
                <a:solidFill>
                  <a:schemeClr val="tx2"/>
                </a:solidFill>
              </a:rPr>
              <a:t>in</a:t>
            </a:r>
            <a:r>
              <a:rPr lang="ru-RU" sz="2700" b="1" dirty="0">
                <a:solidFill>
                  <a:schemeClr val="tx2"/>
                </a:solidFill>
              </a:rPr>
              <a:t> Е</a:t>
            </a:r>
            <a:r>
              <a:rPr lang="en-US" sz="2700" b="1" baseline="-25000" dirty="0">
                <a:solidFill>
                  <a:schemeClr val="tx2"/>
                </a:solidFill>
              </a:rPr>
              <a:t>1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очень похоже </a:t>
            </a:r>
            <a:r>
              <a:rPr lang="ru-RU" sz="2700" dirty="0" smtClean="0">
                <a:solidFill>
                  <a:schemeClr val="tx2"/>
                </a:solidFill>
              </a:rPr>
              <a:t>по </a:t>
            </a:r>
            <a:r>
              <a:rPr lang="ru-RU" sz="2700" dirty="0">
                <a:solidFill>
                  <a:schemeClr val="tx2"/>
                </a:solidFill>
              </a:rPr>
              <a:t>результату на </a:t>
            </a:r>
            <a:r>
              <a:rPr lang="ru-RU" sz="2700" dirty="0" smtClean="0">
                <a:solidFill>
                  <a:schemeClr val="tx2"/>
                </a:solidFill>
              </a:rPr>
              <a:t>выражение </a:t>
            </a:r>
            <a:r>
              <a:rPr lang="ru-RU" sz="2700" b="1" dirty="0" smtClean="0">
                <a:solidFill>
                  <a:schemeClr val="tx2"/>
                </a:solidFill>
              </a:rPr>
              <a:t>(𝜆</a:t>
            </a:r>
            <a:r>
              <a:rPr lang="en-US" sz="2700" b="1" dirty="0" smtClean="0">
                <a:solidFill>
                  <a:schemeClr val="tx2"/>
                </a:solidFill>
              </a:rPr>
              <a:t>I.</a:t>
            </a:r>
            <a:r>
              <a:rPr lang="ru-RU" sz="2700" b="1" dirty="0" smtClean="0">
                <a:solidFill>
                  <a:schemeClr val="tx2"/>
                </a:solidFill>
              </a:rPr>
              <a:t>Е</a:t>
            </a:r>
            <a:r>
              <a:rPr lang="ru-RU" sz="27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700" b="1" dirty="0" smtClean="0">
                <a:solidFill>
                  <a:schemeClr val="tx2"/>
                </a:solidFill>
              </a:rPr>
              <a:t>)Е</a:t>
            </a:r>
            <a:r>
              <a:rPr lang="ru-RU" sz="27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700" baseline="-25000" dirty="0" smtClean="0">
                <a:solidFill>
                  <a:schemeClr val="tx2"/>
                </a:solidFill>
              </a:rPr>
              <a:t> </a:t>
            </a:r>
            <a:r>
              <a:rPr lang="ru-RU" sz="2700" dirty="0" smtClean="0">
                <a:solidFill>
                  <a:schemeClr val="tx2"/>
                </a:solidFill>
              </a:rPr>
              <a:t>в </a:t>
            </a:r>
            <a:r>
              <a:rPr lang="ru-RU" sz="2700" b="1" dirty="0" smtClean="0">
                <a:solidFill>
                  <a:schemeClr val="tx2"/>
                </a:solidFill>
              </a:rPr>
              <a:t>𝜆</a:t>
            </a:r>
            <a:r>
              <a:rPr lang="ru-RU" sz="2700" dirty="0" smtClean="0">
                <a:solidFill>
                  <a:schemeClr val="tx2"/>
                </a:solidFill>
              </a:rPr>
              <a:t>-</a:t>
            </a:r>
            <a:r>
              <a:rPr lang="ru-RU" sz="2700" dirty="0">
                <a:solidFill>
                  <a:schemeClr val="tx2"/>
                </a:solidFill>
              </a:rPr>
              <a:t>нотации. Однако, если допускается побочный эффект, то нельзя просто заменить все </a:t>
            </a:r>
            <a:r>
              <a:rPr lang="ru-RU" sz="2700" dirty="0" smtClean="0">
                <a:solidFill>
                  <a:schemeClr val="tx2"/>
                </a:solidFill>
              </a:rPr>
              <a:t>свободные </a:t>
            </a:r>
            <a:r>
              <a:rPr lang="ru-RU" sz="2700" dirty="0">
                <a:solidFill>
                  <a:schemeClr val="tx2"/>
                </a:solidFill>
              </a:rPr>
              <a:t>вхождения </a:t>
            </a:r>
            <a:r>
              <a:rPr lang="en-US" sz="2700" b="1" dirty="0">
                <a:solidFill>
                  <a:schemeClr val="tx2"/>
                </a:solidFill>
              </a:rPr>
              <a:t>I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в </a:t>
            </a:r>
            <a:r>
              <a:rPr lang="ru-RU" sz="2700" b="1" dirty="0" smtClean="0">
                <a:solidFill>
                  <a:schemeClr val="tx2"/>
                </a:solidFill>
              </a:rPr>
              <a:t>Е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выражением </a:t>
            </a:r>
            <a:r>
              <a:rPr lang="ru-RU" sz="2700" b="1" dirty="0" err="1" smtClean="0">
                <a:solidFill>
                  <a:schemeClr val="tx2"/>
                </a:solidFill>
              </a:rPr>
              <a:t>E</a:t>
            </a:r>
            <a:r>
              <a:rPr lang="en-US" sz="27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700" dirty="0" smtClean="0">
                <a:solidFill>
                  <a:schemeClr val="tx2"/>
                </a:solidFill>
              </a:rPr>
              <a:t>, </a:t>
            </a:r>
            <a:r>
              <a:rPr lang="ru-RU" sz="2700" dirty="0">
                <a:solidFill>
                  <a:schemeClr val="tx2"/>
                </a:solidFill>
              </a:rPr>
              <a:t>так как многократные вычисления </a:t>
            </a:r>
            <a:r>
              <a:rPr lang="ru-RU" sz="2700" b="1" dirty="0">
                <a:solidFill>
                  <a:schemeClr val="tx2"/>
                </a:solidFill>
              </a:rPr>
              <a:t>Е</a:t>
            </a:r>
            <a:r>
              <a:rPr lang="ru-RU" sz="2700" b="1" baseline="-25000" dirty="0">
                <a:solidFill>
                  <a:schemeClr val="tx2"/>
                </a:solidFill>
              </a:rPr>
              <a:t>0</a:t>
            </a:r>
            <a:r>
              <a:rPr lang="ru-RU" sz="2700" dirty="0">
                <a:solidFill>
                  <a:schemeClr val="tx2"/>
                </a:solidFill>
              </a:rPr>
              <a:t> могут </a:t>
            </a:r>
            <a:r>
              <a:rPr lang="ru-RU" sz="2700" dirty="0" smtClean="0">
                <a:solidFill>
                  <a:schemeClr val="tx2"/>
                </a:solidFill>
              </a:rPr>
              <a:t>вызвать </a:t>
            </a:r>
            <a:r>
              <a:rPr lang="ru-RU" sz="2700" dirty="0">
                <a:solidFill>
                  <a:schemeClr val="tx2"/>
                </a:solidFill>
              </a:rPr>
              <a:t>многократный побочный эффект.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700" dirty="0" smtClean="0">
                <a:solidFill>
                  <a:schemeClr val="tx2"/>
                </a:solidFill>
              </a:rPr>
              <a:t>Если расширить </a:t>
            </a:r>
            <a:r>
              <a:rPr lang="ru-RU" sz="2700" dirty="0">
                <a:solidFill>
                  <a:schemeClr val="tx2"/>
                </a:solidFill>
              </a:rPr>
              <a:t>язык программирования оператором </a:t>
            </a:r>
            <a:r>
              <a:rPr lang="ru-RU" sz="2700" dirty="0" smtClean="0">
                <a:solidFill>
                  <a:schemeClr val="tx2"/>
                </a:solidFill>
              </a:rPr>
              <a:t>‘‘</a:t>
            </a:r>
            <a:r>
              <a:rPr lang="ru-RU" sz="2700" b="1" dirty="0" smtClean="0">
                <a:solidFill>
                  <a:schemeClr val="tx2"/>
                </a:solidFill>
              </a:rPr>
              <a:t>=</a:t>
            </a:r>
            <a:r>
              <a:rPr lang="ru-RU" sz="2700" dirty="0" smtClean="0">
                <a:solidFill>
                  <a:schemeClr val="tx2"/>
                </a:solidFill>
              </a:rPr>
              <a:t>’’ для </a:t>
            </a:r>
            <a:r>
              <a:rPr lang="ru-RU" sz="2700" dirty="0">
                <a:solidFill>
                  <a:schemeClr val="tx2"/>
                </a:solidFill>
              </a:rPr>
              <a:t>проверки равенства двух выражений. И</a:t>
            </a:r>
            <a:r>
              <a:rPr lang="ru-RU" sz="2700" dirty="0" smtClean="0">
                <a:solidFill>
                  <a:schemeClr val="tx2"/>
                </a:solidFill>
              </a:rPr>
              <a:t>з-за </a:t>
            </a:r>
            <a:r>
              <a:rPr lang="ru-RU" sz="2700" dirty="0">
                <a:solidFill>
                  <a:schemeClr val="tx2"/>
                </a:solidFill>
              </a:rPr>
              <a:t>наличия побочного эффекта нельзя </a:t>
            </a:r>
            <a:r>
              <a:rPr lang="ru-RU" sz="2700" dirty="0" smtClean="0">
                <a:solidFill>
                  <a:schemeClr val="tx2"/>
                </a:solidFill>
              </a:rPr>
              <a:t>сказать, </a:t>
            </a:r>
            <a:r>
              <a:rPr lang="ru-RU" sz="2700" dirty="0">
                <a:solidFill>
                  <a:schemeClr val="tx2"/>
                </a:solidFill>
              </a:rPr>
              <a:t>что значение выражения </a:t>
            </a:r>
            <a:r>
              <a:rPr lang="ru-RU" sz="2700" b="1" dirty="0" smtClean="0">
                <a:solidFill>
                  <a:schemeClr val="tx2"/>
                </a:solidFill>
              </a:rPr>
              <a:t>Е=Е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всегда истинно, т.к. два вычисления выражения </a:t>
            </a:r>
            <a:r>
              <a:rPr lang="ru-RU" sz="2700" b="1" dirty="0" smtClean="0">
                <a:solidFill>
                  <a:schemeClr val="tx2"/>
                </a:solidFill>
              </a:rPr>
              <a:t>Е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могут дать различные результаты. В то же время </a:t>
            </a:r>
            <a:r>
              <a:rPr lang="ru-RU" sz="2700" dirty="0" smtClean="0">
                <a:solidFill>
                  <a:schemeClr val="tx2"/>
                </a:solidFill>
              </a:rPr>
              <a:t>значение </a:t>
            </a:r>
            <a:r>
              <a:rPr lang="ru-RU" sz="2700" dirty="0">
                <a:solidFill>
                  <a:schemeClr val="tx2"/>
                </a:solidFill>
              </a:rPr>
              <a:t>выражения </a:t>
            </a:r>
            <a:r>
              <a:rPr lang="en-US" sz="2700" dirty="0" smtClean="0">
                <a:solidFill>
                  <a:schemeClr val="tx2"/>
                </a:solidFill>
              </a:rPr>
              <a:t/>
            </a:r>
            <a:br>
              <a:rPr lang="en-US" sz="2700" dirty="0" smtClean="0">
                <a:solidFill>
                  <a:schemeClr val="tx2"/>
                </a:solidFill>
              </a:rPr>
            </a:br>
            <a:r>
              <a:rPr lang="ru-RU" sz="2700" b="1" u="sng" dirty="0" err="1" smtClean="0">
                <a:solidFill>
                  <a:schemeClr val="tx2"/>
                </a:solidFill>
              </a:rPr>
              <a:t>let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 smtClean="0">
                <a:solidFill>
                  <a:schemeClr val="tx2"/>
                </a:solidFill>
              </a:rPr>
              <a:t>I</a:t>
            </a:r>
            <a:r>
              <a:rPr lang="ru-RU" sz="2700" b="1" dirty="0" smtClean="0">
                <a:solidFill>
                  <a:schemeClr val="tx2"/>
                </a:solidFill>
              </a:rPr>
              <a:t>=</a:t>
            </a:r>
            <a:r>
              <a:rPr lang="en-US" sz="2700" b="1" dirty="0" err="1">
                <a:solidFill>
                  <a:schemeClr val="tx2"/>
                </a:solidFill>
              </a:rPr>
              <a:t>E</a:t>
            </a:r>
            <a:r>
              <a:rPr lang="ru-RU" sz="2700" b="1" dirty="0" smtClean="0">
                <a:solidFill>
                  <a:schemeClr val="tx2"/>
                </a:solidFill>
              </a:rPr>
              <a:t> </a:t>
            </a:r>
            <a:r>
              <a:rPr lang="ru-RU" sz="2700" b="1" dirty="0" err="1">
                <a:solidFill>
                  <a:schemeClr val="tx2"/>
                </a:solidFill>
              </a:rPr>
              <a:t>in</a:t>
            </a:r>
            <a:r>
              <a:rPr lang="ru-RU" sz="2700" b="1" dirty="0">
                <a:solidFill>
                  <a:schemeClr val="tx2"/>
                </a:solidFill>
              </a:rPr>
              <a:t> </a:t>
            </a:r>
            <a:r>
              <a:rPr lang="ru-RU" sz="2700" b="1" dirty="0" smtClean="0">
                <a:solidFill>
                  <a:schemeClr val="tx2"/>
                </a:solidFill>
              </a:rPr>
              <a:t>(</a:t>
            </a:r>
            <a:r>
              <a:rPr lang="en-US" sz="2700" b="1" dirty="0" smtClean="0">
                <a:solidFill>
                  <a:schemeClr val="tx2"/>
                </a:solidFill>
              </a:rPr>
              <a:t>I</a:t>
            </a:r>
            <a:r>
              <a:rPr lang="ru-RU" sz="2700" b="1" dirty="0" smtClean="0">
                <a:solidFill>
                  <a:schemeClr val="tx2"/>
                </a:solidFill>
              </a:rPr>
              <a:t>=</a:t>
            </a:r>
            <a:r>
              <a:rPr lang="en-US" sz="2700" b="1" dirty="0">
                <a:solidFill>
                  <a:schemeClr val="tx2"/>
                </a:solidFill>
              </a:rPr>
              <a:t>I</a:t>
            </a:r>
            <a:r>
              <a:rPr lang="ru-RU" sz="2700" b="1" dirty="0" smtClean="0">
                <a:solidFill>
                  <a:schemeClr val="tx2"/>
                </a:solidFill>
              </a:rPr>
              <a:t>)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en-US" sz="2700" dirty="0" smtClean="0">
                <a:solidFill>
                  <a:schemeClr val="tx2"/>
                </a:solidFill>
              </a:rPr>
              <a:t>–</a:t>
            </a:r>
            <a:r>
              <a:rPr lang="ru-RU" sz="2700" dirty="0" smtClean="0">
                <a:solidFill>
                  <a:schemeClr val="tx2"/>
                </a:solidFill>
              </a:rPr>
              <a:t> </a:t>
            </a:r>
            <a:r>
              <a:rPr lang="ru-RU" sz="2700" dirty="0">
                <a:solidFill>
                  <a:schemeClr val="tx2"/>
                </a:solidFill>
              </a:rPr>
              <a:t>всегда истинно, если </a:t>
            </a:r>
            <a:r>
              <a:rPr lang="ru-RU" sz="2700" b="1" dirty="0">
                <a:solidFill>
                  <a:schemeClr val="tx2"/>
                </a:solidFill>
              </a:rPr>
              <a:t>Е</a:t>
            </a:r>
            <a:r>
              <a:rPr lang="ru-RU" sz="2700" dirty="0">
                <a:solidFill>
                  <a:schemeClr val="tx2"/>
                </a:solidFill>
              </a:rPr>
              <a:t> имеет допустимое значение, т.к. </a:t>
            </a:r>
            <a:r>
              <a:rPr lang="ru-RU" sz="2700" b="1" dirty="0">
                <a:solidFill>
                  <a:schemeClr val="tx2"/>
                </a:solidFill>
              </a:rPr>
              <a:t>Е</a:t>
            </a:r>
            <a:r>
              <a:rPr lang="ru-RU" sz="2700" dirty="0">
                <a:solidFill>
                  <a:schemeClr val="tx2"/>
                </a:solidFill>
              </a:rPr>
              <a:t> вычисляется только один </a:t>
            </a:r>
            <a:r>
              <a:rPr lang="ru-RU" sz="2700" dirty="0" smtClean="0">
                <a:solidFill>
                  <a:schemeClr val="tx2"/>
                </a:solidFill>
              </a:rPr>
              <a:t>раз и </a:t>
            </a:r>
            <a:r>
              <a:rPr lang="ru-RU" sz="2700" dirty="0">
                <a:solidFill>
                  <a:schemeClr val="tx2"/>
                </a:solidFill>
              </a:rPr>
              <a:t>подставляется вместо всех вхождений идентификатора </a:t>
            </a:r>
            <a:r>
              <a:rPr lang="en-US" sz="2700" b="1" dirty="0" err="1">
                <a:solidFill>
                  <a:schemeClr val="tx2"/>
                </a:solidFill>
              </a:rPr>
              <a:t>I</a:t>
            </a:r>
            <a:r>
              <a:rPr lang="ru-RU" sz="2700" dirty="0" smtClean="0">
                <a:solidFill>
                  <a:schemeClr val="tx2"/>
                </a:solidFill>
              </a:rPr>
              <a:t>. </a:t>
            </a:r>
            <a:endParaRPr lang="ru-RU" sz="27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6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216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761" y="4541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Расширение семантических областей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17856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Расширим </a:t>
            </a:r>
            <a:r>
              <a:rPr lang="ru-RU" sz="2800" dirty="0">
                <a:solidFill>
                  <a:schemeClr val="tx2"/>
                </a:solidFill>
              </a:rPr>
              <a:t>области 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(значения выражений) и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(значения идентификаторов), </a:t>
            </a:r>
            <a:r>
              <a:rPr lang="ru-RU" sz="2800" dirty="0">
                <a:solidFill>
                  <a:schemeClr val="tx2"/>
                </a:solidFill>
              </a:rPr>
              <a:t>добавив в них, помимо истинностных значений области </a:t>
            </a:r>
            <a:r>
              <a:rPr lang="en-US" sz="2800" b="1" dirty="0" smtClean="0">
                <a:solidFill>
                  <a:schemeClr val="tx2"/>
                </a:solidFill>
              </a:rPr>
              <a:t>T</a:t>
            </a:r>
            <a:r>
              <a:rPr lang="ru-RU" sz="2800" dirty="0" smtClean="0">
                <a:solidFill>
                  <a:schemeClr val="tx2"/>
                </a:solidFill>
              </a:rPr>
              <a:t>, </a:t>
            </a:r>
            <a:r>
              <a:rPr lang="ru-RU" sz="2800" dirty="0">
                <a:solidFill>
                  <a:schemeClr val="tx2"/>
                </a:solidFill>
              </a:rPr>
              <a:t>целые значения области </a:t>
            </a:r>
            <a:r>
              <a:rPr lang="ru-RU" sz="2800" b="1" dirty="0" err="1">
                <a:solidFill>
                  <a:schemeClr val="tx2"/>
                </a:solidFill>
              </a:rPr>
              <a:t>N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т.е. </a:t>
            </a:r>
            <a:r>
              <a:rPr lang="en-US" sz="2800" b="1" dirty="0" err="1">
                <a:solidFill>
                  <a:schemeClr val="tx2"/>
                </a:solidFill>
              </a:rPr>
              <a:t>ℰ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 </a:t>
            </a:r>
            <a:r>
              <a:rPr lang="ru-RU" sz="2800" b="1" dirty="0" err="1">
                <a:solidFill>
                  <a:schemeClr val="tx2"/>
                </a:solidFill>
              </a:rPr>
              <a:t>D</a:t>
            </a:r>
            <a:r>
              <a:rPr lang="ru-RU" sz="2800" b="1" dirty="0">
                <a:solidFill>
                  <a:schemeClr val="tx2"/>
                </a:solidFill>
              </a:rPr>
              <a:t> = </a:t>
            </a:r>
            <a:r>
              <a:rPr lang="en-US" sz="2800" b="1" dirty="0">
                <a:solidFill>
                  <a:schemeClr val="tx2"/>
                </a:solidFill>
              </a:rPr>
              <a:t>T</a:t>
            </a:r>
            <a:r>
              <a:rPr lang="ru-RU" sz="2800" b="1" dirty="0" smtClean="0">
                <a:solidFill>
                  <a:schemeClr val="tx2"/>
                </a:solidFill>
              </a:rPr>
              <a:t>+</a:t>
            </a:r>
            <a:r>
              <a:rPr lang="en-US" sz="2800" b="1" dirty="0" smtClean="0">
                <a:solidFill>
                  <a:schemeClr val="tx2"/>
                </a:solidFill>
              </a:rPr>
              <a:t>N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Расширив области</a:t>
            </a:r>
            <a:r>
              <a:rPr lang="ru-RU" sz="2800" dirty="0" smtClean="0">
                <a:solidFill>
                  <a:schemeClr val="tx2"/>
                </a:solidFill>
              </a:rPr>
              <a:t>,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</a:rPr>
              <a:t>необходимо </a:t>
            </a:r>
            <a:r>
              <a:rPr lang="ru-RU" sz="2800" dirty="0">
                <a:solidFill>
                  <a:schemeClr val="tx2"/>
                </a:solidFill>
              </a:rPr>
              <a:t>проверить, </a:t>
            </a:r>
            <a:r>
              <a:rPr lang="ru-RU" sz="2800" dirty="0" smtClean="0">
                <a:solidFill>
                  <a:schemeClr val="tx2"/>
                </a:solidFill>
              </a:rPr>
              <a:t>что это </a:t>
            </a:r>
            <a:r>
              <a:rPr lang="ru-RU" sz="2800" dirty="0">
                <a:solidFill>
                  <a:schemeClr val="tx2"/>
                </a:solidFill>
              </a:rPr>
              <a:t>не нарушает полученных ранее результатов. </a:t>
            </a:r>
            <a:r>
              <a:rPr lang="ru-RU" sz="2800" dirty="0" smtClean="0">
                <a:solidFill>
                  <a:schemeClr val="tx2"/>
                </a:solidFill>
              </a:rPr>
              <a:t>Необходимо, также </a:t>
            </a:r>
            <a:r>
              <a:rPr lang="ru-RU" sz="2800" dirty="0">
                <a:solidFill>
                  <a:schemeClr val="tx2"/>
                </a:solidFill>
              </a:rPr>
              <a:t>ввести некоторые дополнительные операторы для работы со значениями новых типов. В частности, среди таких операторов будут операторы </a:t>
            </a:r>
            <a:r>
              <a:rPr lang="ru-RU" sz="2800" dirty="0" smtClean="0">
                <a:solidFill>
                  <a:schemeClr val="tx2"/>
                </a:solidFill>
              </a:rPr>
              <a:t>сложения </a:t>
            </a:r>
            <a:r>
              <a:rPr lang="ru-RU" sz="2800" dirty="0">
                <a:solidFill>
                  <a:schemeClr val="tx2"/>
                </a:solidFill>
              </a:rPr>
              <a:t>(</a:t>
            </a:r>
            <a:r>
              <a:rPr lang="ru-RU" sz="2800" b="1" dirty="0">
                <a:solidFill>
                  <a:schemeClr val="tx2"/>
                </a:solidFill>
              </a:rPr>
              <a:t>+</a:t>
            </a:r>
            <a:r>
              <a:rPr lang="ru-RU" sz="2800" dirty="0">
                <a:solidFill>
                  <a:schemeClr val="tx2"/>
                </a:solidFill>
              </a:rPr>
              <a:t>) и сравнения (</a:t>
            </a:r>
            <a:r>
              <a:rPr lang="ru-RU" sz="2800" b="1" dirty="0">
                <a:solidFill>
                  <a:schemeClr val="tx2"/>
                </a:solidFill>
              </a:rPr>
              <a:t>&gt;</a:t>
            </a:r>
            <a:r>
              <a:rPr lang="ru-RU" sz="2800" dirty="0">
                <a:solidFill>
                  <a:schemeClr val="tx2"/>
                </a:solidFill>
              </a:rPr>
              <a:t>).</a:t>
            </a: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Введя оператор сложения над целыми числами, необходимо добавить соответствующий пункт семантического определения, например: 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dirty="0" smtClean="0">
                <a:solidFill>
                  <a:schemeClr val="tx2"/>
                </a:solidFill>
              </a:rPr>
              <a:t>⟦</a:t>
            </a:r>
            <a:r>
              <a:rPr lang="ru-RU" sz="2800" b="1" dirty="0" err="1" smtClean="0">
                <a:solidFill>
                  <a:schemeClr val="tx2"/>
                </a:solidFill>
              </a:rPr>
              <a:t>E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ru-RU" sz="2800" b="1" dirty="0" smtClean="0">
                <a:solidFill>
                  <a:schemeClr val="tx2"/>
                </a:solidFill>
              </a:rPr>
              <a:t>+Е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⟧𝛒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ru-RU" sz="2800" dirty="0">
                <a:solidFill>
                  <a:schemeClr val="tx2"/>
                </a:solidFill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</a:rPr>
              <a:t>Add</a:t>
            </a:r>
            <a:r>
              <a:rPr lang="ru-RU" sz="2800" b="1" dirty="0" smtClean="0">
                <a:solidFill>
                  <a:schemeClr val="tx2"/>
                </a:solidFill>
              </a:rPr>
              <a:t>*</a:t>
            </a:r>
            <a:r>
              <a:rPr lang="en-US" sz="2800" b="1" dirty="0" smtClean="0">
                <a:solidFill>
                  <a:schemeClr val="tx2"/>
                </a:solidFill>
              </a:rPr>
              <a:t>le</a:t>
            </a:r>
            <a:r>
              <a:rPr lang="ru-RU" sz="2800" b="1" dirty="0" smtClean="0">
                <a:solidFill>
                  <a:schemeClr val="tx2"/>
                </a:solidFill>
              </a:rPr>
              <a:t>&lt;Е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>
                <a:solidFill>
                  <a:schemeClr val="tx2"/>
                </a:solidFill>
              </a:rPr>
              <a:t>Е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⟧</a:t>
            </a:r>
            <a:r>
              <a:rPr lang="en-US" sz="2800" b="1" dirty="0" smtClean="0">
                <a:solidFill>
                  <a:schemeClr val="tx2"/>
                </a:solidFill>
              </a:rPr>
              <a:t>𝛒,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dirty="0">
                <a:solidFill>
                  <a:schemeClr val="tx2"/>
                </a:solidFill>
              </a:rPr>
              <a:t>⟦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⟧𝛒</a:t>
            </a:r>
            <a:r>
              <a:rPr lang="ru-RU" sz="2800" b="1" dirty="0" smtClean="0">
                <a:solidFill>
                  <a:schemeClr val="tx2"/>
                </a:solidFill>
              </a:rPr>
              <a:t>&gt;</a:t>
            </a:r>
            <a:r>
              <a:rPr lang="ru-RU" sz="2800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7</a:t>
            </a:fld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145230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17856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le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– </a:t>
            </a:r>
            <a:r>
              <a:rPr lang="ru-RU" sz="2800" dirty="0" smtClean="0">
                <a:solidFill>
                  <a:schemeClr val="tx2"/>
                </a:solidFill>
              </a:rPr>
              <a:t>оператор </a:t>
            </a:r>
            <a:r>
              <a:rPr lang="ru-RU" sz="2800" dirty="0">
                <a:solidFill>
                  <a:schemeClr val="tx2"/>
                </a:solidFill>
              </a:rPr>
              <a:t>для последовательного вычисления </a:t>
            </a:r>
            <a:r>
              <a:rPr lang="ru-RU" sz="2800" dirty="0" smtClean="0">
                <a:solidFill>
                  <a:schemeClr val="tx2"/>
                </a:solidFill>
              </a:rPr>
              <a:t>двух выражений </a:t>
            </a:r>
            <a:r>
              <a:rPr lang="ru-RU" sz="2800" dirty="0">
                <a:solidFill>
                  <a:schemeClr val="tx2"/>
                </a:solidFill>
              </a:rPr>
              <a:t>от их аргументов, определяемый следующим </a:t>
            </a:r>
            <a:r>
              <a:rPr lang="ru-RU" sz="2800" dirty="0" smtClean="0">
                <a:solidFill>
                  <a:schemeClr val="tx2"/>
                </a:solidFill>
              </a:rPr>
              <a:t>образом: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ctr">
              <a:spcBef>
                <a:spcPts val="12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le&lt;𝛚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</a:rPr>
              <a:t>, </a:t>
            </a:r>
            <a:r>
              <a:rPr lang="en-US" sz="2800" b="1" dirty="0">
                <a:solidFill>
                  <a:schemeClr val="tx2"/>
                </a:solidFill>
              </a:rPr>
              <a:t>𝛚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ru-RU" sz="2800" b="1" dirty="0" smtClean="0">
                <a:solidFill>
                  <a:schemeClr val="tx2"/>
                </a:solidFill>
              </a:rPr>
              <a:t>&gt;</a:t>
            </a:r>
            <a:r>
              <a:rPr lang="en-US" sz="2800" b="1" dirty="0" smtClean="0">
                <a:solidFill>
                  <a:schemeClr val="tx2"/>
                </a:solidFill>
              </a:rPr>
              <a:t>𝛔 = &lt;&lt;𝛃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</a:rPr>
              <a:t>,𝛃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&gt;,𝛔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&gt;</a:t>
            </a:r>
            <a:r>
              <a:rPr lang="ru-RU" sz="2800" b="1" dirty="0" smtClean="0">
                <a:solidFill>
                  <a:schemeClr val="tx2"/>
                </a:solidFill>
              </a:rPr>
              <a:t>,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где: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&lt;</a:t>
            </a:r>
            <a:r>
              <a:rPr lang="en-US" sz="2800" b="1" dirty="0">
                <a:solidFill>
                  <a:schemeClr val="tx2"/>
                </a:solidFill>
              </a:rPr>
              <a:t>𝛃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</a:rPr>
              <a:t>,𝛔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&gt; </a:t>
            </a:r>
            <a:r>
              <a:rPr lang="ru-RU" sz="2800" b="1" dirty="0" smtClean="0">
                <a:solidFill>
                  <a:schemeClr val="tx2"/>
                </a:solidFill>
              </a:rPr>
              <a:t>=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𝛚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0</a:t>
            </a:r>
            <a:r>
              <a:rPr lang="en-US" sz="2800" b="1" dirty="0" smtClean="0">
                <a:solidFill>
                  <a:schemeClr val="tx2"/>
                </a:solidFill>
              </a:rPr>
              <a:t>𝛔,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&lt;𝛃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,𝛔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2</a:t>
            </a:r>
            <a:r>
              <a:rPr lang="en-US" sz="2800" b="1" dirty="0" smtClean="0">
                <a:solidFill>
                  <a:schemeClr val="tx2"/>
                </a:solidFill>
              </a:rPr>
              <a:t>&gt;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𝛚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𝛔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endParaRPr lang="en-US" sz="2800" dirty="0" smtClean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Таким </a:t>
            </a:r>
            <a:r>
              <a:rPr lang="ru-RU" sz="2800" dirty="0">
                <a:solidFill>
                  <a:schemeClr val="tx2"/>
                </a:solidFill>
              </a:rPr>
              <a:t>образом, вычисления осуществляются слева направо </a:t>
            </a:r>
            <a:r>
              <a:rPr lang="en-US" sz="2800" dirty="0">
                <a:solidFill>
                  <a:schemeClr val="tx2"/>
                </a:solidFill>
              </a:rPr>
              <a:t/>
            </a:r>
            <a:br>
              <a:rPr lang="en-US" sz="2800" dirty="0">
                <a:solidFill>
                  <a:schemeClr val="tx2"/>
                </a:solidFill>
              </a:rPr>
            </a:br>
            <a:r>
              <a:rPr lang="ru-RU" sz="2800" dirty="0" smtClean="0">
                <a:solidFill>
                  <a:schemeClr val="tx2"/>
                </a:solidFill>
              </a:rPr>
              <a:t>(</a:t>
            </a:r>
            <a:r>
              <a:rPr lang="ru-RU" sz="2800" dirty="0">
                <a:solidFill>
                  <a:schemeClr val="tx2"/>
                </a:solidFill>
              </a:rPr>
              <a:t>с учетом побочного </a:t>
            </a:r>
            <a:r>
              <a:rPr lang="ru-RU" sz="2800" dirty="0" smtClean="0">
                <a:solidFill>
                  <a:schemeClr val="tx2"/>
                </a:solidFill>
              </a:rPr>
              <a:t>эффекта).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8</a:t>
            </a:fld>
            <a:endParaRPr lang="ru-RU" sz="1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71761" y="4541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Расширение семантических областей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3476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2555" y="1007110"/>
            <a:ext cx="10530770" cy="5064125"/>
          </a:xfrm>
        </p:spPr>
        <p:txBody>
          <a:bodyPr>
            <a:noAutofit/>
          </a:bodyPr>
          <a:lstStyle/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По </a:t>
            </a:r>
            <a:r>
              <a:rPr lang="ru-RU" sz="2800" dirty="0">
                <a:solidFill>
                  <a:schemeClr val="tx2"/>
                </a:solidFill>
              </a:rPr>
              <a:t>аналогии с оператором </a:t>
            </a:r>
            <a:r>
              <a:rPr lang="en-US" sz="2800" b="1" dirty="0" smtClean="0">
                <a:solidFill>
                  <a:schemeClr val="tx2"/>
                </a:solidFill>
              </a:rPr>
              <a:t>l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от двух аргументов можно определить </a:t>
            </a:r>
            <a:r>
              <a:rPr lang="en-US" sz="2800" b="1" dirty="0" smtClean="0">
                <a:solidFill>
                  <a:schemeClr val="tx2"/>
                </a:solidFill>
              </a:rPr>
              <a:t>l</a:t>
            </a:r>
            <a:r>
              <a:rPr lang="ru-RU" sz="2800" b="1" dirty="0" smtClean="0">
                <a:solidFill>
                  <a:schemeClr val="tx2"/>
                </a:solidFill>
              </a:rPr>
              <a:t>е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>
                <a:solidFill>
                  <a:schemeClr val="tx2"/>
                </a:solidFill>
              </a:rPr>
              <a:t>от </a:t>
            </a:r>
            <a:r>
              <a:rPr lang="en-US" sz="2800" b="1" dirty="0" smtClean="0">
                <a:solidFill>
                  <a:schemeClr val="tx2"/>
                </a:solidFill>
              </a:rPr>
              <a:t>n</a:t>
            </a:r>
            <a:r>
              <a:rPr lang="ru-RU" sz="2800" dirty="0" smtClean="0">
                <a:solidFill>
                  <a:schemeClr val="tx2"/>
                </a:solidFill>
              </a:rPr>
              <a:t> аргументов:</a:t>
            </a:r>
            <a:r>
              <a:rPr lang="ru-RU" sz="2800" dirty="0">
                <a:solidFill>
                  <a:schemeClr val="tx2"/>
                </a:solidFill>
              </a:rPr>
              <a:t>	</a:t>
            </a:r>
          </a:p>
          <a:p>
            <a:pPr marL="0" lvl="7" indent="0" algn="ctr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chemeClr val="tx2"/>
                </a:solidFill>
              </a:rPr>
              <a:t>le&lt;𝛚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, 𝛚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, </a:t>
            </a:r>
            <a:r>
              <a:rPr lang="mr-IN" sz="2800" b="1" dirty="0" smtClean="0">
                <a:solidFill>
                  <a:schemeClr val="tx2"/>
                </a:solidFill>
              </a:rPr>
              <a:t>…</a:t>
            </a:r>
            <a:r>
              <a:rPr lang="en-US" sz="2800" b="1" dirty="0" smtClean="0">
                <a:solidFill>
                  <a:schemeClr val="tx2"/>
                </a:solidFill>
              </a:rPr>
              <a:t> , 𝛚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n-1 </a:t>
            </a:r>
            <a:r>
              <a:rPr lang="ru-RU" sz="2800" b="1" dirty="0" smtClean="0">
                <a:solidFill>
                  <a:schemeClr val="tx2"/>
                </a:solidFill>
              </a:rPr>
              <a:t>&gt;</a:t>
            </a:r>
            <a:r>
              <a:rPr lang="en-US" sz="2800" b="1" dirty="0">
                <a:solidFill>
                  <a:schemeClr val="tx2"/>
                </a:solidFill>
              </a:rPr>
              <a:t>𝛔 = &lt;&lt;𝛃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,𝛃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, </a:t>
            </a:r>
            <a:r>
              <a:rPr lang="mr-IN" sz="2800" b="1" dirty="0" smtClean="0">
                <a:solidFill>
                  <a:schemeClr val="tx2"/>
                </a:solidFill>
              </a:rPr>
              <a:t>…</a:t>
            </a:r>
            <a:r>
              <a:rPr lang="en-US" sz="2800" b="1" dirty="0" smtClean="0">
                <a:solidFill>
                  <a:schemeClr val="tx2"/>
                </a:solidFill>
              </a:rPr>
              <a:t> ,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𝛃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n-1</a:t>
            </a:r>
            <a:r>
              <a:rPr lang="en-US" sz="2800" b="1" dirty="0" smtClean="0">
                <a:solidFill>
                  <a:schemeClr val="tx2"/>
                </a:solidFill>
              </a:rPr>
              <a:t>&gt;,𝛔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n</a:t>
            </a:r>
            <a:r>
              <a:rPr lang="en-US" sz="2800" b="1" dirty="0" smtClean="0">
                <a:solidFill>
                  <a:schemeClr val="tx2"/>
                </a:solidFill>
              </a:rPr>
              <a:t>&gt;</a:t>
            </a:r>
            <a:r>
              <a:rPr lang="ru-RU" sz="2800" b="1" dirty="0">
                <a:solidFill>
                  <a:schemeClr val="tx2"/>
                </a:solidFill>
              </a:rPr>
              <a:t>,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где</a:t>
            </a:r>
            <a:r>
              <a:rPr lang="ru-RU" sz="2800" dirty="0" smtClean="0">
                <a:solidFill>
                  <a:schemeClr val="tx2"/>
                </a:solidFill>
              </a:rPr>
              <a:t>:</a:t>
            </a:r>
            <a:r>
              <a:rPr lang="en-US" sz="2800" b="1" dirty="0">
                <a:solidFill>
                  <a:schemeClr val="tx2"/>
                </a:solidFill>
              </a:rPr>
              <a:t>	&lt;𝛃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,𝛔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&gt;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𝛚</a:t>
            </a:r>
            <a:r>
              <a:rPr lang="en-US" sz="2800" b="1" baseline="-25000" dirty="0">
                <a:solidFill>
                  <a:schemeClr val="tx2"/>
                </a:solidFill>
              </a:rPr>
              <a:t>0</a:t>
            </a:r>
            <a:r>
              <a:rPr lang="en-US" sz="2800" b="1" dirty="0">
                <a:solidFill>
                  <a:schemeClr val="tx2"/>
                </a:solidFill>
              </a:rPr>
              <a:t>𝛔,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>
                <a:solidFill>
                  <a:schemeClr val="tx2"/>
                </a:solidFill>
              </a:rPr>
              <a:t>	&lt;𝛃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,𝛔</a:t>
            </a:r>
            <a:r>
              <a:rPr lang="en-US" sz="2800" b="1" baseline="-25000" dirty="0">
                <a:solidFill>
                  <a:schemeClr val="tx2"/>
                </a:solidFill>
              </a:rPr>
              <a:t>2</a:t>
            </a:r>
            <a:r>
              <a:rPr lang="en-US" sz="2800" b="1" dirty="0">
                <a:solidFill>
                  <a:schemeClr val="tx2"/>
                </a:solidFill>
              </a:rPr>
              <a:t>&gt;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𝛚</a:t>
            </a:r>
            <a:r>
              <a:rPr lang="en-US" sz="2800" b="1" baseline="-25000" dirty="0">
                <a:solidFill>
                  <a:schemeClr val="tx2"/>
                </a:solidFill>
              </a:rPr>
              <a:t>1</a:t>
            </a:r>
            <a:r>
              <a:rPr lang="en-US" sz="2800" b="1" dirty="0">
                <a:solidFill>
                  <a:schemeClr val="tx2"/>
                </a:solidFill>
              </a:rPr>
              <a:t>𝛔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1</a:t>
            </a:r>
            <a:r>
              <a:rPr lang="en-US" sz="2800" b="1" dirty="0" smtClean="0">
                <a:solidFill>
                  <a:schemeClr val="tx2"/>
                </a:solidFill>
              </a:rPr>
              <a:t>,</a:t>
            </a: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	</a:t>
            </a:r>
            <a:r>
              <a:rPr lang="mr-IN" sz="2800" b="1" dirty="0" smtClean="0">
                <a:solidFill>
                  <a:schemeClr val="tx2"/>
                </a:solidFill>
              </a:rPr>
              <a:t>…</a:t>
            </a:r>
            <a:endParaRPr lang="en-US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en-US" sz="2800" b="1" dirty="0" smtClean="0">
                <a:solidFill>
                  <a:schemeClr val="tx2"/>
                </a:solidFill>
              </a:rPr>
              <a:t>	</a:t>
            </a:r>
            <a:r>
              <a:rPr lang="en-US" sz="2800" b="1" dirty="0">
                <a:solidFill>
                  <a:schemeClr val="tx2"/>
                </a:solidFill>
              </a:rPr>
              <a:t> &lt;</a:t>
            </a:r>
            <a:r>
              <a:rPr lang="en-US" sz="2800" b="1" dirty="0" smtClean="0">
                <a:solidFill>
                  <a:schemeClr val="tx2"/>
                </a:solidFill>
              </a:rPr>
              <a:t>𝛃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n-1</a:t>
            </a:r>
            <a:r>
              <a:rPr lang="en-US" sz="2800" b="1" dirty="0" smtClean="0">
                <a:solidFill>
                  <a:schemeClr val="tx2"/>
                </a:solidFill>
              </a:rPr>
              <a:t>,𝛔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n</a:t>
            </a:r>
            <a:r>
              <a:rPr lang="en-US" sz="2800" b="1" dirty="0" smtClean="0">
                <a:solidFill>
                  <a:schemeClr val="tx2"/>
                </a:solidFill>
              </a:rPr>
              <a:t>&gt; </a:t>
            </a:r>
            <a:r>
              <a:rPr lang="ru-RU" sz="2800" b="1" dirty="0">
                <a:solidFill>
                  <a:schemeClr val="tx2"/>
                </a:solidFill>
              </a:rPr>
              <a:t>=</a:t>
            </a:r>
            <a:r>
              <a:rPr lang="en-US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𝛚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n-1</a:t>
            </a:r>
            <a:r>
              <a:rPr lang="en-US" sz="2800" b="1" dirty="0" smtClean="0">
                <a:solidFill>
                  <a:schemeClr val="tx2"/>
                </a:solidFill>
              </a:rPr>
              <a:t>𝛔</a:t>
            </a:r>
            <a:r>
              <a:rPr lang="en-US" sz="2800" b="1" baseline="-25000" dirty="0" smtClean="0">
                <a:solidFill>
                  <a:schemeClr val="tx2"/>
                </a:solidFill>
              </a:rPr>
              <a:t>n-1</a:t>
            </a:r>
            <a:r>
              <a:rPr lang="en-US" sz="2800" b="1" dirty="0" smtClean="0">
                <a:solidFill>
                  <a:schemeClr val="tx2"/>
                </a:solidFill>
              </a:rPr>
              <a:t>.</a:t>
            </a:r>
            <a:endParaRPr lang="ru-RU" sz="2800" b="1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600"/>
              </a:spcBef>
              <a:buClr>
                <a:srgbClr val="A85229"/>
              </a:buClr>
              <a:buNone/>
            </a:pPr>
            <a:r>
              <a:rPr lang="ru-RU" sz="2800" dirty="0" smtClean="0">
                <a:solidFill>
                  <a:schemeClr val="tx2"/>
                </a:solidFill>
              </a:rPr>
              <a:t>оператор </a:t>
            </a:r>
            <a:r>
              <a:rPr lang="ru-RU" sz="2800" b="1" dirty="0" err="1">
                <a:solidFill>
                  <a:schemeClr val="tx2"/>
                </a:solidFill>
              </a:rPr>
              <a:t>le</a:t>
            </a:r>
            <a:r>
              <a:rPr lang="ru-RU" sz="2800" dirty="0">
                <a:solidFill>
                  <a:schemeClr val="tx2"/>
                </a:solidFill>
              </a:rPr>
              <a:t> задает последовательный порядок вычислений выражений слева </a:t>
            </a:r>
            <a:r>
              <a:rPr lang="ru-RU" sz="2800" dirty="0" smtClean="0">
                <a:solidFill>
                  <a:schemeClr val="tx2"/>
                </a:solidFill>
              </a:rPr>
              <a:t>направо.</a:t>
            </a:r>
            <a:endParaRPr lang="ru-RU" sz="2800" dirty="0">
              <a:solidFill>
                <a:schemeClr val="tx2"/>
              </a:solidFill>
            </a:endParaRPr>
          </a:p>
          <a:p>
            <a:pPr marL="0" lvl="7" indent="0" algn="just">
              <a:spcBef>
                <a:spcPts val="1200"/>
              </a:spcBef>
              <a:buClr>
                <a:srgbClr val="A85229"/>
              </a:buClr>
              <a:buNone/>
            </a:pPr>
            <a:r>
              <a:rPr lang="ru-RU" sz="2800" dirty="0">
                <a:solidFill>
                  <a:schemeClr val="tx2"/>
                </a:solidFill>
              </a:rPr>
              <a:t>Оператор </a:t>
            </a:r>
            <a:r>
              <a:rPr lang="ru-RU" sz="2800" b="1" dirty="0" err="1">
                <a:solidFill>
                  <a:schemeClr val="tx2"/>
                </a:solidFill>
              </a:rPr>
              <a:t>Add</a:t>
            </a:r>
            <a:r>
              <a:rPr lang="ru-RU" sz="2800" dirty="0">
                <a:solidFill>
                  <a:schemeClr val="tx2"/>
                </a:solidFill>
              </a:rPr>
              <a:t> в </a:t>
            </a:r>
            <a:r>
              <a:rPr lang="ru-RU" sz="2800" dirty="0" smtClean="0">
                <a:solidFill>
                  <a:schemeClr val="tx2"/>
                </a:solidFill>
              </a:rPr>
              <a:t>приведенном ранее семантическом </a:t>
            </a:r>
            <a:r>
              <a:rPr lang="ru-RU" sz="2800" dirty="0">
                <a:solidFill>
                  <a:schemeClr val="tx2"/>
                </a:solidFill>
              </a:rPr>
              <a:t>равенстве имеет функциональность </a:t>
            </a:r>
            <a:r>
              <a:rPr lang="ru-RU" sz="2800" dirty="0" smtClean="0">
                <a:solidFill>
                  <a:schemeClr val="tx2"/>
                </a:solidFill>
              </a:rPr>
              <a:t>вида: </a:t>
            </a:r>
            <a:r>
              <a:rPr lang="ru-RU" sz="2800" b="1" dirty="0" err="1">
                <a:solidFill>
                  <a:schemeClr val="tx2"/>
                </a:solidFill>
              </a:rPr>
              <a:t>Add</a:t>
            </a:r>
            <a:r>
              <a:rPr lang="ru-RU" sz="2800" b="1" dirty="0">
                <a:solidFill>
                  <a:schemeClr val="tx2"/>
                </a:solidFill>
              </a:rPr>
              <a:t> : </a:t>
            </a:r>
            <a:r>
              <a:rPr lang="ru-RU" sz="2800" b="1" dirty="0" smtClean="0">
                <a:solidFill>
                  <a:schemeClr val="tx2"/>
                </a:solidFill>
              </a:rPr>
              <a:t>(</a:t>
            </a:r>
            <a:r>
              <a:rPr lang="en-US" sz="2800" b="1" dirty="0" smtClean="0">
                <a:solidFill>
                  <a:schemeClr val="tx2"/>
                </a:solidFill>
              </a:rPr>
              <a:t>ℰ×ℰ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en-US" sz="2800" b="1" dirty="0" smtClean="0">
                <a:solidFill>
                  <a:schemeClr val="tx2"/>
                </a:solidFill>
              </a:rPr>
              <a:t> →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err="1">
                <a:solidFill>
                  <a:schemeClr val="tx2"/>
                </a:solidFill>
              </a:rPr>
              <a:t>S</a:t>
            </a:r>
            <a:r>
              <a:rPr lang="ru-RU" sz="2800" b="1" dirty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→</a:t>
            </a:r>
            <a:r>
              <a:rPr lang="ru-RU" sz="2800" b="1" dirty="0" smtClean="0">
                <a:solidFill>
                  <a:schemeClr val="tx2"/>
                </a:solidFill>
              </a:rPr>
              <a:t> (</a:t>
            </a:r>
            <a:r>
              <a:rPr lang="en-US" sz="2800" b="1" dirty="0" err="1" smtClean="0">
                <a:solidFill>
                  <a:schemeClr val="tx2"/>
                </a:solidFill>
              </a:rPr>
              <a:t>ℰ</a:t>
            </a:r>
            <a:r>
              <a:rPr lang="ru-RU" sz="2800" b="1" dirty="0" smtClean="0">
                <a:solidFill>
                  <a:schemeClr val="tx2"/>
                </a:solidFill>
              </a:rPr>
              <a:t>×</a:t>
            </a:r>
            <a:r>
              <a:rPr lang="en-US" sz="2800" b="1" dirty="0" smtClean="0">
                <a:solidFill>
                  <a:schemeClr val="tx2"/>
                </a:solidFill>
              </a:rPr>
              <a:t>S</a:t>
            </a:r>
            <a:r>
              <a:rPr lang="ru-RU" sz="2800" b="1" dirty="0" smtClean="0">
                <a:solidFill>
                  <a:schemeClr val="tx2"/>
                </a:solidFill>
              </a:rPr>
              <a:t>)</a:t>
            </a:r>
            <a:r>
              <a:rPr lang="ru-RU" sz="2800" dirty="0" smtClean="0">
                <a:solidFill>
                  <a:schemeClr val="tx2"/>
                </a:solidFill>
              </a:rPr>
              <a:t>.</a:t>
            </a:r>
            <a:endParaRPr lang="ru-RU" sz="2800" dirty="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16189" y="6419462"/>
            <a:ext cx="9214556" cy="311538"/>
          </a:xfrm>
        </p:spPr>
        <p:txBody>
          <a:bodyPr/>
          <a:lstStyle/>
          <a:p>
            <a:r>
              <a:rPr lang="ru-RU" sz="1400" b="1" dirty="0"/>
              <a:t>Семантика языков программирования, 2017</a:t>
            </a:r>
            <a:endParaRPr lang="ru-RU" sz="1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214358" y="6461796"/>
            <a:ext cx="698241" cy="238902"/>
          </a:xfrm>
        </p:spPr>
        <p:txBody>
          <a:bodyPr/>
          <a:lstStyle/>
          <a:p>
            <a:fld id="{E31375A4-56A4-47D6-9801-1991572033F7}" type="slidenum">
              <a:rPr lang="ru-RU" sz="1400" b="1" smtClean="0"/>
              <a:t>9</a:t>
            </a:fld>
            <a:endParaRPr lang="ru-RU" sz="1400" b="1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771761" y="454152"/>
            <a:ext cx="10652358" cy="47844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dirty="0">
                <a:effectLst/>
              </a:rPr>
              <a:t>Расширение семантических областей</a:t>
            </a:r>
            <a:endParaRPr lang="ru-RU" sz="3600" b="1" i="0" baseline="0" dirty="0">
              <a:solidFill>
                <a:srgbClr val="A85229"/>
              </a:solidFill>
              <a:effectLst>
                <a:outerShdw blurRad="38100" dist="25400" dir="18900000" algn="bl">
                  <a:prstClr val="aliceBlue">
                    <a:alpha val="80000"/>
                  </a:prstClr>
                </a:outerShdw>
              </a:effectLst>
              <a:latin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8184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Red Line Business 16x9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RedLineBusiness_16x9">
      <a:dk1>
        <a:srgbClr val="514A40"/>
      </a:dk1>
      <a:lt1>
        <a:sysClr val="window" lastClr="FFFFFF"/>
      </a:lt1>
      <a:dk2>
        <a:srgbClr val="000000"/>
      </a:dk2>
      <a:lt2>
        <a:srgbClr val="F9F7F3"/>
      </a:lt2>
      <a:accent1>
        <a:srgbClr val="A85229"/>
      </a:accent1>
      <a:accent2>
        <a:srgbClr val="98916E"/>
      </a:accent2>
      <a:accent3>
        <a:srgbClr val="C9A645"/>
      </a:accent3>
      <a:accent4>
        <a:srgbClr val="76A7B2"/>
      </a:accent4>
      <a:accent5>
        <a:srgbClr val="82A670"/>
      </a:accent5>
      <a:accent6>
        <a:srgbClr val="896170"/>
      </a:accent6>
      <a:hlink>
        <a:srgbClr val="A85229"/>
      </a:hlink>
      <a:folHlink>
        <a:srgbClr val="98916E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180B1C-2212-497F-A259-C959ADD048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1219</Words>
  <Application>Microsoft Macintosh PowerPoint</Application>
  <PresentationFormat>Широкоэкранный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Cambria</vt:lpstr>
      <vt:lpstr>Mangal</vt:lpstr>
      <vt:lpstr>Arial</vt:lpstr>
      <vt:lpstr>Red Line Business 16x9</vt:lpstr>
      <vt:lpstr>Семантические функции,  включающие среду вычислений</vt:lpstr>
      <vt:lpstr>Семантические функции,  включающие среду вычислений</vt:lpstr>
      <vt:lpstr>Семантические функции,  включающие среду вычислений</vt:lpstr>
      <vt:lpstr>Семантические функции,  включающие среду вычислений</vt:lpstr>
      <vt:lpstr>Семантические функции,  включающие среду вычислений</vt:lpstr>
      <vt:lpstr>Семантические функции,  включающие среду вычислений</vt:lpstr>
      <vt:lpstr>Расширение семантических областей</vt:lpstr>
      <vt:lpstr>Расширение семантических областей</vt:lpstr>
      <vt:lpstr>Расширение семантических областей</vt:lpstr>
      <vt:lpstr>Расширение семантических областей</vt:lpstr>
      <vt:lpstr>Функции и подпрограммы</vt:lpstr>
      <vt:lpstr>Функции и подпрограммы</vt:lpstr>
      <vt:lpstr>Функции и подпрограммы</vt:lpstr>
      <vt:lpstr>Функции и подпрограммы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2015-05-11T08:18:54Z</dcterms:created>
  <dcterms:modified xsi:type="dcterms:W3CDTF">2017-05-21T16:25:40Z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TC030310239991</vt:lpwstr>
  </property>
</Properties>
</file>