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411" r:id="rId3"/>
    <p:sldId id="443" r:id="rId4"/>
    <p:sldId id="452" r:id="rId5"/>
    <p:sldId id="453" r:id="rId6"/>
    <p:sldId id="455" r:id="rId7"/>
    <p:sldId id="456" r:id="rId8"/>
    <p:sldId id="457" r:id="rId9"/>
    <p:sldId id="454" r:id="rId10"/>
    <p:sldId id="459" r:id="rId11"/>
    <p:sldId id="460" r:id="rId12"/>
    <p:sldId id="458" r:id="rId13"/>
    <p:sldId id="462" r:id="rId14"/>
    <p:sldId id="463" r:id="rId15"/>
    <p:sldId id="461" r:id="rId16"/>
    <p:sldId id="4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63F1F"/>
    <a:srgbClr val="970000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24.04.2017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Методы доказательства свойств программ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9016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dirty="0">
                <a:solidFill>
                  <a:schemeClr val="tx2"/>
                </a:solidFill>
              </a:rPr>
              <a:t>Рассмотрим три основных метода, базирующиеся на понятии фиксированных точек: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600" dirty="0">
              <a:solidFill>
                <a:schemeClr val="tx2"/>
              </a:solidFill>
            </a:endParaRP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35B7A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035B7A"/>
                </a:solidFill>
              </a:rPr>
              <a:t>Метод доказательства, основанный на свойстве фиксированных точек.</a:t>
            </a: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35B7A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035B7A"/>
                </a:solidFill>
              </a:rPr>
              <a:t>Метод численной индукции.</a:t>
            </a:r>
          </a:p>
          <a:p>
            <a:pPr marL="514350" lvl="7" indent="-51435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70000"/>
              </a:buClr>
              <a:buFont typeface="+mj-lt"/>
              <a:buAutoNum type="arabicParenR"/>
            </a:pPr>
            <a:r>
              <a:rPr lang="ru-RU" sz="3600" b="1" dirty="0">
                <a:solidFill>
                  <a:srgbClr val="970000"/>
                </a:solidFill>
              </a:rPr>
              <a:t>Метод индукции фиксированной точки.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1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Свойства условного оператора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81175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dirty="0">
                <a:solidFill>
                  <a:schemeClr val="tx2"/>
                </a:solidFill>
              </a:rPr>
              <a:t> обозначает истинностное значение, а греческие буквы обозначают элементы подходящей области (например,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S →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для условных команд или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T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для условных выражений).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Полагаем, что значения всех команд и выражений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строгие функции.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(1)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Левая факторизация:</a:t>
            </a:r>
          </a:p>
          <a:p>
            <a:pPr marL="0" lvl="7" indent="0" algn="ctr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∙(b →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ru-RU" sz="2800" b="1" baseline="-25000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) = b →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∙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∙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endParaRPr lang="en-US" sz="2800" dirty="0">
              <a:solidFill>
                <a:srgbClr val="963F1F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(2) </a:t>
            </a:r>
            <a:r>
              <a:rPr lang="ru-RU" sz="2800" b="1" dirty="0">
                <a:solidFill>
                  <a:srgbClr val="963F1F"/>
                </a:solidFill>
              </a:rPr>
              <a:t>Если </a:t>
            </a:r>
            <a:r>
              <a:rPr lang="en-US" sz="2800" b="1" dirty="0">
                <a:solidFill>
                  <a:srgbClr val="963F1F"/>
                </a:solidFill>
              </a:rPr>
              <a:t>𝛄</a:t>
            </a:r>
            <a:r>
              <a:rPr lang="ru-RU" sz="2800" b="1" dirty="0">
                <a:solidFill>
                  <a:srgbClr val="963F1F"/>
                </a:solidFill>
              </a:rPr>
              <a:t> коммутирует с </a:t>
            </a:r>
            <a:r>
              <a:rPr lang="en-US" sz="2800" b="1" dirty="0">
                <a:solidFill>
                  <a:srgbClr val="963F1F"/>
                </a:solidFill>
              </a:rPr>
              <a:t>𝛚</a:t>
            </a:r>
            <a:r>
              <a:rPr lang="ru-RU" sz="2800" b="1" dirty="0">
                <a:solidFill>
                  <a:srgbClr val="963F1F"/>
                </a:solidFill>
              </a:rPr>
              <a:t>, то</a:t>
            </a:r>
          </a:p>
          <a:p>
            <a:pPr marL="0" lvl="7" indent="0" algn="ctr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en-US" sz="2800" b="1" dirty="0">
                <a:solidFill>
                  <a:srgbClr val="963F1F"/>
                </a:solidFill>
              </a:rPr>
              <a:t>𝜆𝛔.𝛚𝛔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p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dirty="0">
                <a:solidFill>
                  <a:srgbClr val="963F1F"/>
                </a:solidFill>
              </a:rPr>
              <a:t>,</a:t>
            </a: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r>
              <a:rPr lang="en-US" sz="2800" b="1" dirty="0">
                <a:solidFill>
                  <a:srgbClr val="963F1F"/>
                </a:solidFill>
              </a:rPr>
              <a:t>∙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=</a:t>
            </a:r>
            <a:r>
              <a:rPr lang="ru-RU" sz="28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en-US" sz="2800" b="1" dirty="0">
                <a:solidFill>
                  <a:srgbClr val="963F1F"/>
                </a:solidFill>
              </a:rPr>
              <a:t>𝜆𝛔.𝛚𝛔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p</a:t>
            </a:r>
            <a:r>
              <a:rPr lang="en-US" sz="2800" b="1" dirty="0">
                <a:solidFill>
                  <a:srgbClr val="963F1F"/>
                </a:solidFill>
              </a:rPr>
              <a:t>∙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dirty="0">
                <a:solidFill>
                  <a:srgbClr val="963F1F"/>
                </a:solidFill>
              </a:rPr>
              <a:t>)𝛔</a:t>
            </a:r>
            <a:r>
              <a:rPr lang="ru-RU" sz="2800" b="1" dirty="0">
                <a:solidFill>
                  <a:srgbClr val="963F1F"/>
                </a:solidFill>
              </a:rPr>
              <a:t>,</a:t>
            </a:r>
            <a:r>
              <a:rPr lang="en-US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en-US" sz="2800" b="1" dirty="0">
                <a:solidFill>
                  <a:srgbClr val="963F1F"/>
                </a:solidFill>
              </a:rPr>
              <a:t>∙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dirty="0">
                <a:solidFill>
                  <a:srgbClr val="963F1F"/>
                </a:solidFill>
              </a:rPr>
              <a:t>)𝛔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endParaRPr lang="ru-RU" sz="2800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(3)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en-US" sz="2800" b="1" dirty="0">
                <a:solidFill>
                  <a:srgbClr val="963F1F"/>
                </a:solidFill>
              </a:rPr>
              <a:t> → (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baseline="-25000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ru-RU" sz="2800" b="1" dirty="0">
                <a:solidFill>
                  <a:srgbClr val="963F1F"/>
                </a:solidFill>
              </a:rPr>
              <a:t>),</a:t>
            </a:r>
            <a:r>
              <a:rPr lang="en-US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ru-RU" sz="2800" b="1" baseline="-25000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ru-RU" sz="2800" b="1" dirty="0">
                <a:solidFill>
                  <a:srgbClr val="963F1F"/>
                </a:solidFill>
              </a:rPr>
              <a:t>) </a:t>
            </a:r>
            <a:r>
              <a:rPr lang="en-US" sz="2800" b="1" dirty="0">
                <a:solidFill>
                  <a:srgbClr val="963F1F"/>
                </a:solidFill>
              </a:rPr>
              <a:t>=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en-US" sz="2800" b="1" dirty="0">
                <a:solidFill>
                  <a:srgbClr val="963F1F"/>
                </a:solidFill>
              </a:rPr>
              <a:t> →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dirty="0">
                <a:solidFill>
                  <a:srgbClr val="963F1F"/>
                </a:solidFill>
              </a:rPr>
              <a:t>,</a:t>
            </a:r>
            <a:r>
              <a:rPr lang="en-US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ru-RU" sz="2800" b="1" baseline="-25000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r>
              <a:rPr lang="en-US" sz="2800" b="1" dirty="0">
                <a:solidFill>
                  <a:srgbClr val="963F1F"/>
                </a:solidFill>
              </a:rPr>
              <a:t> =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     =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en-US" sz="2800" b="1" dirty="0">
                <a:solidFill>
                  <a:srgbClr val="963F1F"/>
                </a:solidFill>
              </a:rPr>
              <a:t> → (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baseline="-25000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ru-RU" sz="2800" b="1" dirty="0">
                <a:solidFill>
                  <a:srgbClr val="963F1F"/>
                </a:solidFill>
              </a:rPr>
              <a:t>),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= </a:t>
            </a:r>
            <a:r>
              <a:rPr lang="ru-RU" sz="2800" b="1" dirty="0" err="1">
                <a:solidFill>
                  <a:srgbClr val="963F1F"/>
                </a:solidFill>
              </a:rPr>
              <a:t>b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,</a:t>
            </a:r>
            <a:r>
              <a:rPr lang="en-US" sz="2800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endParaRPr lang="ru-RU" sz="2800" b="1" dirty="0">
              <a:solidFill>
                <a:srgbClr val="963F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828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Свойства условного оператора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(4) </a:t>
            </a:r>
            <a:r>
              <a:rPr lang="ru-RU" sz="2800" b="1" dirty="0">
                <a:solidFill>
                  <a:srgbClr val="963F1F"/>
                </a:solidFill>
              </a:rPr>
              <a:t>Если </a:t>
            </a:r>
            <a:r>
              <a:rPr lang="en-US" sz="2800" b="1" dirty="0" err="1">
                <a:solidFill>
                  <a:srgbClr val="963F1F"/>
                </a:solidFill>
              </a:rPr>
              <a:t>𝛚</a:t>
            </a:r>
            <a:r>
              <a:rPr lang="ru-RU" sz="2800" b="1" dirty="0">
                <a:solidFill>
                  <a:srgbClr val="963F1F"/>
                </a:solidFill>
              </a:rPr>
              <a:t> коммутирует с </a:t>
            </a:r>
            <a:r>
              <a:rPr lang="en-US" sz="2800" b="1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ru-RU" sz="2800" b="1" dirty="0">
                <a:solidFill>
                  <a:srgbClr val="963F1F"/>
                </a:solidFill>
              </a:rPr>
              <a:t> и </a:t>
            </a:r>
            <a:r>
              <a:rPr lang="en-US" sz="2800" b="1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,</a:t>
            </a:r>
            <a:r>
              <a:rPr lang="ru-RU" sz="2800" b="1" dirty="0">
                <a:solidFill>
                  <a:srgbClr val="963F1F"/>
                </a:solidFill>
              </a:rPr>
              <a:t> то </a:t>
            </a:r>
            <a:endParaRPr lang="en-US" sz="2800" b="1" dirty="0">
              <a:solidFill>
                <a:srgbClr val="963F1F"/>
              </a:solidFill>
            </a:endParaRPr>
          </a:p>
          <a:p>
            <a:pPr marL="0" lvl="7" indent="0" algn="ctr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en-US" sz="2800" b="1" dirty="0">
                <a:solidFill>
                  <a:srgbClr val="963F1F"/>
                </a:solidFill>
              </a:rPr>
              <a:t>𝜆𝛔.𝛚𝛔→𝛄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𝛔,𝛄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𝛔)∙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en-US" sz="2800" b="1" dirty="0">
                <a:solidFill>
                  <a:srgbClr val="963F1F"/>
                </a:solidFill>
              </a:rPr>
              <a:t>𝜆𝛔.𝛚𝛔→𝛄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𝛔,𝛄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𝛔)</a:t>
            </a:r>
            <a:r>
              <a:rPr lang="ru-RU" sz="2800" b="1" dirty="0">
                <a:solidFill>
                  <a:srgbClr val="963F1F"/>
                </a:solidFill>
              </a:rPr>
              <a:t>=(</a:t>
            </a:r>
            <a:r>
              <a:rPr lang="en-US" sz="2800" b="1" dirty="0">
                <a:solidFill>
                  <a:srgbClr val="963F1F"/>
                </a:solidFill>
              </a:rPr>
              <a:t>𝜆𝛔.𝛚𝛔→(𝛄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∙𝛄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)𝛔,(𝛄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∙𝛄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)𝛔)</a:t>
            </a:r>
            <a:endParaRPr lang="ru-RU" sz="2800" b="1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(5) </a:t>
            </a:r>
            <a:r>
              <a:rPr lang="ru-RU" sz="2800" b="1" dirty="0">
                <a:solidFill>
                  <a:srgbClr val="963F1F"/>
                </a:solidFill>
              </a:rPr>
              <a:t>Если </a:t>
            </a:r>
            <a:r>
              <a:rPr lang="en-US" sz="2800" b="1" dirty="0">
                <a:solidFill>
                  <a:srgbClr val="963F1F"/>
                </a:solidFill>
              </a:rPr>
              <a:t>𝛚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dirty="0">
                <a:solidFill>
                  <a:srgbClr val="963F1F"/>
                </a:solidFill>
              </a:rPr>
              <a:t> и </a:t>
            </a:r>
            <a:r>
              <a:rPr lang="en-US" sz="2800" b="1" dirty="0">
                <a:solidFill>
                  <a:srgbClr val="963F1F"/>
                </a:solidFill>
              </a:rPr>
              <a:t>𝛚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ru-RU" sz="2800" b="1" dirty="0">
                <a:solidFill>
                  <a:srgbClr val="963F1F"/>
                </a:solidFill>
              </a:rPr>
              <a:t>, имеют допустимые подходящие значения на 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dirty="0">
                <a:solidFill>
                  <a:srgbClr val="963F1F"/>
                </a:solidFill>
              </a:rPr>
              <a:t>, то</a:t>
            </a:r>
            <a:r>
              <a:rPr lang="en-US" sz="2800" b="1" dirty="0">
                <a:solidFill>
                  <a:srgbClr val="963F1F"/>
                </a:solidFill>
              </a:rPr>
              <a:t> 𝛚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(</a:t>
            </a:r>
            <a:r>
              <a:rPr lang="en-US" sz="2800" b="1" dirty="0">
                <a:solidFill>
                  <a:srgbClr val="963F1F"/>
                </a:solidFill>
              </a:rPr>
              <a:t>𝜆𝛔.𝛚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 → 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𝛔,𝛄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𝛔)</a:t>
            </a:r>
            <a:r>
              <a:rPr lang="ru-RU" sz="2800" b="1" dirty="0">
                <a:solidFill>
                  <a:srgbClr val="963F1F"/>
                </a:solidFill>
              </a:rPr>
              <a:t>,(</a:t>
            </a:r>
            <a:r>
              <a:rPr lang="en-US" sz="2800" b="1" dirty="0">
                <a:solidFill>
                  <a:srgbClr val="963F1F"/>
                </a:solidFill>
              </a:rPr>
              <a:t>𝜆𝛔.𝛚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 → 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𝛔,𝛄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𝛔) </a:t>
            </a:r>
            <a:r>
              <a:rPr lang="ru-RU" sz="2800" b="1" dirty="0">
                <a:solidFill>
                  <a:srgbClr val="963F1F"/>
                </a:solidFill>
              </a:rPr>
              <a:t>=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br>
              <a:rPr lang="en-US" sz="2800" b="1" dirty="0">
                <a:solidFill>
                  <a:srgbClr val="963F1F"/>
                </a:solidFill>
              </a:rPr>
            </a:br>
            <a:r>
              <a:rPr lang="en-US" sz="2800" b="1" dirty="0">
                <a:solidFill>
                  <a:srgbClr val="963F1F"/>
                </a:solidFill>
              </a:rPr>
              <a:t>= 𝛚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baseline="-25000" dirty="0">
                <a:solidFill>
                  <a:srgbClr val="963F1F"/>
                </a:solidFill>
              </a:rPr>
              <a:t>0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→</a:t>
            </a:r>
            <a:r>
              <a:rPr lang="ru-RU" sz="2800" b="1" dirty="0">
                <a:solidFill>
                  <a:srgbClr val="963F1F"/>
                </a:solidFill>
              </a:rPr>
              <a:t> (</a:t>
            </a:r>
            <a:r>
              <a:rPr lang="en-US" sz="2800" b="1" dirty="0">
                <a:solidFill>
                  <a:srgbClr val="963F1F"/>
                </a:solidFill>
              </a:rPr>
              <a:t>𝜆𝛔.𝛚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 → 𝛄</a:t>
            </a:r>
            <a:r>
              <a:rPr lang="en-US" sz="2800" b="1" baseline="-25000" dirty="0">
                <a:solidFill>
                  <a:srgbClr val="963F1F"/>
                </a:solidFill>
              </a:rPr>
              <a:t>0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dirty="0">
                <a:solidFill>
                  <a:srgbClr val="963F1F"/>
                </a:solidFill>
              </a:rPr>
              <a:t>,</a:t>
            </a:r>
            <a:r>
              <a:rPr lang="en-US" sz="2800" b="1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2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r>
              <a:rPr lang="en-US" sz="2800" b="1" dirty="0">
                <a:solidFill>
                  <a:srgbClr val="963F1F"/>
                </a:solidFill>
              </a:rPr>
              <a:t>,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en-US" sz="2800" b="1" dirty="0">
                <a:solidFill>
                  <a:srgbClr val="963F1F"/>
                </a:solidFill>
              </a:rPr>
              <a:t>𝜆𝛔.𝛚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 → 𝛄</a:t>
            </a:r>
            <a:r>
              <a:rPr lang="en-US" sz="2800" b="1" baseline="-25000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𝛔</a:t>
            </a:r>
            <a:r>
              <a:rPr lang="ru-RU" sz="2800" b="1" dirty="0">
                <a:solidFill>
                  <a:srgbClr val="963F1F"/>
                </a:solidFill>
              </a:rPr>
              <a:t>,</a:t>
            </a:r>
            <a:r>
              <a:rPr lang="en-US" sz="2800" b="1" dirty="0">
                <a:solidFill>
                  <a:srgbClr val="963F1F"/>
                </a:solidFill>
              </a:rPr>
              <a:t>𝛄</a:t>
            </a:r>
            <a:r>
              <a:rPr lang="en-US" sz="2800" b="1" baseline="-25000" dirty="0">
                <a:solidFill>
                  <a:srgbClr val="963F1F"/>
                </a:solidFill>
              </a:rPr>
              <a:t>3</a:t>
            </a:r>
            <a:r>
              <a:rPr lang="en-US" sz="2800" b="1" dirty="0">
                <a:solidFill>
                  <a:srgbClr val="963F1F"/>
                </a:solidFill>
              </a:rPr>
              <a:t>𝛔)</a:t>
            </a:r>
            <a:endParaRPr lang="ru-RU" sz="2800" b="1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Все эти свойства могут быть легко доказаны простой подстановкой в левую и правую части всех возможных проверяемых значений.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Правило (3) дает упрощение для вложенных условий; (4) позволяет объединить два условных оператора в один; (5) говорит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 том, что вложенные условные операторы могут быть вынесены наружу.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60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Побочный эффект 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2755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>
                <a:solidFill>
                  <a:schemeClr val="tx2"/>
                </a:solidFill>
              </a:rPr>
              <a:t>Теперь </a:t>
            </a:r>
            <a:r>
              <a:rPr lang="ru-RU" sz="2800" dirty="0">
                <a:solidFill>
                  <a:schemeClr val="tx2"/>
                </a:solidFill>
              </a:rPr>
              <a:t>снимем ранее принятые условия, что вычисление выражения не меняет состояние машины.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Ранее мы сопоставляли выражениям в качестве значений элементы 𝛚 семантической области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en-US" sz="2800" b="1" dirty="0">
                <a:solidFill>
                  <a:schemeClr val="tx2"/>
                </a:solidFill>
              </a:rPr>
              <a:t>T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Теперь же мы будем полагать, что вычисление выражения в некотором состоянии производит не только результат, но также и состояние машины.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значение 𝛚, сопоставляемое выражению, является элементом области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S→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T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Команды, как и ранее, задают преобразование состояний, т.е. их значениями являются элементы из области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98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Побочный эффект 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5045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Семантические функции для выражений языка </a:t>
            </a:r>
            <a:r>
              <a:rPr lang="en-US" sz="2700" b="1" dirty="0">
                <a:solidFill>
                  <a:schemeClr val="tx2"/>
                </a:solidFill>
              </a:rPr>
              <a:t>L</a:t>
            </a:r>
            <a:r>
              <a:rPr lang="ru-RU" sz="2700" dirty="0">
                <a:solidFill>
                  <a:schemeClr val="tx2"/>
                </a:solidFill>
              </a:rPr>
              <a:t> имеют функциональное определение </a:t>
            </a:r>
            <a:r>
              <a:rPr lang="ru-RU" sz="2700" b="1" dirty="0">
                <a:solidFill>
                  <a:schemeClr val="tx2"/>
                </a:solidFill>
              </a:rPr>
              <a:t>Е: </a:t>
            </a:r>
            <a:r>
              <a:rPr lang="ru-RU" sz="2700" b="1" dirty="0" err="1">
                <a:solidFill>
                  <a:schemeClr val="tx2"/>
                </a:solidFill>
              </a:rPr>
              <a:t>Exp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en-US" sz="2700" b="1" dirty="0">
                <a:solidFill>
                  <a:schemeClr val="tx2"/>
                </a:solidFill>
              </a:rPr>
              <a:t>→</a:t>
            </a:r>
            <a:r>
              <a:rPr lang="ru-RU" sz="2700" b="1" dirty="0">
                <a:solidFill>
                  <a:schemeClr val="tx2"/>
                </a:solidFill>
              </a:rPr>
              <a:t> (</a:t>
            </a:r>
            <a:r>
              <a:rPr lang="en-US" sz="2700" b="1" dirty="0">
                <a:solidFill>
                  <a:schemeClr val="tx2"/>
                </a:solidFill>
              </a:rPr>
              <a:t>S→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T</a:t>
            </a:r>
            <a:r>
              <a:rPr lang="en-US" sz="2700" b="1" dirty="0">
                <a:solidFill>
                  <a:schemeClr val="tx2"/>
                </a:solidFill>
              </a:rPr>
              <a:t>×</a:t>
            </a:r>
            <a:r>
              <a:rPr lang="ru-RU" sz="2700" b="1" dirty="0" err="1">
                <a:solidFill>
                  <a:schemeClr val="tx2"/>
                </a:solidFill>
              </a:rPr>
              <a:t>S</a:t>
            </a:r>
            <a:r>
              <a:rPr lang="ru-RU" sz="2700" b="1" dirty="0">
                <a:solidFill>
                  <a:schemeClr val="tx2"/>
                </a:solidFill>
              </a:rPr>
              <a:t>))</a:t>
            </a:r>
            <a:r>
              <a:rPr lang="ru-RU" sz="2700" dirty="0">
                <a:solidFill>
                  <a:schemeClr val="tx2"/>
                </a:solidFill>
              </a:rPr>
              <a:t> и задаются следующим образом: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dirty="0">
                <a:solidFill>
                  <a:schemeClr val="tx2"/>
                </a:solidFill>
              </a:rPr>
              <a:t>			Е</a:t>
            </a:r>
            <a:r>
              <a:rPr lang="en-US" sz="2700" b="1" dirty="0">
                <a:solidFill>
                  <a:schemeClr val="tx2"/>
                </a:solidFill>
              </a:rPr>
              <a:t>⟦</a:t>
            </a:r>
            <a:r>
              <a:rPr lang="ru-RU" sz="2700" b="1" dirty="0">
                <a:solidFill>
                  <a:schemeClr val="tx2"/>
                </a:solidFill>
              </a:rPr>
              <a:t>р</a:t>
            </a:r>
            <a:r>
              <a:rPr lang="en-US" sz="2700" b="1" dirty="0">
                <a:solidFill>
                  <a:schemeClr val="tx2"/>
                </a:solidFill>
              </a:rPr>
              <a:t>⟧</a:t>
            </a:r>
            <a:r>
              <a:rPr lang="ru-RU" sz="2700" b="1" dirty="0">
                <a:solidFill>
                  <a:schemeClr val="tx2"/>
                </a:solidFill>
              </a:rPr>
              <a:t> = </a:t>
            </a:r>
            <a:r>
              <a:rPr lang="en-US" sz="2700" b="1" dirty="0">
                <a:solidFill>
                  <a:schemeClr val="tx2"/>
                </a:solidFill>
              </a:rPr>
              <a:t>strict </a:t>
            </a:r>
            <a:r>
              <a:rPr lang="en-US" sz="2700" dirty="0">
                <a:solidFill>
                  <a:schemeClr val="tx2"/>
                </a:solidFill>
              </a:rPr>
              <a:t>𝛚</a:t>
            </a:r>
            <a:r>
              <a:rPr lang="ru-RU" sz="2700" dirty="0">
                <a:solidFill>
                  <a:schemeClr val="tx2"/>
                </a:solidFill>
              </a:rPr>
              <a:t>, где </a:t>
            </a:r>
            <a:r>
              <a:rPr lang="en-US" sz="2700" dirty="0">
                <a:solidFill>
                  <a:schemeClr val="tx2"/>
                </a:solidFill>
              </a:rPr>
              <a:t>𝛚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en-US" sz="2700" dirty="0">
                <a:solidFill>
                  <a:schemeClr val="tx2"/>
                </a:solidFill>
              </a:rPr>
              <a:t>–</a:t>
            </a:r>
            <a:r>
              <a:rPr lang="ru-RU" sz="2700" dirty="0">
                <a:solidFill>
                  <a:schemeClr val="tx2"/>
                </a:solidFill>
              </a:rPr>
              <a:t> функция из области</a:t>
            </a:r>
            <a:r>
              <a:rPr lang="en-US" sz="27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en-US" sz="2700" b="1" dirty="0">
                <a:solidFill>
                  <a:schemeClr val="tx2"/>
                </a:solidFill>
              </a:rPr>
              <a:t>S→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T</a:t>
            </a:r>
            <a:r>
              <a:rPr lang="en-US" sz="2700" b="1" dirty="0">
                <a:solidFill>
                  <a:schemeClr val="tx2"/>
                </a:solidFill>
              </a:rPr>
              <a:t>×</a:t>
            </a:r>
            <a:r>
              <a:rPr lang="ru-RU" sz="2700" b="1" dirty="0" err="1">
                <a:solidFill>
                  <a:schemeClr val="tx2"/>
                </a:solidFill>
              </a:rPr>
              <a:t>S</a:t>
            </a:r>
            <a:r>
              <a:rPr lang="ru-RU" sz="2700" b="1" dirty="0">
                <a:solidFill>
                  <a:schemeClr val="tx2"/>
                </a:solidFill>
              </a:rPr>
              <a:t>))</a:t>
            </a:r>
            <a:r>
              <a:rPr lang="ru-RU" sz="2700" dirty="0">
                <a:solidFill>
                  <a:schemeClr val="tx2"/>
                </a:solidFill>
              </a:rPr>
              <a:t>, ассоциированная с «</a:t>
            </a:r>
            <a:r>
              <a:rPr lang="ru-RU" sz="2700" b="1" dirty="0">
                <a:solidFill>
                  <a:schemeClr val="tx2"/>
                </a:solidFill>
              </a:rPr>
              <a:t>р</a:t>
            </a:r>
            <a:r>
              <a:rPr lang="ru-RU" sz="2700" dirty="0">
                <a:solidFill>
                  <a:schemeClr val="tx2"/>
                </a:solidFill>
              </a:rPr>
              <a:t>»;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dirty="0">
                <a:solidFill>
                  <a:schemeClr val="tx2"/>
                </a:solidFill>
              </a:rPr>
              <a:t>			Е</a:t>
            </a:r>
            <a:r>
              <a:rPr lang="en-US" sz="2700" b="1" dirty="0">
                <a:solidFill>
                  <a:schemeClr val="tx2"/>
                </a:solidFill>
              </a:rPr>
              <a:t>⟦</a:t>
            </a:r>
            <a:r>
              <a:rPr lang="ru-RU" sz="2700" b="1" dirty="0" err="1">
                <a:solidFill>
                  <a:schemeClr val="tx2"/>
                </a:solidFill>
              </a:rPr>
              <a:t>true</a:t>
            </a:r>
            <a:r>
              <a:rPr lang="en-US" sz="2700" b="1" dirty="0">
                <a:solidFill>
                  <a:schemeClr val="tx2"/>
                </a:solidFill>
              </a:rPr>
              <a:t>⟧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= </a:t>
            </a:r>
            <a:r>
              <a:rPr lang="ru-RU" sz="2700" b="1" dirty="0" err="1">
                <a:solidFill>
                  <a:schemeClr val="tx2"/>
                </a:solidFill>
              </a:rPr>
              <a:t>striсt</a:t>
            </a:r>
            <a:r>
              <a:rPr lang="ru-RU" sz="2700" b="1" dirty="0">
                <a:solidFill>
                  <a:schemeClr val="tx2"/>
                </a:solidFill>
              </a:rPr>
              <a:t>(𝜆𝛔.&lt;</a:t>
            </a:r>
            <a:r>
              <a:rPr lang="ru-RU" sz="2700" b="1" dirty="0" err="1">
                <a:solidFill>
                  <a:schemeClr val="tx2"/>
                </a:solidFill>
              </a:rPr>
              <a:t>true</a:t>
            </a:r>
            <a:r>
              <a:rPr lang="ru-RU" sz="2700" b="1" dirty="0">
                <a:solidFill>
                  <a:schemeClr val="tx2"/>
                </a:solidFill>
              </a:rPr>
              <a:t>,𝛔&gt;)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b="1" dirty="0">
                <a:solidFill>
                  <a:schemeClr val="tx2"/>
                </a:solidFill>
              </a:rPr>
              <a:t>			Е</a:t>
            </a:r>
            <a:r>
              <a:rPr lang="en-US" sz="2700" b="1" dirty="0">
                <a:solidFill>
                  <a:schemeClr val="tx2"/>
                </a:solidFill>
              </a:rPr>
              <a:t>⟦</a:t>
            </a:r>
            <a:r>
              <a:rPr lang="ru-RU" sz="2700" b="1" dirty="0" err="1">
                <a:solidFill>
                  <a:schemeClr val="tx2"/>
                </a:solidFill>
              </a:rPr>
              <a:t>false</a:t>
            </a:r>
            <a:r>
              <a:rPr lang="en-US" sz="2700" b="1" dirty="0">
                <a:solidFill>
                  <a:schemeClr val="tx2"/>
                </a:solidFill>
              </a:rPr>
              <a:t>⟧</a:t>
            </a:r>
            <a:r>
              <a:rPr lang="ru-RU" sz="2700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= </a:t>
            </a:r>
            <a:r>
              <a:rPr lang="ru-RU" sz="2700" b="1" dirty="0" err="1">
                <a:solidFill>
                  <a:schemeClr val="tx2"/>
                </a:solidFill>
              </a:rPr>
              <a:t>strict</a:t>
            </a:r>
            <a:r>
              <a:rPr lang="ru-RU" sz="2700" b="1" dirty="0">
                <a:solidFill>
                  <a:schemeClr val="tx2"/>
                </a:solidFill>
              </a:rPr>
              <a:t> {𝜆𝛔.&lt;</a:t>
            </a:r>
            <a:r>
              <a:rPr lang="ru-RU" sz="2700" b="1" dirty="0" err="1">
                <a:solidFill>
                  <a:schemeClr val="tx2"/>
                </a:solidFill>
              </a:rPr>
              <a:t>false</a:t>
            </a:r>
            <a:r>
              <a:rPr lang="ru-RU" sz="2700" b="1" dirty="0">
                <a:solidFill>
                  <a:schemeClr val="tx2"/>
                </a:solidFill>
              </a:rPr>
              <a:t>,𝛔&gt;)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Заметим, что вычисление констант не дает побочного эффекта.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Для условного выражения и условной команды вначале вычисляется условие в исходном состоянии, а затем вычисляется одна из альтернативных ветвей в состоянии, полученном после вычисления условия. Для описания семантических функций удобно ввести новый комбинатор, обозначаемый звездочкой </a:t>
            </a:r>
            <a:r>
              <a:rPr lang="ru-RU" sz="2700" b="1" dirty="0">
                <a:solidFill>
                  <a:schemeClr val="tx2"/>
                </a:solidFill>
              </a:rPr>
              <a:t>(*)</a:t>
            </a:r>
            <a:r>
              <a:rPr lang="ru-RU" sz="2700" dirty="0">
                <a:solidFill>
                  <a:schemeClr val="tx2"/>
                </a:solidFill>
              </a:rPr>
              <a:t>.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210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Побочный эффект 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02855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Определение.</a:t>
            </a:r>
            <a:r>
              <a:rPr lang="ru-RU" sz="2800" dirty="0">
                <a:solidFill>
                  <a:schemeClr val="tx2"/>
                </a:solidFill>
              </a:rPr>
              <a:t> Пусть функции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имеют вид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b="1" dirty="0">
                <a:solidFill>
                  <a:schemeClr val="tx2"/>
                </a:solidFill>
              </a:rPr>
              <a:t> → (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en-US" sz="2800" b="1" dirty="0">
                <a:solidFill>
                  <a:schemeClr val="tx2"/>
                </a:solidFill>
              </a:rPr>
              <a:t> ×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 Тогда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есть элемент области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и для любого </a:t>
            </a:r>
            <a:r>
              <a:rPr lang="en-US" sz="2800" dirty="0">
                <a:solidFill>
                  <a:schemeClr val="tx2"/>
                </a:solidFill>
              </a:rPr>
              <a:t>𝛔∈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dirty="0" err="1">
                <a:solidFill>
                  <a:schemeClr val="tx2"/>
                </a:solidFill>
              </a:rPr>
              <a:t>𝛔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(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dirty="0">
                <a:solidFill>
                  <a:schemeClr val="tx2"/>
                </a:solidFill>
              </a:rPr>
              <a:t>𝛃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en-US" sz="2800" b="1" dirty="0">
                <a:solidFill>
                  <a:schemeClr val="tx2"/>
                </a:solidFill>
              </a:rPr>
              <a:t>'</a:t>
            </a:r>
            <a:r>
              <a:rPr lang="ru-RU" sz="2800" dirty="0">
                <a:solidFill>
                  <a:schemeClr val="tx2"/>
                </a:solidFill>
              </a:rPr>
              <a:t>, где </a:t>
            </a:r>
            <a:r>
              <a:rPr lang="ru-RU" sz="2800" b="1" dirty="0">
                <a:solidFill>
                  <a:schemeClr val="tx2"/>
                </a:solidFill>
              </a:rPr>
              <a:t>&lt;</a:t>
            </a:r>
            <a:r>
              <a:rPr lang="en-US" sz="2800" dirty="0">
                <a:solidFill>
                  <a:schemeClr val="tx2"/>
                </a:solidFill>
              </a:rPr>
              <a:t>𝛃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en-US" sz="2800" b="1" dirty="0">
                <a:solidFill>
                  <a:schemeClr val="tx2"/>
                </a:solidFill>
              </a:rPr>
              <a:t>'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ru-RU" sz="2800" dirty="0">
                <a:solidFill>
                  <a:schemeClr val="tx2"/>
                </a:solidFill>
              </a:rPr>
              <a:t>.	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комбинатор	</a:t>
            </a:r>
            <a:r>
              <a:rPr lang="en-US" sz="2800" dirty="0">
                <a:solidFill>
                  <a:schemeClr val="tx2"/>
                </a:solidFill>
              </a:rPr>
              <a:t>    </a:t>
            </a:r>
            <a:r>
              <a:rPr lang="en-US" sz="2800" b="1" dirty="0">
                <a:solidFill>
                  <a:schemeClr val="tx2"/>
                </a:solidFill>
              </a:rPr>
              <a:t>*</a:t>
            </a:r>
            <a:r>
              <a:rPr lang="ru-RU" sz="2800" dirty="0">
                <a:solidFill>
                  <a:schemeClr val="tx2"/>
                </a:solidFill>
              </a:rPr>
              <a:t> может рассматриваться как взятие результатов применения функции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к 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ru-RU" sz="2800" dirty="0">
                <a:solidFill>
                  <a:schemeClr val="tx2"/>
                </a:solidFill>
              </a:rPr>
              <a:t> и подстановку их по одному в качестве аргументов функции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Введем следующие соглашения: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1) </a:t>
            </a:r>
            <a:r>
              <a:rPr lang="ru-RU" sz="2800" dirty="0">
                <a:solidFill>
                  <a:schemeClr val="tx2"/>
                </a:solidFill>
              </a:rPr>
              <a:t>Комбинатор </a:t>
            </a:r>
            <a:r>
              <a:rPr lang="en-US" sz="2800" b="1" dirty="0">
                <a:solidFill>
                  <a:schemeClr val="tx2"/>
                </a:solidFill>
              </a:rPr>
              <a:t>*</a:t>
            </a:r>
            <a:r>
              <a:rPr lang="ru-RU" sz="2800" dirty="0">
                <a:solidFill>
                  <a:schemeClr val="tx2"/>
                </a:solidFill>
              </a:rPr>
              <a:t> имеет меньший приоритет, чем композиция функций, т.е. 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)*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означает то же, что и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a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))*(</a:t>
            </a:r>
            <a:r>
              <a:rPr lang="en-US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2) </a:t>
            </a:r>
            <a:r>
              <a:rPr lang="ru-RU" sz="2800" dirty="0">
                <a:solidFill>
                  <a:schemeClr val="tx2"/>
                </a:solidFill>
              </a:rPr>
              <a:t>Комбинатор ассоциируется справа налево, т.е. </a:t>
            </a:r>
            <a:r>
              <a:rPr lang="ru-RU" sz="2800" b="1" dirty="0">
                <a:solidFill>
                  <a:schemeClr val="tx2"/>
                </a:solidFill>
              </a:rPr>
              <a:t>(а*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означает то же, что и </a:t>
            </a:r>
            <a:r>
              <a:rPr lang="ru-RU" sz="2800" b="1" dirty="0">
                <a:solidFill>
                  <a:schemeClr val="tx2"/>
                </a:solidFill>
              </a:rPr>
              <a:t>(а*(</a:t>
            </a:r>
            <a:r>
              <a:rPr lang="en-US" sz="2800" b="1" dirty="0">
                <a:solidFill>
                  <a:schemeClr val="tx2"/>
                </a:solidFill>
              </a:rPr>
              <a:t>b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442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Побочный эффект 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3961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Тогда семантическая функция для условного выражения имеет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вид: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br>
              <a:rPr lang="en-US" sz="2500" dirty="0">
                <a:solidFill>
                  <a:schemeClr val="tx2"/>
                </a:solidFill>
              </a:rPr>
            </a:br>
            <a:r>
              <a:rPr lang="ru-RU" sz="2500" b="1" dirty="0" err="1">
                <a:solidFill>
                  <a:schemeClr val="tx2"/>
                </a:solidFill>
              </a:rPr>
              <a:t>E</a:t>
            </a:r>
            <a:r>
              <a:rPr lang="en-US" sz="2500" b="1" dirty="0">
                <a:solidFill>
                  <a:schemeClr val="tx2"/>
                </a:solidFill>
              </a:rPr>
              <a:t>⟦</a:t>
            </a:r>
            <a:r>
              <a:rPr lang="en-US" sz="2500" b="1" u="sng" dirty="0" err="1">
                <a:solidFill>
                  <a:schemeClr val="tx2"/>
                </a:solidFill>
              </a:rPr>
              <a:t>i</a:t>
            </a:r>
            <a:r>
              <a:rPr lang="ru-RU" sz="2500" b="1" u="sng" dirty="0" err="1">
                <a:solidFill>
                  <a:schemeClr val="tx2"/>
                </a:solidFill>
              </a:rPr>
              <a:t>f</a:t>
            </a:r>
            <a:r>
              <a:rPr lang="ru-RU" sz="2500" b="1" dirty="0">
                <a:solidFill>
                  <a:schemeClr val="tx2"/>
                </a:solidFill>
              </a:rPr>
              <a:t> Е</a:t>
            </a:r>
            <a:r>
              <a:rPr lang="ru-RU" sz="2500" b="1" baseline="-25000" dirty="0">
                <a:solidFill>
                  <a:schemeClr val="tx2"/>
                </a:solidFill>
              </a:rPr>
              <a:t>0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b="1" u="sng" dirty="0" err="1">
                <a:solidFill>
                  <a:schemeClr val="tx2"/>
                </a:solidFill>
              </a:rPr>
              <a:t>then</a:t>
            </a:r>
            <a:r>
              <a:rPr lang="ru-RU" sz="2500" b="1" dirty="0">
                <a:solidFill>
                  <a:schemeClr val="tx2"/>
                </a:solidFill>
              </a:rPr>
              <a:t> E</a:t>
            </a:r>
            <a:r>
              <a:rPr lang="ru-RU" sz="2500" b="1" baseline="-25000" dirty="0">
                <a:solidFill>
                  <a:schemeClr val="tx2"/>
                </a:solidFill>
              </a:rPr>
              <a:t>1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b="1" u="sng" dirty="0" err="1">
                <a:solidFill>
                  <a:schemeClr val="tx2"/>
                </a:solidFill>
              </a:rPr>
              <a:t>else</a:t>
            </a:r>
            <a:r>
              <a:rPr lang="ru-RU" sz="2500" b="1" dirty="0">
                <a:solidFill>
                  <a:schemeClr val="tx2"/>
                </a:solidFill>
              </a:rPr>
              <a:t> Е</a:t>
            </a:r>
            <a:r>
              <a:rPr lang="en-US" sz="2500" b="1" baseline="-25000" dirty="0">
                <a:solidFill>
                  <a:schemeClr val="tx2"/>
                </a:solidFill>
              </a:rPr>
              <a:t>2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b="1" u="sng" dirty="0" err="1">
                <a:solidFill>
                  <a:schemeClr val="tx2"/>
                </a:solidFill>
              </a:rPr>
              <a:t>fi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ru-RU" sz="2500" b="1" dirty="0">
                <a:solidFill>
                  <a:schemeClr val="tx2"/>
                </a:solidFill>
              </a:rPr>
              <a:t> =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>
                <a:solidFill>
                  <a:schemeClr val="tx2"/>
                </a:solidFill>
              </a:rPr>
              <a:t>𝜆</a:t>
            </a:r>
            <a:r>
              <a:rPr lang="en-US" sz="2500" dirty="0">
                <a:solidFill>
                  <a:schemeClr val="tx2"/>
                </a:solidFill>
              </a:rPr>
              <a:t>𝛃.𝛃 → </a:t>
            </a:r>
            <a:r>
              <a:rPr lang="en-US" sz="2500" b="1" dirty="0">
                <a:solidFill>
                  <a:schemeClr val="tx2"/>
                </a:solidFill>
              </a:rPr>
              <a:t>E⟦E</a:t>
            </a:r>
            <a:r>
              <a:rPr lang="en-US" sz="2500" b="1" baseline="-25000" dirty="0">
                <a:solidFill>
                  <a:schemeClr val="tx2"/>
                </a:solidFill>
              </a:rPr>
              <a:t>1</a:t>
            </a:r>
            <a:r>
              <a:rPr lang="en-US" sz="2500" b="1" dirty="0">
                <a:solidFill>
                  <a:schemeClr val="tx2"/>
                </a:solidFill>
              </a:rPr>
              <a:t>⟧,E⟦E</a:t>
            </a:r>
            <a:r>
              <a:rPr lang="en-US" sz="2500" b="1" baseline="-25000" dirty="0">
                <a:solidFill>
                  <a:schemeClr val="tx2"/>
                </a:solidFill>
              </a:rPr>
              <a:t>2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ru-RU" sz="2500" b="1" dirty="0">
                <a:solidFill>
                  <a:schemeClr val="tx2"/>
                </a:solidFill>
              </a:rPr>
              <a:t>)</a:t>
            </a:r>
            <a:r>
              <a:rPr lang="en-US" sz="2500" b="1" dirty="0">
                <a:solidFill>
                  <a:schemeClr val="tx2"/>
                </a:solidFill>
              </a:rPr>
              <a:t>*E⟦E</a:t>
            </a:r>
            <a:r>
              <a:rPr lang="en-US" sz="2500" b="1" baseline="-25000" dirty="0">
                <a:solidFill>
                  <a:schemeClr val="tx2"/>
                </a:solidFill>
              </a:rPr>
              <a:t>0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Если правую часть этого равенства применить к состоянию 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ru-RU" sz="2500" dirty="0">
                <a:solidFill>
                  <a:schemeClr val="tx2"/>
                </a:solidFill>
              </a:rPr>
              <a:t>, то мы получим: </a:t>
            </a: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b="1" dirty="0">
                <a:solidFill>
                  <a:schemeClr val="tx2"/>
                </a:solidFill>
              </a:rPr>
              <a:t>𝜆</a:t>
            </a:r>
            <a:r>
              <a:rPr lang="en-US" sz="2500" dirty="0">
                <a:solidFill>
                  <a:schemeClr val="tx2"/>
                </a:solidFill>
              </a:rPr>
              <a:t>𝛃.𝛃 → </a:t>
            </a:r>
            <a:r>
              <a:rPr lang="en-US" sz="2500" b="1" dirty="0">
                <a:solidFill>
                  <a:schemeClr val="tx2"/>
                </a:solidFill>
              </a:rPr>
              <a:t>E⟦E</a:t>
            </a:r>
            <a:r>
              <a:rPr lang="en-US" sz="2500" b="1" baseline="-25000" dirty="0">
                <a:solidFill>
                  <a:schemeClr val="tx2"/>
                </a:solidFill>
              </a:rPr>
              <a:t>1</a:t>
            </a:r>
            <a:r>
              <a:rPr lang="en-US" sz="2500" b="1" dirty="0">
                <a:solidFill>
                  <a:schemeClr val="tx2"/>
                </a:solidFill>
              </a:rPr>
              <a:t>⟧,E⟦E</a:t>
            </a:r>
            <a:r>
              <a:rPr lang="en-US" sz="2500" b="1" baseline="-25000" dirty="0">
                <a:solidFill>
                  <a:schemeClr val="tx2"/>
                </a:solidFill>
              </a:rPr>
              <a:t>2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ru-RU" sz="2500" b="1" dirty="0">
                <a:solidFill>
                  <a:schemeClr val="tx2"/>
                </a:solidFill>
              </a:rPr>
              <a:t>)</a:t>
            </a:r>
            <a:r>
              <a:rPr lang="en-US" sz="2500" b="1" dirty="0">
                <a:solidFill>
                  <a:schemeClr val="tx2"/>
                </a:solidFill>
              </a:rPr>
              <a:t>*E⟦E</a:t>
            </a:r>
            <a:r>
              <a:rPr lang="en-US" sz="2500" b="1" baseline="-25000" dirty="0">
                <a:solidFill>
                  <a:schemeClr val="tx2"/>
                </a:solidFill>
              </a:rPr>
              <a:t>0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Вначале вычисляется </a:t>
            </a:r>
            <a:r>
              <a:rPr lang="en-US" sz="2500" b="1" dirty="0">
                <a:solidFill>
                  <a:schemeClr val="tx2"/>
                </a:solidFill>
              </a:rPr>
              <a:t>E⟦E</a:t>
            </a:r>
            <a:r>
              <a:rPr lang="en-US" sz="2500" b="1" baseline="-25000" dirty="0">
                <a:solidFill>
                  <a:schemeClr val="tx2"/>
                </a:solidFill>
              </a:rPr>
              <a:t>0</a:t>
            </a:r>
            <a:r>
              <a:rPr lang="en-US" sz="2500" b="1" dirty="0">
                <a:solidFill>
                  <a:schemeClr val="tx2"/>
                </a:solidFill>
              </a:rPr>
              <a:t>⟧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Пусть в результате этого вычисления получается значение </a:t>
            </a:r>
            <a:r>
              <a:rPr lang="en-US" sz="2500" b="1" dirty="0">
                <a:solidFill>
                  <a:schemeClr val="tx2"/>
                </a:solidFill>
              </a:rPr>
              <a:t>&lt;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b="1" dirty="0">
                <a:solidFill>
                  <a:schemeClr val="tx2"/>
                </a:solidFill>
              </a:rPr>
              <a:t>,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b="1" dirty="0">
                <a:solidFill>
                  <a:schemeClr val="tx2"/>
                </a:solidFill>
              </a:rPr>
              <a:t>&gt;</a:t>
            </a:r>
            <a:r>
              <a:rPr lang="ru-RU" sz="2500" dirty="0">
                <a:solidFill>
                  <a:schemeClr val="tx2"/>
                </a:solidFill>
              </a:rPr>
              <a:t>. </a:t>
            </a:r>
            <a:endParaRPr lang="en-US" sz="25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Далее необходимо вычислять </a:t>
            </a:r>
            <a:r>
              <a:rPr lang="ru-RU" sz="2500" b="1" dirty="0">
                <a:solidFill>
                  <a:schemeClr val="tx2"/>
                </a:solidFill>
              </a:rPr>
              <a:t>((</a:t>
            </a:r>
            <a:r>
              <a:rPr lang="en-US" sz="2500" b="1" dirty="0">
                <a:solidFill>
                  <a:schemeClr val="tx2"/>
                </a:solidFill>
              </a:rPr>
              <a:t>𝜆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ru-RU" sz="2500" b="1" dirty="0">
                <a:solidFill>
                  <a:schemeClr val="tx2"/>
                </a:solidFill>
              </a:rPr>
              <a:t>.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en-US" sz="2500" b="1" dirty="0">
                <a:solidFill>
                  <a:schemeClr val="tx2"/>
                </a:solidFill>
              </a:rPr>
              <a:t>→E⟦E</a:t>
            </a:r>
            <a:r>
              <a:rPr lang="en-US" sz="2500" b="1" baseline="-25000" dirty="0">
                <a:solidFill>
                  <a:schemeClr val="tx2"/>
                </a:solidFill>
              </a:rPr>
              <a:t>1</a:t>
            </a:r>
            <a:r>
              <a:rPr lang="en-US" sz="2500" b="1" dirty="0">
                <a:solidFill>
                  <a:schemeClr val="tx2"/>
                </a:solidFill>
              </a:rPr>
              <a:t>⟧,E⟦E</a:t>
            </a:r>
            <a:r>
              <a:rPr lang="en-US" sz="2500" b="1" baseline="-25000" dirty="0">
                <a:solidFill>
                  <a:schemeClr val="tx2"/>
                </a:solidFill>
              </a:rPr>
              <a:t>2</a:t>
            </a:r>
            <a:r>
              <a:rPr lang="en-US" sz="2500" b="1" dirty="0">
                <a:solidFill>
                  <a:schemeClr val="tx2"/>
                </a:solidFill>
              </a:rPr>
              <a:t>⟧)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en-US" sz="2500" b="1" dirty="0">
                <a:solidFill>
                  <a:schemeClr val="tx2"/>
                </a:solidFill>
              </a:rPr>
              <a:t>')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После подстановки</a:t>
            </a:r>
            <a:r>
              <a:rPr lang="en-US" sz="2500" dirty="0">
                <a:solidFill>
                  <a:schemeClr val="tx2"/>
                </a:solidFill>
              </a:rPr>
              <a:t> 𝛃</a:t>
            </a:r>
            <a:r>
              <a:rPr lang="en-US" sz="2500" b="1" dirty="0">
                <a:solidFill>
                  <a:schemeClr val="tx2"/>
                </a:solidFill>
              </a:rPr>
              <a:t>' </a:t>
            </a:r>
            <a:r>
              <a:rPr lang="ru-RU" sz="2500" dirty="0">
                <a:solidFill>
                  <a:schemeClr val="tx2"/>
                </a:solidFill>
              </a:rPr>
              <a:t>вместо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аргументе</a:t>
            </a:r>
            <a:r>
              <a:rPr lang="en-US" sz="2500" dirty="0">
                <a:solidFill>
                  <a:schemeClr val="tx2"/>
                </a:solidFill>
              </a:rPr>
              <a:t> 𝛃</a:t>
            </a:r>
            <a:r>
              <a:rPr lang="ru-RU" sz="2500" dirty="0">
                <a:solidFill>
                  <a:schemeClr val="tx2"/>
                </a:solidFill>
              </a:rPr>
              <a:t> получаем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br>
              <a:rPr lang="en-US" sz="2500" dirty="0">
                <a:solidFill>
                  <a:schemeClr val="tx2"/>
                </a:solidFill>
              </a:rPr>
            </a:br>
            <a:r>
              <a:rPr lang="ru-RU" sz="2500" b="1" dirty="0">
                <a:solidFill>
                  <a:schemeClr val="tx2"/>
                </a:solidFill>
              </a:rPr>
              <a:t>(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en-US" sz="2500" b="1" dirty="0">
                <a:solidFill>
                  <a:schemeClr val="tx2"/>
                </a:solidFill>
              </a:rPr>
              <a:t>'→E⟦E</a:t>
            </a:r>
            <a:r>
              <a:rPr lang="en-US" sz="2500" b="1" baseline="-25000" dirty="0">
                <a:solidFill>
                  <a:schemeClr val="tx2"/>
                </a:solidFill>
              </a:rPr>
              <a:t>1</a:t>
            </a:r>
            <a:r>
              <a:rPr lang="en-US" sz="2500" b="1" dirty="0">
                <a:solidFill>
                  <a:schemeClr val="tx2"/>
                </a:solidFill>
              </a:rPr>
              <a:t>⟧,E⟦E</a:t>
            </a:r>
            <a:r>
              <a:rPr lang="en-US" sz="2500" b="1" baseline="-25000" dirty="0">
                <a:solidFill>
                  <a:schemeClr val="tx2"/>
                </a:solidFill>
              </a:rPr>
              <a:t>2</a:t>
            </a:r>
            <a:r>
              <a:rPr lang="en-US" sz="2500" b="1" dirty="0">
                <a:solidFill>
                  <a:schemeClr val="tx2"/>
                </a:solidFill>
              </a:rPr>
              <a:t>⟧)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dirty="0">
                <a:solidFill>
                  <a:schemeClr val="tx2"/>
                </a:solidFill>
              </a:rPr>
              <a:t>. Таким образом, если </a:t>
            </a:r>
            <a:r>
              <a:rPr lang="en-US" sz="2500" dirty="0">
                <a:solidFill>
                  <a:schemeClr val="tx2"/>
                </a:solidFill>
              </a:rPr>
              <a:t>𝛃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dirty="0">
                <a:solidFill>
                  <a:schemeClr val="tx2"/>
                </a:solidFill>
              </a:rPr>
              <a:t> </a:t>
            </a:r>
            <a:r>
              <a:rPr lang="en-US" sz="2500" dirty="0">
                <a:solidFill>
                  <a:schemeClr val="tx2"/>
                </a:solidFill>
              </a:rPr>
              <a:t>–</a:t>
            </a:r>
            <a:r>
              <a:rPr lang="ru-RU" sz="2500" dirty="0">
                <a:solidFill>
                  <a:schemeClr val="tx2"/>
                </a:solidFill>
              </a:rPr>
              <a:t> подходящее значение, то оно используется для выбора альтернативной ветви, которая вычисляется в состоянии </a:t>
            </a:r>
            <a:r>
              <a:rPr lang="en-US" sz="2500" dirty="0">
                <a:solidFill>
                  <a:schemeClr val="tx2"/>
                </a:solidFill>
              </a:rPr>
              <a:t>𝛔</a:t>
            </a:r>
            <a:r>
              <a:rPr lang="en-US" sz="2500" b="1" dirty="0">
                <a:solidFill>
                  <a:schemeClr val="tx2"/>
                </a:solidFill>
              </a:rPr>
              <a:t>'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Условная команда определяется точно также. Аналогичным образом определяется семантика команды </a:t>
            </a:r>
            <a:r>
              <a:rPr lang="ru-RU" sz="2500" b="1" u="sng" dirty="0" err="1">
                <a:solidFill>
                  <a:schemeClr val="tx2"/>
                </a:solidFill>
              </a:rPr>
              <a:t>while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E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b="1" u="sng" dirty="0" err="1">
                <a:solidFill>
                  <a:schemeClr val="tx2"/>
                </a:solidFill>
              </a:rPr>
              <a:t>do</a:t>
            </a:r>
            <a:r>
              <a:rPr lang="ru-RU" sz="2500" b="1" dirty="0">
                <a:solidFill>
                  <a:schemeClr val="tx2"/>
                </a:solidFill>
              </a:rPr>
              <a:t> С </a:t>
            </a:r>
            <a:r>
              <a:rPr lang="ru-RU" sz="2500" b="1" u="sng" dirty="0">
                <a:solidFill>
                  <a:schemeClr val="tx2"/>
                </a:solidFill>
              </a:rPr>
              <a:t>о</a:t>
            </a:r>
            <a:r>
              <a:rPr lang="en-US" sz="2500" b="1" u="sng" dirty="0">
                <a:solidFill>
                  <a:schemeClr val="tx2"/>
                </a:solidFill>
              </a:rPr>
              <a:t>d</a:t>
            </a:r>
            <a:r>
              <a:rPr lang="ru-RU" sz="2500" dirty="0">
                <a:solidFill>
                  <a:schemeClr val="tx2"/>
                </a:solidFill>
              </a:rPr>
              <a:t> (и других циклических команд). Остальные пункты определения семантики языка </a:t>
            </a:r>
            <a:r>
              <a:rPr lang="en-US" sz="2500" b="1" dirty="0">
                <a:solidFill>
                  <a:schemeClr val="tx2"/>
                </a:solidFill>
              </a:rPr>
              <a:t>L</a:t>
            </a:r>
            <a:r>
              <a:rPr lang="ru-RU" sz="2500" dirty="0">
                <a:solidFill>
                  <a:schemeClr val="tx2"/>
                </a:solidFill>
              </a:rPr>
              <a:t> в точности совпадают с ранее описанными.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791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Метод индукции фиксированной точки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9756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Являясь столь же мощным, как и метод численной индукции, этот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метод часто упрощает процесс доказательства.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Суть метода: Если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утверждение, такое что: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1)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⊥)</a:t>
            </a:r>
            <a:r>
              <a:rPr lang="ru-RU" sz="2800" dirty="0">
                <a:solidFill>
                  <a:schemeClr val="tx2"/>
                </a:solidFill>
              </a:rPr>
              <a:t> справедливо;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2) из справедливости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следует справедливость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, то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также справедливо.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Утверждение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часто может быть равенством, либо отношением ⊑, </a:t>
            </a:r>
            <a:r>
              <a:rPr lang="ru-RU" sz="2800" dirty="0" err="1">
                <a:solidFill>
                  <a:schemeClr val="tx2"/>
                </a:solidFill>
              </a:rPr>
              <a:t>a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 Н)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требующая доказательства теорема.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Индукция фиксированной точки часто используется при доказательстве методом, основанным на свойствах фиксированных точек.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523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653465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в качестве примера использования индукции фиксированной точки другое доказательство </a:t>
            </a:r>
            <a:r>
              <a:rPr lang="ru-RU" sz="2800" dirty="0">
                <a:solidFill>
                  <a:srgbClr val="970000"/>
                </a:solidFill>
              </a:rPr>
              <a:t>теоремы 5</a:t>
            </a:r>
            <a:r>
              <a:rPr lang="en-US" sz="2800" dirty="0">
                <a:solidFill>
                  <a:srgbClr val="970000"/>
                </a:solidFill>
              </a:rPr>
              <a:t>. </a:t>
            </a:r>
            <a:r>
              <a:rPr lang="ru-RU" sz="2800" dirty="0">
                <a:solidFill>
                  <a:srgbClr val="970000"/>
                </a:solidFill>
              </a:rPr>
              <a:t>Если </a:t>
            </a:r>
            <a:r>
              <a:rPr lang="ru-RU" sz="2800" b="1" dirty="0" err="1">
                <a:solidFill>
                  <a:srgbClr val="970000"/>
                </a:solidFill>
              </a:rPr>
              <a:t>f</a:t>
            </a:r>
            <a:r>
              <a:rPr lang="ru-RU" sz="2800" dirty="0">
                <a:solidFill>
                  <a:srgbClr val="970000"/>
                </a:solidFill>
              </a:rPr>
              <a:t> </a:t>
            </a:r>
            <a:r>
              <a:rPr lang="en-US" sz="2800" dirty="0">
                <a:solidFill>
                  <a:srgbClr val="970000"/>
                </a:solidFill>
              </a:rPr>
              <a:t>–</a:t>
            </a:r>
            <a:r>
              <a:rPr lang="ru-RU" sz="2800" dirty="0">
                <a:solidFill>
                  <a:srgbClr val="970000"/>
                </a:solidFill>
              </a:rPr>
              <a:t> строгая функция и </a:t>
            </a:r>
            <a:r>
              <a:rPr lang="en-US" sz="2800" b="1" dirty="0">
                <a:solidFill>
                  <a:srgbClr val="970000"/>
                </a:solidFill>
              </a:rPr>
              <a:t>f∙</a:t>
            </a:r>
            <a:r>
              <a:rPr lang="ru-RU" sz="2800" b="1" dirty="0" err="1">
                <a:solidFill>
                  <a:srgbClr val="970000"/>
                </a:solidFill>
              </a:rPr>
              <a:t>h</a:t>
            </a:r>
            <a:r>
              <a:rPr lang="ru-RU" sz="2800" b="1" dirty="0">
                <a:solidFill>
                  <a:srgbClr val="970000"/>
                </a:solidFill>
              </a:rPr>
              <a:t>=</a:t>
            </a:r>
            <a:r>
              <a:rPr lang="ru-RU" sz="2800" b="1" dirty="0" err="1">
                <a:solidFill>
                  <a:srgbClr val="970000"/>
                </a:solidFill>
              </a:rPr>
              <a:t>g</a:t>
            </a:r>
            <a:r>
              <a:rPr lang="en-US" sz="2800" b="1" dirty="0">
                <a:solidFill>
                  <a:srgbClr val="970000"/>
                </a:solidFill>
              </a:rPr>
              <a:t>∙</a:t>
            </a:r>
            <a:r>
              <a:rPr lang="ru-RU" sz="2800" b="1" dirty="0" err="1">
                <a:solidFill>
                  <a:srgbClr val="970000"/>
                </a:solidFill>
              </a:rPr>
              <a:t>f</a:t>
            </a:r>
            <a:r>
              <a:rPr lang="ru-RU" sz="2800" dirty="0">
                <a:solidFill>
                  <a:srgbClr val="970000"/>
                </a:solidFill>
              </a:rPr>
              <a:t>, то </a:t>
            </a:r>
            <a:r>
              <a:rPr lang="ru-RU" sz="2800" b="1" dirty="0" err="1">
                <a:solidFill>
                  <a:srgbClr val="970000"/>
                </a:solidFill>
              </a:rPr>
              <a:t>fix</a:t>
            </a:r>
            <a:r>
              <a:rPr lang="ru-RU" sz="2800" b="1" dirty="0">
                <a:solidFill>
                  <a:srgbClr val="970000"/>
                </a:solidFill>
              </a:rPr>
              <a:t> </a:t>
            </a:r>
            <a:r>
              <a:rPr lang="ru-RU" sz="2800" b="1" dirty="0" err="1">
                <a:solidFill>
                  <a:srgbClr val="970000"/>
                </a:solidFill>
              </a:rPr>
              <a:t>g</a:t>
            </a:r>
            <a:r>
              <a:rPr lang="ru-RU" sz="2800" b="1" dirty="0">
                <a:solidFill>
                  <a:srgbClr val="970000"/>
                </a:solidFill>
              </a:rPr>
              <a:t>=</a:t>
            </a:r>
            <a:r>
              <a:rPr lang="ru-RU" sz="2800" b="1" dirty="0" err="1">
                <a:solidFill>
                  <a:srgbClr val="970000"/>
                </a:solidFill>
              </a:rPr>
              <a:t>f</a:t>
            </a:r>
            <a:r>
              <a:rPr lang="ru-RU" sz="2800" b="1" dirty="0">
                <a:solidFill>
                  <a:srgbClr val="970000"/>
                </a:solidFill>
              </a:rPr>
              <a:t>(</a:t>
            </a:r>
            <a:r>
              <a:rPr lang="ru-RU" sz="2800" b="1" dirty="0" err="1">
                <a:solidFill>
                  <a:srgbClr val="970000"/>
                </a:solidFill>
              </a:rPr>
              <a:t>fix</a:t>
            </a:r>
            <a:r>
              <a:rPr lang="ru-RU" sz="2800" b="1" dirty="0">
                <a:solidFill>
                  <a:srgbClr val="970000"/>
                </a:solidFill>
              </a:rPr>
              <a:t> </a:t>
            </a:r>
            <a:r>
              <a:rPr lang="ru-RU" sz="2800" b="1" dirty="0" err="1">
                <a:solidFill>
                  <a:srgbClr val="970000"/>
                </a:solidFill>
              </a:rPr>
              <a:t>h</a:t>
            </a:r>
            <a:r>
              <a:rPr lang="ru-RU" sz="2800" b="1" dirty="0">
                <a:solidFill>
                  <a:srgbClr val="970000"/>
                </a:solidFill>
              </a:rPr>
              <a:t>)</a:t>
            </a:r>
            <a:r>
              <a:rPr lang="en-US" sz="2800" dirty="0">
                <a:solidFill>
                  <a:srgbClr val="970000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доказательства </a:t>
            </a:r>
            <a:r>
              <a:rPr lang="ru-RU" sz="2800" dirty="0">
                <a:solidFill>
                  <a:srgbClr val="970000"/>
                </a:solidFill>
              </a:rPr>
              <a:t>теоремы 5</a:t>
            </a:r>
            <a:r>
              <a:rPr lang="ru-RU" sz="2800" dirty="0">
                <a:solidFill>
                  <a:schemeClr val="tx2"/>
                </a:solidFill>
              </a:rPr>
              <a:t> покажем,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⊑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откуда будет следовать искомый результат.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u="sng" dirty="0">
                <a:solidFill>
                  <a:schemeClr val="tx2"/>
                </a:solidFill>
              </a:rPr>
              <a:t>В одну сторону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)) = (</a:t>
            </a:r>
            <a:r>
              <a:rPr lang="ru-RU" sz="2800" b="1" dirty="0" err="1">
                <a:solidFill>
                  <a:schemeClr val="tx2"/>
                </a:solidFill>
              </a:rPr>
              <a:t>g∙f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(</a:t>
            </a:r>
            <a:r>
              <a:rPr lang="ru-RU" sz="2800" b="1" dirty="0" err="1">
                <a:solidFill>
                  <a:schemeClr val="tx2"/>
                </a:solidFill>
              </a:rPr>
              <a:t>f∙h</a:t>
            </a:r>
            <a:r>
              <a:rPr lang="ru-RU" sz="2800" b="1" dirty="0">
                <a:solidFill>
                  <a:schemeClr val="tx2"/>
                </a:solidFill>
              </a:rPr>
              <a:t>)(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)) =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Воспользуемся допущением теоремы о том, что </a:t>
            </a:r>
            <a:r>
              <a:rPr lang="ru-RU" sz="2800" b="1" dirty="0" err="1">
                <a:solidFill>
                  <a:schemeClr val="tx2"/>
                </a:solidFill>
              </a:rPr>
              <a:t>g∙f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f∙h</a:t>
            </a:r>
            <a:r>
              <a:rPr lang="ru-RU" sz="2800" dirty="0">
                <a:solidFill>
                  <a:schemeClr val="tx2"/>
                </a:solidFill>
              </a:rPr>
              <a:t>, а также тем,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, а следовательно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получаем, что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– фиксированная точка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откуда, по свойству минимальной фиксированной точки, следует, что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 ⊑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247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b="1" u="sng" dirty="0">
                <a:solidFill>
                  <a:schemeClr val="tx2"/>
                </a:solidFill>
              </a:rPr>
              <a:t>В другую сторону</a:t>
            </a:r>
            <a:r>
              <a:rPr lang="ru-RU" sz="3200" dirty="0">
                <a:solidFill>
                  <a:schemeClr val="tx2"/>
                </a:solidFill>
              </a:rPr>
              <a:t>. Искомым утверждением является утверждение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 В качестве утверждения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возьмем: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Поскольку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dirty="0">
                <a:solidFill>
                  <a:schemeClr val="tx2"/>
                </a:solidFill>
              </a:rPr>
              <a:t> – строгая функция, то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(⊥) = ⊥</a:t>
            </a:r>
            <a:r>
              <a:rPr lang="ru-RU" sz="3200" dirty="0">
                <a:solidFill>
                  <a:schemeClr val="tx2"/>
                </a:solidFill>
              </a:rPr>
              <a:t>, а следовательно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(⊥) </a:t>
            </a:r>
            <a:r>
              <a:rPr lang="ru-RU" sz="3200" dirty="0">
                <a:solidFill>
                  <a:schemeClr val="tx2"/>
                </a:solidFill>
              </a:rPr>
              <a:t>⊑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, откуда следует справедливость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(⊥)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Предположим, что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  <a:r>
              <a:rPr lang="ru-RU" sz="3200" dirty="0">
                <a:solidFill>
                  <a:schemeClr val="tx2"/>
                </a:solidFill>
              </a:rPr>
              <a:t> справедливо для некоторого </a:t>
            </a:r>
            <a:r>
              <a:rPr lang="ru-RU" sz="3200" b="1" dirty="0">
                <a:solidFill>
                  <a:schemeClr val="tx2"/>
                </a:solidFill>
              </a:rPr>
              <a:t>х</a:t>
            </a:r>
            <a:r>
              <a:rPr lang="ru-RU" sz="3200" dirty="0">
                <a:solidFill>
                  <a:schemeClr val="tx2"/>
                </a:solidFill>
              </a:rPr>
              <a:t>, т.е.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(х)</a:t>
            </a:r>
            <a:r>
              <a:rPr lang="ru-RU" sz="3200" dirty="0">
                <a:solidFill>
                  <a:schemeClr val="tx2"/>
                </a:solidFill>
              </a:rPr>
              <a:t> ⊑ </a:t>
            </a:r>
            <a:r>
              <a:rPr lang="ru-RU" sz="3200" b="1" dirty="0" err="1">
                <a:solidFill>
                  <a:schemeClr val="tx2"/>
                </a:solidFill>
              </a:rPr>
              <a:t>fix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dirty="0">
                <a:solidFill>
                  <a:schemeClr val="tx2"/>
                </a:solidFill>
              </a:rPr>
              <a:t> и докажем, что </a:t>
            </a:r>
            <a:r>
              <a:rPr lang="ru-RU" sz="3200" b="1" dirty="0" err="1">
                <a:solidFill>
                  <a:schemeClr val="tx2"/>
                </a:solidFill>
              </a:rPr>
              <a:t>q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 также справедливо.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200" dirty="0">
                <a:solidFill>
                  <a:schemeClr val="tx2"/>
                </a:solidFill>
              </a:rPr>
              <a:t>Из допущения теоремы имеем: 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h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 = </a:t>
            </a:r>
            <a:r>
              <a:rPr lang="ru-RU" sz="3200" b="1" dirty="0" err="1">
                <a:solidFill>
                  <a:schemeClr val="tx2"/>
                </a:solidFill>
              </a:rPr>
              <a:t>g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f</a:t>
            </a:r>
            <a:r>
              <a:rPr lang="ru-RU" sz="3200" b="1" dirty="0">
                <a:solidFill>
                  <a:schemeClr val="tx2"/>
                </a:solidFill>
              </a:rPr>
              <a:t>(</a:t>
            </a:r>
            <a:r>
              <a:rPr lang="ru-RU" sz="3200" b="1" dirty="0" err="1">
                <a:solidFill>
                  <a:schemeClr val="tx2"/>
                </a:solidFill>
              </a:rPr>
              <a:t>x</a:t>
            </a:r>
            <a:r>
              <a:rPr lang="ru-RU" sz="3200" b="1" dirty="0">
                <a:solidFill>
                  <a:schemeClr val="tx2"/>
                </a:solidFill>
              </a:rPr>
              <a:t>))</a:t>
            </a:r>
            <a:r>
              <a:rPr lang="ru-RU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007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Согласно индуктивной гипотезе и в силу монотонности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, справедливо утверждение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 </a:t>
            </a:r>
            <a:r>
              <a:rPr lang="ru-RU" sz="3000" dirty="0">
                <a:solidFill>
                  <a:schemeClr val="tx2"/>
                </a:solidFill>
              </a:rPr>
              <a:t>⊑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b="1" dirty="0">
                <a:solidFill>
                  <a:schemeClr val="tx2"/>
                </a:solidFill>
              </a:rPr>
              <a:t>) =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, откуда следует, что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 </a:t>
            </a:r>
            <a:r>
              <a:rPr lang="ru-RU" sz="3000" dirty="0">
                <a:solidFill>
                  <a:schemeClr val="tx2"/>
                </a:solidFill>
              </a:rPr>
              <a:t>⊑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Таким образом, </a:t>
            </a:r>
            <a:r>
              <a:rPr lang="en-US" sz="3000" b="1" dirty="0" err="1">
                <a:solidFill>
                  <a:schemeClr val="tx2"/>
                </a:solidFill>
              </a:rPr>
              <a:t>q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x</a:t>
            </a:r>
            <a:r>
              <a:rPr lang="ru-RU" sz="3000" b="1" dirty="0">
                <a:solidFill>
                  <a:schemeClr val="tx2"/>
                </a:solidFill>
              </a:rPr>
              <a:t>))</a:t>
            </a:r>
            <a:r>
              <a:rPr lang="en-US" sz="3000" dirty="0">
                <a:solidFill>
                  <a:schemeClr val="tx2"/>
                </a:solidFill>
              </a:rPr>
              <a:t> –</a:t>
            </a:r>
            <a:r>
              <a:rPr lang="ru-RU" sz="3000" dirty="0">
                <a:solidFill>
                  <a:schemeClr val="tx2"/>
                </a:solidFill>
              </a:rPr>
              <a:t> справедливо.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30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По индукции фиксированной точки следует справедливость утверждения </a:t>
            </a:r>
            <a:r>
              <a:rPr lang="ru-RU" sz="3000" b="1" dirty="0" err="1">
                <a:solidFill>
                  <a:schemeClr val="tx2"/>
                </a:solidFill>
              </a:rPr>
              <a:t>q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</a:t>
            </a:r>
            <a:r>
              <a:rPr lang="ru-RU" sz="3000" dirty="0">
                <a:solidFill>
                  <a:schemeClr val="tx2"/>
                </a:solidFill>
              </a:rPr>
              <a:t>, т.е.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 </a:t>
            </a:r>
            <a:r>
              <a:rPr lang="ru-RU" sz="3000" dirty="0">
                <a:solidFill>
                  <a:schemeClr val="tx2"/>
                </a:solidFill>
              </a:rPr>
              <a:t>⊑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000" dirty="0">
                <a:solidFill>
                  <a:schemeClr val="tx2"/>
                </a:solidFill>
              </a:rPr>
              <a:t>Учитывая ранее доказанное утверждение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 ⊑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</a:t>
            </a:r>
            <a:r>
              <a:rPr lang="ru-RU" sz="3000" dirty="0">
                <a:solidFill>
                  <a:schemeClr val="tx2"/>
                </a:solidFill>
              </a:rPr>
              <a:t>, получаем: </a:t>
            </a:r>
            <a:r>
              <a:rPr lang="ru-RU" sz="3000" b="1" dirty="0" err="1">
                <a:solidFill>
                  <a:schemeClr val="tx2"/>
                </a:solidFill>
              </a:rPr>
              <a:t>f</a:t>
            </a:r>
            <a:r>
              <a:rPr lang="ru-RU" sz="3000" b="1" dirty="0">
                <a:solidFill>
                  <a:schemeClr val="tx2"/>
                </a:solidFill>
              </a:rPr>
              <a:t>(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h</a:t>
            </a:r>
            <a:r>
              <a:rPr lang="ru-RU" sz="3000" b="1" dirty="0">
                <a:solidFill>
                  <a:schemeClr val="tx2"/>
                </a:solidFill>
              </a:rPr>
              <a:t>) = </a:t>
            </a:r>
            <a:r>
              <a:rPr lang="ru-RU" sz="3000" b="1" dirty="0" err="1">
                <a:solidFill>
                  <a:schemeClr val="tx2"/>
                </a:solidFill>
              </a:rPr>
              <a:t>fix</a:t>
            </a:r>
            <a:r>
              <a:rPr lang="ru-RU" sz="3000" b="1" dirty="0">
                <a:solidFill>
                  <a:schemeClr val="tx2"/>
                </a:solidFill>
              </a:rPr>
              <a:t> </a:t>
            </a:r>
            <a:r>
              <a:rPr lang="ru-RU" sz="3000" b="1" dirty="0" err="1">
                <a:solidFill>
                  <a:schemeClr val="tx2"/>
                </a:solidFill>
              </a:rPr>
              <a:t>g</a:t>
            </a:r>
            <a:r>
              <a:rPr lang="ru-RU" sz="3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06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Доказательство </a:t>
            </a:r>
            <a:r>
              <a:rPr lang="ru-RU" sz="2800" dirty="0">
                <a:solidFill>
                  <a:srgbClr val="970000"/>
                </a:solidFill>
              </a:rPr>
              <a:t>теоремы 5</a:t>
            </a:r>
            <a:r>
              <a:rPr lang="ru-RU" sz="2800" dirty="0">
                <a:solidFill>
                  <a:schemeClr val="tx2"/>
                </a:solidFill>
              </a:rPr>
              <a:t> можно еще упростить.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Поскольку пара </a:t>
            </a:r>
            <a:r>
              <a:rPr lang="ru-RU" sz="2800" b="1" dirty="0">
                <a:solidFill>
                  <a:schemeClr val="tx2"/>
                </a:solidFill>
              </a:rPr>
              <a:t>&lt;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>
                <a:solidFill>
                  <a:schemeClr val="tx2"/>
                </a:solidFill>
              </a:rPr>
              <a:t> является минимальной  фиксированной точкой функции </a:t>
            </a:r>
            <a:r>
              <a:rPr lang="ru-RU" sz="2800" b="1" dirty="0">
                <a:solidFill>
                  <a:schemeClr val="tx2"/>
                </a:solidFill>
              </a:rPr>
              <a:t>𝜆(</a:t>
            </a:r>
            <a:r>
              <a:rPr lang="ru-RU" sz="2800" b="1" dirty="0" err="1">
                <a:solidFill>
                  <a:schemeClr val="tx2"/>
                </a:solidFill>
              </a:rPr>
              <a:t>х.у</a:t>
            </a:r>
            <a:r>
              <a:rPr lang="ru-RU" sz="2800" b="1" dirty="0">
                <a:solidFill>
                  <a:schemeClr val="tx2"/>
                </a:solidFill>
              </a:rPr>
              <a:t>).(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),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, то можно использовать индукцию фиксированной точки одновременно по двум фиксированным точкам.		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Будем искать утверждение </a:t>
            </a:r>
            <a:r>
              <a:rPr lang="en-US" sz="2800" b="1" dirty="0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х,у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такое что: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	1)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(⊥,⊥)</a:t>
            </a:r>
            <a:r>
              <a:rPr lang="ru-RU" sz="2800" dirty="0">
                <a:solidFill>
                  <a:schemeClr val="tx2"/>
                </a:solidFill>
              </a:rPr>
              <a:t> – справедливо;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	2) из справедливости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x,y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следует справедливость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),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мокло вывести, что </a:t>
            </a:r>
            <a:r>
              <a:rPr lang="en-US" sz="2800" b="1" dirty="0">
                <a:solidFill>
                  <a:schemeClr val="tx2"/>
                </a:solidFill>
              </a:rPr>
              <a:t>q(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ru-RU" sz="2800" dirty="0">
                <a:solidFill>
                  <a:schemeClr val="tx2"/>
                </a:solidFill>
              </a:rPr>
              <a:t>также справедливо.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5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ПРИМЕР ДОКАЗАТЕЛЬСТВА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качестве утверждения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x,y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возьмем: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Справедливость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(⊥,⊥)</a:t>
            </a:r>
            <a:r>
              <a:rPr lang="ru-RU" sz="2800" dirty="0">
                <a:solidFill>
                  <a:schemeClr val="tx2"/>
                </a:solidFill>
              </a:rPr>
              <a:t> следует из того, что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строгая функция.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Предположим, что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x,y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справедливо для некоторых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у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 допущению теоремы имеем: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)) =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Далее, по индуктивной гипотезе, получаем: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(х)) =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откуда следует, что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)) =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а следовательно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),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y</a:t>
            </a:r>
            <a:r>
              <a:rPr lang="ru-RU" sz="2800" b="1" dirty="0">
                <a:solidFill>
                  <a:schemeClr val="tx2"/>
                </a:solidFill>
              </a:rPr>
              <a:t>))</a:t>
            </a:r>
            <a:r>
              <a:rPr lang="ru-RU" sz="2800" dirty="0">
                <a:solidFill>
                  <a:schemeClr val="tx2"/>
                </a:solidFill>
              </a:rPr>
              <a:t> справедливо. </a:t>
            </a:r>
          </a:p>
          <a:p>
            <a:pPr marL="0" lvl="7" indent="0" algn="just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 индукции фиксированной точки получаем: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h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dirty="0" err="1">
                <a:solidFill>
                  <a:schemeClr val="tx2"/>
                </a:solidFill>
              </a:rPr>
              <a:t>fix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g</a:t>
            </a:r>
            <a:r>
              <a:rPr lang="ru-RU" sz="2800" dirty="0">
                <a:solidFill>
                  <a:schemeClr val="tx2"/>
                </a:solidFill>
              </a:rPr>
              <a:t>, что и требовалось доказать.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076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Техника индукции фиксированной точки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08885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500" dirty="0">
                    <a:solidFill>
                      <a:schemeClr val="tx2"/>
                    </a:solidFill>
                  </a:rPr>
                  <a:t>Заметим, что не все утверждения вида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) </a:t>
                </a:r>
                <a:r>
                  <a:rPr lang="ru-RU" sz="2500" dirty="0">
                    <a:solidFill>
                      <a:schemeClr val="tx2"/>
                    </a:solidFill>
                  </a:rPr>
                  <a:t>допустимы при доказательствах методом индукции фиксированной точки. </a:t>
                </a:r>
                <a:endParaRPr lang="en-US" sz="25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500" dirty="0">
                    <a:solidFill>
                      <a:schemeClr val="tx2"/>
                    </a:solidFill>
                  </a:rPr>
                  <a:t>Критерий допустимости утверждений может быть получен с помощью метода численной индукции. Если утверждение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(⊥)</a:t>
                </a:r>
                <a:r>
                  <a:rPr lang="ru-RU" sz="2500" dirty="0">
                    <a:solidFill>
                      <a:schemeClr val="tx2"/>
                    </a:solidFill>
                  </a:rPr>
                  <a:t> справедливо и из справедливости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500" dirty="0">
                    <a:solidFill>
                      <a:schemeClr val="tx2"/>
                    </a:solidFill>
                  </a:rPr>
                  <a:t> можем доказать справедливость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))</a:t>
                </a:r>
                <a:r>
                  <a:rPr lang="ru-RU" sz="2500" dirty="0">
                    <a:solidFill>
                      <a:schemeClr val="tx2"/>
                    </a:solidFill>
                  </a:rPr>
                  <a:t>,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то,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используя метод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численной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индукции,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получим,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что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5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(⊥))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справедливо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для всех 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n≥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500" dirty="0">
                    <a:solidFill>
                      <a:schemeClr val="tx2"/>
                    </a:solidFill>
                  </a:rPr>
                  <a:t>. Желательным утверждением является </a:t>
                </a:r>
                <a:r>
                  <a:rPr lang="en-US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ru-RU" sz="2500" dirty="0">
                            <a:solidFill>
                              <a:schemeClr val="tx2"/>
                            </a:solidFill>
                          </a:rPr>
                          <m:t>⊔</m:t>
                        </m:r>
                      </m:e>
                      <m:sub>
                        <m:r>
                          <m:rPr>
                            <m:brk m:alnAt="23"/>
                          </m:rPr>
                          <a:rPr lang="en-US" sz="25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𝐧</m:t>
                        </m:r>
                        <m:r>
                          <a:rPr lang="en-US" sz="25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5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𝟎</m:t>
                        </m:r>
                      </m:sub>
                      <m:sup>
                        <m:r>
                          <a:rPr lang="is-IS" sz="2500" b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ru-RU" sz="25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5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(⊥))</a:t>
                </a:r>
                <a:r>
                  <a:rPr lang="ru-RU" sz="2500" dirty="0">
                    <a:solidFill>
                      <a:schemeClr val="tx2"/>
                    </a:solidFill>
                  </a:rPr>
                  <a:t>.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Поскольку 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{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h</a:t>
                </a:r>
                <a:r>
                  <a:rPr lang="ru-RU" sz="2500" b="1" baseline="30000" dirty="0" err="1">
                    <a:solidFill>
                      <a:schemeClr val="tx2"/>
                    </a:solidFill>
                  </a:rPr>
                  <a:t>n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(⊥),</a:t>
                </a:r>
                <a:r>
                  <a:rPr lang="ru-RU" sz="2500" dirty="0">
                    <a:solidFill>
                      <a:schemeClr val="tx2"/>
                    </a:solidFill>
                  </a:rPr>
                  <a:t> 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n≥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0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}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есть цепь,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то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можно показать, что это утверждение справедливо, если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dirty="0">
                    <a:solidFill>
                      <a:schemeClr val="tx2"/>
                    </a:solidFill>
                  </a:rPr>
                  <a:t> является замкнутым утверждением. </a:t>
                </a:r>
                <a:endParaRPr lang="en-US" sz="25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500" dirty="0">
                    <a:solidFill>
                      <a:schemeClr val="tx2"/>
                    </a:solidFill>
                  </a:rPr>
                  <a:t>Под замкнутостью утверждения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(х)</a:t>
                </a:r>
                <a:r>
                  <a:rPr lang="ru-RU" sz="2500" dirty="0">
                    <a:solidFill>
                      <a:schemeClr val="tx2"/>
                    </a:solidFill>
                  </a:rPr>
                  <a:t> понимается сохранение справедливости утверждения для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н.в.г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.</a:t>
                </a:r>
                <a:r>
                  <a:rPr lang="ru-RU" sz="2500" dirty="0">
                    <a:solidFill>
                      <a:schemeClr val="tx2"/>
                    </a:solidFill>
                  </a:rPr>
                  <a:t> всех цепей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dirty="0">
                    <a:solidFill>
                      <a:schemeClr val="tx2"/>
                    </a:solidFill>
                  </a:rPr>
                  <a:t> из области значений, т.е. </a:t>
                </a:r>
                <a:r>
                  <a:rPr lang="en-US" sz="2500" dirty="0">
                    <a:solidFill>
                      <a:schemeClr val="tx2"/>
                    </a:solidFill>
                  </a:rPr>
                  <a:t>⩝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{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) </a:t>
                </a:r>
                <a:r>
                  <a:rPr lang="en-US" sz="2500" b="1" dirty="0" err="1">
                    <a:solidFill>
                      <a:schemeClr val="tx2"/>
                    </a:solidFill>
                  </a:rPr>
                  <a:t>|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 х</a:t>
                </a:r>
                <a:r>
                  <a:rPr lang="ru-RU" sz="2500" dirty="0">
                    <a:solidFill>
                      <a:schemeClr val="tx2"/>
                    </a:solidFill>
                  </a:rPr>
                  <a:t> </a:t>
                </a:r>
                <a:r>
                  <a:rPr lang="en-US" sz="2500" dirty="0">
                    <a:solidFill>
                      <a:schemeClr val="tx2"/>
                    </a:solidFill>
                  </a:rPr>
                  <a:t>∈</a:t>
                </a:r>
                <a:r>
                  <a:rPr lang="ru-RU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} </a:t>
                </a:r>
                <a:r>
                  <a:rPr lang="en-US" sz="2500" b="1" dirty="0">
                    <a:solidFill>
                      <a:schemeClr val="tx2"/>
                    </a:solidFill>
                  </a:rPr>
                  <a:t>→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500" dirty="0">
                    <a:solidFill>
                      <a:schemeClr val="tx2"/>
                    </a:solidFill>
                  </a:rPr>
                  <a:t>⊔</a:t>
                </a:r>
                <a:r>
                  <a:rPr lang="ru-RU" sz="25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5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5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500" dirty="0">
                    <a:solidFill>
                      <a:schemeClr val="tx2"/>
                    </a:solidFill>
                  </a:rPr>
                  <a:t>Техника индукции фиксированной точки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широко</a:t>
                </a:r>
                <a:r>
                  <a:rPr lang="en-US" sz="2500" dirty="0">
                    <a:solidFill>
                      <a:schemeClr val="tx2"/>
                    </a:solidFill>
                  </a:rPr>
                  <a:t> </a:t>
                </a:r>
                <a:r>
                  <a:rPr lang="ru-RU" sz="2500" dirty="0">
                    <a:solidFill>
                      <a:schemeClr val="tx2"/>
                    </a:solidFill>
                  </a:rPr>
                  <a:t>применяется в семантических доказательствах.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08885"/>
                <a:ext cx="10530770" cy="5064125"/>
              </a:xfrm>
              <a:blipFill rotWithShape="0">
                <a:blip r:embed="rId2"/>
                <a:stretch>
                  <a:fillRect l="-984" t="-1685" r="-926" b="-10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11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Свойства условного оператора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5045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Введем определения </a:t>
            </a:r>
            <a:r>
              <a:rPr lang="ru-RU" sz="2800" b="1" dirty="0">
                <a:solidFill>
                  <a:schemeClr val="tx2"/>
                </a:solidFill>
              </a:rPr>
              <a:t>коммутативности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>
                <a:solidFill>
                  <a:schemeClr val="tx2"/>
                </a:solidFill>
              </a:rPr>
              <a:t>идемпотентности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коммутативности</a:t>
            </a:r>
            <a:r>
              <a:rPr lang="en-US" sz="2800" b="1" dirty="0">
                <a:solidFill>
                  <a:srgbClr val="035B7A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Две команда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, коммутативны, если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≡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Команда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dirty="0">
                <a:solidFill>
                  <a:schemeClr val="tx2"/>
                </a:solidFill>
              </a:rPr>
              <a:t> и выражение </a:t>
            </a:r>
            <a:r>
              <a:rPr lang="en-US" sz="2800" dirty="0">
                <a:solidFill>
                  <a:schemeClr val="tx2"/>
                </a:solidFill>
              </a:rPr>
              <a:t>𝛚</a:t>
            </a:r>
            <a:r>
              <a:rPr lang="ru-RU" sz="2800" dirty="0">
                <a:solidFill>
                  <a:schemeClr val="tx2"/>
                </a:solidFill>
              </a:rPr>
              <a:t> коммутативны, если </a:t>
            </a:r>
            <a:r>
              <a:rPr lang="en-US" sz="2800" dirty="0">
                <a:solidFill>
                  <a:schemeClr val="tx2"/>
                </a:solidFill>
              </a:rPr>
              <a:t>𝛚</a:t>
            </a:r>
            <a:r>
              <a:rPr lang="en-US" sz="2800" b="1" dirty="0">
                <a:solidFill>
                  <a:schemeClr val="tx2"/>
                </a:solidFill>
              </a:rPr>
              <a:t> ≡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en-US" sz="2800" dirty="0">
                <a:solidFill>
                  <a:schemeClr val="tx2"/>
                </a:solidFill>
              </a:rPr>
              <a:t>𝛚</a:t>
            </a:r>
            <a:r>
              <a:rPr lang="ru-RU" sz="2800" dirty="0">
                <a:solidFill>
                  <a:schemeClr val="tx2"/>
                </a:solidFill>
              </a:rPr>
              <a:t>, т.е. выражение имеет то же самое значение до или после выполнения команды.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Два выражения всегда коммутируют, т.к. вычисление одного не может влиять на другое (положение меняется, когда допускается побочный эффект).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Определение идемпотентности</a:t>
            </a:r>
            <a:r>
              <a:rPr lang="en-US" sz="2800" b="1" dirty="0">
                <a:solidFill>
                  <a:srgbClr val="035B7A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Команда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dirty="0">
                <a:solidFill>
                  <a:schemeClr val="tx2"/>
                </a:solidFill>
              </a:rPr>
              <a:t> идемпотентна, если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en-US" sz="2800" b="1" dirty="0">
                <a:solidFill>
                  <a:schemeClr val="tx2"/>
                </a:solidFill>
              </a:rPr>
              <a:t>∙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≡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𝛄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идемпотентность команды означает, что выполнение ее более, чем один раз, ничего не меняет.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79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1439</Words>
  <Application>Microsoft Office PowerPoint</Application>
  <PresentationFormat>Широкоэкранный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Cambria</vt:lpstr>
      <vt:lpstr>Cambria Math</vt:lpstr>
      <vt:lpstr>Red Line Business 16x9</vt:lpstr>
      <vt:lpstr>Методы доказательства свойств программ</vt:lpstr>
      <vt:lpstr>Метод индукции фиксированной точки</vt:lpstr>
      <vt:lpstr>ПРИМЕР ДОКАЗАТЕЛЬСТВА</vt:lpstr>
      <vt:lpstr>ПРИМЕР ДОКАЗАТЕЛЬСТВА</vt:lpstr>
      <vt:lpstr>ПРИМЕР ДОКАЗАТЕЛЬСТВА</vt:lpstr>
      <vt:lpstr>ПРИМЕР ДОКАЗАТЕЛЬСТВА</vt:lpstr>
      <vt:lpstr>ПРИМЕР ДОКАЗАТЕЛЬСТВА</vt:lpstr>
      <vt:lpstr>Техника индукции фиксированной точки</vt:lpstr>
      <vt:lpstr>Свойства условного оператора</vt:lpstr>
      <vt:lpstr>Свойства условного оператора</vt:lpstr>
      <vt:lpstr>Свойства условного оператора</vt:lpstr>
      <vt:lpstr>Побочный эффект </vt:lpstr>
      <vt:lpstr>Побочный эффект </vt:lpstr>
      <vt:lpstr>Побочный эффект </vt:lpstr>
      <vt:lpstr>Побочный эффект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2017-04-24T14:28:13Z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