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411" r:id="rId3"/>
    <p:sldId id="442" r:id="rId4"/>
    <p:sldId id="445" r:id="rId5"/>
    <p:sldId id="444" r:id="rId6"/>
    <p:sldId id="446" r:id="rId7"/>
    <p:sldId id="447" r:id="rId8"/>
    <p:sldId id="448" r:id="rId9"/>
    <p:sldId id="449" r:id="rId10"/>
    <p:sldId id="425" r:id="rId11"/>
    <p:sldId id="450" r:id="rId12"/>
    <p:sldId id="451" r:id="rId13"/>
    <p:sldId id="443" r:id="rId14"/>
    <p:sldId id="452" r:id="rId15"/>
    <p:sldId id="453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0"/>
    <a:srgbClr val="035B7A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93" d="100"/>
          <a:sy n="93" d="100"/>
        </p:scale>
        <p:origin x="664" y="208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23.04.17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23.04.17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Методы доказательства свойств программ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9016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dirty="0">
                <a:solidFill>
                  <a:schemeClr val="tx2"/>
                </a:solidFill>
              </a:rPr>
              <a:t>Рассмотрим три основных метода, базирующиеся на понятии фиксированных точек: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600" dirty="0">
              <a:solidFill>
                <a:schemeClr val="tx2"/>
              </a:solidFill>
            </a:endParaRP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35B7A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035B7A"/>
                </a:solidFill>
              </a:rPr>
              <a:t>Метод доказательства, основанный на свойстве фиксированных точек.</a:t>
            </a: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35B7A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035B7A"/>
                </a:solidFill>
              </a:rPr>
              <a:t>Метод численной индукции.</a:t>
            </a: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35B7A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035B7A"/>
                </a:solidFill>
              </a:rPr>
              <a:t>Метод индукции фиксированной точки.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1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Метод численной индукции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Индуктивный шаг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Пусть гипотеза справедлива для некоторого </a:t>
            </a:r>
            <a:r>
              <a:rPr lang="en-US" sz="2800" b="1" dirty="0">
                <a:solidFill>
                  <a:schemeClr val="tx2"/>
                </a:solidFill>
              </a:rPr>
              <a:t>n≥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en-US" sz="2800" b="1" baseline="30000" dirty="0">
                <a:solidFill>
                  <a:schemeClr val="tx2"/>
                </a:solidFill>
              </a:rPr>
              <a:t>+</a:t>
            </a:r>
            <a:r>
              <a:rPr lang="ru-RU" sz="2800" b="1" baseline="30000" dirty="0">
                <a:solidFill>
                  <a:schemeClr val="tx2"/>
                </a:solidFill>
              </a:rPr>
              <a:t>1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en-US" sz="2800" b="1" baseline="30000" dirty="0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           	           </a:t>
            </a:r>
            <a:r>
              <a:rPr lang="ru-RU" sz="2800" dirty="0">
                <a:solidFill>
                  <a:schemeClr val="tx2"/>
                </a:solidFill>
              </a:rPr>
              <a:t>(по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индуктивной гипотезе)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)))</a:t>
            </a:r>
            <a:r>
              <a:rPr lang="en-US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en-US" sz="2800" b="1" dirty="0">
                <a:solidFill>
                  <a:schemeClr val="tx2"/>
                </a:solidFill>
              </a:rPr>
              <a:t>∙f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en-US" sz="2800" b="1" dirty="0">
                <a:solidFill>
                  <a:schemeClr val="tx2"/>
                </a:solidFill>
              </a:rPr>
              <a:t> =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           </a:t>
            </a:r>
            <a:r>
              <a:rPr lang="ru-RU" sz="2800" dirty="0">
                <a:solidFill>
                  <a:schemeClr val="tx2"/>
                </a:solidFill>
              </a:rPr>
              <a:t>(по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предположению теоремы)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en-US" sz="2800" b="1" baseline="30000" dirty="0">
                <a:solidFill>
                  <a:schemeClr val="tx2"/>
                </a:solidFill>
              </a:rPr>
              <a:t>n+1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т.е. утверждение справедливо и для </a:t>
            </a:r>
            <a:r>
              <a:rPr lang="ru-RU" sz="2800" b="1" dirty="0">
                <a:solidFill>
                  <a:schemeClr val="tx2"/>
                </a:solidFill>
              </a:rPr>
              <a:t>n+1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Отсюда, по индукции, получаем, что для всех </a:t>
            </a:r>
            <a:r>
              <a:rPr lang="en-US" sz="2800" b="1" dirty="0">
                <a:solidFill>
                  <a:schemeClr val="tx2"/>
                </a:solidFill>
              </a:rPr>
              <a:t>n≥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справедливо утверждение: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en-US" sz="2800" b="1" dirty="0">
                <a:solidFill>
                  <a:schemeClr val="tx2"/>
                </a:solidFill>
              </a:rPr>
              <a:t>(⊥)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576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Метод численной индукции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Далее, имеем: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en-US" sz="2800" b="1" dirty="0">
                    <a:solidFill>
                      <a:schemeClr val="tx2"/>
                    </a:solidFill>
                  </a:rPr>
                  <a:t>			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fix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tx2"/>
                            </a:solidFill>
                          </a:rPr>
                          <m:t>⊔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  <m:sup>
                        <m:r>
                          <a:rPr lang="is-I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p>
                    </m:sSubSup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tx2"/>
                            </a:solidFill>
                          </a:rPr>
                          <m:t>⊔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  <m:sup>
                        <m:r>
                          <a:rPr lang="is-I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p>
                    </m:sSubSup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))</m:t>
                    </m:r>
                  </m:oMath>
                </a14:m>
                <a:r>
                  <a:rPr lang="ru-RU" sz="2800" dirty="0" smtClean="0">
                    <a:solidFill>
                      <a:schemeClr val="tx2"/>
                    </a:solidFill>
                  </a:rPr>
                  <a:t>.</a:t>
                </a:r>
                <a:endParaRPr lang="ru-RU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en-US" sz="2800" b="1" dirty="0">
                    <a:solidFill>
                      <a:schemeClr val="tx2"/>
                    </a:solidFill>
                  </a:rPr>
                  <a:t>{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 |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n≥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}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–</a:t>
                </a:r>
                <a:r>
                  <a:rPr lang="ru-RU" sz="2800" dirty="0">
                    <a:solidFill>
                      <a:schemeClr val="tx2"/>
                    </a:solidFill>
                  </a:rPr>
                  <a:t> цепь, так как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⊑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и, из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en-US" sz="2800" b="1" baseline="30000" dirty="0">
                    <a:solidFill>
                      <a:schemeClr val="tx2"/>
                    </a:solidFill>
                  </a:rPr>
                  <a:t>-</a:t>
                </a:r>
                <a:r>
                  <a:rPr lang="ru-RU" sz="2800" b="1" baseline="30000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⊑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en-US" sz="2800" b="1" baseline="30000" dirty="0">
                    <a:solidFill>
                      <a:schemeClr val="tx2"/>
                    </a:solidFill>
                  </a:rPr>
                  <a:t>n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по монотонности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имеем: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⊑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h</a:t>
                </a:r>
                <a:r>
                  <a:rPr lang="ru-RU" sz="2800" b="1" baseline="30000" dirty="0">
                    <a:solidFill>
                      <a:schemeClr val="tx2"/>
                    </a:solidFill>
                  </a:rPr>
                  <a:t>n+1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для всех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n≥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Отсюда,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а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также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из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непрерывности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следует,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что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is-IS" sz="2800" b="1" i="1" dirty="0">
                  <a:solidFill>
                    <a:schemeClr val="tx2"/>
                  </a:solidFill>
                  <a:latin typeface="Cambria Math" charset="0"/>
                  <a:ea typeface="Arial" charset="0"/>
                  <a:cs typeface="Arial" charset="0"/>
                </a:endParaRPr>
              </a:p>
              <a:p>
                <a:pPr marL="0" lvl="7" indent="0" algn="ctr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tx2"/>
                            </a:solidFill>
                          </a:rPr>
                          <m:t>⊔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  <m:sup>
                        <m:r>
                          <a:rPr lang="is-I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p>
                    </m:sSubSup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))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=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f(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tx2"/>
                            </a:solidFill>
                          </a:rPr>
                          <m:t>⊔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  <m:sup>
                        <m:r>
                          <a:rPr lang="is-IS" sz="28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p>
                    </m:sSubSup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⊥</m:t>
                    </m:r>
                    <m:r>
                      <m:rPr>
                        <m:nor/>
                      </m:rPr>
                      <a:rPr lang="ru-RU" sz="2800" b="1" dirty="0">
                        <a:solidFill>
                          <a:schemeClr val="tx2"/>
                        </a:solidFill>
                      </a:rPr>
                      <m:t>))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fix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откуда следует искомый результат.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  <a:blipFill rotWithShape="0">
                <a:blip r:embed="rId2"/>
                <a:stretch>
                  <a:fillRect l="-1216" t="-2166" r="-1158" b="-2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431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Метод индукции фиксированной точки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9756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Этот метод является по существу </a:t>
            </a:r>
            <a:r>
              <a:rPr lang="en-US" sz="2800" dirty="0">
                <a:solidFill>
                  <a:schemeClr val="tx2"/>
                </a:solidFill>
              </a:rPr>
              <a:t>𝜇</a:t>
            </a:r>
            <a:r>
              <a:rPr lang="ru-RU" sz="2800" dirty="0">
                <a:solidFill>
                  <a:schemeClr val="tx2"/>
                </a:solidFill>
              </a:rPr>
              <a:t>-правилом де </a:t>
            </a:r>
            <a:r>
              <a:rPr lang="ru-RU" sz="2800" dirty="0" err="1">
                <a:solidFill>
                  <a:schemeClr val="tx2"/>
                </a:solidFill>
              </a:rPr>
              <a:t>Баккера</a:t>
            </a:r>
            <a:r>
              <a:rPr lang="ru-RU" sz="2800" dirty="0">
                <a:solidFill>
                  <a:schemeClr val="tx2"/>
                </a:solidFill>
              </a:rPr>
              <a:t> и Скотта. Являясь столь же мощным, как и метод численной индукции, этот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метод часто упрощает процесс доказательства.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Суть метода: Если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утверждение, такое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1)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⊥)</a:t>
            </a:r>
            <a:r>
              <a:rPr lang="ru-RU" sz="2800" dirty="0">
                <a:solidFill>
                  <a:schemeClr val="tx2"/>
                </a:solidFill>
              </a:rPr>
              <a:t> справедливо;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2) из справедливости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следует справедливость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, то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также справедливо.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Утверждение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часто может быть равенством, либо отношением ⊑, </a:t>
            </a:r>
            <a:r>
              <a:rPr lang="ru-RU" sz="2800" dirty="0" err="1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 Н)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требующая доказательства теорема.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Индукция фиксированной точки часто используется при доказательстве методом, основанным на свойствах фиксированных точек.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523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в качестве примера использования индукции фиксированной точки другое доказательство </a:t>
            </a:r>
            <a:r>
              <a:rPr lang="ru-RU" sz="2800" dirty="0">
                <a:solidFill>
                  <a:srgbClr val="970000"/>
                </a:solidFill>
              </a:rPr>
              <a:t>теоремы 5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доказательства </a:t>
            </a:r>
            <a:r>
              <a:rPr lang="ru-RU" sz="2800" dirty="0">
                <a:solidFill>
                  <a:srgbClr val="970000"/>
                </a:solidFill>
              </a:rPr>
              <a:t>теоремы 5</a:t>
            </a:r>
            <a:r>
              <a:rPr lang="ru-RU" sz="2800" dirty="0">
                <a:solidFill>
                  <a:schemeClr val="tx2"/>
                </a:solidFill>
              </a:rPr>
              <a:t> покажем,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откуда будет следовать искомый результат.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В одну сторону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)) = (</a:t>
            </a:r>
            <a:r>
              <a:rPr lang="ru-RU" sz="2800" b="1" dirty="0" err="1">
                <a:solidFill>
                  <a:schemeClr val="tx2"/>
                </a:solidFill>
              </a:rPr>
              <a:t>g∙f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(</a:t>
            </a:r>
            <a:r>
              <a:rPr lang="ru-RU" sz="2800" b="1" dirty="0" err="1">
                <a:solidFill>
                  <a:schemeClr val="tx2"/>
                </a:solidFill>
              </a:rPr>
              <a:t>f∙h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))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Воспользуемся допущением теоремы о том, что </a:t>
            </a:r>
            <a:r>
              <a:rPr lang="ru-RU" sz="2800" b="1" dirty="0" err="1">
                <a:solidFill>
                  <a:schemeClr val="tx2"/>
                </a:solidFill>
              </a:rPr>
              <a:t>g∙f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f∙h</a:t>
            </a:r>
            <a:r>
              <a:rPr lang="ru-RU" sz="2800" dirty="0">
                <a:solidFill>
                  <a:schemeClr val="tx2"/>
                </a:solidFill>
              </a:rPr>
              <a:t>, а также тем,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, а следовательно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получаем, что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откуда, по свойству минимальной фиксированной точки, следует,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⊑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247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другую сторону</a:t>
            </a:r>
            <a:r>
              <a:rPr lang="ru-RU" sz="3200" dirty="0">
                <a:solidFill>
                  <a:schemeClr val="tx2"/>
                </a:solidFill>
              </a:rPr>
              <a:t>. Искомым утверждением является утверждение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 В качестве утверждения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возьмем: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Поскольку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 – строгая функция, то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(⊥) = ⊥</a:t>
            </a:r>
            <a:r>
              <a:rPr lang="ru-RU" sz="3200" dirty="0">
                <a:solidFill>
                  <a:schemeClr val="tx2"/>
                </a:solidFill>
              </a:rPr>
              <a:t>, а следовательно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(⊥)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, откуда следует справедливость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(⊥)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Предположим, что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справедливо для некоторого </a:t>
            </a:r>
            <a:r>
              <a:rPr lang="ru-RU" sz="3200" b="1" dirty="0">
                <a:solidFill>
                  <a:schemeClr val="tx2"/>
                </a:solidFill>
              </a:rPr>
              <a:t>х</a:t>
            </a:r>
            <a:r>
              <a:rPr lang="ru-RU" sz="3200" dirty="0">
                <a:solidFill>
                  <a:schemeClr val="tx2"/>
                </a:solidFill>
              </a:rPr>
              <a:t>, т.е.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(х)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 и докажем, что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 также справедливо.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Из допущения теоремы имеем: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 =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007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Согласно индуктивной гипотезе и в силу монотонности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, справедливо утверждение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 </a:t>
            </a:r>
            <a:r>
              <a:rPr lang="ru-RU" sz="3000" dirty="0">
                <a:solidFill>
                  <a:schemeClr val="tx2"/>
                </a:solidFill>
              </a:rPr>
              <a:t>⊑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) =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, откуда следует, что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 </a:t>
            </a:r>
            <a:r>
              <a:rPr lang="ru-RU" sz="3000" dirty="0">
                <a:solidFill>
                  <a:schemeClr val="tx2"/>
                </a:solidFill>
              </a:rPr>
              <a:t>⊑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Таким образом, </a:t>
            </a:r>
            <a:r>
              <a:rPr lang="en-US" sz="3000" b="1" dirty="0" err="1">
                <a:solidFill>
                  <a:schemeClr val="tx2"/>
                </a:solidFill>
              </a:rPr>
              <a:t>q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</a:t>
            </a:r>
            <a:r>
              <a:rPr lang="en-US" sz="3000" dirty="0">
                <a:solidFill>
                  <a:schemeClr val="tx2"/>
                </a:solidFill>
              </a:rPr>
              <a:t> –</a:t>
            </a:r>
            <a:r>
              <a:rPr lang="ru-RU" sz="3000" dirty="0">
                <a:solidFill>
                  <a:schemeClr val="tx2"/>
                </a:solidFill>
              </a:rPr>
              <a:t> справедливо.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По индукции фиксированной точки следует справедливость утверждения </a:t>
            </a:r>
            <a:r>
              <a:rPr lang="ru-RU" sz="3000" b="1" dirty="0" err="1">
                <a:solidFill>
                  <a:schemeClr val="tx2"/>
                </a:solidFill>
              </a:rPr>
              <a:t>q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</a:t>
            </a:r>
            <a:r>
              <a:rPr lang="ru-RU" sz="3000" dirty="0">
                <a:solidFill>
                  <a:schemeClr val="tx2"/>
                </a:solidFill>
              </a:rPr>
              <a:t>, т.е.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 </a:t>
            </a:r>
            <a:r>
              <a:rPr lang="ru-RU" sz="3000" dirty="0">
                <a:solidFill>
                  <a:schemeClr val="tx2"/>
                </a:solidFill>
              </a:rPr>
              <a:t>⊑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Учитывая ранее доказанное утверждение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 ⊑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</a:t>
            </a:r>
            <a:r>
              <a:rPr lang="ru-RU" sz="3000" dirty="0">
                <a:solidFill>
                  <a:schemeClr val="tx2"/>
                </a:solidFill>
              </a:rPr>
              <a:t>, получаем: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 =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06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65988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Метод доказательства, основанный на свойстве фиксированных точек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26744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Рассмотрим общую схему доказательства этим методом.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Пусть 𝛄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'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ru-RU" sz="3000" b="1" dirty="0">
                <a:solidFill>
                  <a:schemeClr val="tx2"/>
                </a:solidFill>
              </a:rPr>
              <a:t>=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 и 𝛄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'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ru-RU" sz="3000" b="1" dirty="0">
                <a:solidFill>
                  <a:schemeClr val="tx2"/>
                </a:solidFill>
              </a:rPr>
              <a:t>=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, где 𝛄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' и 𝛄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' </a:t>
            </a:r>
            <a:r>
              <a:rPr lang="en-US" sz="3000" dirty="0">
                <a:solidFill>
                  <a:schemeClr val="tx2"/>
                </a:solidFill>
              </a:rPr>
              <a:t>–</a:t>
            </a:r>
            <a:r>
              <a:rPr lang="ru-RU" sz="3000" dirty="0">
                <a:solidFill>
                  <a:schemeClr val="tx2"/>
                </a:solidFill>
              </a:rPr>
              <a:t> минимальные фиксированные точки операторов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 и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, соответственно, и пусть требуется доказать, что 𝛄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' </a:t>
            </a:r>
            <a:r>
              <a:rPr lang="en-US" sz="3000" dirty="0">
                <a:solidFill>
                  <a:schemeClr val="tx2"/>
                </a:solidFill>
              </a:rPr>
              <a:t>=</a:t>
            </a:r>
            <a:r>
              <a:rPr lang="ru-RU" sz="3000" dirty="0">
                <a:solidFill>
                  <a:schemeClr val="tx2"/>
                </a:solidFill>
              </a:rPr>
              <a:t> 𝛄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'.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Идея доказательства заключается в том, чтобы показать, что 𝛄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' является фиксированной точкой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, а 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000" dirty="0">
                <a:solidFill>
                  <a:schemeClr val="tx2"/>
                </a:solidFill>
              </a:rPr>
              <a:t>𝛄</a:t>
            </a:r>
            <a:r>
              <a:rPr lang="en-US" sz="3000" b="1" baseline="-25000" dirty="0">
                <a:solidFill>
                  <a:schemeClr val="tx2"/>
                </a:solidFill>
              </a:rPr>
              <a:t>1</a:t>
            </a:r>
            <a:r>
              <a:rPr lang="ru-RU" sz="3000" dirty="0">
                <a:solidFill>
                  <a:schemeClr val="tx2"/>
                </a:solidFill>
              </a:rPr>
              <a:t>' </a:t>
            </a:r>
            <a:r>
              <a:rPr lang="en-US" sz="3000" dirty="0">
                <a:solidFill>
                  <a:schemeClr val="tx2"/>
                </a:solidFill>
              </a:rPr>
              <a:t>–</a:t>
            </a:r>
            <a:r>
              <a:rPr lang="ru-RU" sz="3000" dirty="0">
                <a:solidFill>
                  <a:schemeClr val="tx2"/>
                </a:solidFill>
              </a:rPr>
              <a:t> фиксированной точкой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en-US" sz="3000" b="1" baseline="-25000" dirty="0">
                <a:solidFill>
                  <a:schemeClr val="tx2"/>
                </a:solidFill>
              </a:rPr>
              <a:t>0</a:t>
            </a:r>
            <a:r>
              <a:rPr lang="ru-RU" sz="30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87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65988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Метод доказательства, основанный на свойстве фиксированных точек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27304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Таким образом, вначале необходимо доказать, что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</a:t>
            </a:r>
            <a:r>
              <a:rPr lang="ru-RU" sz="3200" b="1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, откуда будет следовать,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 ⊑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',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так как 𝛄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 – минимальная фиксированная точка оператора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Далее, аналогично надо доказать, что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 </a:t>
            </a:r>
            <a:r>
              <a:rPr lang="ru-RU" sz="3200" b="1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H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, откуда будет следовать, что 𝛄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⊑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', так как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– минимальная фиксированная точка оператора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Наконец, из 𝛄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 ⊑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и 𝛄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⊑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 следует,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'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𝛄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'.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54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318516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>
                <a:effectLst/>
              </a:rPr>
              <a:t>ПРИМЕР ДОКАЗАТЕЛЬСТВА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17016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Проиллюстрируем метод доказательства на примере.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Пусть функции </a:t>
            </a:r>
            <a:r>
              <a:rPr lang="en-US" sz="3200" b="1" dirty="0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 и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 имеют вид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: </a:t>
            </a:r>
            <a:r>
              <a:rPr lang="ru-RU" sz="3200" b="1" dirty="0" err="1">
                <a:solidFill>
                  <a:schemeClr val="tx2"/>
                </a:solidFill>
              </a:rPr>
              <a:t>D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→ </a:t>
            </a:r>
            <a:r>
              <a:rPr lang="ru-RU" sz="3200" b="1" dirty="0" err="1">
                <a:solidFill>
                  <a:schemeClr val="tx2"/>
                </a:solidFill>
              </a:rPr>
              <a:t>D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 и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: </a:t>
            </a:r>
            <a:r>
              <a:rPr lang="ru-RU" sz="3200" b="1" dirty="0" err="1">
                <a:solidFill>
                  <a:schemeClr val="tx2"/>
                </a:solidFill>
              </a:rPr>
              <a:t>D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→ </a:t>
            </a:r>
            <a:r>
              <a:rPr lang="ru-RU" sz="3200" b="1" dirty="0" err="1">
                <a:solidFill>
                  <a:schemeClr val="tx2"/>
                </a:solidFill>
              </a:rPr>
              <a:t>D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Доказать, что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) =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Доказательство</a:t>
            </a:r>
            <a:r>
              <a:rPr lang="ru-RU" sz="3200" dirty="0">
                <a:solidFill>
                  <a:schemeClr val="tx2"/>
                </a:solidFill>
              </a:rPr>
              <a:t>. Пусть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 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и 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b="1" dirty="0">
                <a:solidFill>
                  <a:schemeClr val="tx2"/>
                </a:solidFill>
              </a:rPr>
              <a:t> 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Таким образом, необходимо доказать, что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 =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одну сторону</a:t>
            </a:r>
            <a:r>
              <a:rPr lang="ru-RU" sz="3200" dirty="0">
                <a:solidFill>
                  <a:schemeClr val="tx2"/>
                </a:solidFill>
              </a:rPr>
              <a:t>: Покажем, что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		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)(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b="1" dirty="0">
                <a:solidFill>
                  <a:schemeClr val="tx2"/>
                </a:solidFill>
              </a:rPr>
              <a:t>))) =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)(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b="1" dirty="0">
                <a:solidFill>
                  <a:schemeClr val="tx2"/>
                </a:solidFill>
              </a:rPr>
              <a:t>)) =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т.к. 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. Отсюда следует, что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, т.к.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dirty="0">
                <a:solidFill>
                  <a:schemeClr val="tx2"/>
                </a:solidFill>
              </a:rPr>
              <a:t> – минимальная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32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318516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>
                <a:effectLst/>
              </a:rPr>
              <a:t>ПРИМЕР ДОКАЗАТЕЛЬСТВА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52424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обратную сторону</a:t>
            </a:r>
            <a:r>
              <a:rPr lang="ru-RU" sz="3200" dirty="0">
                <a:solidFill>
                  <a:schemeClr val="tx2"/>
                </a:solidFill>
              </a:rPr>
              <a:t>: Покажем, что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en-US" sz="3200" dirty="0">
                <a:solidFill>
                  <a:schemeClr val="tx2"/>
                </a:solidFill>
              </a:rPr>
              <a:t> ⊑ </a:t>
            </a:r>
            <a:r>
              <a:rPr lang="en-US" sz="3200" b="1" dirty="0">
                <a:solidFill>
                  <a:schemeClr val="tx2"/>
                </a:solidFill>
              </a:rPr>
              <a:t>u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r>
              <a:rPr lang="ru-RU" sz="3200" dirty="0">
                <a:solidFill>
                  <a:schemeClr val="tx2"/>
                </a:solidFill>
              </a:rPr>
              <a:t> Поскольку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u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</a:t>
            </a:r>
            <a:r>
              <a:rPr lang="ru-RU" sz="3200" dirty="0">
                <a:solidFill>
                  <a:schemeClr val="tx2"/>
                </a:solidFill>
              </a:rPr>
              <a:t>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, то требуемое утверждение эквивалентно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⊑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)(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или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⊑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, откуда, по монотонности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, следует, что достаточно доказать утверждение 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⊑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gu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Покажем, что </a:t>
            </a:r>
            <a:r>
              <a:rPr lang="ru-RU" sz="3200" b="1" dirty="0" err="1">
                <a:solidFill>
                  <a:schemeClr val="tx2"/>
                </a:solidFill>
              </a:rPr>
              <a:t>gu</a:t>
            </a:r>
            <a:r>
              <a:rPr lang="ru-RU" sz="32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)(</a:t>
            </a:r>
            <a:r>
              <a:rPr lang="ru-RU" sz="3200" b="1" dirty="0" err="1">
                <a:solidFill>
                  <a:schemeClr val="tx2"/>
                </a:solidFill>
              </a:rPr>
              <a:t>gu</a:t>
            </a:r>
            <a:r>
              <a:rPr lang="ru-RU" sz="3200" b="1" dirty="0">
                <a:solidFill>
                  <a:schemeClr val="tx2"/>
                </a:solidFill>
              </a:rPr>
              <a:t>) =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))) =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>
                <a:solidFill>
                  <a:schemeClr val="tx2"/>
                </a:solidFill>
              </a:rPr>
              <a:t>((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)(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)) = </a:t>
            </a:r>
            <a:r>
              <a:rPr lang="ru-RU" sz="3200" b="1" dirty="0" err="1">
                <a:solidFill>
                  <a:schemeClr val="tx2"/>
                </a:solidFill>
              </a:rPr>
              <a:t>gu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т.к.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 Отсюда следует, что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⊑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gu</a:t>
            </a:r>
            <a:r>
              <a:rPr lang="ru-RU" sz="3200" dirty="0">
                <a:solidFill>
                  <a:schemeClr val="tx2"/>
                </a:solidFill>
              </a:rPr>
              <a:t>, т.к. </a:t>
            </a:r>
            <a:r>
              <a:rPr lang="ru-RU" sz="3200" b="1" dirty="0" err="1">
                <a:solidFill>
                  <a:schemeClr val="tx2"/>
                </a:solidFill>
              </a:rPr>
              <a:t>v</a:t>
            </a:r>
            <a:r>
              <a:rPr lang="ru-RU" sz="3200" dirty="0">
                <a:solidFill>
                  <a:schemeClr val="tx2"/>
                </a:solidFill>
              </a:rPr>
              <a:t> – минимальная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 Таким образом, получаем, что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en-US" sz="3200" dirty="0">
                <a:solidFill>
                  <a:schemeClr val="tx2"/>
                </a:solidFill>
              </a:rPr>
              <a:t> ⊑ </a:t>
            </a:r>
            <a:r>
              <a:rPr lang="en-US" sz="3200" b="1" dirty="0">
                <a:solidFill>
                  <a:schemeClr val="tx2"/>
                </a:solidFill>
              </a:rPr>
              <a:t>u</a:t>
            </a:r>
            <a:r>
              <a:rPr lang="ru-RU" sz="3200" dirty="0">
                <a:solidFill>
                  <a:schemeClr val="tx2"/>
                </a:solidFill>
              </a:rPr>
              <a:t>. Учитывая ранее доказанное утверждение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, получаем, что </a:t>
            </a:r>
            <a:r>
              <a:rPr lang="ru-RU" sz="3200" b="1" dirty="0" err="1">
                <a:solidFill>
                  <a:schemeClr val="tx2"/>
                </a:solidFill>
              </a:rPr>
              <a:t>u</a:t>
            </a:r>
            <a:r>
              <a:rPr lang="ru-RU" sz="3200" b="1" dirty="0">
                <a:solidFill>
                  <a:schemeClr val="tx2"/>
                </a:solidFill>
              </a:rPr>
              <a:t> = </a:t>
            </a:r>
            <a:r>
              <a:rPr lang="ru-RU" sz="3200" b="1" dirty="0" err="1">
                <a:solidFill>
                  <a:schemeClr val="tx2"/>
                </a:solidFill>
              </a:rPr>
              <a:t>fv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  <a:r>
              <a:rPr lang="ru-RU" sz="3200" dirty="0" err="1">
                <a:solidFill>
                  <a:schemeClr val="tx2"/>
                </a:solidFill>
              </a:rPr>
              <a:t>ч.т.д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804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318516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>
                <a:effectLst/>
              </a:rPr>
              <a:t>ПРИМЕР ДОКАЗАТЕЛЬСТВА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34136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Применим теперь этот метод для доказательства </a:t>
            </a:r>
            <a:r>
              <a:rPr lang="ru-RU" sz="3200" dirty="0">
                <a:solidFill>
                  <a:srgbClr val="970000"/>
                </a:solidFill>
              </a:rPr>
              <a:t>теоремы 2</a:t>
            </a:r>
            <a:r>
              <a:rPr lang="ru-RU" sz="3200" dirty="0">
                <a:solidFill>
                  <a:schemeClr val="tx2"/>
                </a:solidFill>
              </a:rPr>
              <a:t>, т.е. докажем, что</a:t>
            </a: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 err="1">
                <a:solidFill>
                  <a:schemeClr val="tx2"/>
                </a:solidFill>
              </a:rPr>
              <a:t>repeat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C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u="sng" dirty="0" err="1">
                <a:solidFill>
                  <a:schemeClr val="tx2"/>
                </a:solidFill>
              </a:rPr>
              <a:t>while</a:t>
            </a:r>
            <a:r>
              <a:rPr lang="ru-RU" sz="3200" b="1" dirty="0">
                <a:solidFill>
                  <a:schemeClr val="tx2"/>
                </a:solidFill>
              </a:rPr>
              <a:t> Е = С; </a:t>
            </a:r>
            <a:r>
              <a:rPr lang="ru-RU" sz="3200" b="1" u="sng" dirty="0" err="1">
                <a:solidFill>
                  <a:schemeClr val="tx2"/>
                </a:solidFill>
              </a:rPr>
              <a:t>while</a:t>
            </a:r>
            <a:r>
              <a:rPr lang="ru-RU" sz="3200" b="1" dirty="0">
                <a:solidFill>
                  <a:schemeClr val="tx2"/>
                </a:solidFill>
              </a:rPr>
              <a:t> Е </a:t>
            </a:r>
            <a:r>
              <a:rPr lang="ru-RU" sz="3200" b="1" u="sng" dirty="0" err="1">
                <a:solidFill>
                  <a:schemeClr val="tx2"/>
                </a:solidFill>
              </a:rPr>
              <a:t>do</a:t>
            </a:r>
            <a:r>
              <a:rPr lang="ru-RU" sz="3200" b="1" dirty="0">
                <a:solidFill>
                  <a:schemeClr val="tx2"/>
                </a:solidFill>
              </a:rPr>
              <a:t> С </a:t>
            </a:r>
            <a:r>
              <a:rPr lang="ru-RU" sz="3200" b="1" u="sng" dirty="0" err="1">
                <a:solidFill>
                  <a:schemeClr val="tx2"/>
                </a:solidFill>
              </a:rPr>
              <a:t>od</a:t>
            </a:r>
            <a:r>
              <a:rPr lang="ru-RU" sz="3200" u="sng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Доказательство</a:t>
            </a:r>
            <a:r>
              <a:rPr lang="ru-RU" sz="3200" dirty="0">
                <a:solidFill>
                  <a:schemeClr val="tx2"/>
                </a:solidFill>
              </a:rPr>
              <a:t>. Пусть 𝛄 </a:t>
            </a:r>
            <a:r>
              <a:rPr lang="ru-RU" sz="3200" b="1" dirty="0">
                <a:solidFill>
                  <a:schemeClr val="tx2"/>
                </a:solidFill>
              </a:rPr>
              <a:t>= С</a:t>
            </a:r>
            <a:r>
              <a:rPr lang="en-US" sz="3200" b="1" dirty="0">
                <a:solidFill>
                  <a:schemeClr val="tx2"/>
                </a:solidFill>
              </a:rPr>
              <a:t>⟦</a:t>
            </a:r>
            <a:r>
              <a:rPr lang="ru-RU" sz="3200" b="1" dirty="0" err="1">
                <a:solidFill>
                  <a:schemeClr val="tx2"/>
                </a:solidFill>
              </a:rPr>
              <a:t>C</a:t>
            </a:r>
            <a:r>
              <a:rPr lang="en-US" sz="3200" b="1" dirty="0">
                <a:solidFill>
                  <a:schemeClr val="tx2"/>
                </a:solidFill>
              </a:rPr>
              <a:t>⟧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=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E</a:t>
            </a:r>
            <a:r>
              <a:rPr lang="en-US" sz="3200" b="1" dirty="0">
                <a:solidFill>
                  <a:schemeClr val="tx2"/>
                </a:solidFill>
              </a:rPr>
              <a:t>⟦</a:t>
            </a:r>
            <a:r>
              <a:rPr lang="ru-RU" sz="3200" b="1" dirty="0" err="1">
                <a:solidFill>
                  <a:schemeClr val="tx2"/>
                </a:solidFill>
              </a:rPr>
              <a:t>E</a:t>
            </a:r>
            <a:r>
              <a:rPr lang="en-US" sz="3200" b="1" dirty="0">
                <a:solidFill>
                  <a:schemeClr val="tx2"/>
                </a:solidFill>
              </a:rPr>
              <a:t>⟧</a:t>
            </a:r>
            <a:r>
              <a:rPr lang="ru-RU" sz="3200" dirty="0">
                <a:solidFill>
                  <a:schemeClr val="tx2"/>
                </a:solidFill>
              </a:rPr>
              <a:t> и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   </a:t>
            </a:r>
            <a:r>
              <a:rPr lang="ru-RU" sz="3200" b="1" dirty="0">
                <a:solidFill>
                  <a:schemeClr val="tx2"/>
                </a:solidFill>
              </a:rPr>
              <a:t>H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Это означает,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С</a:t>
            </a:r>
            <a:r>
              <a:rPr lang="en-US" sz="3200" b="1" dirty="0">
                <a:solidFill>
                  <a:schemeClr val="tx2"/>
                </a:solidFill>
              </a:rPr>
              <a:t>⟦</a:t>
            </a:r>
            <a:r>
              <a:rPr lang="ru-RU" sz="3200" b="1" u="sng" dirty="0" err="1">
                <a:solidFill>
                  <a:schemeClr val="tx2"/>
                </a:solidFill>
              </a:rPr>
              <a:t>while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E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u="sng" dirty="0" err="1">
                <a:solidFill>
                  <a:schemeClr val="tx2"/>
                </a:solidFill>
              </a:rPr>
              <a:t>d</a:t>
            </a:r>
            <a:r>
              <a:rPr lang="en-US" sz="3200" b="1" u="sng" dirty="0">
                <a:solidFill>
                  <a:schemeClr val="tx2"/>
                </a:solidFill>
              </a:rPr>
              <a:t>o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C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u="sng" dirty="0" err="1">
                <a:solidFill>
                  <a:schemeClr val="tx2"/>
                </a:solidFill>
              </a:rPr>
              <a:t>od</a:t>
            </a:r>
            <a:r>
              <a:rPr lang="en-US" sz="3200" b="1" dirty="0">
                <a:solidFill>
                  <a:schemeClr val="tx2"/>
                </a:solidFill>
              </a:rPr>
              <a:t>⟧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dirty="0">
                <a:solidFill>
                  <a:schemeClr val="tx2"/>
                </a:solidFill>
              </a:rPr>
              <a:t>     </a:t>
            </a:r>
            <a:r>
              <a:rPr lang="ru-RU" sz="3200" b="1" dirty="0">
                <a:solidFill>
                  <a:schemeClr val="tx2"/>
                </a:solidFill>
              </a:rPr>
              <a:t>С</a:t>
            </a:r>
            <a:r>
              <a:rPr lang="en-US" sz="3200" b="1" dirty="0">
                <a:solidFill>
                  <a:schemeClr val="tx2"/>
                </a:solidFill>
              </a:rPr>
              <a:t>⟦</a:t>
            </a:r>
            <a:r>
              <a:rPr lang="en-US" sz="3200" b="1" u="sng" dirty="0">
                <a:solidFill>
                  <a:schemeClr val="tx2"/>
                </a:solidFill>
              </a:rPr>
              <a:t>repeat</a:t>
            </a:r>
            <a:r>
              <a:rPr lang="en-US" sz="3200" b="1" dirty="0">
                <a:solidFill>
                  <a:schemeClr val="tx2"/>
                </a:solidFill>
              </a:rPr>
              <a:t> C </a:t>
            </a:r>
            <a:r>
              <a:rPr lang="en-US" sz="3200" b="1" u="sng" dirty="0">
                <a:solidFill>
                  <a:schemeClr val="tx2"/>
                </a:solidFill>
              </a:rPr>
              <a:t>while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Е</a:t>
            </a:r>
            <a:r>
              <a:rPr lang="en-US" sz="3200" b="1" dirty="0">
                <a:solidFill>
                  <a:schemeClr val="tx2"/>
                </a:solidFill>
              </a:rPr>
              <a:t>⟧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endParaRPr lang="ru-RU" sz="3200" baseline="-25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Полагая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H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 и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, сводим </a:t>
            </a:r>
            <a:r>
              <a:rPr lang="ru-RU" sz="3200" dirty="0">
                <a:solidFill>
                  <a:srgbClr val="970000"/>
                </a:solidFill>
              </a:rPr>
              <a:t>теорему 2</a:t>
            </a:r>
            <a:r>
              <a:rPr lang="ru-RU" sz="3200" dirty="0">
                <a:solidFill>
                  <a:schemeClr val="tx2"/>
                </a:solidFill>
              </a:rPr>
              <a:t> к доказательству равенства фиксированных точек: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en-US" sz="3200" b="1" baseline="-250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=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2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318516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>
                <a:effectLst/>
              </a:rPr>
              <a:t>ПРИМЕР ДОКАЗАТЕЛЬСТВА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52424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одну сторону</a:t>
            </a:r>
            <a:r>
              <a:rPr lang="ru-RU" sz="3200" dirty="0">
                <a:solidFill>
                  <a:schemeClr val="tx2"/>
                </a:solidFill>
              </a:rPr>
              <a:t>. Докажем, что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en-US" sz="3200" b="1" baseline="-250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𝛄.</a:t>
            </a:r>
            <a:endParaRPr lang="en-US" sz="32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= 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 </a:t>
            </a:r>
            <a:r>
              <a:rPr lang="ru-RU" sz="3200" b="1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	(по определению </a:t>
            </a:r>
            <a:r>
              <a:rPr lang="ru-RU" sz="3200" b="1" dirty="0">
                <a:solidFill>
                  <a:schemeClr val="tx2"/>
                </a:solidFill>
              </a:rPr>
              <a:t>Н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=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 </a:t>
            </a:r>
            <a:r>
              <a:rPr lang="en-US" sz="3200" b="1" dirty="0">
                <a:solidFill>
                  <a:schemeClr val="tx2"/>
                </a:solidFill>
              </a:rPr>
              <a:t>=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ru-RU" sz="3200" dirty="0">
                <a:solidFill>
                  <a:schemeClr val="tx2"/>
                </a:solidFill>
              </a:rPr>
              <a:t>так как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</a:t>
            </a:r>
            <a:r>
              <a:rPr lang="ru-RU" sz="3200" dirty="0">
                <a:solidFill>
                  <a:schemeClr val="tx2"/>
                </a:solidFill>
              </a:rPr>
              <a:t> фиксированная точка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ru-RU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Таким образом, получаем,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 – фиксированная точка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, откуда следует, что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en-US" sz="3200" b="1" baseline="-250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𝛄, поскольку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 </a:t>
            </a:r>
            <a:r>
              <a:rPr lang="ru-RU" sz="3200" dirty="0">
                <a:solidFill>
                  <a:schemeClr val="tx2"/>
                </a:solidFill>
              </a:rPr>
              <a:t>– минимальная фиксированная точка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  <a:endParaRPr lang="en-US" sz="3200" b="1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обратную сторону</a:t>
            </a:r>
            <a:r>
              <a:rPr lang="ru-RU" sz="3200" dirty="0">
                <a:solidFill>
                  <a:schemeClr val="tx2"/>
                </a:solidFill>
              </a:rPr>
              <a:t>. Докажем,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 ⊑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Поскольку 𝛄</a:t>
            </a:r>
            <a:r>
              <a:rPr lang="ru-RU" sz="3200" b="1" baseline="-25000" dirty="0">
                <a:solidFill>
                  <a:schemeClr val="tx2"/>
                </a:solidFill>
              </a:rPr>
              <a:t>1 </a:t>
            </a:r>
            <a:r>
              <a:rPr lang="ru-RU" sz="3200" b="1" dirty="0">
                <a:solidFill>
                  <a:schemeClr val="tx2"/>
                </a:solidFill>
              </a:rPr>
              <a:t>=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(𝛄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=</a:t>
            </a:r>
            <a:r>
              <a:rPr lang="ru-RU" sz="3200" b="1" dirty="0">
                <a:solidFill>
                  <a:schemeClr val="tx2"/>
                </a:solidFill>
              </a:rPr>
              <a:t> 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𝛄, 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то, по монотонности, достаточно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доказать, что 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>
                <a:solidFill>
                  <a:schemeClr val="tx2"/>
                </a:solidFill>
              </a:rPr>
              <a:t>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28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318516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43864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Обозначим </a:t>
            </a:r>
            <a:r>
              <a:rPr lang="ru-RU" sz="3200" b="1" dirty="0">
                <a:solidFill>
                  <a:schemeClr val="tx2"/>
                </a:solidFill>
              </a:rPr>
              <a:t>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через 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Покажем,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 является фиксированной точкой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.	</a:t>
            </a:r>
            <a:endParaRPr lang="en-US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b="1" dirty="0">
                <a:solidFill>
                  <a:schemeClr val="tx2"/>
                </a:solidFill>
              </a:rPr>
              <a:t>) </a:t>
            </a:r>
            <a:r>
              <a:rPr lang="en-US" sz="3200" b="1" dirty="0">
                <a:solidFill>
                  <a:schemeClr val="tx2"/>
                </a:solidFill>
              </a:rPr>
              <a:t>= </a:t>
            </a:r>
            <a:r>
              <a:rPr lang="ru-RU" sz="3200" b="1" dirty="0">
                <a:solidFill>
                  <a:schemeClr val="tx2"/>
                </a:solidFill>
              </a:rPr>
              <a:t>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 =</a:t>
            </a:r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ru-RU" sz="3200" dirty="0">
                <a:solidFill>
                  <a:schemeClr val="tx2"/>
                </a:solidFill>
              </a:rPr>
              <a:t>(по определению 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(𝜆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 =</a:t>
            </a:r>
            <a:r>
              <a:rPr lang="ru-RU" sz="3200" dirty="0">
                <a:solidFill>
                  <a:schemeClr val="tx2"/>
                </a:solidFill>
              </a:rPr>
              <a:t>	(по определению </a:t>
            </a:r>
            <a:r>
              <a:rPr lang="ru-RU" sz="3200" b="1" dirty="0">
                <a:solidFill>
                  <a:schemeClr val="tx2"/>
                </a:solidFill>
              </a:rPr>
              <a:t>Н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en-US" sz="3200" b="1" dirty="0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 = 𝜆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r>
              <a:rPr lang="en-US" sz="3200" dirty="0">
                <a:solidFill>
                  <a:schemeClr val="tx2"/>
                </a:solidFill>
              </a:rPr>
              <a:t>𝛚</a:t>
            </a:r>
            <a:r>
              <a:rPr lang="ru-RU" sz="3200" dirty="0">
                <a:solidFill>
                  <a:schemeClr val="tx2"/>
                </a:solidFill>
              </a:rPr>
              <a:t>𝛔 </a:t>
            </a:r>
            <a:r>
              <a:rPr lang="ru-RU" sz="3200" b="1" dirty="0">
                <a:solidFill>
                  <a:schemeClr val="tx2"/>
                </a:solidFill>
              </a:rPr>
              <a:t>→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,</a:t>
            </a:r>
            <a:r>
              <a:rPr lang="ru-RU" sz="3200" dirty="0">
                <a:solidFill>
                  <a:schemeClr val="tx2"/>
                </a:solidFill>
              </a:rPr>
              <a:t>𝛔</a:t>
            </a:r>
            <a:r>
              <a:rPr lang="ru-RU" sz="3200" b="1" dirty="0">
                <a:solidFill>
                  <a:schemeClr val="tx2"/>
                </a:solidFill>
              </a:rPr>
              <a:t> =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Таким образом, 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en-US" sz="3200" dirty="0">
                <a:solidFill>
                  <a:schemeClr val="tx2"/>
                </a:solidFill>
              </a:rPr>
              <a:t> –</a:t>
            </a:r>
            <a:r>
              <a:rPr lang="ru-RU" sz="3200" dirty="0">
                <a:solidFill>
                  <a:schemeClr val="tx2"/>
                </a:solidFill>
              </a:rPr>
              <a:t>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, откуда получаем, что 𝛄</a:t>
            </a:r>
            <a:r>
              <a:rPr lang="en-US" sz="3200" b="1" baseline="-25000" dirty="0">
                <a:solidFill>
                  <a:schemeClr val="tx2"/>
                </a:solidFill>
              </a:rPr>
              <a:t>0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, т.к. 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</a:t>
            </a:r>
            <a:r>
              <a:rPr lang="ru-RU" sz="3200" dirty="0">
                <a:solidFill>
                  <a:schemeClr val="tx2"/>
                </a:solidFill>
              </a:rPr>
              <a:t> минимальная фиксированная точка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ru-RU" sz="3200" dirty="0">
                <a:solidFill>
                  <a:schemeClr val="tx2"/>
                </a:solidFill>
              </a:rPr>
              <a:t>. Учитывая ранее доказанное утверждение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en-US" sz="3200" b="1" baseline="-250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 получаем, что 𝛄</a:t>
            </a:r>
            <a:r>
              <a:rPr lang="ru-RU" sz="3200" b="1" baseline="-25000" dirty="0">
                <a:solidFill>
                  <a:schemeClr val="tx2"/>
                </a:solidFill>
              </a:rPr>
              <a:t>1</a:t>
            </a:r>
            <a:r>
              <a:rPr lang="en-US" sz="3200" b="1" baseline="-250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 </a:t>
            </a:r>
            <a:r>
              <a:rPr lang="ru-RU" sz="3200" dirty="0">
                <a:solidFill>
                  <a:schemeClr val="tx2"/>
                </a:solidFill>
              </a:rPr>
              <a:t>𝛄</a:t>
            </a:r>
            <a:r>
              <a:rPr 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sz="3200" b="1" dirty="0">
                <a:solidFill>
                  <a:schemeClr val="tx2"/>
                </a:solidFill>
              </a:rPr>
              <a:t>∙</a:t>
            </a:r>
            <a:r>
              <a:rPr lang="ru-RU" sz="3200" dirty="0">
                <a:solidFill>
                  <a:schemeClr val="tx2"/>
                </a:solidFill>
              </a:rPr>
              <a:t>𝛄, что завершает доказательство </a:t>
            </a:r>
            <a:r>
              <a:rPr lang="ru-RU" sz="3200" dirty="0">
                <a:solidFill>
                  <a:srgbClr val="970000"/>
                </a:solidFill>
              </a:rPr>
              <a:t>теоремы</a:t>
            </a:r>
            <a:r>
              <a:rPr lang="en-US" sz="3200" dirty="0">
                <a:solidFill>
                  <a:srgbClr val="970000"/>
                </a:solidFill>
              </a:rPr>
              <a:t> 2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695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Метод численной индукции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Проиллюстрируем этот метод на примере доказательства следующей теоремы.			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dirty="0">
              <a:solidFill>
                <a:srgbClr val="970000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5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Если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строгая функция и </a:t>
            </a:r>
            <a:r>
              <a:rPr lang="en-US" sz="2800" b="1" dirty="0">
                <a:solidFill>
                  <a:schemeClr val="tx2"/>
                </a:solidFill>
              </a:rPr>
              <a:t>f∙</a:t>
            </a:r>
            <a:r>
              <a:rPr lang="ru-RU" sz="2800" b="1" dirty="0">
                <a:solidFill>
                  <a:schemeClr val="tx2"/>
                </a:solidFill>
              </a:rPr>
              <a:t>h=g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ru-RU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, 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g=f(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h)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Доказательство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Покажем методом численной индукции, что для всех </a:t>
            </a:r>
            <a:r>
              <a:rPr lang="en-US" sz="2800" b="1" dirty="0">
                <a:solidFill>
                  <a:schemeClr val="tx2"/>
                </a:solidFill>
              </a:rPr>
              <a:t>n≥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справедливо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= f(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baseline="30000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Базис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n</a:t>
            </a:r>
            <a:r>
              <a:rPr lang="en-US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. Поскольку </a:t>
            </a:r>
            <a:r>
              <a:rPr lang="ru-RU" sz="2800" b="1" dirty="0">
                <a:solidFill>
                  <a:schemeClr val="tx2"/>
                </a:solidFill>
              </a:rPr>
              <a:t>g</a:t>
            </a:r>
            <a:r>
              <a:rPr lang="en-US" sz="2800" b="1" baseline="30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h</a:t>
            </a:r>
            <a:r>
              <a:rPr lang="en-US" sz="2800" b="1" baseline="30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а также,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учитывая, что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строгая функция, получаем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f(h</a:t>
            </a:r>
            <a:r>
              <a:rPr lang="en-US" sz="2800" b="1" baseline="30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)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f(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⊥</a:t>
            </a:r>
            <a:r>
              <a:rPr lang="ru-RU" sz="2800" dirty="0">
                <a:solidFill>
                  <a:schemeClr val="tx2"/>
                </a:solidFill>
              </a:rPr>
              <a:t>. Таким образом, для </a:t>
            </a:r>
            <a:r>
              <a:rPr lang="en-US" sz="2800" b="1" dirty="0">
                <a:solidFill>
                  <a:schemeClr val="tx2"/>
                </a:solidFill>
              </a:rPr>
              <a:t>n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0</a:t>
            </a:r>
            <a:r>
              <a:rPr lang="ru-RU" sz="2800" dirty="0">
                <a:solidFill>
                  <a:schemeClr val="tx2"/>
                </a:solidFill>
              </a:rPr>
              <a:t> индуктивная гипотеза справедлива.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396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995</Words>
  <Application>Microsoft Macintosh PowerPoint</Application>
  <PresentationFormat>Широкоэкранный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Cambria</vt:lpstr>
      <vt:lpstr>Cambria Math</vt:lpstr>
      <vt:lpstr>Arial</vt:lpstr>
      <vt:lpstr>Red Line Business 16x9</vt:lpstr>
      <vt:lpstr>Методы доказательства свойств программ</vt:lpstr>
      <vt:lpstr>Метод доказательства, основанный на свойстве фиксированных точек</vt:lpstr>
      <vt:lpstr>Метод доказательства, основанный на свойстве фиксированных точек</vt:lpstr>
      <vt:lpstr>ПРИМЕР ДОКАЗАТЕЛЬСТВА</vt:lpstr>
      <vt:lpstr>ПРИМЕР ДОКАЗАТЕЛЬСТВА</vt:lpstr>
      <vt:lpstr>ПРИМЕР ДОКАЗАТЕЛЬСТВА</vt:lpstr>
      <vt:lpstr>ПРИМЕР ДОКАЗАТЕЛЬСТВА</vt:lpstr>
      <vt:lpstr>ПРИМЕР ДОКАЗАТЕЛЬСТВА</vt:lpstr>
      <vt:lpstr>Метод численной индукции</vt:lpstr>
      <vt:lpstr>Метод численной индукции</vt:lpstr>
      <vt:lpstr>Метод численной индукции</vt:lpstr>
      <vt:lpstr>Метод индукции фиксированной точки</vt:lpstr>
      <vt:lpstr>ПРИМЕР ДОКАЗАТЕЛЬСТВА</vt:lpstr>
      <vt:lpstr>ПРИМЕР ДОКАЗАТЕЛЬСТВА</vt:lpstr>
      <vt:lpstr>ПРИМЕР ДОКАЗАТЕЛЬСТВА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2017-04-23T12:40:11Z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