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304" r:id="rId4"/>
    <p:sldId id="303" r:id="rId5"/>
    <p:sldId id="302" r:id="rId6"/>
    <p:sldId id="307" r:id="rId7"/>
    <p:sldId id="308" r:id="rId8"/>
    <p:sldId id="305" r:id="rId9"/>
    <p:sldId id="309" r:id="rId10"/>
    <p:sldId id="310" r:id="rId11"/>
    <p:sldId id="312" r:id="rId12"/>
    <p:sldId id="313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72" y="22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shavskyPR@mpei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hyperlink" Target="mailto:varp@appmat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838" y="446138"/>
            <a:ext cx="1468341" cy="1905000"/>
          </a:xfrm>
          <a:prstGeom prst="rect">
            <a:avLst/>
          </a:prstGeom>
          <a:solidFill>
            <a:srgbClr val="035B7A"/>
          </a:solidFill>
          <a:ln>
            <a:noFill/>
          </a:ln>
          <a:effectLst>
            <a:outerShdw blurRad="3302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0148" y="2346864"/>
            <a:ext cx="10061223" cy="1458902"/>
          </a:xfrm>
          <a:effectLst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ea typeface="Cambria Math" charset="0"/>
                <a:cs typeface="Cambria Math" charset="0"/>
              </a:rPr>
              <a:t>Семантика языков программирования (СЯП)</a:t>
            </a:r>
            <a:endParaRPr lang="ru-RU" sz="2800" b="1" i="0" baseline="0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71" y="4411092"/>
            <a:ext cx="10058400" cy="1278870"/>
          </a:xfrm>
        </p:spPr>
        <p:txBody>
          <a:bodyPr>
            <a:normAutofit/>
          </a:bodyPr>
          <a:lstStyle/>
          <a:p>
            <a:pPr algn="r"/>
            <a:r>
              <a:rPr lang="ru-RU" cap="none" dirty="0">
                <a:latin typeface="Cambria Math" charset="0"/>
                <a:ea typeface="Cambria Math" charset="0"/>
                <a:cs typeface="Cambria Math" charset="0"/>
              </a:rPr>
              <a:t>Варшавский Павел Романович</a:t>
            </a:r>
          </a:p>
          <a:p>
            <a:pPr algn="r"/>
            <a:r>
              <a:rPr lang="en-US" cap="none" dirty="0"/>
              <a:t> </a:t>
            </a:r>
          </a:p>
          <a:p>
            <a:pPr algn="r"/>
            <a:r>
              <a:rPr lang="en-US" b="0" cap="none" dirty="0"/>
              <a:t>e-mail: </a:t>
            </a:r>
            <a:r>
              <a:rPr lang="en-US" b="0" cap="none" dirty="0">
                <a:hlinkClick r:id="rId3"/>
              </a:rPr>
              <a:t>VarshavskyPR@mpei.ru</a:t>
            </a:r>
            <a:endParaRPr lang="en-US" b="0" cap="none" dirty="0"/>
          </a:p>
          <a:p>
            <a:pPr algn="r"/>
            <a:r>
              <a:rPr lang="en-US" b="0" cap="none" dirty="0">
                <a:hlinkClick r:id="rId4"/>
              </a:rPr>
              <a:t>varp@appmat.ru</a:t>
            </a:r>
            <a:endParaRPr lang="en-US" b="0" cap="none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6" y="658948"/>
            <a:ext cx="999969" cy="1479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1319389" y="6279762"/>
            <a:ext cx="9214556" cy="3115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МОСКВА,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Синтаксис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Синтаксис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задается следующим образом: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:</a:t>
            </a:r>
            <a:r>
              <a:rPr lang="ru-RU" sz="2400" b="1" dirty="0">
                <a:solidFill>
                  <a:srgbClr val="035B7A"/>
                </a:solidFill>
              </a:rPr>
              <a:t>: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х:=Е |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en-US" sz="2400" b="1" baseline="-25000" dirty="0">
                <a:solidFill>
                  <a:srgbClr val="035B7A"/>
                </a:solidFill>
              </a:rPr>
              <a:t>1</a:t>
            </a:r>
            <a:r>
              <a:rPr lang="ru-RU" sz="2400" b="1" dirty="0">
                <a:solidFill>
                  <a:srgbClr val="035B7A"/>
                </a:solidFill>
              </a:rPr>
              <a:t>;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ru-RU" sz="2400" b="1" u="sng" dirty="0" err="1">
                <a:solidFill>
                  <a:srgbClr val="035B7A"/>
                </a:solidFill>
              </a:rPr>
              <a:t>if</a:t>
            </a:r>
            <a:r>
              <a:rPr lang="ru-RU" sz="2400" b="1" dirty="0">
                <a:solidFill>
                  <a:srgbClr val="035B7A"/>
                </a:solidFill>
              </a:rPr>
              <a:t> В </a:t>
            </a:r>
            <a:r>
              <a:rPr lang="en-US" sz="2400" b="1" u="sng" dirty="0">
                <a:solidFill>
                  <a:srgbClr val="035B7A"/>
                </a:solidFill>
              </a:rPr>
              <a:t>then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 err="1">
                <a:solidFill>
                  <a:srgbClr val="035B7A"/>
                </a:solidFill>
              </a:rPr>
              <a:t>C</a:t>
            </a:r>
            <a:r>
              <a:rPr lang="ru-RU" sz="2400" b="1" baseline="-25000" dirty="0" err="1">
                <a:solidFill>
                  <a:srgbClr val="035B7A"/>
                </a:solidFill>
              </a:rPr>
              <a:t>l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u="sng" dirty="0">
                <a:solidFill>
                  <a:srgbClr val="035B7A"/>
                </a:solidFill>
              </a:rPr>
              <a:t>else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С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fi</a:t>
            </a:r>
            <a:r>
              <a:rPr lang="ru-RU" sz="2400" b="1" dirty="0">
                <a:solidFill>
                  <a:srgbClr val="035B7A"/>
                </a:solidFill>
              </a:rPr>
              <a:t> | </a:t>
            </a:r>
            <a:r>
              <a:rPr lang="en-US" sz="2400" b="1" u="sng" dirty="0">
                <a:solidFill>
                  <a:srgbClr val="035B7A"/>
                </a:solidFill>
              </a:rPr>
              <a:t>while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b="1" dirty="0">
                <a:solidFill>
                  <a:srgbClr val="035B7A"/>
                </a:solidFill>
              </a:rPr>
              <a:t>В </a:t>
            </a:r>
            <a:r>
              <a:rPr lang="ru-RU" sz="2400" b="1" u="sng" dirty="0" err="1">
                <a:solidFill>
                  <a:srgbClr val="035B7A"/>
                </a:solidFill>
              </a:rPr>
              <a:t>do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 err="1">
                <a:solidFill>
                  <a:srgbClr val="035B7A"/>
                </a:solidFill>
              </a:rPr>
              <a:t>C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ru-RU" sz="2400" b="1" u="sng" dirty="0" err="1">
                <a:solidFill>
                  <a:srgbClr val="035B7A"/>
                </a:solidFill>
              </a:rPr>
              <a:t>od</a:t>
            </a:r>
            <a:endParaRPr lang="ru-RU" sz="2400" b="1" u="sng" dirty="0">
              <a:solidFill>
                <a:srgbClr val="035B7A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синтаксических конструкций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перевернутое слово (</a:t>
            </a:r>
            <a:r>
              <a:rPr lang="en-US" sz="2400" b="1" dirty="0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fi</a:t>
            </a:r>
            <a:r>
              <a:rPr lang="ru-RU" sz="2400" dirty="0">
                <a:solidFill>
                  <a:schemeClr val="tx2"/>
                </a:solidFill>
              </a:rPr>
              <a:t>) используется для обозначения конца действия соответствующего оператора (</a:t>
            </a:r>
            <a:r>
              <a:rPr lang="en-US" sz="2400" b="1" dirty="0">
                <a:solidFill>
                  <a:schemeClr val="tx2"/>
                </a:solidFill>
              </a:rPr>
              <a:t>do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if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Под состоянием абстрактной машины мы будем понимать вектор состояния 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), сопоставляющий переменным программы значения из области их значений. Таким образом, вектор состояния может рассматриваться как функция, которая сопоставляет каждой переменной программы значение из некоторой области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7693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операции абстрактной машины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 качестве операций абстрактной машины определим две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операции: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– операция </a:t>
            </a:r>
            <a:r>
              <a:rPr lang="en-US" sz="2400" b="1" dirty="0">
                <a:solidFill>
                  <a:schemeClr val="tx2"/>
                </a:solidFill>
              </a:rPr>
              <a:t>Out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определяет заключительное состояние конечной последовательности состояний, т.е.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35B7A"/>
                </a:solidFill>
              </a:rPr>
              <a:t>Out </a:t>
            </a:r>
            <a:r>
              <a:rPr lang="ru-RU" sz="2400" b="1" cap="small" dirty="0">
                <a:solidFill>
                  <a:srgbClr val="035B7A"/>
                </a:solidFill>
              </a:rPr>
              <a:t>(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ru-RU" sz="2400" b="1" baseline="-25000" dirty="0">
                <a:solidFill>
                  <a:srgbClr val="035B7A"/>
                </a:solidFill>
              </a:rPr>
              <a:t>1</a:t>
            </a:r>
            <a:r>
              <a:rPr lang="en-US" sz="2400" dirty="0">
                <a:solidFill>
                  <a:srgbClr val="035B7A"/>
                </a:solidFill>
              </a:rPr>
              <a:t>^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ru-RU" sz="2400" b="1" baseline="-25000" dirty="0">
                <a:solidFill>
                  <a:srgbClr val="035B7A"/>
                </a:solidFill>
              </a:rPr>
              <a:t>2</a:t>
            </a:r>
            <a:r>
              <a:rPr lang="en-US" sz="2400" dirty="0">
                <a:solidFill>
                  <a:srgbClr val="035B7A"/>
                </a:solidFill>
              </a:rPr>
              <a:t>^ </a:t>
            </a:r>
            <a:r>
              <a:rPr lang="ru-RU" sz="2400" b="1" dirty="0">
                <a:solidFill>
                  <a:srgbClr val="035B7A"/>
                </a:solidFill>
              </a:rPr>
              <a:t>... </a:t>
            </a:r>
            <a:r>
              <a:rPr lang="en-US" sz="2400" dirty="0">
                <a:solidFill>
                  <a:srgbClr val="035B7A"/>
                </a:solidFill>
              </a:rPr>
              <a:t>^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en-US" sz="2400" b="1" baseline="-25000" dirty="0">
                <a:solidFill>
                  <a:srgbClr val="035B7A"/>
                </a:solidFill>
              </a:rPr>
              <a:t>n</a:t>
            </a:r>
            <a:r>
              <a:rPr lang="ru-RU" sz="2400" b="1" dirty="0">
                <a:solidFill>
                  <a:srgbClr val="035B7A"/>
                </a:solidFill>
              </a:rPr>
              <a:t>) = </a:t>
            </a:r>
            <a:r>
              <a:rPr lang="en-US" sz="2400" b="1" dirty="0">
                <a:solidFill>
                  <a:srgbClr val="035B7A"/>
                </a:solidFill>
              </a:rPr>
              <a:t>𝜎</a:t>
            </a:r>
            <a:r>
              <a:rPr lang="en-US" sz="2400" b="1" baseline="-25000" dirty="0">
                <a:solidFill>
                  <a:srgbClr val="035B7A"/>
                </a:solidFill>
              </a:rPr>
              <a:t>n</a:t>
            </a:r>
            <a:r>
              <a:rPr lang="en-US" sz="2400" b="1" dirty="0">
                <a:solidFill>
                  <a:srgbClr val="035B7A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где символ</a:t>
            </a:r>
            <a:r>
              <a:rPr lang="en-US" sz="2400" dirty="0">
                <a:solidFill>
                  <a:schemeClr val="tx2"/>
                </a:solidFill>
              </a:rPr>
              <a:t> “</a:t>
            </a:r>
            <a:r>
              <a:rPr lang="en-US" sz="2400" b="1" dirty="0">
                <a:solidFill>
                  <a:schemeClr val="tx2"/>
                </a:solidFill>
              </a:rPr>
              <a:t>^</a:t>
            </a:r>
            <a:r>
              <a:rPr lang="en-US" sz="2400" dirty="0">
                <a:solidFill>
                  <a:schemeClr val="tx2"/>
                </a:solidFill>
              </a:rPr>
              <a:t>”</a:t>
            </a:r>
            <a:r>
              <a:rPr lang="ru-RU" sz="2400" dirty="0">
                <a:solidFill>
                  <a:schemeClr val="tx2"/>
                </a:solidFill>
              </a:rPr>
              <a:t> используется для обозначения конкатенации последовательности состояний.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Функция </a:t>
            </a:r>
            <a:r>
              <a:rPr lang="en-US" sz="2400" b="1" dirty="0">
                <a:solidFill>
                  <a:schemeClr val="tx2"/>
                </a:solidFill>
              </a:rPr>
              <a:t>Out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 определена, если последовательность бесконечна.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– операция </a:t>
            </a:r>
            <a:r>
              <a:rPr lang="en-US" sz="2400" b="1" dirty="0" err="1">
                <a:solidFill>
                  <a:schemeClr val="tx2"/>
                </a:solidFill>
              </a:rPr>
              <a:t>Eval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определяет значение выражения, соответствующего текущему состоянию.</a:t>
            </a:r>
          </a:p>
        </p:txBody>
      </p:sp>
    </p:spTree>
    <p:extLst>
      <p:ext uri="{BB962C8B-B14F-4D97-AF65-F5344CB8AC3E}">
        <p14:creationId xmlns:p14="http://schemas.microsoft.com/office/powerpoint/2010/main" val="7893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Дополнительные Соглашения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832556" y="889000"/>
                <a:ext cx="10541000" cy="5009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74320" indent="-228600" algn="l" defTabSz="9144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436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2880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0312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7744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51760" indent="-228600" algn="l" defTabSz="914400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1) Через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{х}</a:t>
                </a:r>
                <a:r>
                  <a:rPr lang="ru-RU" sz="2400" dirty="0">
                    <a:solidFill>
                      <a:schemeClr val="tx2"/>
                    </a:solidFill>
                  </a:rPr>
                  <a:t> будем обозначать значение переменной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 состоянии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dirty="0">
                    <a:solidFill>
                      <a:schemeClr val="tx2"/>
                    </a:solidFill>
                  </a:rPr>
                  <a:t>;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2) Если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– некоторое значение и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 – переменная, то через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]</a:t>
                </a:r>
                <a:r>
                  <a:rPr lang="ru-RU" sz="2400" dirty="0">
                    <a:solidFill>
                      <a:schemeClr val="tx2"/>
                    </a:solidFill>
                  </a:rPr>
                  <a:t> будем обозначать подстановку значения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в вектор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вместо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определяемую следующим образом: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b="1" dirty="0">
                    <a:solidFill>
                      <a:schemeClr val="tx2"/>
                    </a:solidFill>
                  </a:rPr>
                  <a:t>				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]{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} =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dirty="0">
                    <a:solidFill>
                      <a:schemeClr val="tx2"/>
                    </a:solidFill>
                  </a:rPr>
                  <a:t>,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				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[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v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/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x]{y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}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=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𝜎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{у}</a:t>
                </a:r>
                <a:r>
                  <a:rPr lang="ru-RU" sz="2400" dirty="0">
                    <a:solidFill>
                      <a:schemeClr val="tx2"/>
                    </a:solidFill>
                  </a:rPr>
                  <a:t> для всех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≠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х</a:t>
                </a:r>
                <a:r>
                  <a:rPr lang="ru-RU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3) Условное выражение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р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→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где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р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–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всюду определенное условие, </a:t>
                </a:r>
                <a:br>
                  <a:rPr lang="en-US" sz="2400" dirty="0">
                    <a:solidFill>
                      <a:schemeClr val="tx2"/>
                    </a:solidFill>
                  </a:rPr>
                </a:br>
                <a:r>
                  <a:rPr lang="en-US" sz="2400" b="1" dirty="0">
                    <a:solidFill>
                      <a:schemeClr val="tx2"/>
                    </a:solidFill>
                  </a:rPr>
                  <a:t>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,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e</a:t>
                </a:r>
                <a:r>
                  <a:rPr lang="ru-RU" sz="24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–</a:t>
                </a:r>
                <a:r>
                  <a:rPr lang="ru-RU" sz="2400" dirty="0">
                    <a:solidFill>
                      <a:schemeClr val="tx2"/>
                    </a:solidFill>
                  </a:rPr>
                  <a:t> выражения, определяется следующим образом: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lv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р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→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ru-RU" sz="2400" b="1" baseline="-25000" dirty="0">
                          <a:solidFill>
                            <a:schemeClr val="tx2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ru-RU" sz="2400" b="1" dirty="0">
                          <a:solidFill>
                            <a:schemeClr val="tx2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chemeClr val="tx2"/>
                          </a:solidFill>
                        </a:rPr>
                        <m:t>e</m:t>
                      </m:r>
                      <m:r>
                        <m:rPr>
                          <m:nor/>
                        </m:rPr>
                        <a:rPr lang="ru-RU" sz="2400" b="1" baseline="-25000" dirty="0">
                          <a:solidFill>
                            <a:schemeClr val="tx2"/>
                          </a:solidFill>
                        </a:rPr>
                        <m:t>2</m:t>
                      </m:r>
                      <m:r>
                        <a:rPr lang="mr-IN" sz="2400" b="1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b="1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е</m:t>
                              </m:r>
                              <m:r>
                                <m:rPr>
                                  <m:nor/>
                                </m:rPr>
                                <a:rPr lang="ru-RU" sz="2400" b="1" baseline="-25000" dirty="0">
                                  <a:solidFill>
                                    <a:schemeClr val="tx2"/>
                                  </a:solidFill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2"/>
                                  </a:solidFill>
                                </a:rPr>
                                <m:t>, если значение </m:t>
                              </m:r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р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solidFill>
                                    <a:schemeClr val="tx2"/>
                                  </a:solidFill>
                                </a:rPr>
                                <m:t> истинно,</m:t>
                              </m:r>
                            </m:e>
                            <m:e>
                              <m:r>
                                <a:rPr lang="mr-IN" sz="2400" b="1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&amp;</m:t>
                              </m:r>
                              <m:r>
                                <m:rPr>
                                  <m:nor/>
                                </m:rPr>
                                <a:rPr lang="ru-RU" sz="2400" b="1" dirty="0">
                                  <a:solidFill>
                                    <a:schemeClr val="tx2"/>
                                  </a:solidFill>
                                </a:rPr>
                                <m:t>е</m:t>
                              </m:r>
                              <m:r>
                                <m:rPr>
                                  <m:nor/>
                                </m:rPr>
                                <a:rPr lang="en-US" sz="2400" b="1" i="0" baseline="-25000" dirty="0" smtClean="0">
                                  <a:solidFill>
                                    <a:schemeClr val="tx2"/>
                                  </a:solidFill>
                                </a:rPr>
                                <m:t>2</m:t>
                              </m:r>
                              <m:r>
                                <a:rPr lang="ru-RU" sz="2400" i="1" dirty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,в противном случае.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56" y="889000"/>
                <a:ext cx="10541000" cy="5009443"/>
              </a:xfrm>
              <a:prstGeom prst="rect">
                <a:avLst/>
              </a:prstGeom>
              <a:blipFill rotWithShape="0">
                <a:blip r:embed="rId2"/>
                <a:stretch>
                  <a:fillRect l="-925" t="-973" r="-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операционное определение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2556" y="889000"/>
            <a:ext cx="10541000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Зададим теперь операционное определение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помощью функции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от двух аргументов – </a:t>
            </a:r>
            <a:r>
              <a:rPr lang="ru-RU" sz="2400" b="1" dirty="0">
                <a:solidFill>
                  <a:schemeClr val="tx2"/>
                </a:solidFill>
              </a:rPr>
              <a:t>текста программы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вектора состояния</a:t>
            </a:r>
            <a:r>
              <a:rPr lang="ru-RU" sz="2400" dirty="0">
                <a:solidFill>
                  <a:schemeClr val="tx2"/>
                </a:solidFill>
              </a:rPr>
              <a:t>, представляющего текущее состояние вычислений.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Функция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dirty="0">
                <a:solidFill>
                  <a:schemeClr val="tx2"/>
                </a:solidFill>
              </a:rPr>
              <a:t> имеет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следующий вид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35B7A"/>
                </a:solidFill>
              </a:rPr>
              <a:t>0:</a:t>
            </a:r>
            <a:r>
              <a:rPr lang="ru-RU" sz="2400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Com ×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S →</a:t>
            </a:r>
            <a:r>
              <a:rPr lang="ru-RU" sz="2400" b="1" dirty="0">
                <a:solidFill>
                  <a:srgbClr val="035B7A"/>
                </a:solidFill>
              </a:rPr>
              <a:t> </a:t>
            </a:r>
            <a:r>
              <a:rPr lang="en-US" sz="2400" b="1" dirty="0">
                <a:solidFill>
                  <a:srgbClr val="035B7A"/>
                </a:solidFill>
              </a:rPr>
              <a:t>S</a:t>
            </a:r>
            <a:r>
              <a:rPr lang="ru-RU" sz="2400" b="1" dirty="0">
                <a:solidFill>
                  <a:srgbClr val="035B7A"/>
                </a:solidFill>
              </a:rPr>
              <a:t>*</a:t>
            </a:r>
            <a:r>
              <a:rPr lang="ru-RU" sz="2400" dirty="0">
                <a:solidFill>
                  <a:srgbClr val="035B7A"/>
                </a:solidFill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–</a:t>
            </a:r>
            <a:r>
              <a:rPr lang="ru-RU" sz="2400" dirty="0">
                <a:solidFill>
                  <a:schemeClr val="tx2"/>
                </a:solidFill>
              </a:rPr>
              <a:t> множество состояний,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ru-RU" sz="2400" b="1" dirty="0">
                <a:solidFill>
                  <a:schemeClr val="tx2"/>
                </a:solidFill>
              </a:rPr>
              <a:t>*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множество последовательностей (возможно, бесконечных)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19799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5400" y="211668"/>
            <a:ext cx="9601200" cy="522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операционное определение языка </a:t>
            </a:r>
            <a:r>
              <a:rPr lang="ru-RU" dirty="0" err="1">
                <a:effectLst/>
              </a:rPr>
              <a:t>L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6356" y="889000"/>
            <a:ext cx="10737144" cy="500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Для задания операционной семантики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достаточно определить функцию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dirty="0">
                <a:solidFill>
                  <a:schemeClr val="tx2"/>
                </a:solidFill>
              </a:rPr>
              <a:t> для всех пунктов определения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(х:</a:t>
            </a:r>
            <a:r>
              <a:rPr lang="en-US" sz="2200" b="1" dirty="0">
                <a:solidFill>
                  <a:srgbClr val="035B7A"/>
                </a:solidFill>
              </a:rPr>
              <a:t>=</a:t>
            </a:r>
            <a:r>
              <a:rPr lang="ru-RU" sz="2200" b="1" dirty="0">
                <a:solidFill>
                  <a:srgbClr val="035B7A"/>
                </a:solidFill>
              </a:rPr>
              <a:t>Е)(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 = </a:t>
            </a:r>
            <a:r>
              <a:rPr lang="en-US" sz="2200" b="1" dirty="0">
                <a:solidFill>
                  <a:srgbClr val="035B7A"/>
                </a:solidFill>
              </a:rPr>
              <a:t>𝜎[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ru-RU" sz="2200" b="1" dirty="0">
                <a:solidFill>
                  <a:srgbClr val="035B7A"/>
                </a:solidFill>
              </a:rPr>
              <a:t>(Е)(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)/х ]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;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С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 =</a:t>
            </a:r>
            <a:r>
              <a:rPr lang="en-US" sz="2200" b="1" dirty="0">
                <a:solidFill>
                  <a:srgbClr val="035B7A"/>
                </a:solidFill>
              </a:rPr>
              <a:t> 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</a:t>
            </a:r>
            <a:r>
              <a:rPr lang="en-US" sz="2200" b="1" dirty="0">
                <a:solidFill>
                  <a:srgbClr val="035B7A"/>
                </a:solidFill>
              </a:rPr>
              <a:t>^O</a:t>
            </a:r>
            <a:r>
              <a:rPr lang="ru-RU" sz="2200" b="1" dirty="0">
                <a:solidFill>
                  <a:srgbClr val="035B7A"/>
                </a:solidFill>
              </a:rPr>
              <a:t>(С</a:t>
            </a:r>
            <a:r>
              <a:rPr lang="ru-RU" sz="2200" b="1" baseline="-25000" dirty="0">
                <a:solidFill>
                  <a:srgbClr val="035B7A"/>
                </a:solidFill>
              </a:rPr>
              <a:t>2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Out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C</a:t>
            </a:r>
            <a:r>
              <a:rPr lang="ru-RU" sz="2200" b="1" baseline="-25000" dirty="0">
                <a:solidFill>
                  <a:srgbClr val="035B7A"/>
                </a:solidFill>
              </a:rPr>
              <a:t>1</a:t>
            </a:r>
            <a:r>
              <a:rPr lang="ru-RU" sz="2200" b="1" dirty="0">
                <a:solidFill>
                  <a:srgbClr val="035B7A"/>
                </a:solidFill>
              </a:rPr>
              <a:t>)</a:t>
            </a:r>
            <a:r>
              <a:rPr lang="en-US" sz="2200" b="1" dirty="0">
                <a:solidFill>
                  <a:srgbClr val="035B7A"/>
                </a:solidFill>
              </a:rPr>
              <a:t>(𝜎</a:t>
            </a:r>
            <a:r>
              <a:rPr lang="ru-RU" sz="2200" b="1" dirty="0">
                <a:solidFill>
                  <a:srgbClr val="035B7A"/>
                </a:solidFill>
              </a:rPr>
              <a:t>)))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O(</a:t>
            </a:r>
            <a:r>
              <a:rPr lang="en-US" sz="2200" b="1" u="sng" dirty="0">
                <a:solidFill>
                  <a:srgbClr val="035B7A"/>
                </a:solidFill>
              </a:rPr>
              <a:t>if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 </a:t>
            </a:r>
            <a:r>
              <a:rPr lang="en-US" sz="2200" b="1" u="sng" dirty="0">
                <a:solidFill>
                  <a:srgbClr val="035B7A"/>
                </a:solidFill>
              </a:rPr>
              <a:t>then</a:t>
            </a:r>
            <a:r>
              <a:rPr lang="en-US" sz="2200" b="1" dirty="0">
                <a:solidFill>
                  <a:srgbClr val="035B7A"/>
                </a:solidFill>
              </a:rPr>
              <a:t> C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else</a:t>
            </a:r>
            <a:r>
              <a:rPr lang="en-US" sz="2200" b="1" dirty="0">
                <a:solidFill>
                  <a:srgbClr val="035B7A"/>
                </a:solidFill>
              </a:rPr>
              <a:t> C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fi</a:t>
            </a:r>
            <a:r>
              <a:rPr lang="en-US" sz="2200" b="1" dirty="0">
                <a:solidFill>
                  <a:srgbClr val="035B7A"/>
                </a:solidFill>
              </a:rPr>
              <a:t>)(𝜎) = 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en-US" sz="2200" b="1" dirty="0">
                <a:solidFill>
                  <a:srgbClr val="035B7A"/>
                </a:solidFill>
              </a:rPr>
              <a:t> (B)(𝜎) → O(C</a:t>
            </a:r>
            <a:r>
              <a:rPr lang="en-US" sz="2200" b="1" baseline="-25000" dirty="0">
                <a:solidFill>
                  <a:srgbClr val="035B7A"/>
                </a:solidFill>
              </a:rPr>
              <a:t>1</a:t>
            </a:r>
            <a:r>
              <a:rPr lang="en-US" sz="2200" b="1" dirty="0">
                <a:solidFill>
                  <a:srgbClr val="035B7A"/>
                </a:solidFill>
              </a:rPr>
              <a:t>)(𝜎), </a:t>
            </a:r>
            <a:r>
              <a:rPr lang="ru-RU" sz="2200" b="1" dirty="0">
                <a:solidFill>
                  <a:srgbClr val="035B7A"/>
                </a:solidFill>
              </a:rPr>
              <a:t>О</a:t>
            </a:r>
            <a:r>
              <a:rPr lang="en-US" sz="2200" b="1" dirty="0">
                <a:solidFill>
                  <a:srgbClr val="035B7A"/>
                </a:solidFill>
              </a:rPr>
              <a:t>(</a:t>
            </a:r>
            <a:r>
              <a:rPr lang="ru-RU" sz="2200" b="1" dirty="0">
                <a:solidFill>
                  <a:srgbClr val="035B7A"/>
                </a:solidFill>
              </a:rPr>
              <a:t>С</a:t>
            </a:r>
            <a:r>
              <a:rPr lang="en-US" sz="2200" b="1" baseline="-25000" dirty="0">
                <a:solidFill>
                  <a:srgbClr val="035B7A"/>
                </a:solidFill>
              </a:rPr>
              <a:t>2</a:t>
            </a:r>
            <a:r>
              <a:rPr lang="en-US" sz="2200" b="1" dirty="0">
                <a:solidFill>
                  <a:srgbClr val="035B7A"/>
                </a:solidFill>
              </a:rPr>
              <a:t>)(𝜎)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rgbClr val="035B7A"/>
                </a:solidFill>
              </a:rPr>
              <a:t>O(</a:t>
            </a:r>
            <a:r>
              <a:rPr lang="en-US" sz="2200" b="1" u="sng" dirty="0">
                <a:solidFill>
                  <a:srgbClr val="035B7A"/>
                </a:solidFill>
              </a:rPr>
              <a:t>while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 </a:t>
            </a:r>
            <a:r>
              <a:rPr lang="en-US" sz="2200" b="1" u="sng" dirty="0">
                <a:solidFill>
                  <a:srgbClr val="035B7A"/>
                </a:solidFill>
              </a:rPr>
              <a:t>do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С </a:t>
            </a:r>
            <a:r>
              <a:rPr lang="en-US" sz="2200" b="1" u="sng" dirty="0">
                <a:solidFill>
                  <a:srgbClr val="035B7A"/>
                </a:solidFill>
              </a:rPr>
              <a:t>od</a:t>
            </a:r>
            <a:r>
              <a:rPr lang="en-US" sz="2200" b="1" dirty="0">
                <a:solidFill>
                  <a:srgbClr val="035B7A"/>
                </a:solidFill>
              </a:rPr>
              <a:t>)(𝜎) = </a:t>
            </a:r>
            <a:r>
              <a:rPr lang="en-US" sz="2200" b="1" dirty="0" err="1">
                <a:solidFill>
                  <a:srgbClr val="035B7A"/>
                </a:solidFill>
              </a:rPr>
              <a:t>Eval</a:t>
            </a:r>
            <a:r>
              <a:rPr lang="en-US" sz="2200" b="1" dirty="0">
                <a:solidFill>
                  <a:srgbClr val="035B7A"/>
                </a:solidFill>
              </a:rPr>
              <a:t>(B)(𝜎) → O(C)(𝜎)^</a:t>
            </a:r>
            <a:r>
              <a:rPr lang="ru-RU" sz="2200" b="1" dirty="0">
                <a:solidFill>
                  <a:srgbClr val="035B7A"/>
                </a:solidFill>
              </a:rPr>
              <a:t>О</a:t>
            </a:r>
            <a:r>
              <a:rPr lang="en-US" sz="2200" b="1" dirty="0">
                <a:solidFill>
                  <a:srgbClr val="035B7A"/>
                </a:solidFill>
              </a:rPr>
              <a:t>(</a:t>
            </a:r>
            <a:r>
              <a:rPr lang="en-US" sz="2200" b="1" u="sng" dirty="0">
                <a:solidFill>
                  <a:srgbClr val="035B7A"/>
                </a:solidFill>
              </a:rPr>
              <a:t>while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ru-RU" sz="2200" b="1" dirty="0">
                <a:solidFill>
                  <a:srgbClr val="035B7A"/>
                </a:solidFill>
              </a:rPr>
              <a:t>В</a:t>
            </a:r>
            <a:r>
              <a:rPr lang="en-US" sz="2200" b="1" dirty="0">
                <a:solidFill>
                  <a:srgbClr val="035B7A"/>
                </a:solidFill>
              </a:rPr>
              <a:t> </a:t>
            </a:r>
            <a:r>
              <a:rPr lang="en-US" sz="2200" b="1" u="sng" dirty="0">
                <a:solidFill>
                  <a:srgbClr val="035B7A"/>
                </a:solidFill>
              </a:rPr>
              <a:t>do</a:t>
            </a:r>
            <a:r>
              <a:rPr lang="en-US" sz="2200" b="1" dirty="0">
                <a:solidFill>
                  <a:srgbClr val="035B7A"/>
                </a:solidFill>
              </a:rPr>
              <a:t> C </a:t>
            </a:r>
            <a:r>
              <a:rPr lang="en-US" sz="2200" b="1" u="sng" dirty="0">
                <a:solidFill>
                  <a:srgbClr val="035B7A"/>
                </a:solidFill>
              </a:rPr>
              <a:t>od</a:t>
            </a:r>
            <a:r>
              <a:rPr lang="ru-RU" sz="2200" b="1" dirty="0">
                <a:solidFill>
                  <a:srgbClr val="035B7A"/>
                </a:solidFill>
              </a:rPr>
              <a:t>) (</a:t>
            </a:r>
            <a:r>
              <a:rPr lang="en-US" sz="2200" b="1" dirty="0">
                <a:solidFill>
                  <a:srgbClr val="035B7A"/>
                </a:solidFill>
              </a:rPr>
              <a:t>Out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O</a:t>
            </a:r>
            <a:r>
              <a:rPr lang="ru-RU" sz="2200" b="1" dirty="0">
                <a:solidFill>
                  <a:srgbClr val="035B7A"/>
                </a:solidFill>
              </a:rPr>
              <a:t>(</a:t>
            </a:r>
            <a:r>
              <a:rPr lang="en-US" sz="2200" b="1" dirty="0">
                <a:solidFill>
                  <a:srgbClr val="035B7A"/>
                </a:solidFill>
              </a:rPr>
              <a:t>C</a:t>
            </a:r>
            <a:r>
              <a:rPr lang="ru-RU" sz="2200" b="1" dirty="0">
                <a:solidFill>
                  <a:srgbClr val="035B7A"/>
                </a:solidFill>
              </a:rPr>
              <a:t>)(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r>
              <a:rPr lang="ru-RU" sz="2200" b="1" dirty="0">
                <a:solidFill>
                  <a:srgbClr val="035B7A"/>
                </a:solidFill>
              </a:rPr>
              <a:t>))), </a:t>
            </a:r>
            <a:r>
              <a:rPr lang="en-US" sz="2200" b="1" dirty="0">
                <a:solidFill>
                  <a:srgbClr val="035B7A"/>
                </a:solidFill>
              </a:rPr>
              <a:t>𝜎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определении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b="1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означает, что функция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применяется к аргументам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, являющимися типичными представителями множеств </a:t>
            </a:r>
            <a:r>
              <a:rPr lang="ru-RU" sz="2400" b="1" dirty="0">
                <a:solidFill>
                  <a:schemeClr val="tx2"/>
                </a:solidFill>
              </a:rPr>
              <a:t>Со</a:t>
            </a:r>
            <a:r>
              <a:rPr lang="en-US" sz="2400" b="1" dirty="0">
                <a:solidFill>
                  <a:schemeClr val="tx2"/>
                </a:solidFill>
              </a:rPr>
              <a:t>m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соответственно. В дальнейшем будем опускать скобки аргумента 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 там, где это не будет вызывать недоразумения, т.е. вместо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(С)(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будем писать </a:t>
            </a:r>
            <a:r>
              <a:rPr lang="en-US" sz="2400" b="1" dirty="0">
                <a:solidFill>
                  <a:schemeClr val="tx2"/>
                </a:solidFill>
              </a:rPr>
              <a:t>O</a:t>
            </a:r>
            <a:r>
              <a:rPr lang="ru-RU" sz="2400" b="1" dirty="0">
                <a:solidFill>
                  <a:schemeClr val="tx2"/>
                </a:solidFill>
              </a:rPr>
              <a:t>(С)</a:t>
            </a:r>
            <a:r>
              <a:rPr lang="en-US" sz="2400" b="1" dirty="0">
                <a:solidFill>
                  <a:schemeClr val="tx2"/>
                </a:solidFill>
              </a:rPr>
              <a:t>𝜎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Приведенное определение </a:t>
            </a:r>
            <a:r>
              <a:rPr lang="ru-RU" sz="2400" b="1" dirty="0">
                <a:solidFill>
                  <a:schemeClr val="tx2"/>
                </a:solidFill>
              </a:rPr>
              <a:t>О</a:t>
            </a:r>
            <a:r>
              <a:rPr lang="ru-RU" sz="2400" dirty="0">
                <a:solidFill>
                  <a:schemeClr val="tx2"/>
                </a:solidFill>
              </a:rPr>
              <a:t> согласуется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обычным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операционным пониманием того, как вычислять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805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ЦЕЛИ И ЗАДАЧИ ОСВОЕНИЯ ДИСЦИПЛИНЫ</a:t>
            </a:r>
            <a:endParaRPr lang="ru-RU" sz="28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035B7A"/>
                </a:solidFill>
              </a:rPr>
              <a:t>Целью освоения дисциплины</a:t>
            </a:r>
            <a:r>
              <a:rPr lang="ru-RU" sz="2200" dirty="0"/>
              <a:t> является: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формирование способности к проведению рассуждений о программах;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конструкций, определяющих семантику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обучение способам анализа программ, включая верификацию программ, распознавание свойств программ (</a:t>
            </a:r>
            <a:r>
              <a:rPr lang="ru-RU" sz="2200" dirty="0" err="1">
                <a:solidFill>
                  <a:schemeClr val="tx2"/>
                </a:solidFill>
              </a:rPr>
              <a:t>завершаемость</a:t>
            </a:r>
            <a:r>
              <a:rPr lang="ru-RU" sz="2200" dirty="0">
                <a:solidFill>
                  <a:schemeClr val="tx2"/>
                </a:solidFill>
              </a:rPr>
              <a:t>, эквивалентность, зацикливание);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операционной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800" b="1" dirty="0">
              <a:solidFill>
                <a:srgbClr val="035B7A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035B7A"/>
                </a:solidFill>
              </a:rPr>
              <a:t>Задачи дисциплины</a:t>
            </a:r>
            <a:r>
              <a:rPr lang="ru-RU" sz="2200" dirty="0">
                <a:solidFill>
                  <a:schemeClr val="tx2"/>
                </a:solidFill>
              </a:rPr>
              <a:t>:</a:t>
            </a:r>
            <a:r>
              <a:rPr lang="ru-RU" sz="2200" b="1" dirty="0">
                <a:solidFill>
                  <a:srgbClr val="035B7A"/>
                </a:solidFill>
              </a:rPr>
              <a:t> 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освоение основ теории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операционной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изучение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программ;</a:t>
            </a:r>
          </a:p>
          <a:p>
            <a:pPr marL="0" lvl="8" indent="-3600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Arial" charset="0"/>
              <a:buChar char="•"/>
            </a:pPr>
            <a:r>
              <a:rPr lang="ru-RU" sz="2200" dirty="0">
                <a:solidFill>
                  <a:schemeClr val="tx2"/>
                </a:solidFill>
              </a:rPr>
              <a:t>приобретение навыков описания </a:t>
            </a:r>
            <a:r>
              <a:rPr lang="ru-RU" sz="2200" dirty="0" err="1">
                <a:solidFill>
                  <a:schemeClr val="tx2"/>
                </a:solidFill>
              </a:rPr>
              <a:t>денотационной</a:t>
            </a:r>
            <a:r>
              <a:rPr lang="ru-RU" sz="2200" dirty="0">
                <a:solidFill>
                  <a:schemeClr val="tx2"/>
                </a:solidFill>
              </a:rPr>
              <a:t> семантики программ, решения задач анализа программ (верификация, распознавание завершенности программы, эквивалентность программ).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Рекомендуемая литература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1800" b="1" dirty="0" err="1">
                <a:solidFill>
                  <a:schemeClr val="tx2"/>
                </a:solidFill>
              </a:rPr>
              <a:t>Кораблин</a:t>
            </a:r>
            <a:r>
              <a:rPr lang="ru-RU" sz="1800" b="1" dirty="0">
                <a:solidFill>
                  <a:schemeClr val="tx2"/>
                </a:solidFill>
              </a:rPr>
              <a:t> Ю.П. Семантика языков программирования: Учебное пособие. – М.: Изд-во МЭИ, 1992. – 100 с.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1800" dirty="0" err="1">
                <a:solidFill>
                  <a:schemeClr val="tx2"/>
                </a:solidFill>
              </a:rPr>
              <a:t>Кораблин</a:t>
            </a:r>
            <a:r>
              <a:rPr lang="ru-RU" sz="1800" dirty="0">
                <a:solidFill>
                  <a:schemeClr val="tx2"/>
                </a:solidFill>
              </a:rPr>
              <a:t> Ю.П. Семантика языков распределенного программирования: Учебное пособие. – М.: Изд-во МЭИ, 1996. – 102 с. 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1800" dirty="0" err="1">
                <a:solidFill>
                  <a:schemeClr val="tx2"/>
                </a:solidFill>
              </a:rPr>
              <a:t>Барендрегт</a:t>
            </a:r>
            <a:r>
              <a:rPr lang="ru-RU" sz="1800" dirty="0">
                <a:solidFill>
                  <a:schemeClr val="tx2"/>
                </a:solidFill>
              </a:rPr>
              <a:t> Х. </a:t>
            </a:r>
            <a:r>
              <a:rPr lang="ru-RU" sz="1800" dirty="0" err="1">
                <a:solidFill>
                  <a:schemeClr val="tx2"/>
                </a:solidFill>
              </a:rPr>
              <a:t>Бестиповое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λ</a:t>
            </a:r>
            <a:r>
              <a:rPr lang="ru-RU" sz="1800" dirty="0">
                <a:solidFill>
                  <a:schemeClr val="tx2"/>
                </a:solidFill>
              </a:rPr>
              <a:t>-исчисление // Справочная книга по математической логике / Под редакцией Дж. </a:t>
            </a:r>
            <a:r>
              <a:rPr lang="ru-RU" sz="1800" dirty="0" err="1">
                <a:solidFill>
                  <a:schemeClr val="tx2"/>
                </a:solidFill>
              </a:rPr>
              <a:t>Барвайса</a:t>
            </a:r>
            <a:r>
              <a:rPr lang="ru-RU" sz="1800" dirty="0">
                <a:solidFill>
                  <a:schemeClr val="tx2"/>
                </a:solidFill>
              </a:rPr>
              <a:t>. — М.: Наука, 1983. — Т. 4: Теория доказательств. — С. 278-318.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Scott D.S. Domains for denotational semantics. ICALP 1982, 577-613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Gordon M.J.C. The denotational description of programming languages. Springer-</a:t>
            </a:r>
            <a:r>
              <a:rPr lang="en-US" sz="1800" dirty="0" err="1">
                <a:solidFill>
                  <a:schemeClr val="tx2"/>
                </a:solidFill>
              </a:rPr>
              <a:t>Verlag</a:t>
            </a:r>
            <a:r>
              <a:rPr lang="en-US" sz="1800" dirty="0">
                <a:solidFill>
                  <a:schemeClr val="tx2"/>
                </a:solidFill>
              </a:rPr>
              <a:t>, 1979. </a:t>
            </a: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C.A.R. Hoare. An axiomatic basis for computer programming. Communications of the ACM, 12(10):576</a:t>
            </a:r>
            <a:r>
              <a:rPr lang="ru-RU" sz="1800" dirty="0">
                <a:solidFill>
                  <a:schemeClr val="tx2"/>
                </a:solidFill>
              </a:rPr>
              <a:t>-580, </a:t>
            </a:r>
            <a:r>
              <a:rPr lang="en-US" sz="1800" dirty="0">
                <a:solidFill>
                  <a:schemeClr val="tx2"/>
                </a:solidFill>
              </a:rPr>
              <a:t>583</a:t>
            </a:r>
            <a:r>
              <a:rPr lang="ru-RU" sz="1800" dirty="0">
                <a:solidFill>
                  <a:schemeClr val="tx2"/>
                </a:solidFill>
              </a:rPr>
              <a:t>,</a:t>
            </a:r>
            <a:r>
              <a:rPr lang="en-US" sz="1800" dirty="0">
                <a:solidFill>
                  <a:schemeClr val="tx2"/>
                </a:solidFill>
              </a:rPr>
              <a:t> October 1969. DOI:10.1145/363235.363259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ru-RU" sz="1800" dirty="0">
              <a:solidFill>
                <a:schemeClr val="tx2"/>
              </a:solidFill>
            </a:endParaRP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R.W. Floyd. Assigning meanings to programs. Proceedings of the American Mathematical Society Symposia on Applied Mathematics. Vol. 19, 1967. pp. 19-31. </a:t>
            </a:r>
            <a:endParaRPr lang="ru-RU" sz="1800" dirty="0">
              <a:solidFill>
                <a:schemeClr val="tx2"/>
              </a:solidFill>
            </a:endParaRP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en-US" sz="1800" dirty="0" err="1">
                <a:solidFill>
                  <a:schemeClr val="tx2"/>
                </a:solidFill>
              </a:rPr>
              <a:t>Манна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З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Теория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неподвижной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точки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программ</a:t>
            </a:r>
            <a:r>
              <a:rPr lang="en-US" sz="1800" dirty="0">
                <a:solidFill>
                  <a:schemeClr val="tx2"/>
                </a:solidFill>
              </a:rPr>
              <a:t> // </a:t>
            </a:r>
            <a:r>
              <a:rPr lang="en-US" sz="1800" dirty="0" err="1">
                <a:solidFill>
                  <a:schemeClr val="tx2"/>
                </a:solidFill>
              </a:rPr>
              <a:t>Кибернетический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сборник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М</a:t>
            </a:r>
            <a:r>
              <a:rPr lang="en-US" sz="1800" dirty="0">
                <a:solidFill>
                  <a:schemeClr val="tx2"/>
                </a:solidFill>
              </a:rPr>
              <a:t>.: «</a:t>
            </a:r>
            <a:r>
              <a:rPr lang="en-US" sz="1800" dirty="0" err="1">
                <a:solidFill>
                  <a:schemeClr val="tx2"/>
                </a:solidFill>
              </a:rPr>
              <a:t>Мир</a:t>
            </a:r>
            <a:r>
              <a:rPr lang="en-US" sz="1800" dirty="0">
                <a:solidFill>
                  <a:schemeClr val="tx2"/>
                </a:solidFill>
              </a:rPr>
              <a:t>», 1978, </a:t>
            </a:r>
            <a:r>
              <a:rPr lang="ru-RU" sz="1800" dirty="0" err="1">
                <a:solidFill>
                  <a:schemeClr val="tx2"/>
                </a:solidFill>
              </a:rPr>
              <a:t>С</a:t>
            </a:r>
            <a:r>
              <a:rPr lang="en-US" sz="1800" dirty="0">
                <a:solidFill>
                  <a:schemeClr val="tx2"/>
                </a:solidFill>
              </a:rPr>
              <a:t>. 38-100.</a:t>
            </a:r>
            <a:endParaRPr lang="ru-RU" sz="1800" dirty="0">
              <a:solidFill>
                <a:schemeClr val="tx2"/>
              </a:solidFill>
            </a:endParaRPr>
          </a:p>
          <a:p>
            <a:pPr marL="428580" lvl="7" indent="-342900" algn="just">
              <a:lnSpc>
                <a:spcPct val="100000"/>
              </a:lnSpc>
              <a:spcBef>
                <a:spcPts val="600"/>
              </a:spcBef>
              <a:buClr>
                <a:srgbClr val="A85229"/>
              </a:buClr>
              <a:buFont typeface="+mj-lt"/>
              <a:buAutoNum type="arabicPeriod"/>
            </a:pPr>
            <a:r>
              <a:rPr lang="ru-RU" sz="1800" dirty="0" err="1">
                <a:solidFill>
                  <a:schemeClr val="tx2"/>
                </a:solidFill>
              </a:rPr>
              <a:t>Гуц</a:t>
            </a:r>
            <a:r>
              <a:rPr lang="ru-RU" sz="1800" dirty="0">
                <a:solidFill>
                  <a:schemeClr val="tx2"/>
                </a:solidFill>
              </a:rPr>
              <a:t> А. К. Математическая логика и теория алгоритмов. — М.: Книжный дом "ЛИБРОКОМ", 2009. – 117 с.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17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Введение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теории языков программирования </a:t>
            </a:r>
            <a:r>
              <a:rPr lang="ru-RU" sz="2400" b="1" dirty="0">
                <a:solidFill>
                  <a:schemeClr val="tx2"/>
                </a:solidFill>
              </a:rPr>
              <a:t>семантика</a:t>
            </a:r>
            <a:r>
              <a:rPr lang="ru-RU" sz="2400" dirty="0">
                <a:solidFill>
                  <a:schemeClr val="tx2"/>
                </a:solidFill>
              </a:rPr>
              <a:t> – это область, связанная с математическим изучением смысла программ.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программы заключается в формальном описании процесса вычисления по программе с помощью математической модели (вычислительного автомата) как «абстрактной машины».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Формальная семантика помогает при разработке интерпретаторов и компиляторов для языков программирования.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Знание семантики способствует лучшему пониманию процесса вычисления по программе. Поскольку формальная семантика оперирует математическими объектами, становится возможным математический анализ программ, включающий доказательство корректности и получение асимптотических оценок вычислительной сложности программы.</a:t>
            </a:r>
            <a:endParaRPr lang="ru-RU" sz="2400" b="0" i="0" dirty="0">
              <a:solidFill>
                <a:schemeClr val="tx2"/>
              </a:solidFill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4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Общее представление о семантике программ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Имеется различные подходы к определению семантики программ:  </a:t>
            </a:r>
          </a:p>
          <a:p>
            <a:pPr marL="0" lvl="7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Операционный подход </a:t>
            </a:r>
            <a:r>
              <a:rPr lang="ru-RU" sz="2400" dirty="0">
                <a:solidFill>
                  <a:schemeClr val="tx2"/>
                </a:solidFill>
              </a:rPr>
              <a:t>полезен для реализации языков. В данном случае исполнение программы описывается непосредственно как процесс вычисления на абстрактном автомате, а не путем трансляции.</a:t>
            </a:r>
          </a:p>
          <a:p>
            <a:pPr marL="0" lvl="7" indent="0" algn="just">
              <a:lnSpc>
                <a:spcPct val="100000"/>
              </a:lnSpc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b="1" dirty="0">
                <a:solidFill>
                  <a:schemeClr val="tx2"/>
                </a:solidFill>
              </a:rPr>
              <a:t> подход </a:t>
            </a:r>
            <a:r>
              <a:rPr lang="ru-RU" sz="2400" dirty="0">
                <a:solidFill>
                  <a:schemeClr val="tx2"/>
                </a:solidFill>
              </a:rPr>
              <a:t>предполагает, что фразы программы интерпретируются как денотаты, т.е. математические объекты, определенным образом связанные друг с другом. Денотаты описываются с помощью математической нотации, которая в свою очередь формализуется как </a:t>
            </a:r>
            <a:r>
              <a:rPr lang="ru-RU" sz="2400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dirty="0">
                <a:solidFill>
                  <a:schemeClr val="tx2"/>
                </a:solidFill>
              </a:rPr>
              <a:t> метаязык. </a:t>
            </a:r>
            <a:r>
              <a:rPr lang="ru-RU" sz="2400" dirty="0" err="1">
                <a:solidFill>
                  <a:schemeClr val="tx2"/>
                </a:solidFill>
              </a:rPr>
              <a:t>Денотационные</a:t>
            </a:r>
            <a:r>
              <a:rPr lang="ru-RU" sz="2400" dirty="0">
                <a:solidFill>
                  <a:schemeClr val="tx2"/>
                </a:solidFill>
              </a:rPr>
              <a:t> семантические описания могут представлять трансляции с языка программирования в </a:t>
            </a:r>
            <a:r>
              <a:rPr lang="ru-RU" sz="2400" dirty="0" err="1">
                <a:solidFill>
                  <a:schemeClr val="tx2"/>
                </a:solidFill>
              </a:rPr>
              <a:t>денотационный</a:t>
            </a:r>
            <a:r>
              <a:rPr lang="ru-RU" sz="2400" dirty="0">
                <a:solidFill>
                  <a:schemeClr val="tx2"/>
                </a:solidFill>
              </a:rPr>
              <a:t> метаязык. Такие описания используются как основа для построения интерпретаторов и компиляторов.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284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Общее представление о семантике программ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Аксиоматический подход</a:t>
            </a:r>
            <a:r>
              <a:rPr lang="ru-RU" sz="2400" dirty="0">
                <a:solidFill>
                  <a:schemeClr val="tx2"/>
                </a:solidFill>
              </a:rPr>
              <a:t> полезен для разработки программ. При аксиоматическом подходе с программой связываются  логические аксиомы. Используя процесс логического вывода, доказывают различные свойства процесса вычисления по программе такие, как завершенность процесса вычисления, корректность отношения «вход–выход»  и другие свойства. </a:t>
            </a: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Алгебраический подход</a:t>
            </a:r>
            <a:r>
              <a:rPr lang="ru-RU" sz="2400" dirty="0">
                <a:solidFill>
                  <a:schemeClr val="tx2"/>
                </a:solidFill>
              </a:rPr>
              <a:t> полезен на теоретическом уровне. Он обеспечивает общий фундамент для теории языков программирования, позволяя на единой математической модели рассматривать такие различные концепции как синтаксис, семантика и типы данных.</a:t>
            </a: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058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формальная семантика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Необходимость формальной семантики была обнаружена в середине прошлого века. В середине 60-х годов прошлого века венская лаборатория IBM разработала первый технический язык описания семантики, получивший название </a:t>
            </a:r>
            <a:r>
              <a:rPr lang="ru-RU" sz="2400" b="1" dirty="0">
                <a:solidFill>
                  <a:schemeClr val="tx2"/>
                </a:solidFill>
              </a:rPr>
              <a:t>VDL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Vienna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Definition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Language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VDL позволяет задавать операционную семантику, где язык программирования описывается посредством гипотетического выполнения на некоторой абстрактной машине. Такое описание может быть точным и полным, но оно довольно сложное, что затрудняет его понимание.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Сложность описания языка в VDL отражает не столько сложность реальной реализации, как сложность абстрактной машины, VDL был использован в ряде проектов и, в частности, для описания семантики языков </a:t>
            </a:r>
            <a:r>
              <a:rPr lang="ru-RU" sz="2400" i="1" dirty="0">
                <a:solidFill>
                  <a:schemeClr val="tx2"/>
                </a:solidFill>
              </a:rPr>
              <a:t>Алгол-60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i="1" dirty="0">
                <a:solidFill>
                  <a:schemeClr val="tx2"/>
                </a:solidFill>
              </a:rPr>
              <a:t>PL-1</a:t>
            </a:r>
            <a:r>
              <a:rPr lang="ru-RU" sz="2400" dirty="0">
                <a:solidFill>
                  <a:schemeClr val="tx2"/>
                </a:solidFill>
              </a:rPr>
              <a:t>. Эти попытки доказали возможность формального описания семантики языков программирования.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16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ОПЕРАЦИОННЫЙ ПОДХОД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операционной семантики языка программирования предварительно определяется «абстрактная машина», которая характеризуется множеством состояний и набором простейших команд.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Машина может быть определена спецификацией того, как изменяется ее состояние каждой командой из заданного набора команд. Затем семантика конкретного языка программирования определяется в терминах этой машины, т.е. семантическое описание языка программирования определяет трансляцию конструкций языка в коды этой машины.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Гипотетическое выполнение этого кода на абстрактной машине, находящейся вначале в исходном состоянии, позволяет получить точный результат.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041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910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Пример операционного определения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языка программирования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1054100"/>
            <a:ext cx="10541000" cy="50094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Зафиксируем вначале некоторый простой язык программирования, который назовем языком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При задании синтаксиса языка </a:t>
            </a: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будем использовать следующие обозначения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 </a:t>
            </a:r>
            <a:endParaRPr lang="en-US" sz="2400" dirty="0">
              <a:solidFill>
                <a:schemeClr val="tx2"/>
              </a:solidFill>
            </a:endParaRP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Ехр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ru-RU" sz="2400" dirty="0">
                <a:solidFill>
                  <a:schemeClr val="tx2"/>
                </a:solidFill>
              </a:rPr>
              <a:t>множество выражений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Вехр</a:t>
            </a:r>
            <a:r>
              <a:rPr lang="en-US" sz="2400" dirty="0">
                <a:solidFill>
                  <a:schemeClr val="tx2"/>
                </a:solidFill>
              </a:rPr>
              <a:t> – </a:t>
            </a:r>
            <a:r>
              <a:rPr lang="ru-RU" sz="2400" dirty="0">
                <a:solidFill>
                  <a:schemeClr val="tx2"/>
                </a:solidFill>
              </a:rPr>
              <a:t> множество булевых выражений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Com</a:t>
            </a:r>
            <a:r>
              <a:rPr lang="en-US" sz="2400" dirty="0">
                <a:solidFill>
                  <a:schemeClr val="tx2"/>
                </a:solidFill>
              </a:rPr>
              <a:t> –</a:t>
            </a:r>
            <a:r>
              <a:rPr lang="ru-RU" sz="2400" dirty="0">
                <a:solidFill>
                  <a:schemeClr val="tx2"/>
                </a:solidFill>
              </a:rPr>
              <a:t> множество команд (программ)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24003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– множество переменных.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</a:rPr>
              <a:t>Через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, возможно с индексами, обозначаются типичные представители соответствующих множеств, т.е. </a:t>
            </a:r>
            <a:r>
              <a:rPr lang="en-US" sz="2400" b="1" dirty="0" err="1">
                <a:solidFill>
                  <a:schemeClr val="tx2"/>
                </a:solidFill>
              </a:rPr>
              <a:t>Е</a:t>
            </a:r>
            <a:r>
              <a:rPr lang="en-US" sz="2400" b="1" dirty="0">
                <a:solidFill>
                  <a:schemeClr val="tx2"/>
                </a:solidFill>
              </a:rPr>
              <a:t> ∈ </a:t>
            </a:r>
            <a:r>
              <a:rPr lang="en-US" sz="2400" b="1" dirty="0" err="1">
                <a:solidFill>
                  <a:schemeClr val="tx2"/>
                </a:solidFill>
              </a:rPr>
              <a:t>Ехр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chemeClr val="tx2"/>
                </a:solidFill>
              </a:rPr>
              <a:t>В</a:t>
            </a:r>
            <a:r>
              <a:rPr lang="en-US" sz="2400" b="1" dirty="0">
                <a:solidFill>
                  <a:schemeClr val="tx2"/>
                </a:solidFill>
              </a:rPr>
              <a:t> ∈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Bехр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∈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Com</a:t>
            </a:r>
            <a:r>
              <a:rPr lang="ru-RU" sz="2400" i="1" dirty="0">
                <a:solidFill>
                  <a:schemeClr val="tx2"/>
                </a:solidFill>
              </a:rPr>
              <a:t>,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х</a:t>
            </a:r>
            <a:r>
              <a:rPr lang="en-US" sz="2400" b="1" dirty="0">
                <a:solidFill>
                  <a:schemeClr val="tx2"/>
                </a:solidFill>
              </a:rPr>
              <a:t> ∈ X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26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1325</Words>
  <Application>Microsoft Office PowerPoint</Application>
  <PresentationFormat>Широкоэкранный</PresentationFormat>
  <Paragraphs>131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</vt:lpstr>
      <vt:lpstr>Cambria Math</vt:lpstr>
      <vt:lpstr>Mangal</vt:lpstr>
      <vt:lpstr>Red Line Business 16x9</vt:lpstr>
      <vt:lpstr>Семантика языков программирования (СЯП)</vt:lpstr>
      <vt:lpstr>ЦЕЛИ И ЗАДАЧИ ОСВОЕНИЯ ДИСЦИПЛИНЫ</vt:lpstr>
      <vt:lpstr>Рекомендуемая литература</vt:lpstr>
      <vt:lpstr>Введение</vt:lpstr>
      <vt:lpstr>Общее представление о семантике программ </vt:lpstr>
      <vt:lpstr>Общее представление о семантике программ </vt:lpstr>
      <vt:lpstr>формальная семантика</vt:lpstr>
      <vt:lpstr>ОПЕРАЦИОННЫЙ ПОДХОД</vt:lpstr>
      <vt:lpstr>Пример операционного определения  языка программирования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2017-02-05T10:06:58Z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