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3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7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2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7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905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3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4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6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79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4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5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3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5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08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4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47041-D6D9-4454-A5B4-05D21EDA72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82F638-10E6-4042-986D-CDA36799A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5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/>
              <a:t>СОВРЕМЕННЫЕ КОМПЬЮТЕРНЫЕ ТЕХНОЛОГИИ (</a:t>
            </a:r>
            <a:r>
              <a:rPr lang="ru-RU" sz="2400" b="1" dirty="0" err="1"/>
              <a:t>СКТ</a:t>
            </a:r>
            <a:r>
              <a:rPr lang="ru-RU" sz="2400" b="1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Варшавский П.Р.</a:t>
            </a:r>
          </a:p>
        </p:txBody>
      </p:sp>
    </p:spTree>
    <p:extLst>
      <p:ext uri="{BB962C8B-B14F-4D97-AF65-F5344CB8AC3E}">
        <p14:creationId xmlns:p14="http://schemas.microsoft.com/office/powerpoint/2010/main" val="408662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9" y="1020245"/>
            <a:ext cx="98075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</a:rPr>
              <a:t>ЦЕЛИ И ЗАДАЧИ ОСВОЕНИЯ ДИСЦИПЛИНЫ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</a:rPr>
              <a:t>Цель освоения дисциплины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состоит в изучении современных компьютерных технологий, методов на основе мягких вычислений, нечеткой логики, нейронных сетей, анализа данных и соответствующих программных средств для решения актуальных научных проблем в области прикладной математики и информатики.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effectLst/>
                <a:highlight>
                  <a:srgbClr val="00FFFF"/>
                </a:highlight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effectLst/>
                <a:ea typeface="Times New Roman" panose="02020603050405020304" pitchFamily="18" charset="0"/>
              </a:rPr>
              <a:t>Задачи дисциплины: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– формирование представления об актуальных научных проблемах прикладной математики и информатики;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– изучение современных компьютерных технологий, методов, математического аппарата и программных средств для решения актуальных проблем в области прикладной математики и информатики;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– приобретение навыков использования изученных методов, компьютерных технологий и программных средств при решении задач с использованием вычислительной техники (ЭВМ).</a:t>
            </a:r>
          </a:p>
        </p:txBody>
      </p:sp>
    </p:spTree>
    <p:extLst>
      <p:ext uri="{BB962C8B-B14F-4D97-AF65-F5344CB8AC3E}">
        <p14:creationId xmlns:p14="http://schemas.microsoft.com/office/powerpoint/2010/main" val="296962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9" y="1020245"/>
            <a:ext cx="98075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результате освоения дисциплины обучающийся должен демонстрировать следующие результаты образования: </a:t>
            </a:r>
          </a:p>
          <a:p>
            <a:pPr algn="just"/>
            <a:r>
              <a:rPr lang="ru-RU" sz="1600" b="1" dirty="0"/>
              <a:t>знать:</a:t>
            </a:r>
            <a:endParaRPr lang="ru-RU" sz="16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базовые концепции и иметь представление о современном состоянии и проблемах прикладной математики и информатики, а также существующие подходы и методы их решения с использованием современных компьютерных технологий (ОК-3);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основные источники научно-технической информации, включая Интернет-ресурсы, базы знаний, электронные и мобильные средства обучения в области прикладной математики и информатики (ПК-9).</a:t>
            </a:r>
          </a:p>
          <a:p>
            <a:pPr algn="just"/>
            <a:r>
              <a:rPr lang="ru-RU" sz="1600" b="1" dirty="0"/>
              <a:t>уметь:</a:t>
            </a:r>
            <a:endParaRPr lang="ru-RU" sz="16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самостоятельно разбираться в имеющихся концепциях, моделях, методах и программных средствах для решения задач в области прикладной математики и информатики, а также применять их в научно-исследовательской и проектно-технологической деятельности, в том числе, в новых областях знаний (ПК-1);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разрабатывать алгоритмы, вычислительные модели и математические модели объектов, систем, процессов для создания научно-технической продукции (ПК-2). </a:t>
            </a:r>
          </a:p>
          <a:p>
            <a:pPr algn="just"/>
            <a:r>
              <a:rPr lang="ru-RU" sz="1600" b="1" dirty="0"/>
              <a:t>владеть:</a:t>
            </a:r>
            <a:endParaRPr lang="ru-RU" sz="16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навыками практического применения в своей профессиональной деятельности математических методов, современных компьютерных технологий и средств имитационного моделирования (ПК-1);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навыками углубленного   анализа   проблем, постановки и обоснования задач научной и производственной деятельности, а также навыками самостоятельной научно-исследовательской работы и работы в научном коллективе (ПК-2).</a:t>
            </a:r>
          </a:p>
        </p:txBody>
      </p:sp>
    </p:spTree>
    <p:extLst>
      <p:ext uri="{BB962C8B-B14F-4D97-AF65-F5344CB8AC3E}">
        <p14:creationId xmlns:p14="http://schemas.microsoft.com/office/powerpoint/2010/main" val="190729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9" y="1020245"/>
            <a:ext cx="98075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err="1">
                <a:ea typeface="Times New Roman" panose="02020603050405020304" pitchFamily="18" charset="0"/>
              </a:rPr>
              <a:t>СКТ</a:t>
            </a:r>
            <a:r>
              <a:rPr lang="ru-RU" sz="2400" b="1" dirty="0">
                <a:ea typeface="Times New Roman" panose="02020603050405020304" pitchFamily="18" charset="0"/>
              </a:rPr>
              <a:t> в области прикладной математики и информатики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effectLst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lvl="0" algn="just"/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Прикладная математика (ПМ)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— это совокупность методов решения математическими средствами задач, возникших вне математики. </a:t>
            </a:r>
          </a:p>
          <a:p>
            <a:pPr lvl="0" algn="just"/>
            <a:endParaRPr lang="ru-RU" altLang="ru-RU" sz="2400" dirty="0"/>
          </a:p>
          <a:p>
            <a:pPr lvl="0" algn="just"/>
            <a:r>
              <a:rPr lang="ru-RU" altLang="ru-RU" sz="2400" dirty="0"/>
              <a:t>Часто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противопоставляют «чистой математике», задачи которой возникают внутри самой математики. Однако жёсткого разделения между чистой и прикладной математикой не существует. 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lvl="0" algn="just"/>
            <a:endParaRPr lang="ru-RU" sz="2400" dirty="0"/>
          </a:p>
          <a:p>
            <a:pPr lvl="0" algn="just"/>
            <a:r>
              <a:rPr lang="ru-RU" sz="2400" dirty="0"/>
              <a:t>Одной из важнейших задач прикладной математики является построение математических моделей и их анализ.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3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9" y="1020245"/>
            <a:ext cx="98075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Прикладная теоретическая математика</a:t>
            </a:r>
            <a:endParaRPr lang="en-US" sz="2400" dirty="0"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2400" dirty="0"/>
              <a:t>Создание в середине ХХ в. ЭВМ можно сравнить по своей значимости с любым из самых выдающихся технических достижений в истории человечества. 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/>
              <a:t>Широкое применение математических методов на базе ЭВМ привело к появлению новых эффективных методов познания законов реального мира и их использованию в практической деятельности. 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/>
              <a:t>Процесс математизации науки, техники, экономики потребовал подготовки высококвалифицированных специалистов, в совершенстве владеющих технологией применения ЭВМ, способных строить математические модели и создавать вычислительные алгоритмы.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9" y="1020245"/>
            <a:ext cx="98075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Прикладная теоретическая математика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endParaRPr lang="ru-RU" sz="2400" dirty="0"/>
          </a:p>
          <a:p>
            <a:pPr lvl="0" algn="just">
              <a:spcAft>
                <a:spcPts val="600"/>
              </a:spcAft>
            </a:pPr>
            <a:r>
              <a:rPr lang="ru-RU" sz="2400" dirty="0"/>
              <a:t>Часто ПМ имеет дело с неформально поставленной задачей, для решения которой необходимо подобрать подходящий математический аппарат. 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/>
              <a:t>Для ПМ характерны не чётко определённые, а «размытые» понятия, категории не чисто качественного, но и не чисто количественного характера; проверка теории с помощью численного расчёта, так называемого «машинного эксперимента».</a:t>
            </a:r>
          </a:p>
          <a:p>
            <a:pPr lvl="0" algn="just">
              <a:spcAft>
                <a:spcPts val="600"/>
              </a:spcAft>
            </a:pPr>
            <a:r>
              <a:rPr lang="ru-RU" sz="2400" dirty="0"/>
              <a:t>Приёмы, которыми пользуется современная ПМ — всякого рода «эвристические методы», «экспертные оценки» и т.п., позволяют решить многие задачи, которые просто «не решаются» на уровне должной строгости с помощь методов классической математики.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1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4469" y="728145"/>
            <a:ext cx="9807547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/>
              <a:t>Начальный этап развития математики </a:t>
            </a:r>
          </a:p>
          <a:p>
            <a:pPr algn="just"/>
            <a:r>
              <a:rPr lang="ru-RU" sz="2400" dirty="0"/>
              <a:t>На ранних стадиях развития математики оба направления (прикладное и теоретическое) прослеживаются довольно отчетливо. Можно даже говорить о двух почти автономных ветвях математики – о прикладной и о теоретической (чистой) математике. </a:t>
            </a:r>
          </a:p>
          <a:p>
            <a:pPr algn="just"/>
            <a:r>
              <a:rPr lang="ru-RU" sz="2400" dirty="0"/>
              <a:t>Так, математика в Древнем Египте была откровенно прикладной, она была непосредственно связана с задачами землемерия, вычисления объемов сосудов, практического счета, исчисления времени и т.д. Аналогичный характер имела математика в Древней Мексике и у некоторых др. народов. </a:t>
            </a:r>
          </a:p>
          <a:p>
            <a:pPr algn="just"/>
            <a:r>
              <a:rPr lang="ru-RU" sz="2400" dirty="0"/>
              <a:t>Чистая математика, по-видимому, возникла впервые в Древней Греции и отчетливо отделялась от прикладной. Именно древнегреческая наука выработала дедуктивный способ построения теории, согласно которому все утверждения в той или иной области выводятся с помощью методов формальной логики из некоторых, не доказываемых утверждений – аксиом.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1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9" y="1020245"/>
            <a:ext cx="980754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По-видимому, отчетливое отделение чистой математики от прикладной характерно также для стран средневекового Ислама и для алгебраистов средневековой Европы. </a:t>
            </a:r>
          </a:p>
          <a:p>
            <a:pPr algn="just">
              <a:spcAft>
                <a:spcPts val="600"/>
              </a:spcAft>
            </a:pPr>
            <a:r>
              <a:rPr lang="ru-RU" sz="2400" dirty="0"/>
              <a:t>Положение принципиально меняется с началом научного Возрождения – с работ Г. Галилея, И. Кеплера и других ученых, для которых математика и математический способ мышления становятся одним из основных орудий естествознания. Крупнейшие ученые этого периода – И. Ньютон, Л. Эйлер, Ж. Лагранж и другие – были не только математиками, но и физиками, механиками; в трудах каждого из них развивались как теоретическое, так и прикладное направления математики. </a:t>
            </a:r>
          </a:p>
          <a:p>
            <a:pPr algn="just">
              <a:spcAft>
                <a:spcPts val="60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6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9" y="1020245"/>
            <a:ext cx="9807547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/>
              <a:t>Задачи тысячелетия</a:t>
            </a:r>
            <a:r>
              <a:rPr lang="ru-RU" sz="2400" dirty="0"/>
              <a:t> (</a:t>
            </a:r>
            <a:r>
              <a:rPr lang="ru-RU" sz="2400" dirty="0" err="1"/>
              <a:t>Millennium</a:t>
            </a:r>
            <a:r>
              <a:rPr lang="ru-RU" sz="2400" dirty="0"/>
              <a:t> </a:t>
            </a:r>
            <a:r>
              <a:rPr lang="ru-RU" sz="2400" dirty="0" err="1"/>
              <a:t>Prize</a:t>
            </a:r>
            <a:r>
              <a:rPr lang="ru-RU" sz="2400" dirty="0"/>
              <a:t> </a:t>
            </a:r>
            <a:r>
              <a:rPr lang="ru-RU" sz="2400" dirty="0" err="1"/>
              <a:t>Problems</a:t>
            </a:r>
            <a:r>
              <a:rPr lang="ru-RU" sz="2400" dirty="0"/>
              <a:t>) составляют семь математических проблем: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Ø"/>
            </a:pPr>
            <a:r>
              <a:rPr lang="ru-RU" sz="2400" dirty="0"/>
              <a:t>Проблема Кука	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Ø"/>
            </a:pPr>
            <a:r>
              <a:rPr lang="ru-RU" sz="2400" dirty="0"/>
              <a:t>Гипотеза Ходжа	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Ø"/>
            </a:pPr>
            <a:r>
              <a:rPr lang="ru-RU" sz="2400" dirty="0"/>
              <a:t>Гипотеза Пуанкаре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Ø"/>
            </a:pPr>
            <a:r>
              <a:rPr lang="ru-RU" sz="2400" dirty="0"/>
              <a:t>Гипотеза Римана	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Ø"/>
            </a:pPr>
            <a:r>
              <a:rPr lang="ru-RU" sz="2400" dirty="0"/>
              <a:t>Квантовая теория Янга–Миллса	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Ø"/>
            </a:pPr>
            <a:r>
              <a:rPr lang="ru-RU" sz="2400" dirty="0"/>
              <a:t>Существование и гладкость решений уравнений Навье–Стокса	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Ø"/>
            </a:pPr>
            <a:r>
              <a:rPr lang="ru-RU" sz="2400" dirty="0"/>
              <a:t>Гипотеза </a:t>
            </a:r>
            <a:r>
              <a:rPr lang="ru-RU" sz="2400" dirty="0" err="1"/>
              <a:t>Бёрча</a:t>
            </a:r>
            <a:r>
              <a:rPr lang="ru-RU" sz="2400" dirty="0"/>
              <a:t> — </a:t>
            </a:r>
            <a:r>
              <a:rPr lang="ru-RU" sz="2400" dirty="0" err="1"/>
              <a:t>Свиннертон-Дайера</a:t>
            </a:r>
            <a:r>
              <a:rPr lang="ru-RU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56920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630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Times New Roman</vt:lpstr>
      <vt:lpstr>Wingdings</vt:lpstr>
      <vt:lpstr>Натуральные материалы</vt:lpstr>
      <vt:lpstr>СОВРЕМЕННЫЕ КОМПЬЮТЕРНЫЕ ТЕХНОЛОГИИ (СКТ)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проблемы прикладной математики и информатики</dc:title>
  <dc:creator>Павел Варшавский</dc:creator>
  <cp:lastModifiedBy>Павел Варшавский</cp:lastModifiedBy>
  <cp:revision>14</cp:revision>
  <dcterms:created xsi:type="dcterms:W3CDTF">2016-02-02T19:58:39Z</dcterms:created>
  <dcterms:modified xsi:type="dcterms:W3CDTF">2016-09-07T04:48:40Z</dcterms:modified>
</cp:coreProperties>
</file>